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
  </p:notesMasterIdLst>
  <p:sldIdLst>
    <p:sldId id="256" r:id="rId2"/>
  </p:sldIdLst>
  <p:sldSz cx="42062400" cy="32918400"/>
  <p:notesSz cx="6858000" cy="9144000"/>
  <p:defaultTextStyle>
    <a:defPPr>
      <a:defRPr lang="en-US"/>
    </a:defPPr>
    <a:lvl1pPr marL="0" algn="l" defTabSz="4232209" rtl="0" eaLnBrk="1" latinLnBrk="0" hangingPunct="1">
      <a:defRPr sz="8300" kern="1200">
        <a:solidFill>
          <a:schemeClr val="tx1"/>
        </a:solidFill>
        <a:latin typeface="+mn-lt"/>
        <a:ea typeface="+mn-ea"/>
        <a:cs typeface="+mn-cs"/>
      </a:defRPr>
    </a:lvl1pPr>
    <a:lvl2pPr marL="2116104" algn="l" defTabSz="4232209" rtl="0" eaLnBrk="1" latinLnBrk="0" hangingPunct="1">
      <a:defRPr sz="8300" kern="1200">
        <a:solidFill>
          <a:schemeClr val="tx1"/>
        </a:solidFill>
        <a:latin typeface="+mn-lt"/>
        <a:ea typeface="+mn-ea"/>
        <a:cs typeface="+mn-cs"/>
      </a:defRPr>
    </a:lvl2pPr>
    <a:lvl3pPr marL="4232209" algn="l" defTabSz="4232209" rtl="0" eaLnBrk="1" latinLnBrk="0" hangingPunct="1">
      <a:defRPr sz="8300" kern="1200">
        <a:solidFill>
          <a:schemeClr val="tx1"/>
        </a:solidFill>
        <a:latin typeface="+mn-lt"/>
        <a:ea typeface="+mn-ea"/>
        <a:cs typeface="+mn-cs"/>
      </a:defRPr>
    </a:lvl3pPr>
    <a:lvl4pPr marL="6348313" algn="l" defTabSz="4232209" rtl="0" eaLnBrk="1" latinLnBrk="0" hangingPunct="1">
      <a:defRPr sz="8300" kern="1200">
        <a:solidFill>
          <a:schemeClr val="tx1"/>
        </a:solidFill>
        <a:latin typeface="+mn-lt"/>
        <a:ea typeface="+mn-ea"/>
        <a:cs typeface="+mn-cs"/>
      </a:defRPr>
    </a:lvl4pPr>
    <a:lvl5pPr marL="8464418" algn="l" defTabSz="4232209" rtl="0" eaLnBrk="1" latinLnBrk="0" hangingPunct="1">
      <a:defRPr sz="8300" kern="1200">
        <a:solidFill>
          <a:schemeClr val="tx1"/>
        </a:solidFill>
        <a:latin typeface="+mn-lt"/>
        <a:ea typeface="+mn-ea"/>
        <a:cs typeface="+mn-cs"/>
      </a:defRPr>
    </a:lvl5pPr>
    <a:lvl6pPr marL="10580522" algn="l" defTabSz="4232209" rtl="0" eaLnBrk="1" latinLnBrk="0" hangingPunct="1">
      <a:defRPr sz="8300" kern="1200">
        <a:solidFill>
          <a:schemeClr val="tx1"/>
        </a:solidFill>
        <a:latin typeface="+mn-lt"/>
        <a:ea typeface="+mn-ea"/>
        <a:cs typeface="+mn-cs"/>
      </a:defRPr>
    </a:lvl6pPr>
    <a:lvl7pPr marL="12696627" algn="l" defTabSz="4232209" rtl="0" eaLnBrk="1" latinLnBrk="0" hangingPunct="1">
      <a:defRPr sz="8300" kern="1200">
        <a:solidFill>
          <a:schemeClr val="tx1"/>
        </a:solidFill>
        <a:latin typeface="+mn-lt"/>
        <a:ea typeface="+mn-ea"/>
        <a:cs typeface="+mn-cs"/>
      </a:defRPr>
    </a:lvl7pPr>
    <a:lvl8pPr marL="14812731" algn="l" defTabSz="4232209" rtl="0" eaLnBrk="1" latinLnBrk="0" hangingPunct="1">
      <a:defRPr sz="8300" kern="1200">
        <a:solidFill>
          <a:schemeClr val="tx1"/>
        </a:solidFill>
        <a:latin typeface="+mn-lt"/>
        <a:ea typeface="+mn-ea"/>
        <a:cs typeface="+mn-cs"/>
      </a:defRPr>
    </a:lvl8pPr>
    <a:lvl9pPr marL="16928836" algn="l" defTabSz="4232209" rtl="0" eaLnBrk="1" latinLnBrk="0" hangingPunct="1">
      <a:defRPr sz="83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ve Mooney" initials="sm" lastIdx="2" clrIdx="0"/>
  <p:cmAuthor id="1" name="Catherine" initials="CAR"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598" autoAdjust="0"/>
  </p:normalViewPr>
  <p:slideViewPr>
    <p:cSldViewPr snapToGrid="0">
      <p:cViewPr>
        <p:scale>
          <a:sx n="20" d="100"/>
          <a:sy n="20" d="100"/>
        </p:scale>
        <p:origin x="-2100" y="-156"/>
      </p:cViewPr>
      <p:guideLst>
        <p:guide orient="horz" pos="10368"/>
        <p:guide pos="132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4D18D8-2E5B-4F11-866E-545DEFE360C9}" type="datetimeFigureOut">
              <a:rPr lang="en-US" smtClean="0"/>
              <a:pPr/>
              <a:t>4/20/2015</a:t>
            </a:fld>
            <a:endParaRPr lang="en-US"/>
          </a:p>
        </p:txBody>
      </p:sp>
      <p:sp>
        <p:nvSpPr>
          <p:cNvPr id="4" name="Slide Image Placeholder 3"/>
          <p:cNvSpPr>
            <a:spLocks noGrp="1" noRot="1" noChangeAspect="1"/>
          </p:cNvSpPr>
          <p:nvPr>
            <p:ph type="sldImg" idx="2"/>
          </p:nvPr>
        </p:nvSpPr>
        <p:spPr>
          <a:xfrm>
            <a:off x="1238250" y="685800"/>
            <a:ext cx="4381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875F43-1623-49F4-8D46-74A2FAC5E1D8}" type="slidenum">
              <a:rPr lang="en-US" smtClean="0"/>
              <a:pPr/>
              <a:t>‹#›</a:t>
            </a:fld>
            <a:endParaRPr lang="en-US"/>
          </a:p>
        </p:txBody>
      </p:sp>
    </p:spTree>
    <p:extLst>
      <p:ext uri="{BB962C8B-B14F-4D97-AF65-F5344CB8AC3E}">
        <p14:creationId xmlns:p14="http://schemas.microsoft.com/office/powerpoint/2010/main" val="3925723498"/>
      </p:ext>
    </p:extLst>
  </p:cSld>
  <p:clrMap bg1="lt1" tx1="dk1" bg2="lt2" tx2="dk2" accent1="accent1" accent2="accent2" accent3="accent3" accent4="accent4" accent5="accent5" accent6="accent6" hlink="hlink" folHlink="folHlink"/>
  <p:notesStyle>
    <a:lvl1pPr marL="0" algn="l" defTabSz="1058052" rtl="0" eaLnBrk="1" latinLnBrk="0" hangingPunct="1">
      <a:defRPr sz="1400" kern="1200">
        <a:solidFill>
          <a:schemeClr val="tx1"/>
        </a:solidFill>
        <a:latin typeface="+mn-lt"/>
        <a:ea typeface="+mn-ea"/>
        <a:cs typeface="+mn-cs"/>
      </a:defRPr>
    </a:lvl1pPr>
    <a:lvl2pPr marL="529026" algn="l" defTabSz="1058052" rtl="0" eaLnBrk="1" latinLnBrk="0" hangingPunct="1">
      <a:defRPr sz="1400" kern="1200">
        <a:solidFill>
          <a:schemeClr val="tx1"/>
        </a:solidFill>
        <a:latin typeface="+mn-lt"/>
        <a:ea typeface="+mn-ea"/>
        <a:cs typeface="+mn-cs"/>
      </a:defRPr>
    </a:lvl2pPr>
    <a:lvl3pPr marL="1058052" algn="l" defTabSz="1058052" rtl="0" eaLnBrk="1" latinLnBrk="0" hangingPunct="1">
      <a:defRPr sz="1400" kern="1200">
        <a:solidFill>
          <a:schemeClr val="tx1"/>
        </a:solidFill>
        <a:latin typeface="+mn-lt"/>
        <a:ea typeface="+mn-ea"/>
        <a:cs typeface="+mn-cs"/>
      </a:defRPr>
    </a:lvl3pPr>
    <a:lvl4pPr marL="1587078" algn="l" defTabSz="1058052" rtl="0" eaLnBrk="1" latinLnBrk="0" hangingPunct="1">
      <a:defRPr sz="1400" kern="1200">
        <a:solidFill>
          <a:schemeClr val="tx1"/>
        </a:solidFill>
        <a:latin typeface="+mn-lt"/>
        <a:ea typeface="+mn-ea"/>
        <a:cs typeface="+mn-cs"/>
      </a:defRPr>
    </a:lvl4pPr>
    <a:lvl5pPr marL="2116104" algn="l" defTabSz="1058052" rtl="0" eaLnBrk="1" latinLnBrk="0" hangingPunct="1">
      <a:defRPr sz="1400" kern="1200">
        <a:solidFill>
          <a:schemeClr val="tx1"/>
        </a:solidFill>
        <a:latin typeface="+mn-lt"/>
        <a:ea typeface="+mn-ea"/>
        <a:cs typeface="+mn-cs"/>
      </a:defRPr>
    </a:lvl5pPr>
    <a:lvl6pPr marL="2645131" algn="l" defTabSz="1058052" rtl="0" eaLnBrk="1" latinLnBrk="0" hangingPunct="1">
      <a:defRPr sz="1400" kern="1200">
        <a:solidFill>
          <a:schemeClr val="tx1"/>
        </a:solidFill>
        <a:latin typeface="+mn-lt"/>
        <a:ea typeface="+mn-ea"/>
        <a:cs typeface="+mn-cs"/>
      </a:defRPr>
    </a:lvl6pPr>
    <a:lvl7pPr marL="3174157" algn="l" defTabSz="1058052" rtl="0" eaLnBrk="1" latinLnBrk="0" hangingPunct="1">
      <a:defRPr sz="1400" kern="1200">
        <a:solidFill>
          <a:schemeClr val="tx1"/>
        </a:solidFill>
        <a:latin typeface="+mn-lt"/>
        <a:ea typeface="+mn-ea"/>
        <a:cs typeface="+mn-cs"/>
      </a:defRPr>
    </a:lvl7pPr>
    <a:lvl8pPr marL="3703183" algn="l" defTabSz="1058052" rtl="0" eaLnBrk="1" latinLnBrk="0" hangingPunct="1">
      <a:defRPr sz="1400" kern="1200">
        <a:solidFill>
          <a:schemeClr val="tx1"/>
        </a:solidFill>
        <a:latin typeface="+mn-lt"/>
        <a:ea typeface="+mn-ea"/>
        <a:cs typeface="+mn-cs"/>
      </a:defRPr>
    </a:lvl8pPr>
    <a:lvl9pPr marL="4232209" algn="l" defTabSz="105805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38250" y="685800"/>
            <a:ext cx="43815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3875F43-1623-49F4-8D46-74A2FAC5E1D8}"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10226042"/>
            <a:ext cx="3575304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309360" y="18653760"/>
            <a:ext cx="29443680" cy="8412480"/>
          </a:xfrm>
        </p:spPr>
        <p:txBody>
          <a:bodyPr/>
          <a:lstStyle>
            <a:lvl1pPr marL="0" indent="0" algn="ctr">
              <a:buNone/>
              <a:defRPr>
                <a:solidFill>
                  <a:schemeClr val="tx1">
                    <a:tint val="75000"/>
                  </a:schemeClr>
                </a:solidFill>
              </a:defRPr>
            </a:lvl1pPr>
            <a:lvl2pPr marL="2116104" indent="0" algn="ctr">
              <a:buNone/>
              <a:defRPr>
                <a:solidFill>
                  <a:schemeClr val="tx1">
                    <a:tint val="75000"/>
                  </a:schemeClr>
                </a:solidFill>
              </a:defRPr>
            </a:lvl2pPr>
            <a:lvl3pPr marL="4232209" indent="0" algn="ctr">
              <a:buNone/>
              <a:defRPr>
                <a:solidFill>
                  <a:schemeClr val="tx1">
                    <a:tint val="75000"/>
                  </a:schemeClr>
                </a:solidFill>
              </a:defRPr>
            </a:lvl3pPr>
            <a:lvl4pPr marL="6348313" indent="0" algn="ctr">
              <a:buNone/>
              <a:defRPr>
                <a:solidFill>
                  <a:schemeClr val="tx1">
                    <a:tint val="75000"/>
                  </a:schemeClr>
                </a:solidFill>
              </a:defRPr>
            </a:lvl4pPr>
            <a:lvl5pPr marL="8464418" indent="0" algn="ctr">
              <a:buNone/>
              <a:defRPr>
                <a:solidFill>
                  <a:schemeClr val="tx1">
                    <a:tint val="75000"/>
                  </a:schemeClr>
                </a:solidFill>
              </a:defRPr>
            </a:lvl5pPr>
            <a:lvl6pPr marL="10580522" indent="0" algn="ctr">
              <a:buNone/>
              <a:defRPr>
                <a:solidFill>
                  <a:schemeClr val="tx1">
                    <a:tint val="75000"/>
                  </a:schemeClr>
                </a:solidFill>
              </a:defRPr>
            </a:lvl6pPr>
            <a:lvl7pPr marL="12696627" indent="0" algn="ctr">
              <a:buNone/>
              <a:defRPr>
                <a:solidFill>
                  <a:schemeClr val="tx1">
                    <a:tint val="75000"/>
                  </a:schemeClr>
                </a:solidFill>
              </a:defRPr>
            </a:lvl7pPr>
            <a:lvl8pPr marL="14812731" indent="0" algn="ctr">
              <a:buNone/>
              <a:defRPr>
                <a:solidFill>
                  <a:schemeClr val="tx1">
                    <a:tint val="75000"/>
                  </a:schemeClr>
                </a:solidFill>
              </a:defRPr>
            </a:lvl8pPr>
            <a:lvl9pPr marL="1692883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EAE87E-4CF8-43AF-A882-282D4221DF11}" type="datetimeFigureOut">
              <a:rPr lang="en-US" smtClean="0"/>
              <a:pPr/>
              <a:t>4/20/2015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DBC3CE-C01D-4640-B972-49FB4FB37CA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EAE87E-4CF8-43AF-A882-282D4221DF11}" type="datetimeFigureOut">
              <a:rPr lang="en-US" smtClean="0"/>
              <a:pPr/>
              <a:t>4/20/2015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DBC3CE-C01D-4640-B972-49FB4FB37CA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318265"/>
            <a:ext cx="946404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03120" y="1318265"/>
            <a:ext cx="2769108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EAE87E-4CF8-43AF-A882-282D4221DF11}" type="datetimeFigureOut">
              <a:rPr lang="en-US" smtClean="0"/>
              <a:pPr/>
              <a:t>4/20/2015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DBC3CE-C01D-4640-B972-49FB4FB37CA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EAE87E-4CF8-43AF-A882-282D4221DF11}" type="datetimeFigureOut">
              <a:rPr lang="en-US" smtClean="0"/>
              <a:pPr/>
              <a:t>4/20/2015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DBC3CE-C01D-4640-B972-49FB4FB37CA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0" y="21153122"/>
            <a:ext cx="35753040" cy="6537960"/>
          </a:xfrm>
        </p:spPr>
        <p:txBody>
          <a:bodyPr anchor="t"/>
          <a:lstStyle>
            <a:lvl1pPr algn="l">
              <a:defRPr sz="18500" b="1" cap="all"/>
            </a:lvl1pPr>
          </a:lstStyle>
          <a:p>
            <a:r>
              <a:rPr lang="en-US" smtClean="0"/>
              <a:t>Click to edit Master title style</a:t>
            </a:r>
            <a:endParaRPr lang="en-US"/>
          </a:p>
        </p:txBody>
      </p:sp>
      <p:sp>
        <p:nvSpPr>
          <p:cNvPr id="3" name="Text Placeholder 2"/>
          <p:cNvSpPr>
            <a:spLocks noGrp="1"/>
          </p:cNvSpPr>
          <p:nvPr>
            <p:ph type="body" idx="1"/>
          </p:nvPr>
        </p:nvSpPr>
        <p:spPr>
          <a:xfrm>
            <a:off x="3322640" y="13952225"/>
            <a:ext cx="35753040" cy="7200898"/>
          </a:xfrm>
        </p:spPr>
        <p:txBody>
          <a:bodyPr anchor="b"/>
          <a:lstStyle>
            <a:lvl1pPr marL="0" indent="0">
              <a:buNone/>
              <a:defRPr sz="9300">
                <a:solidFill>
                  <a:schemeClr val="tx1">
                    <a:tint val="75000"/>
                  </a:schemeClr>
                </a:solidFill>
              </a:defRPr>
            </a:lvl1pPr>
            <a:lvl2pPr marL="2116104" indent="0">
              <a:buNone/>
              <a:defRPr sz="8300">
                <a:solidFill>
                  <a:schemeClr val="tx1">
                    <a:tint val="75000"/>
                  </a:schemeClr>
                </a:solidFill>
              </a:defRPr>
            </a:lvl2pPr>
            <a:lvl3pPr marL="4232209" indent="0">
              <a:buNone/>
              <a:defRPr sz="7400">
                <a:solidFill>
                  <a:schemeClr val="tx1">
                    <a:tint val="75000"/>
                  </a:schemeClr>
                </a:solidFill>
              </a:defRPr>
            </a:lvl3pPr>
            <a:lvl4pPr marL="6348313" indent="0">
              <a:buNone/>
              <a:defRPr sz="6500">
                <a:solidFill>
                  <a:schemeClr val="tx1">
                    <a:tint val="75000"/>
                  </a:schemeClr>
                </a:solidFill>
              </a:defRPr>
            </a:lvl4pPr>
            <a:lvl5pPr marL="8464418" indent="0">
              <a:buNone/>
              <a:defRPr sz="6500">
                <a:solidFill>
                  <a:schemeClr val="tx1">
                    <a:tint val="75000"/>
                  </a:schemeClr>
                </a:solidFill>
              </a:defRPr>
            </a:lvl5pPr>
            <a:lvl6pPr marL="10580522" indent="0">
              <a:buNone/>
              <a:defRPr sz="6500">
                <a:solidFill>
                  <a:schemeClr val="tx1">
                    <a:tint val="75000"/>
                  </a:schemeClr>
                </a:solidFill>
              </a:defRPr>
            </a:lvl6pPr>
            <a:lvl7pPr marL="12696627" indent="0">
              <a:buNone/>
              <a:defRPr sz="6500">
                <a:solidFill>
                  <a:schemeClr val="tx1">
                    <a:tint val="75000"/>
                  </a:schemeClr>
                </a:solidFill>
              </a:defRPr>
            </a:lvl7pPr>
            <a:lvl8pPr marL="14812731" indent="0">
              <a:buNone/>
              <a:defRPr sz="6500">
                <a:solidFill>
                  <a:schemeClr val="tx1">
                    <a:tint val="75000"/>
                  </a:schemeClr>
                </a:solidFill>
              </a:defRPr>
            </a:lvl8pPr>
            <a:lvl9pPr marL="16928836" indent="0">
              <a:buNone/>
              <a:defRPr sz="6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EAE87E-4CF8-43AF-A882-282D4221DF11}" type="datetimeFigureOut">
              <a:rPr lang="en-US" smtClean="0"/>
              <a:pPr/>
              <a:t>4/20/2015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DBC3CE-C01D-4640-B972-49FB4FB37CA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03120" y="7680963"/>
            <a:ext cx="18577560" cy="21724622"/>
          </a:xfrm>
        </p:spPr>
        <p:txBody>
          <a:bodyPr/>
          <a:lstStyle>
            <a:lvl1pPr>
              <a:defRPr sz="13000"/>
            </a:lvl1pPr>
            <a:lvl2pPr>
              <a:defRPr sz="11100"/>
            </a:lvl2pPr>
            <a:lvl3pPr>
              <a:defRPr sz="9300"/>
            </a:lvl3pPr>
            <a:lvl4pPr>
              <a:defRPr sz="8300"/>
            </a:lvl4pPr>
            <a:lvl5pPr>
              <a:defRPr sz="8300"/>
            </a:lvl5pPr>
            <a:lvl6pPr>
              <a:defRPr sz="8300"/>
            </a:lvl6pPr>
            <a:lvl7pPr>
              <a:defRPr sz="8300"/>
            </a:lvl7pPr>
            <a:lvl8pPr>
              <a:defRPr sz="8300"/>
            </a:lvl8pPr>
            <a:lvl9pPr>
              <a:defRPr sz="8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381720" y="7680963"/>
            <a:ext cx="18577560" cy="21724622"/>
          </a:xfrm>
        </p:spPr>
        <p:txBody>
          <a:bodyPr/>
          <a:lstStyle>
            <a:lvl1pPr>
              <a:defRPr sz="13000"/>
            </a:lvl1pPr>
            <a:lvl2pPr>
              <a:defRPr sz="11100"/>
            </a:lvl2pPr>
            <a:lvl3pPr>
              <a:defRPr sz="9300"/>
            </a:lvl3pPr>
            <a:lvl4pPr>
              <a:defRPr sz="8300"/>
            </a:lvl4pPr>
            <a:lvl5pPr>
              <a:defRPr sz="8300"/>
            </a:lvl5pPr>
            <a:lvl6pPr>
              <a:defRPr sz="8300"/>
            </a:lvl6pPr>
            <a:lvl7pPr>
              <a:defRPr sz="8300"/>
            </a:lvl7pPr>
            <a:lvl8pPr>
              <a:defRPr sz="8300"/>
            </a:lvl8pPr>
            <a:lvl9pPr>
              <a:defRPr sz="8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EAE87E-4CF8-43AF-A882-282D4221DF11}" type="datetimeFigureOut">
              <a:rPr lang="en-US" smtClean="0"/>
              <a:pPr/>
              <a:t>4/20/2015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DBC3CE-C01D-4640-B972-49FB4FB37CA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03120" y="7368542"/>
            <a:ext cx="18584865" cy="3070858"/>
          </a:xfrm>
        </p:spPr>
        <p:txBody>
          <a:bodyPr anchor="b"/>
          <a:lstStyle>
            <a:lvl1pPr marL="0" indent="0">
              <a:buNone/>
              <a:defRPr sz="11100" b="1"/>
            </a:lvl1pPr>
            <a:lvl2pPr marL="2116104" indent="0">
              <a:buNone/>
              <a:defRPr sz="9300" b="1"/>
            </a:lvl2pPr>
            <a:lvl3pPr marL="4232209" indent="0">
              <a:buNone/>
              <a:defRPr sz="8300" b="1"/>
            </a:lvl3pPr>
            <a:lvl4pPr marL="6348313" indent="0">
              <a:buNone/>
              <a:defRPr sz="7400" b="1"/>
            </a:lvl4pPr>
            <a:lvl5pPr marL="8464418" indent="0">
              <a:buNone/>
              <a:defRPr sz="7400" b="1"/>
            </a:lvl5pPr>
            <a:lvl6pPr marL="10580522" indent="0">
              <a:buNone/>
              <a:defRPr sz="7400" b="1"/>
            </a:lvl6pPr>
            <a:lvl7pPr marL="12696627" indent="0">
              <a:buNone/>
              <a:defRPr sz="7400" b="1"/>
            </a:lvl7pPr>
            <a:lvl8pPr marL="14812731" indent="0">
              <a:buNone/>
              <a:defRPr sz="7400" b="1"/>
            </a:lvl8pPr>
            <a:lvl9pPr marL="16928836" indent="0">
              <a:buNone/>
              <a:defRPr sz="7400" b="1"/>
            </a:lvl9pPr>
          </a:lstStyle>
          <a:p>
            <a:pPr lvl="0"/>
            <a:r>
              <a:rPr lang="en-US" smtClean="0"/>
              <a:t>Click to edit Master text styles</a:t>
            </a:r>
          </a:p>
        </p:txBody>
      </p:sp>
      <p:sp>
        <p:nvSpPr>
          <p:cNvPr id="4" name="Content Placeholder 3"/>
          <p:cNvSpPr>
            <a:spLocks noGrp="1"/>
          </p:cNvSpPr>
          <p:nvPr>
            <p:ph sz="half" idx="2"/>
          </p:nvPr>
        </p:nvSpPr>
        <p:spPr>
          <a:xfrm>
            <a:off x="2103120" y="10439400"/>
            <a:ext cx="18584865" cy="18966182"/>
          </a:xfrm>
        </p:spPr>
        <p:txBody>
          <a:bodyPr/>
          <a:lstStyle>
            <a:lvl1pPr>
              <a:defRPr sz="11100"/>
            </a:lvl1pPr>
            <a:lvl2pPr>
              <a:defRPr sz="9300"/>
            </a:lvl2pPr>
            <a:lvl3pPr>
              <a:defRPr sz="83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367117" y="7368542"/>
            <a:ext cx="18592166" cy="3070858"/>
          </a:xfrm>
        </p:spPr>
        <p:txBody>
          <a:bodyPr anchor="b"/>
          <a:lstStyle>
            <a:lvl1pPr marL="0" indent="0">
              <a:buNone/>
              <a:defRPr sz="11100" b="1"/>
            </a:lvl1pPr>
            <a:lvl2pPr marL="2116104" indent="0">
              <a:buNone/>
              <a:defRPr sz="9300" b="1"/>
            </a:lvl2pPr>
            <a:lvl3pPr marL="4232209" indent="0">
              <a:buNone/>
              <a:defRPr sz="8300" b="1"/>
            </a:lvl3pPr>
            <a:lvl4pPr marL="6348313" indent="0">
              <a:buNone/>
              <a:defRPr sz="7400" b="1"/>
            </a:lvl4pPr>
            <a:lvl5pPr marL="8464418" indent="0">
              <a:buNone/>
              <a:defRPr sz="7400" b="1"/>
            </a:lvl5pPr>
            <a:lvl6pPr marL="10580522" indent="0">
              <a:buNone/>
              <a:defRPr sz="7400" b="1"/>
            </a:lvl6pPr>
            <a:lvl7pPr marL="12696627" indent="0">
              <a:buNone/>
              <a:defRPr sz="7400" b="1"/>
            </a:lvl7pPr>
            <a:lvl8pPr marL="14812731" indent="0">
              <a:buNone/>
              <a:defRPr sz="7400" b="1"/>
            </a:lvl8pPr>
            <a:lvl9pPr marL="16928836" indent="0">
              <a:buNone/>
              <a:defRPr sz="7400" b="1"/>
            </a:lvl9pPr>
          </a:lstStyle>
          <a:p>
            <a:pPr lvl="0"/>
            <a:r>
              <a:rPr lang="en-US" smtClean="0"/>
              <a:t>Click to edit Master text styles</a:t>
            </a:r>
          </a:p>
        </p:txBody>
      </p:sp>
      <p:sp>
        <p:nvSpPr>
          <p:cNvPr id="6" name="Content Placeholder 5"/>
          <p:cNvSpPr>
            <a:spLocks noGrp="1"/>
          </p:cNvSpPr>
          <p:nvPr>
            <p:ph sz="quarter" idx="4"/>
          </p:nvPr>
        </p:nvSpPr>
        <p:spPr>
          <a:xfrm>
            <a:off x="21367117" y="10439400"/>
            <a:ext cx="18592166" cy="18966182"/>
          </a:xfrm>
        </p:spPr>
        <p:txBody>
          <a:bodyPr/>
          <a:lstStyle>
            <a:lvl1pPr>
              <a:defRPr sz="11100"/>
            </a:lvl1pPr>
            <a:lvl2pPr>
              <a:defRPr sz="9300"/>
            </a:lvl2pPr>
            <a:lvl3pPr>
              <a:defRPr sz="83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EAE87E-4CF8-43AF-A882-282D4221DF11}" type="datetimeFigureOut">
              <a:rPr lang="en-US" smtClean="0"/>
              <a:pPr/>
              <a:t>4/20/2015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DBC3CE-C01D-4640-B972-49FB4FB37CA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EAE87E-4CF8-43AF-A882-282D4221DF11}" type="datetimeFigureOut">
              <a:rPr lang="en-US" smtClean="0"/>
              <a:pPr/>
              <a:t>4/20/2015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DBC3CE-C01D-4640-B972-49FB4FB37CA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EAE87E-4CF8-43AF-A882-282D4221DF11}" type="datetimeFigureOut">
              <a:rPr lang="en-US" smtClean="0"/>
              <a:pPr/>
              <a:t>4/20/2015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DBC3CE-C01D-4640-B972-49FB4FB37CA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3" y="1310640"/>
            <a:ext cx="13838240" cy="5577840"/>
          </a:xfrm>
        </p:spPr>
        <p:txBody>
          <a:bodyPr anchor="b"/>
          <a:lstStyle>
            <a:lvl1pPr algn="l">
              <a:defRPr sz="9300" b="1"/>
            </a:lvl1pPr>
          </a:lstStyle>
          <a:p>
            <a:r>
              <a:rPr lang="en-US" smtClean="0"/>
              <a:t>Click to edit Master title style</a:t>
            </a:r>
            <a:endParaRPr lang="en-US"/>
          </a:p>
        </p:txBody>
      </p:sp>
      <p:sp>
        <p:nvSpPr>
          <p:cNvPr id="3" name="Content Placeholder 2"/>
          <p:cNvSpPr>
            <a:spLocks noGrp="1"/>
          </p:cNvSpPr>
          <p:nvPr>
            <p:ph idx="1"/>
          </p:nvPr>
        </p:nvSpPr>
        <p:spPr>
          <a:xfrm>
            <a:off x="16445231" y="1310643"/>
            <a:ext cx="23514050" cy="28094942"/>
          </a:xfrm>
        </p:spPr>
        <p:txBody>
          <a:bodyPr/>
          <a:lstStyle>
            <a:lvl1pPr>
              <a:defRPr sz="14800"/>
            </a:lvl1pPr>
            <a:lvl2pPr>
              <a:defRPr sz="13000"/>
            </a:lvl2pPr>
            <a:lvl3pPr>
              <a:defRPr sz="111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03123" y="6888483"/>
            <a:ext cx="13838240" cy="22517102"/>
          </a:xfrm>
        </p:spPr>
        <p:txBody>
          <a:bodyPr/>
          <a:lstStyle>
            <a:lvl1pPr marL="0" indent="0">
              <a:buNone/>
              <a:defRPr sz="6500"/>
            </a:lvl1pPr>
            <a:lvl2pPr marL="2116104" indent="0">
              <a:buNone/>
              <a:defRPr sz="5600"/>
            </a:lvl2pPr>
            <a:lvl3pPr marL="4232209" indent="0">
              <a:buNone/>
              <a:defRPr sz="4600"/>
            </a:lvl3pPr>
            <a:lvl4pPr marL="6348313" indent="0">
              <a:buNone/>
              <a:defRPr sz="4200"/>
            </a:lvl4pPr>
            <a:lvl5pPr marL="8464418" indent="0">
              <a:buNone/>
              <a:defRPr sz="4200"/>
            </a:lvl5pPr>
            <a:lvl6pPr marL="10580522" indent="0">
              <a:buNone/>
              <a:defRPr sz="4200"/>
            </a:lvl6pPr>
            <a:lvl7pPr marL="12696627" indent="0">
              <a:buNone/>
              <a:defRPr sz="4200"/>
            </a:lvl7pPr>
            <a:lvl8pPr marL="14812731" indent="0">
              <a:buNone/>
              <a:defRPr sz="4200"/>
            </a:lvl8pPr>
            <a:lvl9pPr marL="16928836"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EAE87E-4CF8-43AF-A882-282D4221DF11}" type="datetimeFigureOut">
              <a:rPr lang="en-US" smtClean="0"/>
              <a:pPr/>
              <a:t>4/20/2015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DBC3CE-C01D-4640-B972-49FB4FB37CA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3042880"/>
            <a:ext cx="25237440" cy="2720342"/>
          </a:xfrm>
        </p:spPr>
        <p:txBody>
          <a:bodyPr anchor="b"/>
          <a:lstStyle>
            <a:lvl1pPr algn="l">
              <a:defRPr sz="9300" b="1"/>
            </a:lvl1pPr>
          </a:lstStyle>
          <a:p>
            <a:r>
              <a:rPr lang="en-US" smtClean="0"/>
              <a:t>Click to edit Master title style</a:t>
            </a:r>
            <a:endParaRPr lang="en-US"/>
          </a:p>
        </p:txBody>
      </p:sp>
      <p:sp>
        <p:nvSpPr>
          <p:cNvPr id="3" name="Picture Placeholder 2"/>
          <p:cNvSpPr>
            <a:spLocks noGrp="1"/>
          </p:cNvSpPr>
          <p:nvPr>
            <p:ph type="pic" idx="1"/>
          </p:nvPr>
        </p:nvSpPr>
        <p:spPr>
          <a:xfrm>
            <a:off x="8244525" y="2941320"/>
            <a:ext cx="25237440" cy="19751040"/>
          </a:xfrm>
        </p:spPr>
        <p:txBody>
          <a:bodyPr/>
          <a:lstStyle>
            <a:lvl1pPr marL="0" indent="0">
              <a:buNone/>
              <a:defRPr sz="14800"/>
            </a:lvl1pPr>
            <a:lvl2pPr marL="2116104" indent="0">
              <a:buNone/>
              <a:defRPr sz="13000"/>
            </a:lvl2pPr>
            <a:lvl3pPr marL="4232209" indent="0">
              <a:buNone/>
              <a:defRPr sz="11100"/>
            </a:lvl3pPr>
            <a:lvl4pPr marL="6348313" indent="0">
              <a:buNone/>
              <a:defRPr sz="9300"/>
            </a:lvl4pPr>
            <a:lvl5pPr marL="8464418" indent="0">
              <a:buNone/>
              <a:defRPr sz="9300"/>
            </a:lvl5pPr>
            <a:lvl6pPr marL="10580522" indent="0">
              <a:buNone/>
              <a:defRPr sz="9300"/>
            </a:lvl6pPr>
            <a:lvl7pPr marL="12696627" indent="0">
              <a:buNone/>
              <a:defRPr sz="9300"/>
            </a:lvl7pPr>
            <a:lvl8pPr marL="14812731" indent="0">
              <a:buNone/>
              <a:defRPr sz="9300"/>
            </a:lvl8pPr>
            <a:lvl9pPr marL="16928836" indent="0">
              <a:buNone/>
              <a:defRPr sz="9300"/>
            </a:lvl9pPr>
          </a:lstStyle>
          <a:p>
            <a:endParaRPr lang="en-US"/>
          </a:p>
        </p:txBody>
      </p:sp>
      <p:sp>
        <p:nvSpPr>
          <p:cNvPr id="4" name="Text Placeholder 3"/>
          <p:cNvSpPr>
            <a:spLocks noGrp="1"/>
          </p:cNvSpPr>
          <p:nvPr>
            <p:ph type="body" sz="half" idx="2"/>
          </p:nvPr>
        </p:nvSpPr>
        <p:spPr>
          <a:xfrm>
            <a:off x="8244525" y="25763222"/>
            <a:ext cx="25237440" cy="3863338"/>
          </a:xfrm>
        </p:spPr>
        <p:txBody>
          <a:bodyPr/>
          <a:lstStyle>
            <a:lvl1pPr marL="0" indent="0">
              <a:buNone/>
              <a:defRPr sz="6500"/>
            </a:lvl1pPr>
            <a:lvl2pPr marL="2116104" indent="0">
              <a:buNone/>
              <a:defRPr sz="5600"/>
            </a:lvl2pPr>
            <a:lvl3pPr marL="4232209" indent="0">
              <a:buNone/>
              <a:defRPr sz="4600"/>
            </a:lvl3pPr>
            <a:lvl4pPr marL="6348313" indent="0">
              <a:buNone/>
              <a:defRPr sz="4200"/>
            </a:lvl4pPr>
            <a:lvl5pPr marL="8464418" indent="0">
              <a:buNone/>
              <a:defRPr sz="4200"/>
            </a:lvl5pPr>
            <a:lvl6pPr marL="10580522" indent="0">
              <a:buNone/>
              <a:defRPr sz="4200"/>
            </a:lvl6pPr>
            <a:lvl7pPr marL="12696627" indent="0">
              <a:buNone/>
              <a:defRPr sz="4200"/>
            </a:lvl7pPr>
            <a:lvl8pPr marL="14812731" indent="0">
              <a:buNone/>
              <a:defRPr sz="4200"/>
            </a:lvl8pPr>
            <a:lvl9pPr marL="16928836"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EAE87E-4CF8-43AF-A882-282D4221DF11}" type="datetimeFigureOut">
              <a:rPr lang="en-US" smtClean="0"/>
              <a:pPr/>
              <a:t>4/20/2015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DBC3CE-C01D-4640-B972-49FB4FB37CA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03120" y="1318262"/>
            <a:ext cx="37856160" cy="5486400"/>
          </a:xfrm>
          <a:prstGeom prst="rect">
            <a:avLst/>
          </a:prstGeom>
        </p:spPr>
        <p:txBody>
          <a:bodyPr vert="horz" lIns="423221" tIns="211610" rIns="423221" bIns="21161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03120" y="7680963"/>
            <a:ext cx="37856160" cy="21724622"/>
          </a:xfrm>
          <a:prstGeom prst="rect">
            <a:avLst/>
          </a:prstGeom>
        </p:spPr>
        <p:txBody>
          <a:bodyPr vert="horz" lIns="423221" tIns="211610" rIns="423221" bIns="21161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03120" y="30510482"/>
            <a:ext cx="9814560" cy="1752600"/>
          </a:xfrm>
          <a:prstGeom prst="rect">
            <a:avLst/>
          </a:prstGeom>
        </p:spPr>
        <p:txBody>
          <a:bodyPr vert="horz" lIns="423221" tIns="211610" rIns="423221" bIns="211610" rtlCol="0" anchor="ctr"/>
          <a:lstStyle>
            <a:lvl1pPr algn="l">
              <a:defRPr sz="5600">
                <a:solidFill>
                  <a:schemeClr val="tx1">
                    <a:tint val="75000"/>
                  </a:schemeClr>
                </a:solidFill>
              </a:defRPr>
            </a:lvl1pPr>
          </a:lstStyle>
          <a:p>
            <a:fld id="{14EAE87E-4CF8-43AF-A882-282D4221DF11}" type="datetimeFigureOut">
              <a:rPr lang="en-US" smtClean="0"/>
              <a:pPr/>
              <a:t>4/20/2015</a:t>
            </a:fld>
            <a:endParaRPr lang="en-US"/>
          </a:p>
        </p:txBody>
      </p:sp>
      <p:sp>
        <p:nvSpPr>
          <p:cNvPr id="5" name="Footer Placeholder 4"/>
          <p:cNvSpPr>
            <a:spLocks noGrp="1"/>
          </p:cNvSpPr>
          <p:nvPr>
            <p:ph type="ftr" sz="quarter" idx="3"/>
          </p:nvPr>
        </p:nvSpPr>
        <p:spPr>
          <a:xfrm>
            <a:off x="14371320" y="30510482"/>
            <a:ext cx="13319760" cy="1752600"/>
          </a:xfrm>
          <a:prstGeom prst="rect">
            <a:avLst/>
          </a:prstGeom>
        </p:spPr>
        <p:txBody>
          <a:bodyPr vert="horz" lIns="423221" tIns="211610" rIns="423221" bIns="211610" rtlCol="0" anchor="ctr"/>
          <a:lstStyle>
            <a:lvl1pPr algn="ctr">
              <a:defRPr sz="5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144720" y="30510482"/>
            <a:ext cx="9814560" cy="1752600"/>
          </a:xfrm>
          <a:prstGeom prst="rect">
            <a:avLst/>
          </a:prstGeom>
        </p:spPr>
        <p:txBody>
          <a:bodyPr vert="horz" lIns="423221" tIns="211610" rIns="423221" bIns="211610" rtlCol="0" anchor="ctr"/>
          <a:lstStyle>
            <a:lvl1pPr algn="r">
              <a:defRPr sz="5600">
                <a:solidFill>
                  <a:schemeClr val="tx1">
                    <a:tint val="75000"/>
                  </a:schemeClr>
                </a:solidFill>
              </a:defRPr>
            </a:lvl1pPr>
          </a:lstStyle>
          <a:p>
            <a:fld id="{F9DBC3CE-C01D-4640-B972-49FB4FB37CA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32209" rtl="0" eaLnBrk="1" latinLnBrk="0" hangingPunct="1">
        <a:spcBef>
          <a:spcPct val="0"/>
        </a:spcBef>
        <a:buNone/>
        <a:defRPr sz="20400" kern="1200">
          <a:solidFill>
            <a:schemeClr val="tx1"/>
          </a:solidFill>
          <a:latin typeface="+mj-lt"/>
          <a:ea typeface="+mj-ea"/>
          <a:cs typeface="+mj-cs"/>
        </a:defRPr>
      </a:lvl1pPr>
    </p:titleStyle>
    <p:bodyStyle>
      <a:lvl1pPr marL="1587078" indent="-1587078" algn="l" defTabSz="4232209" rtl="0" eaLnBrk="1" latinLnBrk="0" hangingPunct="1">
        <a:spcBef>
          <a:spcPct val="20000"/>
        </a:spcBef>
        <a:buFont typeface="Arial" pitchFamily="34" charset="0"/>
        <a:buChar char="•"/>
        <a:defRPr sz="14800" kern="1200">
          <a:solidFill>
            <a:schemeClr val="tx1"/>
          </a:solidFill>
          <a:latin typeface="+mn-lt"/>
          <a:ea typeface="+mn-ea"/>
          <a:cs typeface="+mn-cs"/>
        </a:defRPr>
      </a:lvl1pPr>
      <a:lvl2pPr marL="3438670" indent="-1322565" algn="l" defTabSz="4232209" rtl="0" eaLnBrk="1" latinLnBrk="0" hangingPunct="1">
        <a:spcBef>
          <a:spcPct val="20000"/>
        </a:spcBef>
        <a:buFont typeface="Arial" pitchFamily="34" charset="0"/>
        <a:buChar char="–"/>
        <a:defRPr sz="13000" kern="1200">
          <a:solidFill>
            <a:schemeClr val="tx1"/>
          </a:solidFill>
          <a:latin typeface="+mn-lt"/>
          <a:ea typeface="+mn-ea"/>
          <a:cs typeface="+mn-cs"/>
        </a:defRPr>
      </a:lvl2pPr>
      <a:lvl3pPr marL="5290261" indent="-1058052" algn="l" defTabSz="4232209" rtl="0" eaLnBrk="1" latinLnBrk="0" hangingPunct="1">
        <a:spcBef>
          <a:spcPct val="20000"/>
        </a:spcBef>
        <a:buFont typeface="Arial" pitchFamily="34" charset="0"/>
        <a:buChar char="•"/>
        <a:defRPr sz="11100" kern="1200">
          <a:solidFill>
            <a:schemeClr val="tx1"/>
          </a:solidFill>
          <a:latin typeface="+mn-lt"/>
          <a:ea typeface="+mn-ea"/>
          <a:cs typeface="+mn-cs"/>
        </a:defRPr>
      </a:lvl3pPr>
      <a:lvl4pPr marL="7406366" indent="-1058052" algn="l" defTabSz="4232209" rtl="0" eaLnBrk="1" latinLnBrk="0" hangingPunct="1">
        <a:spcBef>
          <a:spcPct val="20000"/>
        </a:spcBef>
        <a:buFont typeface="Arial" pitchFamily="34" charset="0"/>
        <a:buChar char="–"/>
        <a:defRPr sz="9300" kern="1200">
          <a:solidFill>
            <a:schemeClr val="tx1"/>
          </a:solidFill>
          <a:latin typeface="+mn-lt"/>
          <a:ea typeface="+mn-ea"/>
          <a:cs typeface="+mn-cs"/>
        </a:defRPr>
      </a:lvl4pPr>
      <a:lvl5pPr marL="9522470" indent="-1058052" algn="l" defTabSz="4232209" rtl="0" eaLnBrk="1" latinLnBrk="0" hangingPunct="1">
        <a:spcBef>
          <a:spcPct val="20000"/>
        </a:spcBef>
        <a:buFont typeface="Arial" pitchFamily="34" charset="0"/>
        <a:buChar char="»"/>
        <a:defRPr sz="9300" kern="1200">
          <a:solidFill>
            <a:schemeClr val="tx1"/>
          </a:solidFill>
          <a:latin typeface="+mn-lt"/>
          <a:ea typeface="+mn-ea"/>
          <a:cs typeface="+mn-cs"/>
        </a:defRPr>
      </a:lvl5pPr>
      <a:lvl6pPr marL="11638575" indent="-1058052" algn="l" defTabSz="4232209" rtl="0" eaLnBrk="1" latinLnBrk="0" hangingPunct="1">
        <a:spcBef>
          <a:spcPct val="20000"/>
        </a:spcBef>
        <a:buFont typeface="Arial" pitchFamily="34" charset="0"/>
        <a:buChar char="•"/>
        <a:defRPr sz="9300" kern="1200">
          <a:solidFill>
            <a:schemeClr val="tx1"/>
          </a:solidFill>
          <a:latin typeface="+mn-lt"/>
          <a:ea typeface="+mn-ea"/>
          <a:cs typeface="+mn-cs"/>
        </a:defRPr>
      </a:lvl6pPr>
      <a:lvl7pPr marL="13754679" indent="-1058052" algn="l" defTabSz="4232209" rtl="0" eaLnBrk="1" latinLnBrk="0" hangingPunct="1">
        <a:spcBef>
          <a:spcPct val="20000"/>
        </a:spcBef>
        <a:buFont typeface="Arial" pitchFamily="34" charset="0"/>
        <a:buChar char="•"/>
        <a:defRPr sz="9300" kern="1200">
          <a:solidFill>
            <a:schemeClr val="tx1"/>
          </a:solidFill>
          <a:latin typeface="+mn-lt"/>
          <a:ea typeface="+mn-ea"/>
          <a:cs typeface="+mn-cs"/>
        </a:defRPr>
      </a:lvl7pPr>
      <a:lvl8pPr marL="15870784" indent="-1058052" algn="l" defTabSz="4232209" rtl="0" eaLnBrk="1" latinLnBrk="0" hangingPunct="1">
        <a:spcBef>
          <a:spcPct val="20000"/>
        </a:spcBef>
        <a:buFont typeface="Arial" pitchFamily="34" charset="0"/>
        <a:buChar char="•"/>
        <a:defRPr sz="9300" kern="1200">
          <a:solidFill>
            <a:schemeClr val="tx1"/>
          </a:solidFill>
          <a:latin typeface="+mn-lt"/>
          <a:ea typeface="+mn-ea"/>
          <a:cs typeface="+mn-cs"/>
        </a:defRPr>
      </a:lvl8pPr>
      <a:lvl9pPr marL="17986888" indent="-1058052" algn="l" defTabSz="4232209" rtl="0" eaLnBrk="1" latinLnBrk="0" hangingPunct="1">
        <a:spcBef>
          <a:spcPct val="20000"/>
        </a:spcBef>
        <a:buFont typeface="Arial" pitchFamily="34" charset="0"/>
        <a:buChar char="•"/>
        <a:defRPr sz="9300" kern="1200">
          <a:solidFill>
            <a:schemeClr val="tx1"/>
          </a:solidFill>
          <a:latin typeface="+mn-lt"/>
          <a:ea typeface="+mn-ea"/>
          <a:cs typeface="+mn-cs"/>
        </a:defRPr>
      </a:lvl9pPr>
    </p:bodyStyle>
    <p:otherStyle>
      <a:defPPr>
        <a:defRPr lang="en-US"/>
      </a:defPPr>
      <a:lvl1pPr marL="0" algn="l" defTabSz="4232209" rtl="0" eaLnBrk="1" latinLnBrk="0" hangingPunct="1">
        <a:defRPr sz="8300" kern="1200">
          <a:solidFill>
            <a:schemeClr val="tx1"/>
          </a:solidFill>
          <a:latin typeface="+mn-lt"/>
          <a:ea typeface="+mn-ea"/>
          <a:cs typeface="+mn-cs"/>
        </a:defRPr>
      </a:lvl1pPr>
      <a:lvl2pPr marL="2116104" algn="l" defTabSz="4232209" rtl="0" eaLnBrk="1" latinLnBrk="0" hangingPunct="1">
        <a:defRPr sz="8300" kern="1200">
          <a:solidFill>
            <a:schemeClr val="tx1"/>
          </a:solidFill>
          <a:latin typeface="+mn-lt"/>
          <a:ea typeface="+mn-ea"/>
          <a:cs typeface="+mn-cs"/>
        </a:defRPr>
      </a:lvl2pPr>
      <a:lvl3pPr marL="4232209" algn="l" defTabSz="4232209" rtl="0" eaLnBrk="1" latinLnBrk="0" hangingPunct="1">
        <a:defRPr sz="8300" kern="1200">
          <a:solidFill>
            <a:schemeClr val="tx1"/>
          </a:solidFill>
          <a:latin typeface="+mn-lt"/>
          <a:ea typeface="+mn-ea"/>
          <a:cs typeface="+mn-cs"/>
        </a:defRPr>
      </a:lvl3pPr>
      <a:lvl4pPr marL="6348313" algn="l" defTabSz="4232209" rtl="0" eaLnBrk="1" latinLnBrk="0" hangingPunct="1">
        <a:defRPr sz="8300" kern="1200">
          <a:solidFill>
            <a:schemeClr val="tx1"/>
          </a:solidFill>
          <a:latin typeface="+mn-lt"/>
          <a:ea typeface="+mn-ea"/>
          <a:cs typeface="+mn-cs"/>
        </a:defRPr>
      </a:lvl4pPr>
      <a:lvl5pPr marL="8464418" algn="l" defTabSz="4232209" rtl="0" eaLnBrk="1" latinLnBrk="0" hangingPunct="1">
        <a:defRPr sz="8300" kern="1200">
          <a:solidFill>
            <a:schemeClr val="tx1"/>
          </a:solidFill>
          <a:latin typeface="+mn-lt"/>
          <a:ea typeface="+mn-ea"/>
          <a:cs typeface="+mn-cs"/>
        </a:defRPr>
      </a:lvl5pPr>
      <a:lvl6pPr marL="10580522" algn="l" defTabSz="4232209" rtl="0" eaLnBrk="1" latinLnBrk="0" hangingPunct="1">
        <a:defRPr sz="8300" kern="1200">
          <a:solidFill>
            <a:schemeClr val="tx1"/>
          </a:solidFill>
          <a:latin typeface="+mn-lt"/>
          <a:ea typeface="+mn-ea"/>
          <a:cs typeface="+mn-cs"/>
        </a:defRPr>
      </a:lvl6pPr>
      <a:lvl7pPr marL="12696627" algn="l" defTabSz="4232209" rtl="0" eaLnBrk="1" latinLnBrk="0" hangingPunct="1">
        <a:defRPr sz="8300" kern="1200">
          <a:solidFill>
            <a:schemeClr val="tx1"/>
          </a:solidFill>
          <a:latin typeface="+mn-lt"/>
          <a:ea typeface="+mn-ea"/>
          <a:cs typeface="+mn-cs"/>
        </a:defRPr>
      </a:lvl7pPr>
      <a:lvl8pPr marL="14812731" algn="l" defTabSz="4232209" rtl="0" eaLnBrk="1" latinLnBrk="0" hangingPunct="1">
        <a:defRPr sz="8300" kern="1200">
          <a:solidFill>
            <a:schemeClr val="tx1"/>
          </a:solidFill>
          <a:latin typeface="+mn-lt"/>
          <a:ea typeface="+mn-ea"/>
          <a:cs typeface="+mn-cs"/>
        </a:defRPr>
      </a:lvl8pPr>
      <a:lvl9pPr marL="16928836" algn="l" defTabSz="4232209" rtl="0" eaLnBrk="1" latinLnBrk="0" hangingPunct="1">
        <a:defRPr sz="8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4241305" y="28415549"/>
            <a:ext cx="26763820" cy="1892826"/>
          </a:xfrm>
          <a:prstGeom prst="rect">
            <a:avLst/>
          </a:prstGeom>
          <a:solidFill>
            <a:schemeClr val="accent1">
              <a:alpha val="20000"/>
            </a:schemeClr>
          </a:solidFill>
          <a:ln>
            <a:solidFill>
              <a:schemeClr val="tx2"/>
            </a:solidFill>
          </a:ln>
        </p:spPr>
        <p:txBody>
          <a:bodyPr wrap="square" lIns="457200" tIns="365760" rIns="457200" bIns="365760" rtlCol="0">
            <a:spAutoFit/>
          </a:bodyPr>
          <a:lstStyle/>
          <a:p>
            <a:r>
              <a:rPr lang="en-US" sz="4200" b="1" dirty="0" smtClean="0">
                <a:latin typeface="Arial Black" pitchFamily="34" charset="0"/>
              </a:rPr>
              <a:t>CONTACT AND FUNDING ACKNOWLEDGEMENT</a:t>
            </a:r>
            <a:endParaRPr lang="en-US" sz="4200" b="1" dirty="0">
              <a:latin typeface="Arial Black" pitchFamily="34" charset="0"/>
            </a:endParaRPr>
          </a:p>
          <a:p>
            <a:endParaRPr lang="en-US" sz="900" b="1" dirty="0">
              <a:latin typeface="Arial" pitchFamily="34" charset="0"/>
              <a:cs typeface="Arial" pitchFamily="34" charset="0"/>
            </a:endParaRPr>
          </a:p>
          <a:p>
            <a:r>
              <a:rPr lang="en-US" sz="2400" dirty="0">
                <a:latin typeface="Arial" pitchFamily="34" charset="0"/>
                <a:cs typeface="Arial" pitchFamily="34" charset="0"/>
              </a:rPr>
              <a:t>Stephen Mooney, 722 W 168</a:t>
            </a:r>
            <a:r>
              <a:rPr lang="en-US" sz="2400" baseline="30000" dirty="0">
                <a:latin typeface="Arial" pitchFamily="34" charset="0"/>
                <a:cs typeface="Arial" pitchFamily="34" charset="0"/>
              </a:rPr>
              <a:t>th</a:t>
            </a:r>
            <a:r>
              <a:rPr lang="en-US" sz="2400" dirty="0">
                <a:latin typeface="Arial" pitchFamily="34" charset="0"/>
                <a:cs typeface="Arial" pitchFamily="34" charset="0"/>
              </a:rPr>
              <a:t> St, 7</a:t>
            </a:r>
            <a:r>
              <a:rPr lang="en-US" sz="2400" baseline="30000" dirty="0">
                <a:latin typeface="Arial" pitchFamily="34" charset="0"/>
                <a:cs typeface="Arial" pitchFamily="34" charset="0"/>
              </a:rPr>
              <a:t>th</a:t>
            </a:r>
            <a:r>
              <a:rPr lang="en-US" sz="2400" dirty="0">
                <a:latin typeface="Arial" pitchFamily="34" charset="0"/>
                <a:cs typeface="Arial" pitchFamily="34" charset="0"/>
              </a:rPr>
              <a:t> Floor, New York, NY 10032 </a:t>
            </a:r>
            <a:r>
              <a:rPr lang="en-US" sz="2400" dirty="0" smtClean="0">
                <a:latin typeface="Arial" pitchFamily="34" charset="0"/>
                <a:cs typeface="Arial" pitchFamily="34" charset="0"/>
              </a:rPr>
              <a:t>  Email:sjm2186@columbia.edu</a:t>
            </a:r>
            <a:r>
              <a:rPr lang="en-US" sz="2400" dirty="0" smtClean="0">
                <a:solidFill>
                  <a:schemeClr val="dk1"/>
                </a:solidFill>
                <a:latin typeface="Arial" pitchFamily="34" charset="0"/>
                <a:cs typeface="Arial" pitchFamily="34" charset="0"/>
              </a:rPr>
              <a:t> Supported </a:t>
            </a:r>
            <a:r>
              <a:rPr lang="en-US" sz="2400" dirty="0">
                <a:solidFill>
                  <a:schemeClr val="dk1"/>
                </a:solidFill>
                <a:latin typeface="Arial" pitchFamily="34" charset="0"/>
                <a:cs typeface="Arial" pitchFamily="34" charset="0"/>
              </a:rPr>
              <a:t>by a T32 fellowship from NCI (CA09529</a:t>
            </a:r>
            <a:r>
              <a:rPr lang="en-US" sz="2400" dirty="0" smtClean="0">
                <a:solidFill>
                  <a:schemeClr val="dk1"/>
                </a:solidFill>
                <a:latin typeface="Arial" pitchFamily="34" charset="0"/>
                <a:cs typeface="Arial" pitchFamily="34" charset="0"/>
              </a:rPr>
              <a:t>)</a:t>
            </a:r>
            <a:endParaRPr lang="en-US" sz="2400" dirty="0">
              <a:latin typeface="Arial" pitchFamily="34" charset="0"/>
              <a:cs typeface="Arial" pitchFamily="34" charset="0"/>
            </a:endParaRPr>
          </a:p>
        </p:txBody>
      </p:sp>
      <p:sp>
        <p:nvSpPr>
          <p:cNvPr id="227" name="Rectangle 226"/>
          <p:cNvSpPr/>
          <p:nvPr/>
        </p:nvSpPr>
        <p:spPr>
          <a:xfrm>
            <a:off x="14258925" y="5457527"/>
            <a:ext cx="26746200" cy="166976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457200" tIns="365760" rIns="457200" rtlCol="0" anchor="t"/>
          <a:lstStyle/>
          <a:p>
            <a:r>
              <a:rPr lang="en-US" sz="4200" dirty="0" smtClean="0">
                <a:solidFill>
                  <a:schemeClr val="tx1"/>
                </a:solidFill>
                <a:latin typeface="Arial Black" panose="020B0A04020102020204" pitchFamily="34" charset="0"/>
              </a:rPr>
              <a:t>RESULTS</a:t>
            </a:r>
            <a:endParaRPr lang="en-US" sz="4200" dirty="0">
              <a:solidFill>
                <a:schemeClr val="tx1"/>
              </a:solidFill>
              <a:latin typeface="Arial Black" panose="020B0A04020102020204" pitchFamily="34" charset="0"/>
            </a:endParaRPr>
          </a:p>
        </p:txBody>
      </p:sp>
      <p:sp>
        <p:nvSpPr>
          <p:cNvPr id="10" name="Rectangle 9"/>
          <p:cNvSpPr/>
          <p:nvPr/>
        </p:nvSpPr>
        <p:spPr>
          <a:xfrm>
            <a:off x="14706293" y="6495499"/>
            <a:ext cx="12092940" cy="4505805"/>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74320" tIns="274320" rIns="274320" bIns="274320" rtlCol="0" anchor="t"/>
          <a:lstStyle/>
          <a:p>
            <a:r>
              <a:rPr lang="en-US" sz="3600" dirty="0" smtClean="0">
                <a:solidFill>
                  <a:schemeClr val="tx1"/>
                </a:solidFill>
                <a:latin typeface="Arial Black" panose="020B0A04020102020204" pitchFamily="34" charset="0"/>
              </a:rPr>
              <a:t>THEORY 1: NEIGHBORHOOD DISORDER IS A ROOT CAUSE OF CRIME AND INACTIVITY</a:t>
            </a:r>
            <a:endParaRPr lang="en-US" sz="3600" dirty="0">
              <a:solidFill>
                <a:schemeClr val="tx1"/>
              </a:solidFill>
              <a:latin typeface="Arial Black" panose="020B0A04020102020204" pitchFamily="34" charset="0"/>
            </a:endParaRPr>
          </a:p>
        </p:txBody>
      </p:sp>
      <p:pic>
        <p:nvPicPr>
          <p:cNvPr id="1049" name="Picture 25"/>
          <p:cNvPicPr>
            <a:picLocks noChangeAspect="1" noChangeArrowheads="1"/>
          </p:cNvPicPr>
          <p:nvPr/>
        </p:nvPicPr>
        <p:blipFill rotWithShape="1">
          <a:blip r:embed="rId3">
            <a:extLst>
              <a:ext uri="{28A0092B-C50C-407E-A947-70E740481C1C}">
                <a14:useLocalDpi xmlns:a14="http://schemas.microsoft.com/office/drawing/2010/main" val="0"/>
              </a:ext>
            </a:extLst>
          </a:blip>
          <a:srcRect t="11346" b="13043"/>
          <a:stretch/>
        </p:blipFill>
        <p:spPr bwMode="auto">
          <a:xfrm>
            <a:off x="16830283" y="7929492"/>
            <a:ext cx="8048625" cy="2729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0" name="Rectangle 219"/>
          <p:cNvSpPr/>
          <p:nvPr/>
        </p:nvSpPr>
        <p:spPr>
          <a:xfrm>
            <a:off x="14258925" y="22492886"/>
            <a:ext cx="26746200" cy="55966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457200" tIns="365760" rIns="105805" bIns="52903" numCol="2" rtlCol="0" anchor="t"/>
          <a:lstStyle/>
          <a:p>
            <a:r>
              <a:rPr lang="en-US" sz="4200" b="1" dirty="0" smtClean="0">
                <a:solidFill>
                  <a:schemeClr val="tx1"/>
                </a:solidFill>
                <a:latin typeface="Arial Black" pitchFamily="34" charset="0"/>
                <a:cs typeface="Arial" pitchFamily="34" charset="0"/>
              </a:rPr>
              <a:t>KEY LIMITATIONS</a:t>
            </a:r>
            <a:endParaRPr lang="en-US" sz="4200" b="1" dirty="0" smtClean="0">
              <a:solidFill>
                <a:schemeClr val="tx1"/>
              </a:solidFill>
              <a:latin typeface="Arial Black" pitchFamily="34" charset="0"/>
              <a:cs typeface="Arial" pitchFamily="34" charset="0"/>
            </a:endParaRPr>
          </a:p>
          <a:p>
            <a:endParaRPr lang="en-US" sz="2800" b="1" dirty="0" smtClean="0">
              <a:solidFill>
                <a:schemeClr val="tx1"/>
              </a:solidFill>
              <a:latin typeface="Arial" pitchFamily="34" charset="0"/>
              <a:cs typeface="Arial" pitchFamily="34" charset="0"/>
            </a:endParaRPr>
          </a:p>
          <a:p>
            <a:pPr marL="457200" indent="-457200">
              <a:buFont typeface="Arial" pitchFamily="34" charset="0"/>
              <a:buChar char="•"/>
            </a:pPr>
            <a:r>
              <a:rPr lang="en-US" sz="2800" b="1" dirty="0" smtClean="0">
                <a:solidFill>
                  <a:schemeClr val="tx1"/>
                </a:solidFill>
                <a:latin typeface="Arial" pitchFamily="34" charset="0"/>
                <a:cs typeface="Arial" pitchFamily="34" charset="0"/>
              </a:rPr>
              <a:t>Cross-sectional design </a:t>
            </a:r>
            <a:r>
              <a:rPr lang="en-US" sz="2800" b="1" dirty="0" smtClean="0">
                <a:solidFill>
                  <a:schemeClr val="tx1"/>
                </a:solidFill>
                <a:latin typeface="Arial" pitchFamily="34" charset="0"/>
                <a:cs typeface="Arial" pitchFamily="34" charset="0"/>
              </a:rPr>
              <a:t>does not allow us to account for neighborhood </a:t>
            </a:r>
            <a:r>
              <a:rPr lang="en-US" sz="2800" b="1" dirty="0" smtClean="0">
                <a:solidFill>
                  <a:schemeClr val="tx1"/>
                </a:solidFill>
                <a:latin typeface="Arial" pitchFamily="34" charset="0"/>
                <a:cs typeface="Arial" pitchFamily="34" charset="0"/>
              </a:rPr>
              <a:t>self-selection</a:t>
            </a:r>
          </a:p>
          <a:p>
            <a:pPr marL="457200" indent="-457200">
              <a:buFont typeface="Arial" pitchFamily="34" charset="0"/>
              <a:buChar char="•"/>
            </a:pPr>
            <a:r>
              <a:rPr lang="en-US" sz="2800" b="1" dirty="0">
                <a:solidFill>
                  <a:schemeClr val="tx1"/>
                </a:solidFill>
                <a:latin typeface="Arial" pitchFamily="34" charset="0"/>
                <a:cs typeface="Arial" pitchFamily="34" charset="0"/>
              </a:rPr>
              <a:t>Small sample </a:t>
            </a:r>
            <a:r>
              <a:rPr lang="en-US" sz="2800" b="1" dirty="0" smtClean="0">
                <a:solidFill>
                  <a:schemeClr val="tx1"/>
                </a:solidFill>
                <a:latin typeface="Arial" pitchFamily="34" charset="0"/>
                <a:cs typeface="Arial" pitchFamily="34" charset="0"/>
              </a:rPr>
              <a:t>size increases risk of false negative </a:t>
            </a:r>
            <a:r>
              <a:rPr lang="en-US" sz="2800" b="1" dirty="0" smtClean="0">
                <a:solidFill>
                  <a:schemeClr val="tx1"/>
                </a:solidFill>
                <a:latin typeface="Arial" pitchFamily="34" charset="0"/>
                <a:cs typeface="Arial" pitchFamily="34" charset="0"/>
              </a:rPr>
              <a:t>associations</a:t>
            </a:r>
            <a:endParaRPr lang="en-US" sz="2800" b="1" dirty="0">
              <a:solidFill>
                <a:schemeClr val="tx1"/>
              </a:solidFill>
              <a:latin typeface="Arial" pitchFamily="34" charset="0"/>
              <a:cs typeface="Arial" pitchFamily="34" charset="0"/>
            </a:endParaRPr>
          </a:p>
          <a:p>
            <a:pPr marL="457200" indent="-457200">
              <a:buFont typeface="Arial" pitchFamily="34" charset="0"/>
              <a:buChar char="•"/>
            </a:pPr>
            <a:r>
              <a:rPr lang="en-US" sz="2800" b="1" dirty="0" smtClean="0">
                <a:solidFill>
                  <a:schemeClr val="tx1"/>
                </a:solidFill>
                <a:latin typeface="Arial" pitchFamily="34" charset="0"/>
                <a:cs typeface="Arial" pitchFamily="34" charset="0"/>
              </a:rPr>
              <a:t>Potential for measurement error due to participant non-compliance</a:t>
            </a:r>
          </a:p>
          <a:p>
            <a:pPr marL="457200" indent="-457200">
              <a:buFont typeface="Arial" pitchFamily="34" charset="0"/>
              <a:buChar char="•"/>
            </a:pPr>
            <a:r>
              <a:rPr lang="en-US" sz="2800" b="1" dirty="0" smtClean="0">
                <a:solidFill>
                  <a:schemeClr val="tx1"/>
                </a:solidFill>
                <a:latin typeface="Arial" pitchFamily="34" charset="0"/>
                <a:cs typeface="Arial" pitchFamily="34" charset="0"/>
              </a:rPr>
              <a:t>Perceived safety measure was one dichotomous item and may not be sensitive to small-scale variation in safety perceptions</a:t>
            </a:r>
          </a:p>
          <a:p>
            <a:pPr marL="457200" indent="-457200">
              <a:buFont typeface="Arial" pitchFamily="34" charset="0"/>
              <a:buChar char="•"/>
            </a:pPr>
            <a:r>
              <a:rPr lang="en-US" sz="2800" b="1" dirty="0" smtClean="0">
                <a:solidFill>
                  <a:schemeClr val="tx1"/>
                </a:solidFill>
                <a:latin typeface="Arial" pitchFamily="34" charset="0"/>
                <a:cs typeface="Arial" pitchFamily="34" charset="0"/>
              </a:rPr>
              <a:t>Spatial distribution of homicide may not reflect all spatial distribution of crime in general</a:t>
            </a:r>
            <a:endParaRPr lang="en-US" sz="2800" b="1" dirty="0" smtClean="0">
              <a:solidFill>
                <a:schemeClr val="tx1"/>
              </a:solidFill>
              <a:latin typeface="Arial" pitchFamily="34" charset="0"/>
              <a:cs typeface="Arial" pitchFamily="34" charset="0"/>
            </a:endParaRPr>
          </a:p>
          <a:p>
            <a:pPr marL="457200" indent="-457200">
              <a:buFont typeface="Arial" pitchFamily="34" charset="0"/>
              <a:buChar char="•"/>
            </a:pPr>
            <a:r>
              <a:rPr lang="en-US" sz="2800" b="1" dirty="0" smtClean="0">
                <a:solidFill>
                  <a:schemeClr val="tx1"/>
                </a:solidFill>
                <a:latin typeface="Arial" pitchFamily="34" charset="0"/>
                <a:cs typeface="Arial" pitchFamily="34" charset="0"/>
              </a:rPr>
              <a:t>1 km radial buffer may not be the most relevant neighborhood definition</a:t>
            </a:r>
          </a:p>
          <a:p>
            <a:r>
              <a:rPr lang="en-US" sz="4800" b="1" dirty="0" smtClean="0">
                <a:solidFill>
                  <a:schemeClr val="tx1"/>
                </a:solidFill>
                <a:latin typeface="Arial Black" pitchFamily="34" charset="0"/>
                <a:cs typeface="Arial" pitchFamily="34" charset="0"/>
              </a:rPr>
              <a:t>CONCLUSIONS</a:t>
            </a:r>
            <a:endParaRPr lang="en-US" sz="4800" b="1" dirty="0" smtClean="0">
              <a:solidFill>
                <a:schemeClr val="tx1"/>
              </a:solidFill>
              <a:latin typeface="Arial Black" pitchFamily="34" charset="0"/>
              <a:cs typeface="Arial" pitchFamily="34" charset="0"/>
            </a:endParaRPr>
          </a:p>
          <a:p>
            <a:pPr marL="457200" indent="-457200">
              <a:buFont typeface="Arial" pitchFamily="34" charset="0"/>
              <a:buChar char="•"/>
            </a:pPr>
            <a:endParaRPr lang="en-US" sz="2800" b="1" dirty="0" smtClean="0">
              <a:solidFill>
                <a:schemeClr val="tx1"/>
              </a:solidFill>
              <a:latin typeface="Arial" pitchFamily="34" charset="0"/>
              <a:cs typeface="Arial" pitchFamily="34" charset="0"/>
            </a:endParaRPr>
          </a:p>
          <a:p>
            <a:pPr marL="457200" indent="-457200">
              <a:buFont typeface="Arial" pitchFamily="34" charset="0"/>
              <a:buChar char="•"/>
            </a:pPr>
            <a:r>
              <a:rPr lang="en-US" sz="2800" b="1" dirty="0" smtClean="0">
                <a:solidFill>
                  <a:schemeClr val="tx1"/>
                </a:solidFill>
                <a:latin typeface="Arial" pitchFamily="34" charset="0"/>
                <a:cs typeface="Arial" pitchFamily="34" charset="0"/>
              </a:rPr>
              <a:t>High levels of crime in a neighborhood may deter physical activity among nearby residents</a:t>
            </a:r>
          </a:p>
          <a:p>
            <a:pPr marL="457200" indent="-457200">
              <a:buFont typeface="Arial" pitchFamily="34" charset="0"/>
              <a:buChar char="•"/>
            </a:pPr>
            <a:r>
              <a:rPr lang="en-US" sz="2800" b="1" dirty="0" smtClean="0">
                <a:solidFill>
                  <a:schemeClr val="tx1"/>
                </a:solidFill>
                <a:latin typeface="Arial" pitchFamily="34" charset="0"/>
                <a:cs typeface="Arial" pitchFamily="34" charset="0"/>
              </a:rPr>
              <a:t>Disorder alone does not appear to deter physical activity</a:t>
            </a:r>
          </a:p>
          <a:p>
            <a:pPr marL="457200" indent="-457200">
              <a:buFont typeface="Arial" pitchFamily="34" charset="0"/>
              <a:buChar char="•"/>
            </a:pPr>
            <a:r>
              <a:rPr lang="en-US" sz="2800" b="1" dirty="0" smtClean="0">
                <a:solidFill>
                  <a:schemeClr val="tx1"/>
                </a:solidFill>
                <a:latin typeface="Arial" pitchFamily="34" charset="0"/>
                <a:cs typeface="Arial" pitchFamily="34" charset="0"/>
              </a:rPr>
              <a:t>Researchers </a:t>
            </a:r>
            <a:r>
              <a:rPr lang="en-US" sz="2800" b="1" dirty="0" smtClean="0">
                <a:solidFill>
                  <a:schemeClr val="tx1"/>
                </a:solidFill>
                <a:latin typeface="Arial" pitchFamily="34" charset="0"/>
                <a:cs typeface="Arial" pitchFamily="34" charset="0"/>
              </a:rPr>
              <a:t>should be cautious not to over-interpret associations between </a:t>
            </a:r>
            <a:r>
              <a:rPr lang="en-US" sz="2800" b="1" dirty="0">
                <a:solidFill>
                  <a:schemeClr val="tx1"/>
                </a:solidFill>
                <a:latin typeface="Arial" pitchFamily="34" charset="0"/>
                <a:cs typeface="Arial" pitchFamily="34" charset="0"/>
              </a:rPr>
              <a:t>self-reported </a:t>
            </a:r>
            <a:r>
              <a:rPr lang="en-US" sz="2800" b="1" dirty="0" smtClean="0">
                <a:solidFill>
                  <a:schemeClr val="tx1"/>
                </a:solidFill>
                <a:latin typeface="Arial" pitchFamily="34" charset="0"/>
                <a:cs typeface="Arial" pitchFamily="34" charset="0"/>
              </a:rPr>
              <a:t>neighborhood safety </a:t>
            </a:r>
            <a:r>
              <a:rPr lang="en-US" sz="2800" b="1" dirty="0" smtClean="0">
                <a:solidFill>
                  <a:schemeClr val="tx1"/>
                </a:solidFill>
                <a:latin typeface="Arial" pitchFamily="34" charset="0"/>
                <a:cs typeface="Arial" pitchFamily="34" charset="0"/>
              </a:rPr>
              <a:t>and </a:t>
            </a:r>
            <a:r>
              <a:rPr lang="en-US" sz="2800" b="1" dirty="0">
                <a:solidFill>
                  <a:schemeClr val="tx1"/>
                </a:solidFill>
                <a:latin typeface="Arial" pitchFamily="34" charset="0"/>
                <a:cs typeface="Arial" pitchFamily="34" charset="0"/>
              </a:rPr>
              <a:t>self-reported </a:t>
            </a:r>
            <a:r>
              <a:rPr lang="en-US" sz="2800" b="1" dirty="0" smtClean="0">
                <a:solidFill>
                  <a:schemeClr val="tx1"/>
                </a:solidFill>
                <a:latin typeface="Arial" pitchFamily="34" charset="0"/>
                <a:cs typeface="Arial" pitchFamily="34" charset="0"/>
              </a:rPr>
              <a:t>activity</a:t>
            </a:r>
          </a:p>
          <a:p>
            <a:pPr marL="457200" indent="-457200">
              <a:buFont typeface="Arial" pitchFamily="34" charset="0"/>
              <a:buChar char="•"/>
            </a:pPr>
            <a:endParaRPr lang="en-US" sz="2800" b="1" dirty="0" smtClean="0">
              <a:solidFill>
                <a:schemeClr val="tx1"/>
              </a:solidFill>
              <a:latin typeface="Arial" pitchFamily="34" charset="0"/>
              <a:cs typeface="Arial" pitchFamily="34" charset="0"/>
            </a:endParaRPr>
          </a:p>
          <a:p>
            <a:pPr marL="457200" indent="-457200">
              <a:buFont typeface="Arial" pitchFamily="34" charset="0"/>
              <a:buChar char="•"/>
            </a:pPr>
            <a:endParaRPr lang="en-US" sz="2800" b="1" dirty="0" smtClean="0">
              <a:solidFill>
                <a:schemeClr val="tx1"/>
              </a:solidFill>
              <a:latin typeface="Arial" pitchFamily="34" charset="0"/>
              <a:cs typeface="Arial" pitchFamily="34" charset="0"/>
            </a:endParaRPr>
          </a:p>
          <a:p>
            <a:endParaRPr lang="en-US" sz="2800" b="1" dirty="0">
              <a:solidFill>
                <a:schemeClr val="tx1"/>
              </a:solidFill>
              <a:latin typeface="Arial" pitchFamily="34" charset="0"/>
              <a:cs typeface="Arial" pitchFamily="34" charset="0"/>
            </a:endParaRPr>
          </a:p>
        </p:txBody>
      </p:sp>
      <p:sp>
        <p:nvSpPr>
          <p:cNvPr id="7" name="TextBox 6"/>
          <p:cNvSpPr txBox="1"/>
          <p:nvPr/>
        </p:nvSpPr>
        <p:spPr>
          <a:xfrm>
            <a:off x="1402081" y="5457526"/>
            <a:ext cx="12490778" cy="8710077"/>
          </a:xfrm>
          <a:prstGeom prst="rect">
            <a:avLst/>
          </a:prstGeom>
          <a:noFill/>
          <a:ln>
            <a:solidFill>
              <a:schemeClr val="accent1"/>
            </a:solidFill>
          </a:ln>
        </p:spPr>
        <p:txBody>
          <a:bodyPr wrap="square" lIns="457200" tIns="365760" rIns="457200" bIns="365760" rtlCol="0">
            <a:spAutoFit/>
          </a:bodyPr>
          <a:lstStyle/>
          <a:p>
            <a:r>
              <a:rPr lang="en-US" sz="4200" b="1" dirty="0">
                <a:latin typeface="Arial Black" pitchFamily="34" charset="0"/>
                <a:cs typeface="Arial" pitchFamily="34" charset="0"/>
              </a:rPr>
              <a:t>BACKGROUND</a:t>
            </a:r>
          </a:p>
          <a:p>
            <a:endParaRPr lang="en-US" sz="2800" dirty="0" smtClean="0">
              <a:latin typeface="Arial" pitchFamily="34" charset="0"/>
              <a:cs typeface="Arial" pitchFamily="34" charset="0"/>
            </a:endParaRPr>
          </a:p>
          <a:p>
            <a:r>
              <a:rPr lang="en-US" sz="2800" dirty="0" smtClean="0">
                <a:latin typeface="Arial" pitchFamily="34" charset="0"/>
                <a:cs typeface="Arial" pitchFamily="34" charset="0"/>
              </a:rPr>
              <a:t>Qualitative research suggests lack of safety deters physical activity, but quantitative findings have been more mixed. </a:t>
            </a:r>
          </a:p>
          <a:p>
            <a:endParaRPr lang="en-US" sz="2800" dirty="0">
              <a:latin typeface="Arial" pitchFamily="34" charset="0"/>
              <a:cs typeface="Arial" pitchFamily="34" charset="0"/>
            </a:endParaRPr>
          </a:p>
          <a:p>
            <a:r>
              <a:rPr lang="en-US" sz="2800" dirty="0" smtClean="0">
                <a:latin typeface="Arial" pitchFamily="34" charset="0"/>
                <a:cs typeface="Arial" pitchFamily="34" charset="0"/>
              </a:rPr>
              <a:t>To date few studies have </a:t>
            </a:r>
            <a:r>
              <a:rPr lang="en-US" sz="2800" dirty="0" smtClean="0">
                <a:latin typeface="Arial" pitchFamily="34" charset="0"/>
                <a:cs typeface="Arial" pitchFamily="34" charset="0"/>
              </a:rPr>
              <a:t>used </a:t>
            </a:r>
            <a:r>
              <a:rPr lang="en-US" sz="2800" dirty="0" smtClean="0">
                <a:latin typeface="Arial" pitchFamily="34" charset="0"/>
                <a:cs typeface="Arial" pitchFamily="34" charset="0"/>
              </a:rPr>
              <a:t>both independently observed and subject-reported measures of both </a:t>
            </a:r>
            <a:r>
              <a:rPr lang="en-US" sz="2800" dirty="0" smtClean="0">
                <a:latin typeface="Arial" pitchFamily="34" charset="0"/>
                <a:cs typeface="Arial" pitchFamily="34" charset="0"/>
              </a:rPr>
              <a:t>neighborhood safety features </a:t>
            </a:r>
            <a:r>
              <a:rPr lang="en-US" sz="2800" dirty="0" smtClean="0">
                <a:latin typeface="Arial" pitchFamily="34" charset="0"/>
                <a:cs typeface="Arial" pitchFamily="34" charset="0"/>
              </a:rPr>
              <a:t>and physical activity </a:t>
            </a:r>
            <a:r>
              <a:rPr lang="en-US" sz="2800" dirty="0" smtClean="0">
                <a:latin typeface="Arial" pitchFamily="34" charset="0"/>
                <a:cs typeface="Arial" pitchFamily="34" charset="0"/>
              </a:rPr>
              <a:t>in order to </a:t>
            </a:r>
            <a:r>
              <a:rPr lang="en-US" sz="2800" dirty="0" smtClean="0">
                <a:latin typeface="Arial" pitchFamily="34" charset="0"/>
                <a:cs typeface="Arial" pitchFamily="34" charset="0"/>
              </a:rPr>
              <a:t>test </a:t>
            </a:r>
            <a:r>
              <a:rPr lang="en-US" sz="2800" dirty="0" smtClean="0">
                <a:latin typeface="Arial" pitchFamily="34" charset="0"/>
                <a:cs typeface="Arial" pitchFamily="34" charset="0"/>
              </a:rPr>
              <a:t>different </a:t>
            </a:r>
            <a:r>
              <a:rPr lang="en-US" sz="2800" dirty="0" smtClean="0">
                <a:latin typeface="Arial" pitchFamily="34" charset="0"/>
                <a:cs typeface="Arial" pitchFamily="34" charset="0"/>
              </a:rPr>
              <a:t>hypotheses in the same subjects.</a:t>
            </a:r>
          </a:p>
          <a:p>
            <a:endParaRPr lang="en-US" sz="2800" dirty="0">
              <a:latin typeface="Arial" pitchFamily="34" charset="0"/>
              <a:cs typeface="Arial" pitchFamily="34" charset="0"/>
            </a:endParaRPr>
          </a:p>
          <a:p>
            <a:r>
              <a:rPr lang="en-US" sz="2800" dirty="0" smtClean="0">
                <a:latin typeface="Arial" pitchFamily="34" charset="0"/>
                <a:cs typeface="Arial" pitchFamily="34" charset="0"/>
              </a:rPr>
              <a:t>We tested three </a:t>
            </a:r>
            <a:r>
              <a:rPr lang="en-US" sz="2800" dirty="0" smtClean="0">
                <a:latin typeface="Arial" pitchFamily="34" charset="0"/>
                <a:cs typeface="Arial" pitchFamily="34" charset="0"/>
              </a:rPr>
              <a:t>theories relating neighborhood safety and activity: </a:t>
            </a:r>
            <a:endParaRPr lang="en-US" sz="2800" dirty="0" smtClean="0">
              <a:latin typeface="Arial" pitchFamily="34" charset="0"/>
              <a:cs typeface="Arial" pitchFamily="34" charset="0"/>
            </a:endParaRPr>
          </a:p>
          <a:p>
            <a:endParaRPr lang="en-US" sz="2800" dirty="0" smtClean="0">
              <a:latin typeface="Arial" pitchFamily="34" charset="0"/>
              <a:cs typeface="Arial" pitchFamily="34" charset="0"/>
            </a:endParaRPr>
          </a:p>
          <a:p>
            <a:pPr marL="514350" indent="-514350">
              <a:buAutoNum type="arabicParenR"/>
            </a:pPr>
            <a:r>
              <a:rPr lang="en-US" sz="2800" dirty="0" smtClean="0">
                <a:latin typeface="Arial" pitchFamily="34" charset="0"/>
                <a:cs typeface="Arial" pitchFamily="34" charset="0"/>
              </a:rPr>
              <a:t>Neighborhood disorder may </a:t>
            </a:r>
            <a:r>
              <a:rPr lang="en-US" sz="2800" dirty="0" smtClean="0">
                <a:latin typeface="Arial" pitchFamily="34" charset="0"/>
                <a:cs typeface="Arial" pitchFamily="34" charset="0"/>
              </a:rPr>
              <a:t>deter </a:t>
            </a:r>
            <a:r>
              <a:rPr lang="en-US" sz="2800" dirty="0">
                <a:latin typeface="Arial" pitchFamily="34" charset="0"/>
                <a:cs typeface="Arial" pitchFamily="34" charset="0"/>
              </a:rPr>
              <a:t>activity both directly through </a:t>
            </a:r>
            <a:r>
              <a:rPr lang="en-US" sz="2800" dirty="0" smtClean="0">
                <a:latin typeface="Arial" pitchFamily="34" charset="0"/>
                <a:cs typeface="Arial" pitchFamily="34" charset="0"/>
              </a:rPr>
              <a:t>the aesthetic displeasure of experiencing a chaotic environment and indirectly as a </a:t>
            </a:r>
            <a:r>
              <a:rPr lang="en-US" sz="2800" dirty="0" smtClean="0">
                <a:latin typeface="Arial" pitchFamily="34" charset="0"/>
                <a:cs typeface="Arial" pitchFamily="34" charset="0"/>
              </a:rPr>
              <a:t>root cause of crime</a:t>
            </a:r>
            <a:r>
              <a:rPr lang="en-US" sz="2800" dirty="0" smtClean="0">
                <a:latin typeface="Arial" pitchFamily="34" charset="0"/>
                <a:cs typeface="Arial" pitchFamily="34" charset="0"/>
              </a:rPr>
              <a:t>, which itself deters activity. </a:t>
            </a:r>
          </a:p>
          <a:p>
            <a:pPr marL="514350" indent="-514350">
              <a:buAutoNum type="arabicParenR"/>
            </a:pPr>
            <a:r>
              <a:rPr lang="en-US" sz="2800" dirty="0" smtClean="0">
                <a:latin typeface="Arial" pitchFamily="34" charset="0"/>
                <a:cs typeface="Arial" pitchFamily="34" charset="0"/>
              </a:rPr>
              <a:t>Observed safety measures influence activity by affecting perceptions of safety.</a:t>
            </a:r>
          </a:p>
          <a:p>
            <a:pPr marL="514350" indent="-514350">
              <a:buAutoNum type="arabicParenR"/>
            </a:pPr>
            <a:r>
              <a:rPr lang="en-US" sz="2800" dirty="0" smtClean="0">
                <a:latin typeface="Arial" pitchFamily="34" charset="0"/>
                <a:cs typeface="Arial" pitchFamily="34" charset="0"/>
              </a:rPr>
              <a:t>Subject's tendencies to report positively or negatively may create </a:t>
            </a:r>
            <a:r>
              <a:rPr lang="en-US" sz="2800" dirty="0" smtClean="0">
                <a:latin typeface="Arial" pitchFamily="34" charset="0"/>
                <a:cs typeface="Arial" pitchFamily="34" charset="0"/>
              </a:rPr>
              <a:t>artifactual associations between perceptions of safety and activity</a:t>
            </a:r>
            <a:endParaRPr lang="en-US" sz="2800" dirty="0">
              <a:latin typeface="Arial" pitchFamily="34" charset="0"/>
              <a:cs typeface="Arial" pitchFamily="34" charset="0"/>
            </a:endParaRPr>
          </a:p>
        </p:txBody>
      </p:sp>
      <p:sp>
        <p:nvSpPr>
          <p:cNvPr id="4" name="Rectangle 3"/>
          <p:cNvSpPr/>
          <p:nvPr/>
        </p:nvSpPr>
        <p:spPr>
          <a:xfrm>
            <a:off x="1402081" y="518160"/>
            <a:ext cx="39345870" cy="1214835"/>
          </a:xfrm>
          <a:prstGeom prst="rect">
            <a:avLst/>
          </a:prstGeom>
        </p:spPr>
        <p:txBody>
          <a:bodyPr wrap="square" lIns="105805" tIns="52903" rIns="105805" bIns="52903">
            <a:spAutoFit/>
          </a:bodyPr>
          <a:lstStyle/>
          <a:p>
            <a:pPr algn="ctr"/>
            <a:r>
              <a:rPr lang="en-US" sz="7200" b="1" dirty="0" smtClean="0">
                <a:latin typeface="Arial Black" pitchFamily="34" charset="0"/>
              </a:rPr>
              <a:t>Neighborhood Safety and Physical Activity among New York City Adults</a:t>
            </a:r>
          </a:p>
        </p:txBody>
      </p:sp>
      <p:pic>
        <p:nvPicPr>
          <p:cNvPr id="5" name="Picture 4" descr="BEH.png"/>
          <p:cNvPicPr>
            <a:picLocks noChangeAspect="1"/>
          </p:cNvPicPr>
          <p:nvPr/>
        </p:nvPicPr>
        <p:blipFill>
          <a:blip r:embed="rId4" cstate="print"/>
          <a:srcRect t="44353"/>
          <a:stretch>
            <a:fillRect/>
          </a:stretch>
        </p:blipFill>
        <p:spPr>
          <a:xfrm>
            <a:off x="372427" y="30607635"/>
            <a:ext cx="6707336" cy="2011680"/>
          </a:xfrm>
          <a:prstGeom prst="rect">
            <a:avLst/>
          </a:prstGeom>
        </p:spPr>
      </p:pic>
      <p:sp>
        <p:nvSpPr>
          <p:cNvPr id="17" name="TextBox 16"/>
          <p:cNvSpPr txBox="1"/>
          <p:nvPr/>
        </p:nvSpPr>
        <p:spPr>
          <a:xfrm>
            <a:off x="4584660" y="1855660"/>
            <a:ext cx="33368457" cy="1461056"/>
          </a:xfrm>
          <a:prstGeom prst="rect">
            <a:avLst/>
          </a:prstGeom>
          <a:noFill/>
        </p:spPr>
        <p:txBody>
          <a:bodyPr wrap="square" lIns="105805" tIns="52903" rIns="105805" bIns="52903" rtlCol="0">
            <a:spAutoFit/>
          </a:bodyPr>
          <a:lstStyle/>
          <a:p>
            <a:pPr algn="ctr"/>
            <a:r>
              <a:rPr lang="en-US" sz="4400" dirty="0">
                <a:solidFill>
                  <a:schemeClr val="accent1"/>
                </a:solidFill>
                <a:latin typeface="Arial" pitchFamily="34" charset="0"/>
                <a:cs typeface="Arial" pitchFamily="34" charset="0"/>
              </a:rPr>
              <a:t>Stephen J </a:t>
            </a:r>
            <a:r>
              <a:rPr lang="en-US" sz="4400" dirty="0" smtClean="0">
                <a:solidFill>
                  <a:schemeClr val="accent1"/>
                </a:solidFill>
                <a:latin typeface="Arial" pitchFamily="34" charset="0"/>
                <a:cs typeface="Arial" pitchFamily="34" charset="0"/>
              </a:rPr>
              <a:t>Mooney</a:t>
            </a:r>
            <a:r>
              <a:rPr lang="en-US" sz="4400" baseline="30000" dirty="0">
                <a:solidFill>
                  <a:schemeClr val="accent1"/>
                </a:solidFill>
                <a:latin typeface="Arial" pitchFamily="34" charset="0"/>
                <a:cs typeface="Arial" pitchFamily="34" charset="0"/>
              </a:rPr>
              <a:t>1</a:t>
            </a:r>
            <a:r>
              <a:rPr lang="en-US" sz="4400" dirty="0" smtClean="0">
                <a:solidFill>
                  <a:schemeClr val="accent1"/>
                </a:solidFill>
                <a:latin typeface="Arial" pitchFamily="34" charset="0"/>
                <a:cs typeface="Arial" pitchFamily="34" charset="0"/>
              </a:rPr>
              <a:t>, Michael DM Bader</a:t>
            </a:r>
            <a:r>
              <a:rPr lang="en-US" sz="4400" baseline="30000" dirty="0" smtClean="0">
                <a:solidFill>
                  <a:schemeClr val="accent1"/>
                </a:solidFill>
                <a:latin typeface="Arial" pitchFamily="34" charset="0"/>
                <a:cs typeface="Arial" pitchFamily="34" charset="0"/>
              </a:rPr>
              <a:t>2</a:t>
            </a:r>
            <a:r>
              <a:rPr lang="en-US" sz="4400" dirty="0" smtClean="0">
                <a:solidFill>
                  <a:schemeClr val="accent1"/>
                </a:solidFill>
                <a:latin typeface="Arial" pitchFamily="34" charset="0"/>
                <a:cs typeface="Arial" pitchFamily="34" charset="0"/>
              </a:rPr>
              <a:t>, Katherine </a:t>
            </a:r>
            <a:r>
              <a:rPr lang="en-US" sz="4400" dirty="0" smtClean="0">
                <a:solidFill>
                  <a:schemeClr val="accent1"/>
                </a:solidFill>
                <a:latin typeface="Arial" pitchFamily="34" charset="0"/>
                <a:cs typeface="Arial" pitchFamily="34" charset="0"/>
              </a:rPr>
              <a:t>F </a:t>
            </a:r>
            <a:r>
              <a:rPr lang="en-US" sz="4400" dirty="0" smtClean="0">
                <a:solidFill>
                  <a:schemeClr val="accent1"/>
                </a:solidFill>
                <a:latin typeface="Arial" pitchFamily="34" charset="0"/>
                <a:cs typeface="Arial" pitchFamily="34" charset="0"/>
              </a:rPr>
              <a:t>Bartley</a:t>
            </a:r>
            <a:r>
              <a:rPr lang="en-US" sz="4400" baseline="30000" dirty="0" smtClean="0">
                <a:solidFill>
                  <a:schemeClr val="accent1"/>
                </a:solidFill>
                <a:latin typeface="Arial" pitchFamily="34" charset="0"/>
                <a:cs typeface="Arial" pitchFamily="34" charset="0"/>
              </a:rPr>
              <a:t>3</a:t>
            </a:r>
            <a:r>
              <a:rPr lang="en-US" sz="4400" dirty="0" smtClean="0">
                <a:solidFill>
                  <a:schemeClr val="accent1"/>
                </a:solidFill>
                <a:latin typeface="Arial" pitchFamily="34" charset="0"/>
                <a:cs typeface="Arial" pitchFamily="34" charset="0"/>
              </a:rPr>
              <a:t>, Gina S Lovasi</a:t>
            </a:r>
            <a:r>
              <a:rPr lang="en-US" sz="4400" baseline="30000" dirty="0">
                <a:solidFill>
                  <a:schemeClr val="accent1"/>
                </a:solidFill>
                <a:latin typeface="Arial" pitchFamily="34" charset="0"/>
                <a:cs typeface="Arial" pitchFamily="34" charset="0"/>
              </a:rPr>
              <a:t>1</a:t>
            </a:r>
            <a:r>
              <a:rPr lang="en-US" sz="4400" dirty="0" smtClean="0">
                <a:solidFill>
                  <a:schemeClr val="accent1"/>
                </a:solidFill>
                <a:latin typeface="Arial" pitchFamily="34" charset="0"/>
                <a:cs typeface="Arial" pitchFamily="34" charset="0"/>
              </a:rPr>
              <a:t>, </a:t>
            </a:r>
          </a:p>
          <a:p>
            <a:pPr algn="ctr"/>
            <a:r>
              <a:rPr lang="en-US" sz="4400" dirty="0" smtClean="0">
                <a:solidFill>
                  <a:schemeClr val="accent1"/>
                </a:solidFill>
                <a:latin typeface="Arial" pitchFamily="34" charset="0"/>
                <a:cs typeface="Arial" pitchFamily="34" charset="0"/>
              </a:rPr>
              <a:t>Kathryn M Neckerman</a:t>
            </a:r>
            <a:r>
              <a:rPr lang="en-US" sz="4400" baseline="30000" dirty="0" smtClean="0">
                <a:solidFill>
                  <a:schemeClr val="accent1"/>
                </a:solidFill>
                <a:latin typeface="Arial" pitchFamily="34" charset="0"/>
                <a:cs typeface="Arial" pitchFamily="34" charset="0"/>
              </a:rPr>
              <a:t>4</a:t>
            </a:r>
            <a:r>
              <a:rPr lang="en-US" sz="4400" dirty="0" smtClean="0">
                <a:solidFill>
                  <a:schemeClr val="accent1"/>
                </a:solidFill>
                <a:latin typeface="Arial" pitchFamily="34" charset="0"/>
                <a:cs typeface="Arial" pitchFamily="34" charset="0"/>
              </a:rPr>
              <a:t>, Julien O Teitler</a:t>
            </a:r>
            <a:r>
              <a:rPr lang="en-US" sz="4400" baseline="30000" dirty="0" smtClean="0">
                <a:solidFill>
                  <a:schemeClr val="accent1"/>
                </a:solidFill>
                <a:latin typeface="Arial" pitchFamily="34" charset="0"/>
                <a:cs typeface="Arial" pitchFamily="34" charset="0"/>
              </a:rPr>
              <a:t>5</a:t>
            </a:r>
            <a:r>
              <a:rPr lang="en-US" sz="4400" dirty="0" smtClean="0">
                <a:solidFill>
                  <a:schemeClr val="accent1"/>
                </a:solidFill>
                <a:latin typeface="Arial" pitchFamily="34" charset="0"/>
                <a:cs typeface="Arial" pitchFamily="34" charset="0"/>
              </a:rPr>
              <a:t>, Daniel M Sheehan</a:t>
            </a:r>
            <a:r>
              <a:rPr lang="en-US" sz="4400" baseline="30000" dirty="0">
                <a:solidFill>
                  <a:schemeClr val="accent1"/>
                </a:solidFill>
                <a:latin typeface="Arial" pitchFamily="34" charset="0"/>
                <a:cs typeface="Arial" pitchFamily="34" charset="0"/>
              </a:rPr>
              <a:t>1</a:t>
            </a:r>
            <a:r>
              <a:rPr lang="en-US" sz="4400" dirty="0" smtClean="0">
                <a:solidFill>
                  <a:schemeClr val="accent1"/>
                </a:solidFill>
                <a:latin typeface="Arial" pitchFamily="34" charset="0"/>
                <a:cs typeface="Arial" pitchFamily="34" charset="0"/>
              </a:rPr>
              <a:t>, Andrew </a:t>
            </a:r>
            <a:r>
              <a:rPr lang="en-US" sz="4400" dirty="0">
                <a:solidFill>
                  <a:schemeClr val="accent1"/>
                </a:solidFill>
                <a:latin typeface="Arial" pitchFamily="34" charset="0"/>
                <a:cs typeface="Arial" pitchFamily="34" charset="0"/>
              </a:rPr>
              <a:t>G </a:t>
            </a:r>
            <a:r>
              <a:rPr lang="en-US" sz="4400" dirty="0" smtClean="0">
                <a:solidFill>
                  <a:schemeClr val="accent1"/>
                </a:solidFill>
                <a:latin typeface="Arial" pitchFamily="34" charset="0"/>
                <a:cs typeface="Arial" pitchFamily="34" charset="0"/>
              </a:rPr>
              <a:t>Rundle</a:t>
            </a:r>
            <a:r>
              <a:rPr lang="en-US" sz="4400" baseline="30000" dirty="0" smtClean="0">
                <a:solidFill>
                  <a:schemeClr val="accent1"/>
                </a:solidFill>
                <a:latin typeface="Arial" pitchFamily="34" charset="0"/>
                <a:cs typeface="Arial" pitchFamily="34" charset="0"/>
              </a:rPr>
              <a:t>1</a:t>
            </a:r>
            <a:endParaRPr lang="en-US" sz="4400" baseline="30000" dirty="0">
              <a:solidFill>
                <a:schemeClr val="accent1"/>
              </a:solidFill>
              <a:latin typeface="Arial" pitchFamily="34" charset="0"/>
              <a:cs typeface="Arial" pitchFamily="34" charset="0"/>
            </a:endParaRPr>
          </a:p>
        </p:txBody>
      </p:sp>
      <p:sp>
        <p:nvSpPr>
          <p:cNvPr id="1031" name="Rectangle 7"/>
          <p:cNvSpPr>
            <a:spLocks noChangeArrowheads="1"/>
          </p:cNvSpPr>
          <p:nvPr/>
        </p:nvSpPr>
        <p:spPr bwMode="auto">
          <a:xfrm>
            <a:off x="0" y="-682531"/>
            <a:ext cx="218491" cy="1384112"/>
          </a:xfrm>
          <a:prstGeom prst="rect">
            <a:avLst/>
          </a:prstGeom>
          <a:noFill/>
          <a:ln w="9525">
            <a:noFill/>
            <a:miter lim="800000"/>
            <a:headEnd/>
            <a:tailEnd/>
          </a:ln>
          <a:effectLst/>
        </p:spPr>
        <p:txBody>
          <a:bodyPr vert="horz" wrap="none" lIns="105805" tIns="52903" rIns="105805" bIns="52903"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682531"/>
            <a:ext cx="218491" cy="1384112"/>
          </a:xfrm>
          <a:prstGeom prst="rect">
            <a:avLst/>
          </a:prstGeom>
          <a:noFill/>
          <a:ln w="9525">
            <a:noFill/>
            <a:miter lim="800000"/>
            <a:headEnd/>
            <a:tailEnd/>
          </a:ln>
          <a:effectLst/>
        </p:spPr>
        <p:txBody>
          <a:bodyPr vert="horz" wrap="none" lIns="105805" tIns="52903" rIns="105805" bIns="52903" numCol="1" anchor="ctr" anchorCtr="0" compatLnSpc="1">
            <a:prstTxWarp prst="textNoShape">
              <a:avLst/>
            </a:prstTxWarp>
            <a:spAutoFit/>
          </a:bodyPr>
          <a:lstStyle/>
          <a:p>
            <a:endParaRPr lang="en-US"/>
          </a:p>
        </p:txBody>
      </p:sp>
      <p:sp>
        <p:nvSpPr>
          <p:cNvPr id="151" name="Rectangle 150"/>
          <p:cNvSpPr/>
          <p:nvPr/>
        </p:nvSpPr>
        <p:spPr>
          <a:xfrm>
            <a:off x="14699456" y="11432486"/>
            <a:ext cx="12092940" cy="4464139"/>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74320" tIns="274320" rIns="274320" bIns="274320" rtlCol="0" anchor="t"/>
          <a:lstStyle/>
          <a:p>
            <a:r>
              <a:rPr lang="en-US" sz="3600" dirty="0" smtClean="0">
                <a:solidFill>
                  <a:schemeClr val="tx1"/>
                </a:solidFill>
                <a:latin typeface="Arial Black" panose="020B0A04020102020204" pitchFamily="34" charset="0"/>
              </a:rPr>
              <a:t>THEORY 2: DISORDER AND CRIME INDUCE FEAR, WHICH CONSTRAINS ACTIVITY</a:t>
            </a:r>
            <a:endParaRPr lang="en-US" sz="3600" dirty="0">
              <a:solidFill>
                <a:schemeClr val="tx1"/>
              </a:solidFill>
              <a:latin typeface="Arial Black" panose="020B0A04020102020204" pitchFamily="34" charset="0"/>
            </a:endParaRPr>
          </a:p>
        </p:txBody>
      </p:sp>
      <p:sp>
        <p:nvSpPr>
          <p:cNvPr id="158" name="Rectangle 157"/>
          <p:cNvSpPr/>
          <p:nvPr/>
        </p:nvSpPr>
        <p:spPr>
          <a:xfrm>
            <a:off x="14706293" y="16259104"/>
            <a:ext cx="12092940" cy="553821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74320" tIns="274320" rIns="274320" bIns="274320" rtlCol="0" anchor="t"/>
          <a:lstStyle/>
          <a:p>
            <a:r>
              <a:rPr lang="en-US" sz="3600" dirty="0" smtClean="0">
                <a:solidFill>
                  <a:schemeClr val="tx1"/>
                </a:solidFill>
                <a:latin typeface="Arial Black" panose="020B0A04020102020204" pitchFamily="34" charset="0"/>
              </a:rPr>
              <a:t>THEORY 3: REPORTED UNSAFETY AND INACTIVITY ARE LINKED BY SAME-SOURCE BIAS</a:t>
            </a:r>
            <a:endParaRPr lang="en-US" sz="3600" dirty="0">
              <a:solidFill>
                <a:schemeClr val="tx1"/>
              </a:solidFill>
              <a:latin typeface="Arial Black" panose="020B0A04020102020204" pitchFamily="34" charset="0"/>
            </a:endParaRPr>
          </a:p>
        </p:txBody>
      </p:sp>
      <p:pic>
        <p:nvPicPr>
          <p:cNvPr id="1050" name="Picture 26"/>
          <p:cNvPicPr>
            <a:picLocks noChangeAspect="1" noChangeArrowheads="1"/>
          </p:cNvPicPr>
          <p:nvPr/>
        </p:nvPicPr>
        <p:blipFill rotWithShape="1">
          <a:blip r:embed="rId5">
            <a:extLst>
              <a:ext uri="{28A0092B-C50C-407E-A947-70E740481C1C}">
                <a14:useLocalDpi xmlns:a14="http://schemas.microsoft.com/office/drawing/2010/main" val="0"/>
              </a:ext>
            </a:extLst>
          </a:blip>
          <a:srcRect t="8110"/>
          <a:stretch/>
        </p:blipFill>
        <p:spPr bwMode="auto">
          <a:xfrm>
            <a:off x="16863758" y="12786911"/>
            <a:ext cx="7429500" cy="2862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52" name="Picture 28"/>
          <p:cNvPicPr>
            <a:picLocks noChangeAspect="1" noChangeArrowheads="1"/>
          </p:cNvPicPr>
          <p:nvPr/>
        </p:nvPicPr>
        <p:blipFill rotWithShape="1">
          <a:blip r:embed="rId6">
            <a:extLst>
              <a:ext uri="{28A0092B-C50C-407E-A947-70E740481C1C}">
                <a14:useLocalDpi xmlns:a14="http://schemas.microsoft.com/office/drawing/2010/main" val="0"/>
              </a:ext>
            </a:extLst>
          </a:blip>
          <a:srcRect l="4182" t="6121"/>
          <a:stretch/>
        </p:blipFill>
        <p:spPr bwMode="auto">
          <a:xfrm>
            <a:off x="17444732" y="17755576"/>
            <a:ext cx="6918008" cy="4041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ight Arrow 13"/>
          <p:cNvSpPr/>
          <p:nvPr/>
        </p:nvSpPr>
        <p:spPr>
          <a:xfrm>
            <a:off x="26431875" y="7567210"/>
            <a:ext cx="1328737" cy="2257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4" name="Picture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08260" y="7063598"/>
            <a:ext cx="4700589" cy="3293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extBox 28"/>
          <p:cNvSpPr txBox="1"/>
          <p:nvPr/>
        </p:nvSpPr>
        <p:spPr>
          <a:xfrm>
            <a:off x="32708849" y="6926207"/>
            <a:ext cx="7315199" cy="3539430"/>
          </a:xfrm>
          <a:prstGeom prst="rect">
            <a:avLst/>
          </a:prstGeom>
          <a:noFill/>
        </p:spPr>
        <p:txBody>
          <a:bodyPr wrap="square" rtlCol="0">
            <a:spAutoFit/>
          </a:bodyPr>
          <a:lstStyle/>
          <a:p>
            <a:r>
              <a:rPr lang="en-US" sz="3200" dirty="0" smtClean="0">
                <a:latin typeface="Arial Black" panose="020B0A04020102020204" pitchFamily="34" charset="0"/>
              </a:rPr>
              <a:t>NEIGHBORHOOD DISORDER WAS UNRELATED </a:t>
            </a:r>
            <a:r>
              <a:rPr lang="en-US" sz="3200" dirty="0">
                <a:latin typeface="Arial Black" panose="020B0A04020102020204" pitchFamily="34" charset="0"/>
              </a:rPr>
              <a:t>TO </a:t>
            </a:r>
            <a:r>
              <a:rPr lang="en-US" sz="3200" dirty="0" smtClean="0">
                <a:latin typeface="Arial Black" panose="020B0A04020102020204" pitchFamily="34" charset="0"/>
              </a:rPr>
              <a:t>ACTIVITY</a:t>
            </a:r>
          </a:p>
          <a:p>
            <a:endParaRPr lang="en-US" sz="3200" dirty="0" smtClean="0">
              <a:latin typeface="Arial Black" panose="020B0A04020102020204" pitchFamily="34" charset="0"/>
            </a:endParaRPr>
          </a:p>
          <a:p>
            <a:r>
              <a:rPr lang="en-US" sz="3200" dirty="0" smtClean="0">
                <a:latin typeface="Arial Black" panose="020B0A04020102020204" pitchFamily="34" charset="0"/>
              </a:rPr>
              <a:t>CRIME WAS RELATED TO ACTIVITY AMONG THOSE WHO REPORTED NEIGHBORHOOD TO BE UNSAFE</a:t>
            </a:r>
            <a:endParaRPr lang="en-US" sz="3200" dirty="0">
              <a:latin typeface="Arial Black" panose="020B0A04020102020204" pitchFamily="34" charset="0"/>
            </a:endParaRPr>
          </a:p>
        </p:txBody>
      </p:sp>
      <p:sp>
        <p:nvSpPr>
          <p:cNvPr id="162" name="Rectangle 161"/>
          <p:cNvSpPr/>
          <p:nvPr/>
        </p:nvSpPr>
        <p:spPr>
          <a:xfrm>
            <a:off x="27355799" y="6495499"/>
            <a:ext cx="13049250" cy="4505805"/>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74320" tIns="274320" rIns="274320" bIns="274320" rtlCol="0" anchor="t"/>
          <a:lstStyle/>
          <a:p>
            <a:pPr algn="r"/>
            <a:endParaRPr lang="en-US" sz="3600" dirty="0">
              <a:solidFill>
                <a:schemeClr val="tx1"/>
              </a:solidFill>
              <a:latin typeface="Arial Black" panose="020B0A04020102020204" pitchFamily="34" charset="0"/>
            </a:endParaRPr>
          </a:p>
        </p:txBody>
      </p:sp>
      <p:sp>
        <p:nvSpPr>
          <p:cNvPr id="163" name="Right Arrow 162"/>
          <p:cNvSpPr/>
          <p:nvPr/>
        </p:nvSpPr>
        <p:spPr>
          <a:xfrm>
            <a:off x="26431875" y="7567210"/>
            <a:ext cx="1328737" cy="2257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4" name="Picture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08260" y="7063598"/>
            <a:ext cx="4576763" cy="3293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5" name="TextBox 164"/>
          <p:cNvSpPr txBox="1"/>
          <p:nvPr/>
        </p:nvSpPr>
        <p:spPr>
          <a:xfrm>
            <a:off x="32569544" y="6763242"/>
            <a:ext cx="7593805" cy="3970318"/>
          </a:xfrm>
          <a:prstGeom prst="rect">
            <a:avLst/>
          </a:prstGeom>
          <a:solidFill>
            <a:schemeClr val="bg1">
              <a:lumMod val="85000"/>
            </a:schemeClr>
          </a:solidFill>
        </p:spPr>
        <p:txBody>
          <a:bodyPr wrap="square" rtlCol="0">
            <a:spAutoFit/>
          </a:bodyPr>
          <a:lstStyle/>
          <a:p>
            <a:r>
              <a:rPr lang="en-US" sz="2800" dirty="0" smtClean="0">
                <a:latin typeface="Arial Black" panose="020B0A04020102020204" pitchFamily="34" charset="0"/>
              </a:rPr>
              <a:t>NEIGHBORHOOD DISORDER WAS </a:t>
            </a:r>
            <a:r>
              <a:rPr lang="en-US" sz="2800" dirty="0" smtClean="0">
                <a:solidFill>
                  <a:schemeClr val="accent2"/>
                </a:solidFill>
                <a:latin typeface="Arial Black" panose="020B0A04020102020204" pitchFamily="34" charset="0"/>
              </a:rPr>
              <a:t>NOT </a:t>
            </a:r>
            <a:r>
              <a:rPr lang="en-US" sz="2800" dirty="0" smtClean="0">
                <a:latin typeface="Arial Black" panose="020B0A04020102020204" pitchFamily="34" charset="0"/>
              </a:rPr>
              <a:t>RELATED </a:t>
            </a:r>
            <a:r>
              <a:rPr lang="en-US" sz="2800" dirty="0">
                <a:latin typeface="Arial Black" panose="020B0A04020102020204" pitchFamily="34" charset="0"/>
              </a:rPr>
              <a:t>TO </a:t>
            </a:r>
            <a:r>
              <a:rPr lang="en-US" sz="2800" dirty="0" smtClean="0">
                <a:latin typeface="Arial Black" panose="020B0A04020102020204" pitchFamily="34" charset="0"/>
              </a:rPr>
              <a:t>ACCELEROMETER-REPORTED ACTIVITY</a:t>
            </a:r>
          </a:p>
          <a:p>
            <a:endParaRPr lang="en-US" sz="2800" dirty="0" smtClean="0">
              <a:latin typeface="Arial Black" panose="020B0A04020102020204" pitchFamily="34" charset="0"/>
            </a:endParaRPr>
          </a:p>
          <a:p>
            <a:r>
              <a:rPr lang="en-US" sz="2800" dirty="0" smtClean="0">
                <a:latin typeface="Arial Black" panose="020B0A04020102020204" pitchFamily="34" charset="0"/>
              </a:rPr>
              <a:t>CRIME WAS RELATED TO </a:t>
            </a:r>
            <a:r>
              <a:rPr lang="en-US" sz="2800" dirty="0">
                <a:latin typeface="Arial Black" panose="020B0A04020102020204" pitchFamily="34" charset="0"/>
              </a:rPr>
              <a:t>ACCELEROMETER-REPORTED </a:t>
            </a:r>
            <a:r>
              <a:rPr lang="en-US" sz="2800" dirty="0" smtClean="0">
                <a:latin typeface="Arial Black" panose="020B0A04020102020204" pitchFamily="34" charset="0"/>
              </a:rPr>
              <a:t>ACTIVITY </a:t>
            </a:r>
            <a:r>
              <a:rPr lang="en-US" sz="2800" dirty="0" smtClean="0">
                <a:latin typeface="Arial Black" panose="020B0A04020102020204" pitchFamily="34" charset="0"/>
              </a:rPr>
              <a:t>AMONG </a:t>
            </a:r>
            <a:r>
              <a:rPr lang="en-US" sz="2800" dirty="0" smtClean="0">
                <a:latin typeface="Arial Black" panose="020B0A04020102020204" pitchFamily="34" charset="0"/>
              </a:rPr>
              <a:t>SUBJECTS </a:t>
            </a:r>
            <a:r>
              <a:rPr lang="en-US" sz="2800" dirty="0" smtClean="0">
                <a:latin typeface="Arial Black" panose="020B0A04020102020204" pitchFamily="34" charset="0"/>
              </a:rPr>
              <a:t>WHO </a:t>
            </a:r>
            <a:r>
              <a:rPr lang="en-US" sz="2800" dirty="0" smtClean="0">
                <a:latin typeface="Arial Black" panose="020B0A04020102020204" pitchFamily="34" charset="0"/>
              </a:rPr>
              <a:t>REPORTED NEIGHBORHOOD TO BE UNSAFE</a:t>
            </a:r>
            <a:endParaRPr lang="en-US" sz="2800" dirty="0">
              <a:latin typeface="Arial Black" panose="020B0A04020102020204" pitchFamily="34" charset="0"/>
            </a:endParaRPr>
          </a:p>
        </p:txBody>
      </p:sp>
      <p:sp>
        <p:nvSpPr>
          <p:cNvPr id="167" name="Rectangle 166"/>
          <p:cNvSpPr/>
          <p:nvPr/>
        </p:nvSpPr>
        <p:spPr>
          <a:xfrm>
            <a:off x="27355799" y="11432486"/>
            <a:ext cx="13077826" cy="4448655"/>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74320" tIns="274320" rIns="274320" bIns="274320" rtlCol="0" anchor="t"/>
          <a:lstStyle/>
          <a:p>
            <a:pPr algn="r"/>
            <a:endParaRPr lang="en-US" sz="3600" dirty="0">
              <a:solidFill>
                <a:schemeClr val="tx1"/>
              </a:solidFill>
              <a:latin typeface="Arial Black" panose="020B0A04020102020204" pitchFamily="34" charset="0"/>
            </a:endParaRPr>
          </a:p>
        </p:txBody>
      </p:sp>
      <p:sp>
        <p:nvSpPr>
          <p:cNvPr id="170" name="Right Arrow 169"/>
          <p:cNvSpPr/>
          <p:nvPr/>
        </p:nvSpPr>
        <p:spPr>
          <a:xfrm>
            <a:off x="26403299" y="12471009"/>
            <a:ext cx="1328737" cy="2257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p:cNvSpPr/>
          <p:nvPr/>
        </p:nvSpPr>
        <p:spPr>
          <a:xfrm>
            <a:off x="28605076" y="12976016"/>
            <a:ext cx="11704723" cy="2672960"/>
          </a:xfrm>
          <a:prstGeom prst="rect">
            <a:avLst/>
          </a:prstGeom>
          <a:solidFill>
            <a:schemeClr val="accent2">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7884434" y="11559869"/>
            <a:ext cx="9803607" cy="28786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p:cNvSpPr txBox="1"/>
          <p:nvPr/>
        </p:nvSpPr>
        <p:spPr>
          <a:xfrm>
            <a:off x="30632398" y="11815926"/>
            <a:ext cx="6915151" cy="2246769"/>
          </a:xfrm>
          <a:prstGeom prst="rect">
            <a:avLst/>
          </a:prstGeom>
          <a:noFill/>
        </p:spPr>
        <p:txBody>
          <a:bodyPr wrap="square" rtlCol="0">
            <a:spAutoFit/>
          </a:bodyPr>
          <a:lstStyle/>
          <a:p>
            <a:r>
              <a:rPr lang="en-US" sz="2800" dirty="0" smtClean="0">
                <a:latin typeface="Arial Black" panose="020B0A04020102020204" pitchFamily="34" charset="0"/>
              </a:rPr>
              <a:t>DISORDER WAS RELATED TO PERCEIVED SAFETY</a:t>
            </a:r>
          </a:p>
          <a:p>
            <a:endParaRPr lang="en-US" sz="2800" dirty="0" smtClean="0">
              <a:latin typeface="Arial Black" panose="020B0A04020102020204" pitchFamily="34" charset="0"/>
            </a:endParaRPr>
          </a:p>
          <a:p>
            <a:r>
              <a:rPr lang="en-US" sz="2800" dirty="0" smtClean="0">
                <a:latin typeface="Arial Black" panose="020B0A04020102020204" pitchFamily="34" charset="0"/>
              </a:rPr>
              <a:t>CRIME WAS </a:t>
            </a:r>
            <a:r>
              <a:rPr lang="en-US" sz="2800" dirty="0" smtClean="0">
                <a:solidFill>
                  <a:schemeClr val="accent2"/>
                </a:solidFill>
                <a:latin typeface="Arial Black" panose="020B0A04020102020204" pitchFamily="34" charset="0"/>
              </a:rPr>
              <a:t>NOT</a:t>
            </a:r>
            <a:r>
              <a:rPr lang="en-US" sz="2800" dirty="0" smtClean="0">
                <a:latin typeface="Arial Black" panose="020B0A04020102020204" pitchFamily="34" charset="0"/>
              </a:rPr>
              <a:t> RELATED TO PERCEIVED SAFETY</a:t>
            </a:r>
            <a:endParaRPr lang="en-US" sz="2800" dirty="0">
              <a:latin typeface="Arial Black" panose="020B0A04020102020204" pitchFamily="34" charset="0"/>
            </a:endParaRPr>
          </a:p>
        </p:txBody>
      </p:sp>
      <p:pic>
        <p:nvPicPr>
          <p:cNvPr id="1059" name="Picture 35"/>
          <p:cNvPicPr>
            <a:picLocks noChangeAspect="1" noChangeArrowheads="1"/>
          </p:cNvPicPr>
          <p:nvPr/>
        </p:nvPicPr>
        <p:blipFill rotWithShape="1">
          <a:blip r:embed="rId8">
            <a:extLst>
              <a:ext uri="{28A0092B-C50C-407E-A947-70E740481C1C}">
                <a14:useLocalDpi xmlns:a14="http://schemas.microsoft.com/office/drawing/2010/main" val="0"/>
              </a:ext>
            </a:extLst>
          </a:blip>
          <a:srcRect l="2534"/>
          <a:stretch/>
        </p:blipFill>
        <p:spPr bwMode="auto">
          <a:xfrm>
            <a:off x="27884434" y="11559869"/>
            <a:ext cx="2747962" cy="287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60" name="Picture 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680900" y="12976016"/>
            <a:ext cx="2628900"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5" name="TextBox 174"/>
          <p:cNvSpPr txBox="1"/>
          <p:nvPr/>
        </p:nvSpPr>
        <p:spPr>
          <a:xfrm>
            <a:off x="28605074" y="14570576"/>
            <a:ext cx="8942473" cy="954107"/>
          </a:xfrm>
          <a:prstGeom prst="rect">
            <a:avLst/>
          </a:prstGeom>
          <a:noFill/>
        </p:spPr>
        <p:txBody>
          <a:bodyPr wrap="square" rtlCol="0">
            <a:spAutoFit/>
          </a:bodyPr>
          <a:lstStyle/>
          <a:p>
            <a:r>
              <a:rPr lang="en-US" sz="2800" dirty="0" smtClean="0">
                <a:latin typeface="Arial Black" panose="020B0A04020102020204" pitchFamily="34" charset="0"/>
              </a:rPr>
              <a:t>PERCEIVED SAFETY WAS </a:t>
            </a:r>
            <a:r>
              <a:rPr lang="en-US" sz="2800" dirty="0">
                <a:solidFill>
                  <a:schemeClr val="accent2"/>
                </a:solidFill>
                <a:latin typeface="Arial Black" panose="020B0A04020102020204" pitchFamily="34" charset="0"/>
              </a:rPr>
              <a:t>NOT</a:t>
            </a:r>
            <a:r>
              <a:rPr lang="en-US" sz="2800" dirty="0">
                <a:latin typeface="Arial Black" panose="020B0A04020102020204" pitchFamily="34" charset="0"/>
              </a:rPr>
              <a:t> RELATED </a:t>
            </a:r>
            <a:r>
              <a:rPr lang="en-US" sz="2800" dirty="0" smtClean="0">
                <a:latin typeface="Arial Black" panose="020B0A04020102020204" pitchFamily="34" charset="0"/>
              </a:rPr>
              <a:t>TO </a:t>
            </a:r>
            <a:r>
              <a:rPr lang="en-US" sz="2800" dirty="0">
                <a:latin typeface="Arial Black" panose="020B0A04020102020204" pitchFamily="34" charset="0"/>
              </a:rPr>
              <a:t>ACCELEROMETER-REPORTED </a:t>
            </a:r>
            <a:r>
              <a:rPr lang="en-US" sz="2800" dirty="0" smtClean="0">
                <a:latin typeface="Arial Black" panose="020B0A04020102020204" pitchFamily="34" charset="0"/>
              </a:rPr>
              <a:t>ACTIVITY</a:t>
            </a:r>
            <a:endParaRPr lang="en-US" sz="2800" dirty="0">
              <a:latin typeface="Arial Black" panose="020B0A04020102020204" pitchFamily="34" charset="0"/>
            </a:endParaRPr>
          </a:p>
        </p:txBody>
      </p:sp>
      <p:pic>
        <p:nvPicPr>
          <p:cNvPr id="190" name="Picture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84434" y="16841341"/>
            <a:ext cx="5728260" cy="4013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1" name="TextBox 190"/>
          <p:cNvSpPr txBox="1"/>
          <p:nvPr/>
        </p:nvSpPr>
        <p:spPr>
          <a:xfrm>
            <a:off x="32585023" y="16703949"/>
            <a:ext cx="7384614" cy="3539430"/>
          </a:xfrm>
          <a:prstGeom prst="rect">
            <a:avLst/>
          </a:prstGeom>
          <a:noFill/>
        </p:spPr>
        <p:txBody>
          <a:bodyPr wrap="square" rtlCol="0">
            <a:spAutoFit/>
          </a:bodyPr>
          <a:lstStyle/>
          <a:p>
            <a:r>
              <a:rPr lang="en-US" sz="3200" dirty="0" smtClean="0">
                <a:latin typeface="Arial Black" panose="020B0A04020102020204" pitchFamily="34" charset="0"/>
              </a:rPr>
              <a:t>NEIGHBORHOOD DISORDER WAS UNRELATED </a:t>
            </a:r>
            <a:r>
              <a:rPr lang="en-US" sz="3200" dirty="0">
                <a:latin typeface="Arial Black" panose="020B0A04020102020204" pitchFamily="34" charset="0"/>
              </a:rPr>
              <a:t>TO </a:t>
            </a:r>
            <a:r>
              <a:rPr lang="en-US" sz="3200" dirty="0" smtClean="0">
                <a:latin typeface="Arial Black" panose="020B0A04020102020204" pitchFamily="34" charset="0"/>
              </a:rPr>
              <a:t>ACTIVITY</a:t>
            </a:r>
          </a:p>
          <a:p>
            <a:endParaRPr lang="en-US" sz="3200" dirty="0" smtClean="0">
              <a:latin typeface="Arial Black" panose="020B0A04020102020204" pitchFamily="34" charset="0"/>
            </a:endParaRPr>
          </a:p>
          <a:p>
            <a:r>
              <a:rPr lang="en-US" sz="3200" dirty="0" smtClean="0">
                <a:latin typeface="Arial Black" panose="020B0A04020102020204" pitchFamily="34" charset="0"/>
              </a:rPr>
              <a:t>CRIME WAS RELATED TO ACTIVITY AMONG THOSE WHO REPORTED NEIGHBORHOOD TO BE UNSAFE</a:t>
            </a:r>
            <a:endParaRPr lang="en-US" sz="3200" dirty="0">
              <a:latin typeface="Arial Black" panose="020B0A04020102020204" pitchFamily="34" charset="0"/>
            </a:endParaRPr>
          </a:p>
        </p:txBody>
      </p:sp>
      <p:sp>
        <p:nvSpPr>
          <p:cNvPr id="192" name="Rectangle 191"/>
          <p:cNvSpPr/>
          <p:nvPr/>
        </p:nvSpPr>
        <p:spPr>
          <a:xfrm>
            <a:off x="27355799" y="16259104"/>
            <a:ext cx="13077826" cy="553821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74320" tIns="274320" rIns="274320" bIns="274320" rtlCol="0" anchor="t"/>
          <a:lstStyle/>
          <a:p>
            <a:pPr algn="r"/>
            <a:endParaRPr lang="en-US" sz="3600" dirty="0">
              <a:solidFill>
                <a:schemeClr val="tx1"/>
              </a:solidFill>
              <a:latin typeface="Arial Black" panose="020B0A04020102020204" pitchFamily="34" charset="0"/>
            </a:endParaRPr>
          </a:p>
        </p:txBody>
      </p:sp>
      <p:pic>
        <p:nvPicPr>
          <p:cNvPr id="1061" name="Picture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60612" y="16966049"/>
            <a:ext cx="4476750"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5" name="TextBox 194"/>
          <p:cNvSpPr txBox="1"/>
          <p:nvPr/>
        </p:nvSpPr>
        <p:spPr>
          <a:xfrm>
            <a:off x="32848151" y="17125906"/>
            <a:ext cx="7315199" cy="3539430"/>
          </a:xfrm>
          <a:prstGeom prst="rect">
            <a:avLst/>
          </a:prstGeom>
          <a:solidFill>
            <a:schemeClr val="bg1">
              <a:lumMod val="85000"/>
            </a:schemeClr>
          </a:solidFill>
        </p:spPr>
        <p:txBody>
          <a:bodyPr wrap="square" rtlCol="0">
            <a:spAutoFit/>
          </a:bodyPr>
          <a:lstStyle/>
          <a:p>
            <a:r>
              <a:rPr lang="en-US" sz="2800" dirty="0" smtClean="0">
                <a:latin typeface="Arial Black" panose="020B0A04020102020204" pitchFamily="34" charset="0"/>
              </a:rPr>
              <a:t>CRIME AND DISORDER WERE </a:t>
            </a:r>
            <a:r>
              <a:rPr lang="en-US" sz="2800" dirty="0" smtClean="0">
                <a:solidFill>
                  <a:schemeClr val="accent2"/>
                </a:solidFill>
                <a:latin typeface="Arial Black" panose="020B0A04020102020204" pitchFamily="34" charset="0"/>
              </a:rPr>
              <a:t>NOT</a:t>
            </a:r>
            <a:r>
              <a:rPr lang="en-US" sz="2800" dirty="0" smtClean="0">
                <a:latin typeface="Arial Black" panose="020B0A04020102020204" pitchFamily="34" charset="0"/>
              </a:rPr>
              <a:t> RELATED TO </a:t>
            </a:r>
            <a:r>
              <a:rPr lang="en-US" sz="2800" i="1" dirty="0" smtClean="0">
                <a:latin typeface="Arial Black" panose="020B0A04020102020204" pitchFamily="34" charset="0"/>
              </a:rPr>
              <a:t>REPORTING</a:t>
            </a:r>
            <a:r>
              <a:rPr lang="en-US" sz="2800" dirty="0" smtClean="0">
                <a:latin typeface="Arial Black" panose="020B0A04020102020204" pitchFamily="34" charset="0"/>
              </a:rPr>
              <a:t> ANY PHYSICAL ACVITITY</a:t>
            </a:r>
          </a:p>
          <a:p>
            <a:endParaRPr lang="en-US" sz="2800" dirty="0">
              <a:latin typeface="Arial Black" panose="020B0A04020102020204" pitchFamily="34" charset="0"/>
            </a:endParaRPr>
          </a:p>
          <a:p>
            <a:r>
              <a:rPr lang="en-US" sz="2800" dirty="0" smtClean="0">
                <a:latin typeface="Arial Black" panose="020B0A04020102020204" pitchFamily="34" charset="0"/>
              </a:rPr>
              <a:t>REPORTING THE NEIGHBORHOOD TO BE UNSAFE WAS ASSOCIATED WITH ELEVATED ODDS OF </a:t>
            </a:r>
            <a:r>
              <a:rPr lang="en-US" sz="2800" i="1" dirty="0" smtClean="0">
                <a:latin typeface="Arial Black" panose="020B0A04020102020204" pitchFamily="34" charset="0"/>
              </a:rPr>
              <a:t>REPORTING</a:t>
            </a:r>
            <a:r>
              <a:rPr lang="en-US" sz="2800" dirty="0" smtClean="0">
                <a:latin typeface="Arial Black" panose="020B0A04020102020204" pitchFamily="34" charset="0"/>
              </a:rPr>
              <a:t> NO ACTIVITY</a:t>
            </a:r>
            <a:endParaRPr lang="en-US" sz="2800" dirty="0">
              <a:latin typeface="Arial Black" panose="020B0A04020102020204" pitchFamily="34" charset="0"/>
            </a:endParaRPr>
          </a:p>
        </p:txBody>
      </p:sp>
      <p:sp>
        <p:nvSpPr>
          <p:cNvPr id="196" name="Right Arrow 195"/>
          <p:cNvSpPr/>
          <p:nvPr/>
        </p:nvSpPr>
        <p:spPr>
          <a:xfrm>
            <a:off x="26412824" y="17766909"/>
            <a:ext cx="1328737" cy="2257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p:cNvSpPr txBox="1"/>
          <p:nvPr/>
        </p:nvSpPr>
        <p:spPr>
          <a:xfrm>
            <a:off x="1402081" y="14570576"/>
            <a:ext cx="12490778" cy="15758160"/>
          </a:xfrm>
          <a:prstGeom prst="rect">
            <a:avLst/>
          </a:prstGeom>
          <a:solidFill>
            <a:schemeClr val="accent1">
              <a:alpha val="20000"/>
            </a:schemeClr>
          </a:solidFill>
          <a:ln>
            <a:solidFill>
              <a:schemeClr val="accent1"/>
            </a:solidFill>
          </a:ln>
        </p:spPr>
        <p:txBody>
          <a:bodyPr wrap="square" lIns="457200" tIns="365760" rIns="457200" bIns="91440" rtlCol="0">
            <a:spAutoFit/>
          </a:bodyPr>
          <a:lstStyle/>
          <a:p>
            <a:r>
              <a:rPr lang="en-US" sz="4200" b="1" dirty="0" smtClean="0">
                <a:latin typeface="Arial Black" pitchFamily="34" charset="0"/>
                <a:cs typeface="Arial" pitchFamily="34" charset="0"/>
              </a:rPr>
              <a:t>METHODS</a:t>
            </a:r>
            <a:endParaRPr lang="en-US" sz="4200" b="1" dirty="0">
              <a:latin typeface="Arial Black" pitchFamily="34" charset="0"/>
              <a:cs typeface="Arial" pitchFamily="34" charset="0"/>
            </a:endParaRPr>
          </a:p>
          <a:p>
            <a:endParaRPr lang="en-US" sz="2800" dirty="0" smtClean="0">
              <a:latin typeface="Arial" pitchFamily="34" charset="0"/>
              <a:cs typeface="Arial" pitchFamily="34" charset="0"/>
            </a:endParaRPr>
          </a:p>
          <a:p>
            <a:r>
              <a:rPr lang="en-US" sz="2800" dirty="0" smtClean="0">
                <a:latin typeface="Arial" pitchFamily="34" charset="0"/>
                <a:cs typeface="Arial" pitchFamily="34" charset="0"/>
              </a:rPr>
              <a:t>This </a:t>
            </a:r>
            <a:r>
              <a:rPr lang="en-US" sz="2800" dirty="0">
                <a:latin typeface="Arial" pitchFamily="34" charset="0"/>
                <a:cs typeface="Arial" pitchFamily="34" charset="0"/>
              </a:rPr>
              <a:t>study used data from the New York City Physical Activity and Transit (PAT) survey, which included both a </a:t>
            </a:r>
            <a:r>
              <a:rPr lang="en-US" sz="2800" dirty="0" smtClean="0">
                <a:latin typeface="Arial" pitchFamily="34" charset="0"/>
                <a:cs typeface="Arial" pitchFamily="34" charset="0"/>
              </a:rPr>
              <a:t>random-digit </a:t>
            </a:r>
            <a:r>
              <a:rPr lang="en-US" sz="2800" dirty="0">
                <a:latin typeface="Arial" pitchFamily="34" charset="0"/>
                <a:cs typeface="Arial" pitchFamily="34" charset="0"/>
              </a:rPr>
              <a:t>dial survey representative of adult residents of New York City and a </a:t>
            </a:r>
            <a:r>
              <a:rPr lang="en-US" sz="2800" dirty="0" smtClean="0">
                <a:latin typeface="Arial" pitchFamily="34" charset="0"/>
                <a:cs typeface="Arial" pitchFamily="34" charset="0"/>
              </a:rPr>
              <a:t>follow </a:t>
            </a:r>
            <a:r>
              <a:rPr lang="en-US" sz="2800" dirty="0">
                <a:latin typeface="Arial" pitchFamily="34" charset="0"/>
                <a:cs typeface="Arial" pitchFamily="34" charset="0"/>
              </a:rPr>
              <a:t>up </a:t>
            </a:r>
            <a:r>
              <a:rPr lang="en-US" sz="2800" dirty="0" smtClean="0">
                <a:latin typeface="Arial" pitchFamily="34" charset="0"/>
                <a:cs typeface="Arial" pitchFamily="34" charset="0"/>
              </a:rPr>
              <a:t>portion, in which </a:t>
            </a:r>
            <a:r>
              <a:rPr lang="en-US" sz="2800" dirty="0">
                <a:latin typeface="Arial" pitchFamily="34" charset="0"/>
                <a:cs typeface="Arial" pitchFamily="34" charset="0"/>
              </a:rPr>
              <a:t>a subset of </a:t>
            </a:r>
            <a:r>
              <a:rPr lang="en-US" sz="2800" dirty="0" smtClean="0">
                <a:latin typeface="Arial" pitchFamily="34" charset="0"/>
                <a:cs typeface="Arial" pitchFamily="34" charset="0"/>
              </a:rPr>
              <a:t>respondents wore </a:t>
            </a:r>
            <a:r>
              <a:rPr lang="en-US" sz="2800" dirty="0">
                <a:latin typeface="Arial" pitchFamily="34" charset="0"/>
                <a:cs typeface="Arial" pitchFamily="34" charset="0"/>
              </a:rPr>
              <a:t>accelerometer and GPS devices for one week in March-November of 2011. This analysis included </a:t>
            </a:r>
            <a:r>
              <a:rPr lang="en-US" sz="2800" dirty="0" smtClean="0">
                <a:latin typeface="Arial" pitchFamily="34" charset="0"/>
                <a:cs typeface="Arial" pitchFamily="34" charset="0"/>
              </a:rPr>
              <a:t>the 509 PAT subjects </a:t>
            </a:r>
            <a:r>
              <a:rPr lang="en-US" sz="2800" dirty="0">
                <a:latin typeface="Arial" pitchFamily="34" charset="0"/>
                <a:cs typeface="Arial" pitchFamily="34" charset="0"/>
              </a:rPr>
              <a:t>who had 4 or more 10+ hour days of GPS and accelerometer data.  We used </a:t>
            </a:r>
            <a:r>
              <a:rPr lang="en-US" sz="2800" dirty="0" smtClean="0">
                <a:latin typeface="Arial" pitchFamily="34" charset="0"/>
                <a:cs typeface="Arial" pitchFamily="34" charset="0"/>
              </a:rPr>
              <a:t>the accelerometer </a:t>
            </a:r>
            <a:r>
              <a:rPr lang="en-US" sz="2800" dirty="0">
                <a:latin typeface="Arial" pitchFamily="34" charset="0"/>
                <a:cs typeface="Arial" pitchFamily="34" charset="0"/>
              </a:rPr>
              <a:t>data to compute daily average moderate-equivalent minutes of physical activity.  The survey also included </a:t>
            </a:r>
            <a:r>
              <a:rPr lang="en-US" sz="2800" dirty="0" smtClean="0">
                <a:latin typeface="Arial" pitchFamily="34" charset="0"/>
                <a:cs typeface="Arial" pitchFamily="34" charset="0"/>
              </a:rPr>
              <a:t>information </a:t>
            </a:r>
            <a:r>
              <a:rPr lang="en-US" sz="2800" dirty="0">
                <a:latin typeface="Arial" pitchFamily="34" charset="0"/>
                <a:cs typeface="Arial" pitchFamily="34" charset="0"/>
              </a:rPr>
              <a:t>on: (1) demographic characteristics, (2) physical </a:t>
            </a:r>
            <a:r>
              <a:rPr lang="en-US" sz="2800" dirty="0" smtClean="0">
                <a:latin typeface="Arial" pitchFamily="34" charset="0"/>
                <a:cs typeface="Arial" pitchFamily="34" charset="0"/>
              </a:rPr>
              <a:t>activity, </a:t>
            </a:r>
            <a:r>
              <a:rPr lang="en-US" sz="2800" dirty="0">
                <a:latin typeface="Arial" pitchFamily="34" charset="0"/>
                <a:cs typeface="Arial" pitchFamily="34" charset="0"/>
              </a:rPr>
              <a:t>and (3)  </a:t>
            </a:r>
            <a:r>
              <a:rPr lang="en-US" sz="2800" dirty="0" smtClean="0">
                <a:latin typeface="Arial" pitchFamily="34" charset="0"/>
                <a:cs typeface="Arial" pitchFamily="34" charset="0"/>
              </a:rPr>
              <a:t>whether </a:t>
            </a:r>
            <a:r>
              <a:rPr lang="en-US" sz="2800" dirty="0">
                <a:latin typeface="Arial" pitchFamily="34" charset="0"/>
                <a:cs typeface="Arial" pitchFamily="34" charset="0"/>
              </a:rPr>
              <a:t>crime made it unsafe to walk in their neighborhood during the </a:t>
            </a:r>
            <a:r>
              <a:rPr lang="en-US" sz="2800" dirty="0" smtClean="0">
                <a:latin typeface="Arial" pitchFamily="34" charset="0"/>
                <a:cs typeface="Arial" pitchFamily="34" charset="0"/>
              </a:rPr>
              <a:t>day.  </a:t>
            </a:r>
          </a:p>
          <a:p>
            <a:endParaRPr lang="en-US" sz="2800" dirty="0">
              <a:latin typeface="Arial" pitchFamily="34" charset="0"/>
              <a:cs typeface="Arial" pitchFamily="34" charset="0"/>
            </a:endParaRPr>
          </a:p>
          <a:p>
            <a:r>
              <a:rPr lang="en-US" sz="2800" dirty="0">
                <a:latin typeface="Arial" pitchFamily="34" charset="0"/>
                <a:cs typeface="Arial" pitchFamily="34" charset="0"/>
              </a:rPr>
              <a:t>We geocoded subject home addresses and computed levels of </a:t>
            </a:r>
            <a:r>
              <a:rPr lang="en-US" sz="2800" dirty="0" smtClean="0">
                <a:latin typeface="Arial" pitchFamily="34" charset="0"/>
                <a:cs typeface="Arial" pitchFamily="34" charset="0"/>
              </a:rPr>
              <a:t>homicide and </a:t>
            </a:r>
            <a:r>
              <a:rPr lang="en-US" sz="2800" dirty="0">
                <a:latin typeface="Arial" pitchFamily="34" charset="0"/>
                <a:cs typeface="Arial" pitchFamily="34" charset="0"/>
              </a:rPr>
              <a:t>disorder in 1km radial buffers around home addresses.  The homicide </a:t>
            </a:r>
            <a:r>
              <a:rPr lang="en-US" sz="2800" dirty="0" smtClean="0">
                <a:latin typeface="Arial" pitchFamily="34" charset="0"/>
                <a:cs typeface="Arial" pitchFamily="34" charset="0"/>
              </a:rPr>
              <a:t>measure, which we considered to represent all crime, </a:t>
            </a:r>
            <a:r>
              <a:rPr lang="en-US" sz="2800" dirty="0">
                <a:latin typeface="Arial" pitchFamily="34" charset="0"/>
                <a:cs typeface="Arial" pitchFamily="34" charset="0"/>
              </a:rPr>
              <a:t>was estimated from the New York Times website's reports from 2005-2010 using kernel density methods.  The disorder measure was constructed by virtual street audit using the Computer Assisted Neighborhood Visual Assessment System (CANVAS) with Google Street View imagery. The disorder audit items were mostly developed from measures developed by the Project for Human Development in Chicago Neighborhoods for videotaped street audits.</a:t>
            </a:r>
          </a:p>
          <a:p>
            <a:r>
              <a:rPr lang="en-US" sz="2800" dirty="0">
                <a:latin typeface="Arial" pitchFamily="34" charset="0"/>
                <a:cs typeface="Arial" pitchFamily="34" charset="0"/>
              </a:rPr>
              <a:t> </a:t>
            </a:r>
          </a:p>
          <a:p>
            <a:endParaRPr lang="en-US" sz="2800" dirty="0" smtClean="0">
              <a:latin typeface="Arial" pitchFamily="34" charset="0"/>
              <a:cs typeface="Arial" pitchFamily="34" charset="0"/>
            </a:endParaRPr>
          </a:p>
          <a:p>
            <a:endParaRPr lang="en-US" sz="2800" dirty="0" smtClean="0">
              <a:latin typeface="Arial" pitchFamily="34" charset="0"/>
              <a:cs typeface="Arial" pitchFamily="34" charset="0"/>
            </a:endParaRPr>
          </a:p>
          <a:p>
            <a:endParaRPr lang="en-US" sz="2800" dirty="0">
              <a:latin typeface="Arial" pitchFamily="34" charset="0"/>
              <a:cs typeface="Arial" pitchFamily="34" charset="0"/>
            </a:endParaRPr>
          </a:p>
          <a:p>
            <a:endParaRPr lang="en-US" sz="2800" dirty="0" smtClean="0">
              <a:latin typeface="Arial" pitchFamily="34" charset="0"/>
              <a:cs typeface="Arial" pitchFamily="34" charset="0"/>
            </a:endParaRPr>
          </a:p>
          <a:p>
            <a:endParaRPr lang="en-US" sz="2800" dirty="0">
              <a:latin typeface="Arial" pitchFamily="34" charset="0"/>
              <a:cs typeface="Arial" pitchFamily="34" charset="0"/>
            </a:endParaRPr>
          </a:p>
          <a:p>
            <a:endParaRPr lang="en-US" sz="2800" dirty="0">
              <a:latin typeface="Arial" pitchFamily="34" charset="0"/>
              <a:cs typeface="Arial" pitchFamily="34" charset="0"/>
            </a:endParaRPr>
          </a:p>
          <a:p>
            <a:endParaRPr lang="en-US" sz="2800" dirty="0" smtClean="0">
              <a:latin typeface="Arial" pitchFamily="34" charset="0"/>
              <a:cs typeface="Arial" pitchFamily="34" charset="0"/>
            </a:endParaRPr>
          </a:p>
          <a:p>
            <a:r>
              <a:rPr lang="en-US" sz="2800" dirty="0" smtClean="0">
                <a:latin typeface="Arial" pitchFamily="34" charset="0"/>
                <a:cs typeface="Arial" pitchFamily="34" charset="0"/>
              </a:rPr>
              <a:t>All </a:t>
            </a:r>
            <a:r>
              <a:rPr lang="en-US" sz="2800" dirty="0">
                <a:latin typeface="Arial" pitchFamily="34" charset="0"/>
                <a:cs typeface="Arial" pitchFamily="34" charset="0"/>
              </a:rPr>
              <a:t>analyses used complex survey weights to demographically reflect New York City as a whole based on the 2006-2008 American Community Survey</a:t>
            </a:r>
            <a:r>
              <a:rPr lang="en-US" sz="2800" dirty="0" smtClean="0">
                <a:latin typeface="Arial" pitchFamily="34" charset="0"/>
                <a:cs typeface="Arial" pitchFamily="34" charset="0"/>
              </a:rPr>
              <a:t>.</a:t>
            </a:r>
            <a:endParaRPr lang="en-US" sz="2800" dirty="0">
              <a:latin typeface="Arial" pitchFamily="34" charset="0"/>
              <a:cs typeface="Arial" pitchFamily="34" charset="0"/>
            </a:endParaRPr>
          </a:p>
        </p:txBody>
      </p:sp>
      <p:pic>
        <p:nvPicPr>
          <p:cNvPr id="43" name="Picture 4" descr="C:\Users\sjm2186\Dropbox\Streetview\Emma Rating.JP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27452" t="33558" r="19594" b="22522"/>
          <a:stretch/>
        </p:blipFill>
        <p:spPr bwMode="auto">
          <a:xfrm>
            <a:off x="3188686" y="25687844"/>
            <a:ext cx="3285742" cy="1983769"/>
          </a:xfrm>
          <a:prstGeom prst="rect">
            <a:avLst/>
          </a:prstGeom>
          <a:noFill/>
          <a:extLst>
            <a:ext uri="{909E8E84-426E-40DD-AFC4-6F175D3DCCD1}">
              <a14:hiddenFill xmlns:a14="http://schemas.microsoft.com/office/drawing/2010/main">
                <a:solidFill>
                  <a:srgbClr val="FFFFFF"/>
                </a:solidFill>
              </a14:hiddenFill>
            </a:ext>
          </a:extLst>
        </p:spPr>
      </p:pic>
      <p:cxnSp>
        <p:nvCxnSpPr>
          <p:cNvPr id="44" name="Straight Connector 43"/>
          <p:cNvCxnSpPr/>
          <p:nvPr/>
        </p:nvCxnSpPr>
        <p:spPr>
          <a:xfrm flipV="1">
            <a:off x="5231656" y="25687845"/>
            <a:ext cx="2925156" cy="34057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247642" y="26702655"/>
            <a:ext cx="2909170" cy="96240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6296025" y="25687845"/>
            <a:ext cx="4999303" cy="51693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221645" y="27024529"/>
            <a:ext cx="4975604" cy="640528"/>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48" name="Picture 5"/>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156812" y="25681288"/>
            <a:ext cx="3138516" cy="1983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TextBox 48"/>
          <p:cNvSpPr txBox="1"/>
          <p:nvPr/>
        </p:nvSpPr>
        <p:spPr>
          <a:xfrm>
            <a:off x="2693677" y="27721591"/>
            <a:ext cx="4243935" cy="960699"/>
          </a:xfrm>
          <a:prstGeom prst="rect">
            <a:avLst/>
          </a:prstGeom>
          <a:noFill/>
        </p:spPr>
        <p:txBody>
          <a:bodyPr wrap="square" lIns="97969" tIns="48984" rIns="97969" bIns="48984" rtlCol="0">
            <a:spAutoFit/>
          </a:bodyPr>
          <a:lstStyle/>
          <a:p>
            <a:pPr algn="ctr"/>
            <a:r>
              <a:rPr lang="en-US" sz="2800" dirty="0">
                <a:latin typeface="Arial" pitchFamily="34" charset="0"/>
                <a:cs typeface="Arial" pitchFamily="34" charset="0"/>
              </a:rPr>
              <a:t>The CANVAS System for Virtual Street Audits</a:t>
            </a:r>
          </a:p>
        </p:txBody>
      </p:sp>
      <p:sp>
        <p:nvSpPr>
          <p:cNvPr id="50" name="TextBox 49"/>
          <p:cNvSpPr txBox="1"/>
          <p:nvPr/>
        </p:nvSpPr>
        <p:spPr>
          <a:xfrm>
            <a:off x="8254890" y="27766015"/>
            <a:ext cx="2942359" cy="960699"/>
          </a:xfrm>
          <a:prstGeom prst="rect">
            <a:avLst/>
          </a:prstGeom>
          <a:noFill/>
        </p:spPr>
        <p:txBody>
          <a:bodyPr wrap="square" lIns="97969" tIns="48984" rIns="97969" bIns="48984" rtlCol="0">
            <a:spAutoFit/>
          </a:bodyPr>
          <a:lstStyle/>
          <a:p>
            <a:pPr algn="ctr"/>
            <a:r>
              <a:rPr lang="en-US" sz="2800" dirty="0">
                <a:latin typeface="Arial" pitchFamily="34" charset="0"/>
                <a:cs typeface="Arial" pitchFamily="34" charset="0"/>
              </a:rPr>
              <a:t>Google® Street View Imagery</a:t>
            </a:r>
          </a:p>
        </p:txBody>
      </p:sp>
      <p:pic>
        <p:nvPicPr>
          <p:cNvPr id="63" name="Picture 62" descr="Description: both-logos.png"/>
          <p:cNvPicPr/>
          <p:nvPr/>
        </p:nvPicPr>
        <p:blipFill>
          <a:blip r:embed="rId13" cstate="print"/>
          <a:srcRect/>
          <a:stretch>
            <a:fillRect/>
          </a:stretch>
        </p:blipFill>
        <p:spPr bwMode="auto">
          <a:xfrm>
            <a:off x="31733013" y="31082615"/>
            <a:ext cx="8554880" cy="1262381"/>
          </a:xfrm>
          <a:prstGeom prst="rect">
            <a:avLst/>
          </a:prstGeom>
          <a:noFill/>
          <a:ln w="9525">
            <a:noFill/>
            <a:miter lim="800000"/>
            <a:headEnd/>
            <a:tailEnd/>
          </a:ln>
        </p:spPr>
      </p:pic>
      <p:sp>
        <p:nvSpPr>
          <p:cNvPr id="64" name="TextBox 63"/>
          <p:cNvSpPr txBox="1"/>
          <p:nvPr/>
        </p:nvSpPr>
        <p:spPr>
          <a:xfrm>
            <a:off x="4831557" y="3791285"/>
            <a:ext cx="33368457" cy="1666241"/>
          </a:xfrm>
          <a:prstGeom prst="rect">
            <a:avLst/>
          </a:prstGeom>
          <a:noFill/>
        </p:spPr>
        <p:txBody>
          <a:bodyPr wrap="square" lIns="105805" tIns="52903" rIns="105805" bIns="52903" rtlCol="0">
            <a:spAutoFit/>
          </a:bodyPr>
          <a:lstStyle/>
          <a:p>
            <a:pPr algn="ctr"/>
            <a:r>
              <a:rPr lang="en-US" sz="2400" baseline="30000" dirty="0" smtClean="0">
                <a:latin typeface="Arial" pitchFamily="34" charset="0"/>
                <a:cs typeface="Arial" pitchFamily="34" charset="0"/>
              </a:rPr>
              <a:t>1</a:t>
            </a:r>
            <a:r>
              <a:rPr lang="en-US" sz="2400" dirty="0" smtClean="0">
                <a:latin typeface="Arial" pitchFamily="34" charset="0"/>
                <a:cs typeface="Arial" pitchFamily="34" charset="0"/>
              </a:rPr>
              <a:t>Department of Epidemiology, Mailman School of Public Health, Columbia University, New York, NY; </a:t>
            </a:r>
            <a:r>
              <a:rPr lang="en-US" sz="2400" baseline="30000" dirty="0" smtClean="0">
                <a:latin typeface="Arial" pitchFamily="34" charset="0"/>
                <a:cs typeface="Arial" pitchFamily="34" charset="0"/>
              </a:rPr>
              <a:t>2</a:t>
            </a:r>
            <a:r>
              <a:rPr lang="en-US" sz="2400" dirty="0" smtClean="0">
                <a:latin typeface="Arial" pitchFamily="34" charset="0"/>
                <a:cs typeface="Arial" pitchFamily="34" charset="0"/>
              </a:rPr>
              <a:t>Department of Sociology, American University, Washington, DC</a:t>
            </a:r>
          </a:p>
          <a:p>
            <a:pPr algn="ctr"/>
            <a:r>
              <a:rPr lang="en-US" sz="2400" baseline="30000" dirty="0" smtClean="0">
                <a:latin typeface="Arial" pitchFamily="34" charset="0"/>
                <a:cs typeface="Arial" pitchFamily="34" charset="0"/>
              </a:rPr>
              <a:t>3</a:t>
            </a:r>
            <a:r>
              <a:rPr lang="en-US" sz="2400" dirty="0" smtClean="0">
                <a:latin typeface="Arial" pitchFamily="34" charset="0"/>
                <a:cs typeface="Arial" pitchFamily="34" charset="0"/>
              </a:rPr>
              <a:t>Epidemiology Services, Division of Epidemiology, N</a:t>
            </a:r>
            <a:r>
              <a:rPr lang="en-US" sz="2400" dirty="0" smtClean="0">
                <a:latin typeface="Arial" pitchFamily="34" charset="0"/>
                <a:cs typeface="Arial" pitchFamily="34" charset="0"/>
              </a:rPr>
              <a:t>ew </a:t>
            </a:r>
            <a:r>
              <a:rPr lang="en-US" sz="2400" dirty="0" smtClean="0">
                <a:latin typeface="Arial" pitchFamily="34" charset="0"/>
                <a:cs typeface="Arial" pitchFamily="34" charset="0"/>
              </a:rPr>
              <a:t>York City Department of Health and Mental Hygiene, </a:t>
            </a:r>
            <a:r>
              <a:rPr lang="en-US" sz="2400" dirty="0" smtClean="0">
                <a:latin typeface="Arial" pitchFamily="34" charset="0"/>
                <a:cs typeface="Arial" pitchFamily="34" charset="0"/>
              </a:rPr>
              <a:t>Queens</a:t>
            </a:r>
            <a:r>
              <a:rPr lang="en-US" sz="2400" dirty="0" smtClean="0">
                <a:latin typeface="Arial" pitchFamily="34" charset="0"/>
                <a:cs typeface="Arial" pitchFamily="34" charset="0"/>
              </a:rPr>
              <a:t>, </a:t>
            </a:r>
            <a:r>
              <a:rPr lang="en-US" sz="2400" dirty="0" smtClean="0">
                <a:latin typeface="Arial" pitchFamily="34" charset="0"/>
                <a:cs typeface="Arial" pitchFamily="34" charset="0"/>
              </a:rPr>
              <a:t>NY; </a:t>
            </a:r>
            <a:endParaRPr lang="en-US" sz="2400" dirty="0" smtClean="0">
              <a:latin typeface="Arial" pitchFamily="34" charset="0"/>
              <a:cs typeface="Arial" pitchFamily="34" charset="0"/>
            </a:endParaRPr>
          </a:p>
          <a:p>
            <a:pPr algn="ctr"/>
            <a:r>
              <a:rPr lang="en-US" sz="2400" baseline="30000" dirty="0" smtClean="0">
                <a:latin typeface="Arial" pitchFamily="34" charset="0"/>
                <a:cs typeface="Arial" pitchFamily="34" charset="0"/>
              </a:rPr>
              <a:t>4</a:t>
            </a:r>
            <a:r>
              <a:rPr lang="en-US" sz="2400" dirty="0" smtClean="0">
                <a:latin typeface="Arial" pitchFamily="34" charset="0"/>
                <a:cs typeface="Arial" pitchFamily="34" charset="0"/>
              </a:rPr>
              <a:t>Columbia </a:t>
            </a:r>
            <a:r>
              <a:rPr lang="en-US" sz="2400" dirty="0" smtClean="0">
                <a:latin typeface="Arial" pitchFamily="34" charset="0"/>
                <a:cs typeface="Arial" pitchFamily="34" charset="0"/>
              </a:rPr>
              <a:t>Population Research Center, Columbia University, New York, NY; </a:t>
            </a:r>
            <a:r>
              <a:rPr lang="en-US" sz="2400" baseline="30000" dirty="0" smtClean="0">
                <a:latin typeface="Arial" pitchFamily="34" charset="0"/>
                <a:cs typeface="Arial" pitchFamily="34" charset="0"/>
              </a:rPr>
              <a:t>5</a:t>
            </a:r>
            <a:r>
              <a:rPr lang="en-US" sz="2400" dirty="0" smtClean="0">
                <a:latin typeface="Arial" pitchFamily="34" charset="0"/>
                <a:cs typeface="Arial" pitchFamily="34" charset="0"/>
              </a:rPr>
              <a:t>School </a:t>
            </a:r>
            <a:r>
              <a:rPr lang="en-US" sz="2400" dirty="0" smtClean="0">
                <a:latin typeface="Arial" pitchFamily="34" charset="0"/>
                <a:cs typeface="Arial" pitchFamily="34" charset="0"/>
              </a:rPr>
              <a:t>of Social Work, Columbia University, New York, NY</a:t>
            </a:r>
          </a:p>
          <a:p>
            <a:pPr algn="ctr"/>
            <a:endParaRPr lang="en-US" sz="4400" baseline="30000" dirty="0">
              <a:solidFill>
                <a:schemeClr val="accent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16392</TotalTime>
  <Words>766</Words>
  <Application>Microsoft Office PowerPoint</Application>
  <PresentationFormat>Custom</PresentationFormat>
  <Paragraphs>71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Columbia University Medical Center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 Mooney</dc:creator>
  <cp:lastModifiedBy>Stephen Mooney</cp:lastModifiedBy>
  <cp:revision>321</cp:revision>
  <dcterms:created xsi:type="dcterms:W3CDTF">2013-02-12T03:08:19Z</dcterms:created>
  <dcterms:modified xsi:type="dcterms:W3CDTF">2015-04-21T04:16:58Z</dcterms:modified>
</cp:coreProperties>
</file>