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20F2-8E0F-4A2B-BE1D-07FE6534D1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EE0B-2D3B-4FAD-B2F1-BF59DF6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Commute mode – measures available in census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commuting by…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car – all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transit – all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subway  – 1970, 1990-2010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“railroad” – 1970, 1990-2010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streetcar – 1990-2010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alking, work at home – all years</a:t>
            </a:r>
          </a:p>
        </p:txBody>
      </p:sp>
    </p:spTree>
    <p:extLst>
      <p:ext uri="{BB962C8B-B14F-4D97-AF65-F5344CB8AC3E}">
        <p14:creationId xmlns:p14="http://schemas.microsoft.com/office/powerpoint/2010/main" val="39519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36836"/>
              </p:ext>
            </p:extLst>
          </p:nvPr>
        </p:nvGraphicFramePr>
        <p:xfrm>
          <a:off x="457200" y="304800"/>
          <a:ext cx="8229600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Coefficients</a:t>
                      </a:r>
                      <a:r>
                        <a:rPr lang="en-US" baseline="0" dirty="0" smtClean="0"/>
                        <a:t> for gained access only (2km)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Atlanta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-0.98+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1.78**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3.64***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Baltimore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1.92***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6.48***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1.40*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Dallas (19100)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-4.44***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-0.51+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Denver (19740)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1.94***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 (31080)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0.62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-0.38*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0.86*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Portland (38900)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0.65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-1.27**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1.81***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Sacramento (40900)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0.89+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Salt Lake City (41620)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1.19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</a:t>
                      </a:r>
                      <a:r>
                        <a:rPr lang="en-US" baseline="0" dirty="0" smtClean="0"/>
                        <a:t> Diego (41740)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0.06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 Francisco (41860)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1.23**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2.70***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1.26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 Jose (41940)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-0.84*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0.96*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Washington DC (47900)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2.72***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1.85***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6.79***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 spatial</a:t>
                      </a:r>
                      <a:r>
                        <a:rPr lang="en-US" b="1" baseline="0" dirty="0" smtClean="0"/>
                        <a:t> footprint of transit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sz="1400" dirty="0" smtClean="0"/>
                        <a:t>(&lt;10%</a:t>
                      </a:r>
                      <a:r>
                        <a:rPr lang="en-US" sz="1400" baseline="0" dirty="0" smtClean="0"/>
                        <a:t> of primary city land)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1.77***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-0.18+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0.40**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</a:t>
                      </a:r>
                      <a:r>
                        <a:rPr lang="en-US" sz="1400" dirty="0" smtClean="0"/>
                        <a:t>(&gt;10% of primary city land)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2.53***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1.98***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1.28***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1.67***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Prior work:  Kahn and Baum-Snow study of transit in 16 cities that added rail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ifference-in-difference models predicting change in % transit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distance from CBD and distance squared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indicators for adding rail line within 2km over time period and presence of rail line at time 1 X tract distance from CBD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MSA fixed effects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Findings: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Find “effect” of adding rail line differs across time and place, is larger for tracts more distant from CBD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Little indication that effect of added stops increases over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Little difference between stops added early vs late  - “Network effects” (adding stops in more “mature” systems) seem to be offset by fact that later stops are sited in less dense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4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Distinctive aspects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Longer time period and more cities</a:t>
            </a:r>
          </a:p>
          <a:p>
            <a:r>
              <a:rPr lang="en-US" dirty="0" smtClean="0"/>
              <a:t>Access measure examines proximity to station, not line</a:t>
            </a:r>
          </a:p>
          <a:p>
            <a:r>
              <a:rPr lang="en-US" dirty="0" smtClean="0"/>
              <a:t>Can compare different buffer sizes (1km and 2km)</a:t>
            </a:r>
          </a:p>
          <a:p>
            <a:r>
              <a:rPr lang="en-US" dirty="0" smtClean="0"/>
              <a:t>Can consider differences in rail mode (light rail, commuter, subway)</a:t>
            </a:r>
          </a:p>
          <a:p>
            <a:r>
              <a:rPr lang="en-US" dirty="0" smtClean="0"/>
              <a:t>Can account for closed stations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MSAs included in analysis – only those with true intra-city urban rail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Atlanta</a:t>
            </a:r>
          </a:p>
          <a:p>
            <a:r>
              <a:rPr lang="en-US" dirty="0" smtClean="0"/>
              <a:t>Austin</a:t>
            </a:r>
          </a:p>
          <a:p>
            <a:r>
              <a:rPr lang="en-US" dirty="0" smtClean="0"/>
              <a:t>Baltimore</a:t>
            </a:r>
          </a:p>
          <a:p>
            <a:r>
              <a:rPr lang="en-US" dirty="0" smtClean="0"/>
              <a:t>Boston</a:t>
            </a:r>
          </a:p>
          <a:p>
            <a:r>
              <a:rPr lang="en-US" dirty="0" smtClean="0"/>
              <a:t>Buffalo</a:t>
            </a:r>
          </a:p>
          <a:p>
            <a:r>
              <a:rPr lang="en-US" dirty="0" smtClean="0"/>
              <a:t>Charlotte</a:t>
            </a:r>
          </a:p>
          <a:p>
            <a:r>
              <a:rPr lang="en-US" dirty="0" smtClean="0"/>
              <a:t>Chicago</a:t>
            </a:r>
          </a:p>
          <a:p>
            <a:r>
              <a:rPr lang="en-US" dirty="0" smtClean="0"/>
              <a:t>Cleveland</a:t>
            </a:r>
          </a:p>
          <a:p>
            <a:r>
              <a:rPr lang="en-US" dirty="0" smtClean="0"/>
              <a:t>Dallas</a:t>
            </a:r>
          </a:p>
          <a:p>
            <a:r>
              <a:rPr lang="en-US" dirty="0" smtClean="0"/>
              <a:t>Denver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43200" y="1644134"/>
            <a:ext cx="2209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Houston</a:t>
            </a:r>
          </a:p>
          <a:p>
            <a:r>
              <a:rPr lang="en-US" dirty="0" smtClean="0"/>
              <a:t>Los Angeles</a:t>
            </a:r>
          </a:p>
          <a:p>
            <a:r>
              <a:rPr lang="en-US" dirty="0" smtClean="0"/>
              <a:t>Miami</a:t>
            </a:r>
          </a:p>
          <a:p>
            <a:r>
              <a:rPr lang="en-US" dirty="0" smtClean="0"/>
              <a:t>Minneapolis</a:t>
            </a:r>
          </a:p>
          <a:p>
            <a:r>
              <a:rPr lang="en-US" dirty="0" smtClean="0"/>
              <a:t>New Orleans</a:t>
            </a:r>
          </a:p>
          <a:p>
            <a:r>
              <a:rPr lang="en-US" dirty="0" smtClean="0"/>
              <a:t>NYC</a:t>
            </a:r>
          </a:p>
          <a:p>
            <a:r>
              <a:rPr lang="en-US" dirty="0" smtClean="0"/>
              <a:t>Philadelphia</a:t>
            </a:r>
          </a:p>
          <a:p>
            <a:r>
              <a:rPr lang="en-US" dirty="0" smtClean="0"/>
              <a:t>Phoenix</a:t>
            </a:r>
          </a:p>
          <a:p>
            <a:r>
              <a:rPr lang="en-US" dirty="0" smtClean="0"/>
              <a:t>Pittsburgh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644134"/>
            <a:ext cx="2362200" cy="394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Portland 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Sacramento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Salt Lake city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San Diego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San Francisco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San Jose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Seattle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St Louis</a:t>
            </a:r>
          </a:p>
          <a:p>
            <a:pPr marL="285750" indent="-285750">
              <a:lnSpc>
                <a:spcPct val="90000"/>
              </a:lnSpc>
              <a:spcBef>
                <a:spcPts val="624"/>
              </a:spcBef>
              <a:buFont typeface="Arial" charset="0"/>
              <a:buChar char="•"/>
            </a:pPr>
            <a:r>
              <a:rPr lang="en-US" sz="2600" dirty="0" smtClean="0"/>
              <a:t>Washington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342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Predicting change in % transit over 1 decade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0829"/>
              </p:ext>
            </p:extLst>
          </p:nvPr>
        </p:nvGraphicFramePr>
        <p:xfrm>
          <a:off x="457200" y="160020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1276350"/>
                <a:gridCol w="1276350"/>
                <a:gridCol w="1276350"/>
                <a:gridCol w="1276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Simple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station within 2km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-1.70***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-0.66***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Gained access within decade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4.37***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1.02***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0.60***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-0.98*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-0.91**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-1.54*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 MSA</a:t>
                      </a:r>
                      <a:r>
                        <a:rPr lang="en-US" b="1" baseline="0" dirty="0" smtClean="0"/>
                        <a:t> fixed effects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station within 2km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-0.33**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-0.46***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Gained access within decade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1.99***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0.37*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0.37**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0.64***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</a:t>
                      </a:r>
                      <a:r>
                        <a:rPr lang="en-US" b="1" baseline="0" dirty="0" smtClean="0"/>
                        <a:t> MSA fixed effects and covariates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station within 2km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-0.54***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2.18***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0.45**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0.50**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7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665859"/>
              </p:ext>
            </p:extLst>
          </p:nvPr>
        </p:nvGraphicFramePr>
        <p:xfrm>
          <a:off x="457200" y="228601"/>
          <a:ext cx="8229600" cy="655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333500"/>
                <a:gridCol w="1333500"/>
                <a:gridCol w="1333500"/>
                <a:gridCol w="1333500"/>
              </a:tblGrid>
              <a:tr h="478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With</a:t>
                      </a:r>
                      <a:r>
                        <a:rPr lang="en-US" sz="1800" b="1" baseline="0" dirty="0" smtClean="0"/>
                        <a:t> MSA fixed effects/covariates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-0.54***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2.18***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0.45**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0.50**</a:t>
                      </a:r>
                      <a:endParaRPr lang="en-US" b="1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1km buffers instead of 2km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1km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-0.53***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-0.85***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-0.59***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0.22*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2.07***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0.47**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0.26+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0.46*</a:t>
                      </a:r>
                      <a:endParaRPr lang="en-US" b="1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-0.98*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Both</a:t>
                      </a:r>
                      <a:r>
                        <a:rPr lang="en-US" b="1" baseline="0" dirty="0" smtClean="0"/>
                        <a:t> 1km and 2km buffers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1km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-1.07***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-0.72***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-0.62***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-0.34**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1km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2.23***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0.59**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0.28+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0.69***</a:t>
                      </a:r>
                      <a:endParaRPr lang="en-US" b="1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2km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0.94**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0.22</a:t>
                      </a:r>
                      <a:endParaRPr lang="en-US" b="1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Lost</a:t>
                      </a:r>
                      <a:r>
                        <a:rPr lang="en-US" baseline="0" dirty="0" smtClean="0"/>
                        <a:t> access within 1km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-0.85*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-1.05*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</a:t>
                      </a:r>
                      <a:endParaRPr 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2km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-1.34**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229101"/>
              </p:ext>
            </p:extLst>
          </p:nvPr>
        </p:nvGraphicFramePr>
        <p:xfrm>
          <a:off x="457200" y="3048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With</a:t>
                      </a:r>
                      <a:r>
                        <a:rPr lang="en-US" sz="1800" b="1" baseline="0" dirty="0" smtClean="0"/>
                        <a:t> fixed effects/covariates (2km)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-0.54***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2.18***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0.45**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0.50**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 distance</a:t>
                      </a:r>
                      <a:r>
                        <a:rPr lang="en-US" b="1" baseline="0" dirty="0" smtClean="0"/>
                        <a:t> to CBD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station, &lt;10km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-0.81***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-1.11***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-1.09***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station,</a:t>
                      </a:r>
                      <a:r>
                        <a:rPr lang="en-US" baseline="0" dirty="0" smtClean="0"/>
                        <a:t> &gt;10km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-0.55***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-0.77***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-0.62***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access, &lt;10km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1.65***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0.59*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-0.20</a:t>
                      </a:r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access, &gt;10km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0.38*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1.01***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access, &lt;10km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-2.04**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access, &gt;10km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077849"/>
              </p:ext>
            </p:extLst>
          </p:nvPr>
        </p:nvGraphicFramePr>
        <p:xfrm>
          <a:off x="457200" y="304800"/>
          <a:ext cx="8229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333500"/>
                <a:gridCol w="1333500"/>
                <a:gridCol w="1333500"/>
                <a:gridCol w="13335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With</a:t>
                      </a:r>
                      <a:r>
                        <a:rPr lang="en-US" sz="1800" b="1" baseline="0" dirty="0" smtClean="0"/>
                        <a:t> fixed effects/covariates (2km)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-0.54***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2.18***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0.45**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0.50**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Association</a:t>
                      </a:r>
                      <a:r>
                        <a:rPr lang="en-US" b="1" baseline="0" dirty="0" smtClean="0"/>
                        <a:t> with </a:t>
                      </a:r>
                      <a:r>
                        <a:rPr lang="el-GR" b="1" baseline="0" dirty="0" smtClean="0">
                          <a:latin typeface="Calibri"/>
                        </a:rPr>
                        <a:t>Δ</a:t>
                      </a:r>
                      <a:r>
                        <a:rPr lang="en-US" b="1" baseline="0" dirty="0" smtClean="0"/>
                        <a:t>% rail instead of </a:t>
                      </a:r>
                      <a:r>
                        <a:rPr lang="el-GR" b="1" baseline="0" dirty="0" smtClean="0"/>
                        <a:t>Δ</a:t>
                      </a:r>
                      <a:r>
                        <a:rPr lang="en-US" b="1" baseline="0" dirty="0" smtClean="0"/>
                        <a:t>% transit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-0.45***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0.72***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Association with </a:t>
                      </a:r>
                      <a:r>
                        <a:rPr lang="el-GR" b="1" dirty="0" smtClean="0"/>
                        <a:t>Δ</a:t>
                      </a:r>
                      <a:r>
                        <a:rPr lang="en-US" b="1" dirty="0" smtClean="0"/>
                        <a:t>% 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abc</a:t>
                      </a:r>
                      <a:r>
                        <a:rPr lang="en-US" b="1" baseline="0" dirty="0" smtClean="0"/>
                        <a:t> (anything but SOV car) </a:t>
                      </a:r>
                      <a:r>
                        <a:rPr lang="en-US" b="1" dirty="0" smtClean="0"/>
                        <a:t>instead of </a:t>
                      </a:r>
                      <a:r>
                        <a:rPr lang="el-GR" b="1" dirty="0" smtClean="0"/>
                        <a:t>Δ</a:t>
                      </a:r>
                      <a:r>
                        <a:rPr lang="en-US" b="1" dirty="0" smtClean="0"/>
                        <a:t>% transit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-0.37*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-0.89***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1.91***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0.54**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-0.50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82374"/>
              </p:ext>
            </p:extLst>
          </p:nvPr>
        </p:nvGraphicFramePr>
        <p:xfrm>
          <a:off x="381000" y="55418"/>
          <a:ext cx="8229600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With</a:t>
                      </a:r>
                      <a:r>
                        <a:rPr lang="en-US" sz="1800" b="1" baseline="0" dirty="0" smtClean="0"/>
                        <a:t> fixed effects/covariates (2km</a:t>
                      </a:r>
                      <a:r>
                        <a:rPr lang="en-US" sz="1800" b="1" baseline="0" dirty="0" smtClean="0"/>
                        <a:t>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-0.54***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2.18***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0.45**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0.50**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decade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1970-90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1980-2000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1990-2010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1970-2010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Longer time periods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station within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-0.27*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-0.60***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-0.94***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within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1.16***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.048***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0.29*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-0.56+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1970-90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1980-2000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1990-2010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1970-2010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station within 2km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-0.27+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-0.60***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-0.96***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</a:t>
                      </a:r>
                      <a:r>
                        <a:rPr lang="en-US" baseline="0" dirty="0" smtClean="0"/>
                        <a:t> access in 1970s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1.93***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1.34***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in 1980s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0.71***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0.80***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0.73**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in 1990s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Gained access in 2000s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0.46**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0.74**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Lost access within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1191</Words>
  <Application>Microsoft Office PowerPoint</Application>
  <PresentationFormat>On-screen Show (4:3)</PresentationFormat>
  <Paragraphs>420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Commute mode – measures available in census</vt:lpstr>
      <vt:lpstr>Prior work:  Kahn and Baum-Snow study of transit in 16 cities that added rail</vt:lpstr>
      <vt:lpstr>Distinctive aspects of our study</vt:lpstr>
      <vt:lpstr>MSAs included in analysis – only those with true intra-city urban rail</vt:lpstr>
      <vt:lpstr>Predicting change in % transit over 1 decade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 mode – measures available in census</dc:title>
  <dc:creator>Columbia University</dc:creator>
  <cp:lastModifiedBy>laptop</cp:lastModifiedBy>
  <cp:revision>31</cp:revision>
  <dcterms:created xsi:type="dcterms:W3CDTF">2015-01-12T14:36:10Z</dcterms:created>
  <dcterms:modified xsi:type="dcterms:W3CDTF">2015-01-13T01:25:23Z</dcterms:modified>
</cp:coreProperties>
</file>