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53"/>
    <p:restoredTop sz="94681"/>
  </p:normalViewPr>
  <p:slideViewPr>
    <p:cSldViewPr snapToGrid="0" snapToObjects="1">
      <p:cViewPr>
        <p:scale>
          <a:sx n="123" d="100"/>
          <a:sy n="123" d="100"/>
        </p:scale>
        <p:origin x="152"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7/28/18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7/28/18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7/28/18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7/28/18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7/28/18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7/28/18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7/28/18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7/28/18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7/28/18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7/28/18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7/28/18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7/28/18</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informit.com/articles/article.aspx?p=1315437"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9AB7E-CD44-594A-A15D-81F3B7E07917}"/>
              </a:ext>
            </a:extLst>
          </p:cNvPr>
          <p:cNvSpPr>
            <a:spLocks noGrp="1"/>
          </p:cNvSpPr>
          <p:nvPr>
            <p:ph type="ctrTitle"/>
          </p:nvPr>
        </p:nvSpPr>
        <p:spPr/>
        <p:txBody>
          <a:bodyPr/>
          <a:lstStyle/>
          <a:p>
            <a:r>
              <a:rPr lang="en-US" dirty="0"/>
              <a:t>MAJOR KEYS TO SUCCESS</a:t>
            </a:r>
          </a:p>
        </p:txBody>
      </p:sp>
      <p:sp>
        <p:nvSpPr>
          <p:cNvPr id="3" name="Subtitle 2">
            <a:extLst>
              <a:ext uri="{FF2B5EF4-FFF2-40B4-BE49-F238E27FC236}">
                <a16:creationId xmlns:a16="http://schemas.microsoft.com/office/drawing/2014/main" id="{2F6E1197-53F7-E347-9F02-7DBBBBF43E87}"/>
              </a:ext>
            </a:extLst>
          </p:cNvPr>
          <p:cNvSpPr>
            <a:spLocks noGrp="1"/>
          </p:cNvSpPr>
          <p:nvPr>
            <p:ph type="subTitle" idx="1"/>
          </p:nvPr>
        </p:nvSpPr>
        <p:spPr/>
        <p:txBody>
          <a:bodyPr/>
          <a:lstStyle/>
          <a:p>
            <a:r>
              <a:rPr lang="en-US" dirty="0"/>
              <a:t>Coding Bootcamp</a:t>
            </a:r>
          </a:p>
        </p:txBody>
      </p:sp>
    </p:spTree>
    <p:extLst>
      <p:ext uri="{BB962C8B-B14F-4D97-AF65-F5344CB8AC3E}">
        <p14:creationId xmlns:p14="http://schemas.microsoft.com/office/powerpoint/2010/main" val="205004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515C0-532F-4047-948B-0096CF7E1476}"/>
              </a:ext>
            </a:extLst>
          </p:cNvPr>
          <p:cNvSpPr>
            <a:spLocks noGrp="1"/>
          </p:cNvSpPr>
          <p:nvPr>
            <p:ph type="title"/>
          </p:nvPr>
        </p:nvSpPr>
        <p:spPr/>
        <p:txBody>
          <a:bodyPr/>
          <a:lstStyle/>
          <a:p>
            <a:r>
              <a:rPr lang="en-US" dirty="0"/>
              <a:t>Plan Often</a:t>
            </a:r>
          </a:p>
        </p:txBody>
      </p:sp>
      <p:sp>
        <p:nvSpPr>
          <p:cNvPr id="3" name="Content Placeholder 2">
            <a:extLst>
              <a:ext uri="{FF2B5EF4-FFF2-40B4-BE49-F238E27FC236}">
                <a16:creationId xmlns:a16="http://schemas.microsoft.com/office/drawing/2014/main" id="{C6A6A283-8CBB-8446-BAA3-6F4530FB60D9}"/>
              </a:ext>
            </a:extLst>
          </p:cNvPr>
          <p:cNvSpPr>
            <a:spLocks noGrp="1"/>
          </p:cNvSpPr>
          <p:nvPr>
            <p:ph idx="1"/>
          </p:nvPr>
        </p:nvSpPr>
        <p:spPr/>
        <p:txBody>
          <a:bodyPr/>
          <a:lstStyle/>
          <a:p>
            <a:r>
              <a:rPr lang="en-US" dirty="0"/>
              <a:t>As you will learn in the pseudo coding module, the best first step in </a:t>
            </a:r>
            <a:r>
              <a:rPr lang="en-US" i="1" dirty="0"/>
              <a:t>every</a:t>
            </a:r>
            <a:r>
              <a:rPr lang="en-US" dirty="0"/>
              <a:t> coding challenge is to formulate a plan. Break down the complex task in front of you into discrete, bite-size coding challenges. Once you have a plan, write it out and always refer back to it.</a:t>
            </a:r>
          </a:p>
          <a:p>
            <a:r>
              <a:rPr lang="en-US" dirty="0"/>
              <a:t>Fundamentally, every task in code can—and should—be broken into smaller tasks. Don't try to bite off everything at once! You'll get lost in your own mind games.</a:t>
            </a:r>
          </a:p>
        </p:txBody>
      </p:sp>
    </p:spTree>
    <p:extLst>
      <p:ext uri="{BB962C8B-B14F-4D97-AF65-F5344CB8AC3E}">
        <p14:creationId xmlns:p14="http://schemas.microsoft.com/office/powerpoint/2010/main" val="949880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57E32-4D30-6748-8DA4-6B4649CBFA3C}"/>
              </a:ext>
            </a:extLst>
          </p:cNvPr>
          <p:cNvSpPr>
            <a:spLocks noGrp="1"/>
          </p:cNvSpPr>
          <p:nvPr>
            <p:ph type="title"/>
          </p:nvPr>
        </p:nvSpPr>
        <p:spPr/>
        <p:txBody>
          <a:bodyPr/>
          <a:lstStyle/>
          <a:p>
            <a:r>
              <a:rPr lang="en-US" dirty="0"/>
              <a:t>Fixing Things Takes Time</a:t>
            </a:r>
          </a:p>
        </p:txBody>
      </p:sp>
      <p:sp>
        <p:nvSpPr>
          <p:cNvPr id="3" name="Content Placeholder 2">
            <a:extLst>
              <a:ext uri="{FF2B5EF4-FFF2-40B4-BE49-F238E27FC236}">
                <a16:creationId xmlns:a16="http://schemas.microsoft.com/office/drawing/2014/main" id="{1CB82120-8519-8146-B60E-3AC5F9CDF001}"/>
              </a:ext>
            </a:extLst>
          </p:cNvPr>
          <p:cNvSpPr>
            <a:spLocks noGrp="1"/>
          </p:cNvSpPr>
          <p:nvPr>
            <p:ph idx="1"/>
          </p:nvPr>
        </p:nvSpPr>
        <p:spPr/>
        <p:txBody>
          <a:bodyPr>
            <a:normAutofit fontScale="92500"/>
          </a:bodyPr>
          <a:lstStyle/>
          <a:p>
            <a:r>
              <a:rPr lang="en-US" dirty="0"/>
              <a:t>One of the most frustrating aspects to new students of software development is the sheer amount of time it takes to troubleshoot (or debug) issues in code. At times, it might even feel like </a:t>
            </a:r>
            <a:r>
              <a:rPr lang="en-US" i="1" dirty="0"/>
              <a:t>fixing</a:t>
            </a:r>
            <a:r>
              <a:rPr lang="en-US" dirty="0"/>
              <a:t> an issue is taking 3–4 times as long as conceiving the original solution.</a:t>
            </a:r>
          </a:p>
          <a:p>
            <a:r>
              <a:rPr lang="en-US" i="1" dirty="0"/>
              <a:t>Know in advance that this is completely normal.</a:t>
            </a:r>
            <a:endParaRPr lang="en-US" dirty="0"/>
          </a:p>
          <a:p>
            <a:r>
              <a:rPr lang="en-US" dirty="0"/>
              <a:t>For novices and experts alike, fixing code is often the most time-consuming task of all. Instead of seeing these spent hours as a </a:t>
            </a:r>
            <a:r>
              <a:rPr lang="en-US" i="1" dirty="0"/>
              <a:t>distraction</a:t>
            </a:r>
            <a:r>
              <a:rPr lang="en-US" dirty="0"/>
              <a:t>, learn to see them as a critical part of the learning process. Each bug you pursue is a lengthy lesson that adds to your arsenal of understanding.</a:t>
            </a:r>
          </a:p>
        </p:txBody>
      </p:sp>
    </p:spTree>
    <p:extLst>
      <p:ext uri="{BB962C8B-B14F-4D97-AF65-F5344CB8AC3E}">
        <p14:creationId xmlns:p14="http://schemas.microsoft.com/office/powerpoint/2010/main" val="925087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B026D-D516-A840-A02E-578D528628E5}"/>
              </a:ext>
            </a:extLst>
          </p:cNvPr>
          <p:cNvSpPr>
            <a:spLocks noGrp="1"/>
          </p:cNvSpPr>
          <p:nvPr>
            <p:ph type="title"/>
          </p:nvPr>
        </p:nvSpPr>
        <p:spPr/>
        <p:txBody>
          <a:bodyPr/>
          <a:lstStyle/>
          <a:p>
            <a:r>
              <a:rPr lang="en-US" dirty="0"/>
              <a:t>Self-Care is Key</a:t>
            </a:r>
          </a:p>
        </p:txBody>
      </p:sp>
      <p:sp>
        <p:nvSpPr>
          <p:cNvPr id="3" name="Content Placeholder 2">
            <a:extLst>
              <a:ext uri="{FF2B5EF4-FFF2-40B4-BE49-F238E27FC236}">
                <a16:creationId xmlns:a16="http://schemas.microsoft.com/office/drawing/2014/main" id="{562B827C-E670-0F4B-BDE2-8488F7914AAD}"/>
              </a:ext>
            </a:extLst>
          </p:cNvPr>
          <p:cNvSpPr>
            <a:spLocks noGrp="1"/>
          </p:cNvSpPr>
          <p:nvPr>
            <p:ph idx="1"/>
          </p:nvPr>
        </p:nvSpPr>
        <p:spPr/>
        <p:txBody>
          <a:bodyPr>
            <a:normAutofit fontScale="92500" lnSpcReduction="10000"/>
          </a:bodyPr>
          <a:lstStyle/>
          <a:p>
            <a:r>
              <a:rPr lang="en-US" dirty="0"/>
              <a:t>While we've probably traumatized you with all the talk of challenges, of difficulties, and of effort, we do </a:t>
            </a:r>
            <a:r>
              <a:rPr lang="en-US" i="1" dirty="0"/>
              <a:t>want</a:t>
            </a:r>
            <a:r>
              <a:rPr lang="en-US" dirty="0"/>
              <a:t> you to take care of yourself. Throughout the program, be sure to sleep, to exercise, and to eat nutritional meals. These moments of self-care are extremely important for your mind to be healthy. Taking breaks is encouraged!</a:t>
            </a:r>
          </a:p>
          <a:p>
            <a:r>
              <a:rPr lang="en-US" dirty="0"/>
              <a:t>In fact, you will find that that some of the best problem-solving happens during breaks. "Sleeping on a problem" is often a very real solution to your most challenging coding issues. Try to walk into class each day, ready and refreshed for new learning. We want happy, energized people in our classrooms. Not dead robots.</a:t>
            </a:r>
          </a:p>
        </p:txBody>
      </p:sp>
    </p:spTree>
    <p:extLst>
      <p:ext uri="{BB962C8B-B14F-4D97-AF65-F5344CB8AC3E}">
        <p14:creationId xmlns:p14="http://schemas.microsoft.com/office/powerpoint/2010/main" val="3862209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5B3B5-34F2-234B-88AD-534114A12E79}"/>
              </a:ext>
            </a:extLst>
          </p:cNvPr>
          <p:cNvSpPr>
            <a:spLocks noGrp="1"/>
          </p:cNvSpPr>
          <p:nvPr>
            <p:ph type="title"/>
          </p:nvPr>
        </p:nvSpPr>
        <p:spPr/>
        <p:txBody>
          <a:bodyPr/>
          <a:lstStyle/>
          <a:p>
            <a:r>
              <a:rPr lang="en-US" dirty="0"/>
              <a:t>Be a Stellar Student</a:t>
            </a:r>
          </a:p>
        </p:txBody>
      </p:sp>
      <p:sp>
        <p:nvSpPr>
          <p:cNvPr id="3" name="Content Placeholder 2">
            <a:extLst>
              <a:ext uri="{FF2B5EF4-FFF2-40B4-BE49-F238E27FC236}">
                <a16:creationId xmlns:a16="http://schemas.microsoft.com/office/drawing/2014/main" id="{2B2811B2-3E30-9444-9D3B-F7F09B129A76}"/>
              </a:ext>
            </a:extLst>
          </p:cNvPr>
          <p:cNvSpPr>
            <a:spLocks noGrp="1"/>
          </p:cNvSpPr>
          <p:nvPr>
            <p:ph idx="1"/>
          </p:nvPr>
        </p:nvSpPr>
        <p:spPr/>
        <p:txBody>
          <a:bodyPr>
            <a:normAutofit lnSpcReduction="10000"/>
          </a:bodyPr>
          <a:lstStyle/>
          <a:p>
            <a:r>
              <a:rPr lang="en-US" dirty="0"/>
              <a:t>As a student, we’ll encourage you to collaborate with your classmates, and participate in study groups in and out of the classroom. We’ll ask you to look for code examples in the curriculum and online as you’re learning. This is good practice for a developer as you’ll do the same on the job.</a:t>
            </a:r>
          </a:p>
          <a:p>
            <a:r>
              <a:rPr lang="en-US" dirty="0"/>
              <a:t>Just make sure you’re doing your own work and submitting applications you can be proud of. If you feel like you are borrowing too much, reach out to your SSM for guidance.</a:t>
            </a:r>
          </a:p>
          <a:p>
            <a:r>
              <a:rPr lang="en-US" dirty="0"/>
              <a:t>There’s value in the work you’re doing, it translates to hard skills, and you truly get out what you put into this program.</a:t>
            </a:r>
          </a:p>
        </p:txBody>
      </p:sp>
    </p:spTree>
    <p:extLst>
      <p:ext uri="{BB962C8B-B14F-4D97-AF65-F5344CB8AC3E}">
        <p14:creationId xmlns:p14="http://schemas.microsoft.com/office/powerpoint/2010/main" val="2890666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AFAD8-F084-9B4D-BDD4-A98173C82BA4}"/>
              </a:ext>
            </a:extLst>
          </p:cNvPr>
          <p:cNvSpPr>
            <a:spLocks noGrp="1"/>
          </p:cNvSpPr>
          <p:nvPr>
            <p:ph type="title"/>
          </p:nvPr>
        </p:nvSpPr>
        <p:spPr/>
        <p:txBody>
          <a:bodyPr/>
          <a:lstStyle/>
          <a:p>
            <a:r>
              <a:rPr lang="en-US" dirty="0"/>
              <a:t>You Can Do This</a:t>
            </a:r>
          </a:p>
        </p:txBody>
      </p:sp>
      <p:sp>
        <p:nvSpPr>
          <p:cNvPr id="3" name="Content Placeholder 2">
            <a:extLst>
              <a:ext uri="{FF2B5EF4-FFF2-40B4-BE49-F238E27FC236}">
                <a16:creationId xmlns:a16="http://schemas.microsoft.com/office/drawing/2014/main" id="{7A3A064A-7569-1F4C-B788-1D1171E2F10B}"/>
              </a:ext>
            </a:extLst>
          </p:cNvPr>
          <p:cNvSpPr>
            <a:spLocks noGrp="1"/>
          </p:cNvSpPr>
          <p:nvPr>
            <p:ph idx="1"/>
          </p:nvPr>
        </p:nvSpPr>
        <p:spPr/>
        <p:txBody>
          <a:bodyPr>
            <a:normAutofit fontScale="92500" lnSpcReduction="10000"/>
          </a:bodyPr>
          <a:lstStyle/>
          <a:p>
            <a:r>
              <a:rPr lang="en-US" dirty="0"/>
              <a:t>This last piece of advice is the most important. Remind yourself each day that you </a:t>
            </a:r>
            <a:r>
              <a:rPr lang="en-US" i="1" dirty="0"/>
              <a:t>can</a:t>
            </a:r>
            <a:r>
              <a:rPr lang="en-US" dirty="0"/>
              <a:t> do this. We've seen through many classrooms, students from all backgrounds, experiences, and personal situations persevere and succeed through this program.</a:t>
            </a:r>
          </a:p>
          <a:p>
            <a:r>
              <a:rPr lang="en-US" dirty="0"/>
              <a:t>During the tough times, dig deep into your own personal motivation and remind yourself why you entered the program. Let this be the fuel that you use to keep on.</a:t>
            </a:r>
          </a:p>
          <a:p>
            <a:r>
              <a:rPr lang="en-US" dirty="0"/>
              <a:t>You have </a:t>
            </a:r>
            <a:r>
              <a:rPr lang="en-US" i="1" dirty="0"/>
              <a:t>everything</a:t>
            </a:r>
            <a:r>
              <a:rPr lang="en-US" dirty="0"/>
              <a:t> it takes to learn this craft and to gain the opportunities that come with it. It may feel challenging at times but remind yourself of past challenges you've overcome. Your future self will thank you for all that you endured.</a:t>
            </a:r>
          </a:p>
        </p:txBody>
      </p:sp>
    </p:spTree>
    <p:extLst>
      <p:ext uri="{BB962C8B-B14F-4D97-AF65-F5344CB8AC3E}">
        <p14:creationId xmlns:p14="http://schemas.microsoft.com/office/powerpoint/2010/main" val="3529625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6A6CD-075D-934B-938C-34887BDEC11A}"/>
              </a:ext>
            </a:extLst>
          </p:cNvPr>
          <p:cNvSpPr>
            <a:spLocks noGrp="1"/>
          </p:cNvSpPr>
          <p:nvPr>
            <p:ph type="title"/>
          </p:nvPr>
        </p:nvSpPr>
        <p:spPr/>
        <p:txBody>
          <a:bodyPr/>
          <a:lstStyle/>
          <a:p>
            <a:r>
              <a:rPr lang="en-US" dirty="0"/>
              <a:t>A little humility never hurt nobody</a:t>
            </a:r>
          </a:p>
        </p:txBody>
      </p:sp>
      <p:sp>
        <p:nvSpPr>
          <p:cNvPr id="3" name="Content Placeholder 2">
            <a:extLst>
              <a:ext uri="{FF2B5EF4-FFF2-40B4-BE49-F238E27FC236}">
                <a16:creationId xmlns:a16="http://schemas.microsoft.com/office/drawing/2014/main" id="{F4772DA7-4EF9-1B46-8C40-EDA051F19354}"/>
              </a:ext>
            </a:extLst>
          </p:cNvPr>
          <p:cNvSpPr>
            <a:spLocks noGrp="1"/>
          </p:cNvSpPr>
          <p:nvPr>
            <p:ph idx="1"/>
          </p:nvPr>
        </p:nvSpPr>
        <p:spPr/>
        <p:txBody>
          <a:bodyPr>
            <a:normAutofit fontScale="77500" lnSpcReduction="20000"/>
          </a:bodyPr>
          <a:lstStyle/>
          <a:p>
            <a:r>
              <a:rPr lang="en-US" dirty="0"/>
              <a:t>Whether you believe it or not, this </a:t>
            </a:r>
            <a:r>
              <a:rPr lang="en-US" dirty="0" err="1"/>
              <a:t>bootcamp</a:t>
            </a:r>
            <a:r>
              <a:rPr lang="en-US" dirty="0"/>
              <a:t> will be one of the most challenging learning experiences of your life. For most of you, the skills being taught in the program will be fundamentally different from any you've been exposed to before. In fact, your past skills, schooling, and experiences are unlikely to help you become a successful developer. Instead, in order to succeed, you will need to channel your inner toddler and </a:t>
            </a:r>
            <a:r>
              <a:rPr lang="en-US" b="1" i="1" u="sng" dirty="0">
                <a:solidFill>
                  <a:schemeClr val="tx2">
                    <a:lumMod val="50000"/>
                  </a:schemeClr>
                </a:solidFill>
              </a:rPr>
              <a:t>learn to learn</a:t>
            </a:r>
            <a:r>
              <a:rPr lang="en-US" b="1" u="sng" dirty="0">
                <a:solidFill>
                  <a:schemeClr val="tx2">
                    <a:lumMod val="50000"/>
                  </a:schemeClr>
                </a:solidFill>
              </a:rPr>
              <a:t> again</a:t>
            </a:r>
            <a:r>
              <a:rPr lang="en-US" dirty="0"/>
              <a:t>.</a:t>
            </a:r>
          </a:p>
          <a:p>
            <a:r>
              <a:rPr lang="en-US" dirty="0"/>
              <a:t>This will be a </a:t>
            </a:r>
            <a:r>
              <a:rPr lang="en-US" i="1" dirty="0"/>
              <a:t>very</a:t>
            </a:r>
            <a:r>
              <a:rPr lang="en-US" dirty="0"/>
              <a:t> challenging identity for many of you to take on. If you've had past academic or career successes in another trade or industry, you may find yourself resisting the idea that you can </a:t>
            </a:r>
            <a:r>
              <a:rPr lang="en-US" i="1" dirty="0"/>
              <a:t>fail</a:t>
            </a:r>
            <a:r>
              <a:rPr lang="en-US" dirty="0"/>
              <a:t> so dramatically at coding.</a:t>
            </a:r>
          </a:p>
          <a:p>
            <a:r>
              <a:rPr lang="en-US" dirty="0"/>
              <a:t>Yet, heed this advice now: "</a:t>
            </a:r>
            <a:r>
              <a:rPr lang="en-US" b="1" u="sng" dirty="0">
                <a:solidFill>
                  <a:schemeClr val="tx2">
                    <a:lumMod val="50000"/>
                  </a:schemeClr>
                </a:solidFill>
              </a:rPr>
              <a:t>A humble learner is the readiest learner.</a:t>
            </a:r>
            <a:r>
              <a:rPr lang="en-US" dirty="0"/>
              <a:t>" Take each class as a new opportunity to be proven a fool and learn anew. Six months (three if you're in a full-time program) from now, you will marvel at the mastery you gained.</a:t>
            </a:r>
          </a:p>
        </p:txBody>
      </p:sp>
    </p:spTree>
    <p:extLst>
      <p:ext uri="{BB962C8B-B14F-4D97-AF65-F5344CB8AC3E}">
        <p14:creationId xmlns:p14="http://schemas.microsoft.com/office/powerpoint/2010/main" val="1822637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1A1C6-6955-294A-B4D1-DBC69E74BB6C}"/>
              </a:ext>
            </a:extLst>
          </p:cNvPr>
          <p:cNvSpPr>
            <a:spLocks noGrp="1"/>
          </p:cNvSpPr>
          <p:nvPr>
            <p:ph type="title"/>
          </p:nvPr>
        </p:nvSpPr>
        <p:spPr/>
        <p:txBody>
          <a:bodyPr/>
          <a:lstStyle/>
          <a:p>
            <a:r>
              <a:rPr lang="en-US" dirty="0"/>
              <a:t>There is no coding pill</a:t>
            </a:r>
          </a:p>
        </p:txBody>
      </p:sp>
      <p:sp>
        <p:nvSpPr>
          <p:cNvPr id="3" name="Content Placeholder 2">
            <a:extLst>
              <a:ext uri="{FF2B5EF4-FFF2-40B4-BE49-F238E27FC236}">
                <a16:creationId xmlns:a16="http://schemas.microsoft.com/office/drawing/2014/main" id="{1C266B26-33E0-CE4D-A5B8-E96644196748}"/>
              </a:ext>
            </a:extLst>
          </p:cNvPr>
          <p:cNvSpPr>
            <a:spLocks noGrp="1"/>
          </p:cNvSpPr>
          <p:nvPr>
            <p:ph idx="1"/>
          </p:nvPr>
        </p:nvSpPr>
        <p:spPr/>
        <p:txBody>
          <a:bodyPr>
            <a:normAutofit fontScale="92500" lnSpcReduction="10000"/>
          </a:bodyPr>
          <a:lstStyle/>
          <a:p>
            <a:r>
              <a:rPr lang="en-US" dirty="0"/>
              <a:t>The greatest self-lie you can tell is that any program will </a:t>
            </a:r>
            <a:r>
              <a:rPr lang="en-US" i="1" dirty="0"/>
              <a:t>teach</a:t>
            </a:r>
            <a:r>
              <a:rPr lang="en-US" dirty="0"/>
              <a:t> you to code. Instead, it's important to realize that, in order to succeed, </a:t>
            </a:r>
            <a:r>
              <a:rPr lang="en-US" i="1" dirty="0"/>
              <a:t>YOU</a:t>
            </a:r>
            <a:r>
              <a:rPr lang="en-US" dirty="0"/>
              <a:t> must own your learning experience.</a:t>
            </a:r>
          </a:p>
          <a:p>
            <a:r>
              <a:rPr lang="en-US" dirty="0"/>
              <a:t>Coding, like any craft, requires diligent effort, constant experimentation, and a relentless desire to self-improve. These characteristics cannot be taught in any classroom. From Day 1 through Day 180 and beyond, remind yourself that YOU are responsible for your ultimate success. We will be here to guide, to encourage, to facilitate, to point out your mistakes, and to show you the path, but it's up to you to put in the effort.</a:t>
            </a:r>
          </a:p>
          <a:p>
            <a:r>
              <a:rPr lang="en-US" dirty="0"/>
              <a:t>Don't get discouraged! We know you can do it.</a:t>
            </a:r>
          </a:p>
        </p:txBody>
      </p:sp>
    </p:spTree>
    <p:extLst>
      <p:ext uri="{BB962C8B-B14F-4D97-AF65-F5344CB8AC3E}">
        <p14:creationId xmlns:p14="http://schemas.microsoft.com/office/powerpoint/2010/main" val="3029279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CCF8E-6F28-F441-BBE2-0F0C42539F7A}"/>
              </a:ext>
            </a:extLst>
          </p:cNvPr>
          <p:cNvSpPr>
            <a:spLocks noGrp="1"/>
          </p:cNvSpPr>
          <p:nvPr>
            <p:ph type="title"/>
          </p:nvPr>
        </p:nvSpPr>
        <p:spPr/>
        <p:txBody>
          <a:bodyPr/>
          <a:lstStyle/>
          <a:p>
            <a:r>
              <a:rPr lang="en-US" dirty="0"/>
              <a:t>Put in the hard hours…At least 20!</a:t>
            </a:r>
          </a:p>
        </p:txBody>
      </p:sp>
      <p:sp>
        <p:nvSpPr>
          <p:cNvPr id="3" name="Content Placeholder 2">
            <a:extLst>
              <a:ext uri="{FF2B5EF4-FFF2-40B4-BE49-F238E27FC236}">
                <a16:creationId xmlns:a16="http://schemas.microsoft.com/office/drawing/2014/main" id="{EC0BAA40-2365-A54B-9E6A-D2E27A95BB50}"/>
              </a:ext>
            </a:extLst>
          </p:cNvPr>
          <p:cNvSpPr>
            <a:spLocks noGrp="1"/>
          </p:cNvSpPr>
          <p:nvPr>
            <p:ph idx="1"/>
          </p:nvPr>
        </p:nvSpPr>
        <p:spPr/>
        <p:txBody>
          <a:bodyPr>
            <a:normAutofit fontScale="85000" lnSpcReduction="10000"/>
          </a:bodyPr>
          <a:lstStyle/>
          <a:p>
            <a:r>
              <a:rPr lang="en-US" dirty="0"/>
              <a:t>According to author Malcolm Gladwell, successful people put in a minimum of 10,000 hours of deliberate effort to master their craft. As newcomers to the field of web development, be ready to put in your share of hours.</a:t>
            </a:r>
          </a:p>
          <a:p>
            <a:r>
              <a:rPr lang="en-US" dirty="0"/>
              <a:t>While the bare minimum to </a:t>
            </a:r>
            <a:r>
              <a:rPr lang="en-US" i="1" dirty="0"/>
              <a:t>survive</a:t>
            </a:r>
            <a:r>
              <a:rPr lang="en-US" dirty="0"/>
              <a:t> this program is 10 hours of outside class time, we've consistently found that those most successful put in closer to 20 hours of outside effort per week. At times, this number might even need to go upwards of 30 or 40 hours per week during more challenging topics.</a:t>
            </a:r>
          </a:p>
          <a:p>
            <a:r>
              <a:rPr lang="en-US" dirty="0"/>
              <a:t>Simply said, there is no substitute for long, hard hours.</a:t>
            </a:r>
          </a:p>
          <a:p>
            <a:r>
              <a:rPr lang="en-US" dirty="0"/>
              <a:t>Consider this time to be an investment in yourself, and know that for every hour you spend, you are guaranteeing yourself a better opportunity after graduation.</a:t>
            </a:r>
          </a:p>
        </p:txBody>
      </p:sp>
    </p:spTree>
    <p:extLst>
      <p:ext uri="{BB962C8B-B14F-4D97-AF65-F5344CB8AC3E}">
        <p14:creationId xmlns:p14="http://schemas.microsoft.com/office/powerpoint/2010/main" val="96510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D0CF9-C873-0645-AD7A-8A63B1EC9FBD}"/>
              </a:ext>
            </a:extLst>
          </p:cNvPr>
          <p:cNvSpPr>
            <a:spLocks noGrp="1"/>
          </p:cNvSpPr>
          <p:nvPr>
            <p:ph type="title"/>
          </p:nvPr>
        </p:nvSpPr>
        <p:spPr/>
        <p:txBody>
          <a:bodyPr/>
          <a:lstStyle/>
          <a:p>
            <a:r>
              <a:rPr lang="en-US" dirty="0"/>
              <a:t>Patience makes perfect</a:t>
            </a:r>
          </a:p>
        </p:txBody>
      </p:sp>
      <p:sp>
        <p:nvSpPr>
          <p:cNvPr id="3" name="Content Placeholder 2">
            <a:extLst>
              <a:ext uri="{FF2B5EF4-FFF2-40B4-BE49-F238E27FC236}">
                <a16:creationId xmlns:a16="http://schemas.microsoft.com/office/drawing/2014/main" id="{76B90579-84F4-514F-BE74-6F004AC2318C}"/>
              </a:ext>
            </a:extLst>
          </p:cNvPr>
          <p:cNvSpPr>
            <a:spLocks noGrp="1"/>
          </p:cNvSpPr>
          <p:nvPr>
            <p:ph idx="1"/>
          </p:nvPr>
        </p:nvSpPr>
        <p:spPr/>
        <p:txBody>
          <a:bodyPr>
            <a:normAutofit fontScale="92500" lnSpcReduction="20000"/>
          </a:bodyPr>
          <a:lstStyle/>
          <a:p>
            <a:r>
              <a:rPr lang="en-US" dirty="0"/>
              <a:t>Tied to the previous suggestion is a second piece, often forgotten. Not only will learning to code require many hours, it will also require many months (and frankly years) to master. Don't rush success!</a:t>
            </a:r>
          </a:p>
          <a:p>
            <a:r>
              <a:rPr lang="en-US" dirty="0"/>
              <a:t>For almost all of you, the first couple months or so of the program will be particularly challenging. In fact, for many of you, this period will be one in which you doubt your eventual success through the program. Resist the urge to give in or to become hopeless.</a:t>
            </a:r>
          </a:p>
          <a:p>
            <a:r>
              <a:rPr lang="en-US" dirty="0"/>
              <a:t>Realize that learning this craft will require consistent effort, which will iteratively build your skills and understanding. What will seem challenging, confusing, and distressing in Week 3—will seem completely second nature by Week 24. </a:t>
            </a:r>
            <a:r>
              <a:rPr lang="en-US" i="1" dirty="0"/>
              <a:t>Intensity is no substitute for consistency.</a:t>
            </a:r>
            <a:endParaRPr lang="en-US" dirty="0"/>
          </a:p>
        </p:txBody>
      </p:sp>
    </p:spTree>
    <p:extLst>
      <p:ext uri="{BB962C8B-B14F-4D97-AF65-F5344CB8AC3E}">
        <p14:creationId xmlns:p14="http://schemas.microsoft.com/office/powerpoint/2010/main" val="3741318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018D4-B36D-3248-9F37-794D1C980093}"/>
              </a:ext>
            </a:extLst>
          </p:cNvPr>
          <p:cNvSpPr>
            <a:spLocks noGrp="1"/>
          </p:cNvSpPr>
          <p:nvPr>
            <p:ph type="title"/>
          </p:nvPr>
        </p:nvSpPr>
        <p:spPr/>
        <p:txBody>
          <a:bodyPr/>
          <a:lstStyle/>
          <a:p>
            <a:r>
              <a:rPr lang="en-US" dirty="0"/>
              <a:t>Not a Spectator Sport…</a:t>
            </a:r>
          </a:p>
        </p:txBody>
      </p:sp>
      <p:sp>
        <p:nvSpPr>
          <p:cNvPr id="3" name="Content Placeholder 2">
            <a:extLst>
              <a:ext uri="{FF2B5EF4-FFF2-40B4-BE49-F238E27FC236}">
                <a16:creationId xmlns:a16="http://schemas.microsoft.com/office/drawing/2014/main" id="{EF8E1EDE-77F9-9C43-B683-8212557F3CB7}"/>
              </a:ext>
            </a:extLst>
          </p:cNvPr>
          <p:cNvSpPr>
            <a:spLocks noGrp="1"/>
          </p:cNvSpPr>
          <p:nvPr>
            <p:ph idx="1"/>
          </p:nvPr>
        </p:nvSpPr>
        <p:spPr/>
        <p:txBody>
          <a:bodyPr>
            <a:normAutofit fontScale="70000" lnSpcReduction="20000"/>
          </a:bodyPr>
          <a:lstStyle/>
          <a:p>
            <a:r>
              <a:rPr lang="en-US" dirty="0"/>
              <a:t>As every musician, painter, or craftsperson will tell you, one cannot learn a skill by simply reading, watching, or following along. Instead, it requires hours of deliberate practice. In the same way, coding, just as any other skill, will require you to step away from the spectator stands and to enter the fray yourself.</a:t>
            </a:r>
          </a:p>
          <a:p>
            <a:r>
              <a:rPr lang="en-US" dirty="0"/>
              <a:t>Know this now: going to class, watching tutorials, reading articles, or participating in other passive activities will only get you so far. You must spend significant hours actually </a:t>
            </a:r>
            <a:r>
              <a:rPr lang="en-US" i="1" dirty="0"/>
              <a:t>coding</a:t>
            </a:r>
            <a:r>
              <a:rPr lang="en-US" dirty="0"/>
              <a:t> to succeed in this </a:t>
            </a:r>
            <a:r>
              <a:rPr lang="en-US" dirty="0" err="1"/>
              <a:t>bootcamp</a:t>
            </a:r>
            <a:r>
              <a:rPr lang="en-US" dirty="0"/>
              <a:t>. As a benchmark, </a:t>
            </a:r>
            <a:r>
              <a:rPr lang="en-US" b="1" u="sng" dirty="0">
                <a:solidFill>
                  <a:schemeClr val="tx2"/>
                </a:solidFill>
              </a:rPr>
              <a:t>consider spending 70–80% of your outside class time writing and reviewing code</a:t>
            </a:r>
            <a:r>
              <a:rPr lang="en-US" dirty="0"/>
              <a:t>. Only the remaining 20% is for other passive activities. </a:t>
            </a:r>
          </a:p>
          <a:p>
            <a:r>
              <a:rPr lang="en-US" dirty="0">
                <a:solidFill>
                  <a:schemeClr val="accent5"/>
                </a:solidFill>
              </a:rPr>
              <a:t>“</a:t>
            </a:r>
            <a:r>
              <a:rPr lang="en-US" i="1" dirty="0">
                <a:solidFill>
                  <a:schemeClr val="accent5"/>
                </a:solidFill>
              </a:rPr>
              <a:t>But I don't feel ready!”</a:t>
            </a:r>
            <a:r>
              <a:rPr lang="en-US" i="1" dirty="0"/>
              <a:t> </a:t>
            </a:r>
            <a:r>
              <a:rPr lang="en-US" dirty="0"/>
              <a:t>Often, we've seen that students who struggle the most are the ones most intent on </a:t>
            </a:r>
            <a:r>
              <a:rPr lang="en-US" i="1" dirty="0"/>
              <a:t>learning everything </a:t>
            </a:r>
            <a:r>
              <a:rPr lang="en-US" dirty="0"/>
              <a:t>before they start coding themselves. Unfortunately, this is a recipe for stagnation. You will not be successful in this program unless you force yourself to work through confusion: writing code, making errors, chasing them down, and learning from your mistakes.</a:t>
            </a:r>
          </a:p>
          <a:p>
            <a:r>
              <a:rPr lang="en-US" dirty="0"/>
              <a:t>This </a:t>
            </a:r>
            <a:r>
              <a:rPr lang="en-US" dirty="0" err="1"/>
              <a:t>bootcamp</a:t>
            </a:r>
            <a:r>
              <a:rPr lang="en-US" dirty="0"/>
              <a:t> is a mudslide. There's just no way to avoid getting your hands dirty.</a:t>
            </a:r>
          </a:p>
        </p:txBody>
      </p:sp>
    </p:spTree>
    <p:extLst>
      <p:ext uri="{BB962C8B-B14F-4D97-AF65-F5344CB8AC3E}">
        <p14:creationId xmlns:p14="http://schemas.microsoft.com/office/powerpoint/2010/main" val="1484961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E06CD-7683-8A4D-9B56-F1920D14D132}"/>
              </a:ext>
            </a:extLst>
          </p:cNvPr>
          <p:cNvSpPr>
            <a:spLocks noGrp="1"/>
          </p:cNvSpPr>
          <p:nvPr>
            <p:ph type="title"/>
          </p:nvPr>
        </p:nvSpPr>
        <p:spPr/>
        <p:txBody>
          <a:bodyPr/>
          <a:lstStyle/>
          <a:p>
            <a:r>
              <a:rPr lang="en-US" dirty="0"/>
              <a:t>Crumple the Paper Tiger</a:t>
            </a:r>
          </a:p>
        </p:txBody>
      </p:sp>
      <p:sp>
        <p:nvSpPr>
          <p:cNvPr id="3" name="Content Placeholder 2">
            <a:extLst>
              <a:ext uri="{FF2B5EF4-FFF2-40B4-BE49-F238E27FC236}">
                <a16:creationId xmlns:a16="http://schemas.microsoft.com/office/drawing/2014/main" id="{14FBFB2B-1F3B-D243-9F56-B611290BAB00}"/>
              </a:ext>
            </a:extLst>
          </p:cNvPr>
          <p:cNvSpPr>
            <a:spLocks noGrp="1"/>
          </p:cNvSpPr>
          <p:nvPr>
            <p:ph idx="1"/>
          </p:nvPr>
        </p:nvSpPr>
        <p:spPr/>
        <p:txBody>
          <a:bodyPr>
            <a:normAutofit fontScale="85000" lnSpcReduction="20000"/>
          </a:bodyPr>
          <a:lstStyle/>
          <a:p>
            <a:r>
              <a:rPr lang="en-US" i="1" dirty="0">
                <a:solidFill>
                  <a:schemeClr val="accent5"/>
                </a:solidFill>
              </a:rPr>
              <a:t>“Am I doing this right...?”</a:t>
            </a:r>
            <a:r>
              <a:rPr lang="en-US" i="1" dirty="0"/>
              <a:t> </a:t>
            </a:r>
            <a:r>
              <a:rPr lang="en-US" dirty="0"/>
              <a:t>The five most hated words of every development instructor.</a:t>
            </a:r>
          </a:p>
          <a:p>
            <a:r>
              <a:rPr lang="en-US" dirty="0"/>
              <a:t>These words aren't hated because your instructor is unwilling or is unable to help. Rather, they're hated because they suggest that a student is afraid to </a:t>
            </a:r>
            <a:r>
              <a:rPr lang="en-US" i="1" dirty="0"/>
              <a:t>try</a:t>
            </a:r>
            <a:r>
              <a:rPr lang="en-US" dirty="0"/>
              <a:t> something on their own. As you enter the classroom, </a:t>
            </a:r>
            <a:r>
              <a:rPr lang="en-US" b="1" u="sng" dirty="0">
                <a:solidFill>
                  <a:schemeClr val="tx2"/>
                </a:solidFill>
              </a:rPr>
              <a:t>learn to abolish this phrase from your vocabulary</a:t>
            </a:r>
            <a:r>
              <a:rPr lang="en-US" dirty="0"/>
              <a:t>.</a:t>
            </a:r>
          </a:p>
          <a:p>
            <a:r>
              <a:rPr lang="en-US" dirty="0"/>
              <a:t>Instead, learn to try things on your own, to test what you can, and to do a bit of debugging first. </a:t>
            </a:r>
            <a:r>
              <a:rPr lang="en-US" i="1" dirty="0"/>
              <a:t>Then </a:t>
            </a:r>
            <a:r>
              <a:rPr lang="en-US" dirty="0"/>
              <a:t>turn to your instructor and say, "I tried such and such. It didn't work so I tried such and such. But it still didn't work. What should I try now?"</a:t>
            </a:r>
          </a:p>
          <a:p>
            <a:r>
              <a:rPr lang="en-US" dirty="0"/>
              <a:t>Notice the change in tone. Instead of timidly asking for assurance, give yourself permission to </a:t>
            </a:r>
            <a:r>
              <a:rPr lang="en-US" i="1" dirty="0"/>
              <a:t>just try</a:t>
            </a:r>
            <a:r>
              <a:rPr lang="en-US" dirty="0"/>
              <a:t>. </a:t>
            </a:r>
            <a:r>
              <a:rPr lang="en-US" b="1" u="sng" dirty="0">
                <a:solidFill>
                  <a:schemeClr val="tx2"/>
                </a:solidFill>
              </a:rPr>
              <a:t>The best way to fail is on your own terms.</a:t>
            </a:r>
          </a:p>
        </p:txBody>
      </p:sp>
    </p:spTree>
    <p:extLst>
      <p:ext uri="{BB962C8B-B14F-4D97-AF65-F5344CB8AC3E}">
        <p14:creationId xmlns:p14="http://schemas.microsoft.com/office/powerpoint/2010/main" val="760992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1AC60-DF13-0D49-8642-680646F544E6}"/>
              </a:ext>
            </a:extLst>
          </p:cNvPr>
          <p:cNvSpPr>
            <a:spLocks noGrp="1"/>
          </p:cNvSpPr>
          <p:nvPr>
            <p:ph type="title"/>
          </p:nvPr>
        </p:nvSpPr>
        <p:spPr/>
        <p:txBody>
          <a:bodyPr/>
          <a:lstStyle/>
          <a:p>
            <a:r>
              <a:rPr lang="en-US" dirty="0"/>
              <a:t>Find a Squad</a:t>
            </a:r>
          </a:p>
        </p:txBody>
      </p:sp>
      <p:sp>
        <p:nvSpPr>
          <p:cNvPr id="3" name="Content Placeholder 2">
            <a:extLst>
              <a:ext uri="{FF2B5EF4-FFF2-40B4-BE49-F238E27FC236}">
                <a16:creationId xmlns:a16="http://schemas.microsoft.com/office/drawing/2014/main" id="{5FD61C06-6432-5748-8BA6-0AE3F87A6AEB}"/>
              </a:ext>
            </a:extLst>
          </p:cNvPr>
          <p:cNvSpPr>
            <a:spLocks noGrp="1"/>
          </p:cNvSpPr>
          <p:nvPr>
            <p:ph idx="1"/>
          </p:nvPr>
        </p:nvSpPr>
        <p:spPr/>
        <p:txBody>
          <a:bodyPr/>
          <a:lstStyle/>
          <a:p>
            <a:r>
              <a:rPr lang="en-US" dirty="0"/>
              <a:t>For whatever reason, Hollywood has created an image that every coder is an isolated loner, programming in a cubicle. Don't let this be you!</a:t>
            </a:r>
          </a:p>
          <a:p>
            <a:r>
              <a:rPr lang="en-US" dirty="0"/>
              <a:t>While in this program, make every effort to find friends, to form study groups, and to work together in and out of class. Sometimes, the fastest way to overcome a bug or to understand a challenging concept is to have another pair of eyes or to have another perspective. </a:t>
            </a:r>
            <a:r>
              <a:rPr lang="en-US" b="1" i="1" u="sng" dirty="0">
                <a:solidFill>
                  <a:schemeClr val="tx2"/>
                </a:solidFill>
              </a:rPr>
              <a:t>Pair programming is a real thing for a reason!</a:t>
            </a:r>
          </a:p>
        </p:txBody>
      </p:sp>
    </p:spTree>
    <p:extLst>
      <p:ext uri="{BB962C8B-B14F-4D97-AF65-F5344CB8AC3E}">
        <p14:creationId xmlns:p14="http://schemas.microsoft.com/office/powerpoint/2010/main" val="134728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13F3-87ED-1545-9E59-4C4D2FD29D3A}"/>
              </a:ext>
            </a:extLst>
          </p:cNvPr>
          <p:cNvSpPr>
            <a:spLocks noGrp="1"/>
          </p:cNvSpPr>
          <p:nvPr>
            <p:ph type="title"/>
          </p:nvPr>
        </p:nvSpPr>
        <p:spPr/>
        <p:txBody>
          <a:bodyPr/>
          <a:lstStyle/>
          <a:p>
            <a:r>
              <a:rPr lang="en-US" dirty="0"/>
              <a:t>Master the Art of Google Fu</a:t>
            </a:r>
          </a:p>
        </p:txBody>
      </p:sp>
      <p:sp>
        <p:nvSpPr>
          <p:cNvPr id="3" name="Content Placeholder 2">
            <a:extLst>
              <a:ext uri="{FF2B5EF4-FFF2-40B4-BE49-F238E27FC236}">
                <a16:creationId xmlns:a16="http://schemas.microsoft.com/office/drawing/2014/main" id="{337EAEED-F6DF-9543-BA2A-C84C7949721A}"/>
              </a:ext>
            </a:extLst>
          </p:cNvPr>
          <p:cNvSpPr>
            <a:spLocks noGrp="1"/>
          </p:cNvSpPr>
          <p:nvPr>
            <p:ph idx="1"/>
          </p:nvPr>
        </p:nvSpPr>
        <p:spPr/>
        <p:txBody>
          <a:bodyPr>
            <a:normAutofit fontScale="77500" lnSpcReduction="20000"/>
          </a:bodyPr>
          <a:lstStyle/>
          <a:p>
            <a:r>
              <a:rPr lang="en-US" dirty="0"/>
              <a:t>One of the greatest surprises to students entering the program is the amount of </a:t>
            </a:r>
            <a:r>
              <a:rPr lang="en-US" i="1" dirty="0"/>
              <a:t>Googling</a:t>
            </a:r>
            <a:r>
              <a:rPr lang="en-US" dirty="0"/>
              <a:t> they are asked to do. This isn't because your teacher is lazy, or the curriculum is unplanned - far from it!</a:t>
            </a:r>
          </a:p>
          <a:p>
            <a:r>
              <a:rPr lang="en-US" dirty="0"/>
              <a:t>As every professional developer will tell you, coding isn't about </a:t>
            </a:r>
            <a:r>
              <a:rPr lang="en-US" i="1" dirty="0"/>
              <a:t>memorization</a:t>
            </a:r>
            <a:r>
              <a:rPr lang="en-US" dirty="0"/>
              <a:t>. Instead, it's about curating bits and pieces of knowledge, scattered across the web and accumulated in various documentations, forums, and QA websites.</a:t>
            </a:r>
          </a:p>
          <a:p>
            <a:r>
              <a:rPr lang="en-US" dirty="0"/>
              <a:t>To become a good developer requires an ability to work through problems and to quickly </a:t>
            </a:r>
            <a:r>
              <a:rPr lang="en-US" i="1" dirty="0"/>
              <a:t>research </a:t>
            </a:r>
            <a:r>
              <a:rPr lang="en-US" dirty="0"/>
              <a:t>solutions ascertained by past developers. The field is constantly changing, and new tools are always on the horizon. As you will find, every good developer is a great friend of Google (and Stack Overflow).</a:t>
            </a:r>
          </a:p>
          <a:p>
            <a:r>
              <a:rPr lang="en-US" dirty="0"/>
              <a:t>For some really cool tips on how to become better at Google Fu, check out </a:t>
            </a:r>
            <a:r>
              <a:rPr lang="en-US" dirty="0">
                <a:hlinkClick r:id="rId2"/>
              </a:rPr>
              <a:t>this article</a:t>
            </a:r>
            <a:r>
              <a:rPr lang="en-US" dirty="0"/>
              <a:t>!</a:t>
            </a:r>
          </a:p>
        </p:txBody>
      </p:sp>
    </p:spTree>
    <p:extLst>
      <p:ext uri="{BB962C8B-B14F-4D97-AF65-F5344CB8AC3E}">
        <p14:creationId xmlns:p14="http://schemas.microsoft.com/office/powerpoint/2010/main" val="11569627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9052</TotalTime>
  <Words>803</Words>
  <Application>Microsoft Macintosh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MS Shell Dlg 2</vt:lpstr>
      <vt:lpstr>Wingdings</vt:lpstr>
      <vt:lpstr>Wingdings 3</vt:lpstr>
      <vt:lpstr>Madison</vt:lpstr>
      <vt:lpstr>MAJOR KEYS TO SUCCESS</vt:lpstr>
      <vt:lpstr>A little humility never hurt nobody</vt:lpstr>
      <vt:lpstr>There is no coding pill</vt:lpstr>
      <vt:lpstr>Put in the hard hours…At least 20!</vt:lpstr>
      <vt:lpstr>Patience makes perfect</vt:lpstr>
      <vt:lpstr>Not a Spectator Sport…</vt:lpstr>
      <vt:lpstr>Crumple the Paper Tiger</vt:lpstr>
      <vt:lpstr>Find a Squad</vt:lpstr>
      <vt:lpstr>Master the Art of Google Fu</vt:lpstr>
      <vt:lpstr>Plan Often</vt:lpstr>
      <vt:lpstr>Fixing Things Takes Time</vt:lpstr>
      <vt:lpstr>Self-Care is Key</vt:lpstr>
      <vt:lpstr>Be a Stellar Student</vt:lpstr>
      <vt:lpstr>You Can Do This</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KEYS TO SUCCESS</dc:title>
  <dc:creator>nygherz r.</dc:creator>
  <cp:lastModifiedBy>nygherz r.</cp:lastModifiedBy>
  <cp:revision>5</cp:revision>
  <dcterms:created xsi:type="dcterms:W3CDTF">2018-07-28T14:50:38Z</dcterms:created>
  <dcterms:modified xsi:type="dcterms:W3CDTF">2018-08-03T21:42:59Z</dcterms:modified>
</cp:coreProperties>
</file>