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0" mar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It has all this info about me so why doesntt it do more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NLP project - lemmitize, stem, n-grams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NB - independence - shorter form text - email / tweet - was meeting and location - underperformed because...email text short form - interactions of combination of words (want to account for interactions vs assume indepedent)</a:t>
            </a:r>
          </a:p>
          <a:p>
            <a:r>
              <a:t/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complex performed just as good so when with the simpler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Prevent overfitting - logistic regression has regularization term - l2 norm, cross validation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Only as good as the data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Expand product to chrome or something else...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000"/>
            </a:lvl1pPr>
            <a:lvl2pPr algn="ctr" indent="304800">
              <a:buSzPct val="100000"/>
              <a:defRPr sz="4000"/>
            </a:lvl2pPr>
            <a:lvl3pPr algn="ctr" indent="304800">
              <a:buSzPct val="100000"/>
              <a:defRPr sz="4000"/>
            </a:lvl3pPr>
            <a:lvl4pPr algn="ctr" indent="304800">
              <a:buSzPct val="100000"/>
              <a:defRPr sz="4000"/>
            </a:lvl4pPr>
            <a:lvl5pPr algn="ctr" indent="304800">
              <a:buSzPct val="100000"/>
              <a:defRPr sz="4000"/>
            </a:lvl5pPr>
            <a:lvl6pPr algn="ctr" indent="304800">
              <a:buSzPct val="100000"/>
              <a:defRPr sz="4000"/>
            </a:lvl6pPr>
            <a:lvl7pPr algn="ctr" indent="304800">
              <a:buSzPct val="100000"/>
              <a:defRPr sz="4000"/>
            </a:lvl7pPr>
            <a:lvl8pPr algn="ctr" indent="304800">
              <a:buSzPct val="100000"/>
              <a:defRPr sz="4000"/>
            </a:lvl8pPr>
            <a:lvl9pPr algn="ctr" indent="304800">
              <a:buSzPct val="100000"/>
              <a:defRPr sz="40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100000"/>
              <a:defRPr sz="2000"/>
            </a:lvl1pPr>
            <a:lvl2pPr indent="457200">
              <a:buSzPct val="100000"/>
              <a:defRPr sz="1800"/>
            </a:lvl2pPr>
            <a:lvl3pPr indent="914400">
              <a:buSzPct val="100000"/>
              <a:defRPr sz="1600"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pic>
        <p:nvPicPr>
          <p:cNvPr id="13" name="Shape 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4666142" x="8686800"/>
            <a:ext cy="348982" cx="30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y="4666150" x="7799575"/>
            <a:ext cy="472800" cx="1080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100" lang="en">
                <a:solidFill>
                  <a:srgbClr val="0B5394"/>
                </a:solidFill>
              </a:rPr>
              <a:t>@nyghtowl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pic>
        <p:nvPicPr>
          <p:cNvPr id="19" name="Shape 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4666142" x="8686800"/>
            <a:ext cy="348982" cx="304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/>
        </p:nvSpPr>
        <p:spPr>
          <a:xfrm>
            <a:off y="4666150" x="7799575"/>
            <a:ext cy="472800" cx="1080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100" lang="en">
                <a:solidFill>
                  <a:srgbClr val="0B5394"/>
                </a:solidFill>
              </a:rPr>
              <a:t>@nyghtowl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Nyghtowl_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pic>
        <p:nvPicPr>
          <p:cNvPr id="23" name="Shape 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4666142" x="8686800"/>
            <a:ext cy="348982" cx="304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/>
        </p:nvSpPr>
        <p:spPr>
          <a:xfrm>
            <a:off y="4666150" x="7799575"/>
            <a:ext cy="472800" cx="1080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100" lang="en">
                <a:solidFill>
                  <a:srgbClr val="0B5394"/>
                </a:solidFill>
              </a:rPr>
              <a:t>@nyghtowl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pic>
        <p:nvPicPr>
          <p:cNvPr id="27" name="Shape 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4666142" x="8686800"/>
            <a:ext cy="348982" cx="304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/>
        </p:nvSpPr>
        <p:spPr>
          <a:xfrm>
            <a:off y="4666150" x="7799575"/>
            <a:ext cy="472800" cx="1080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100" lang="en">
                <a:solidFill>
                  <a:srgbClr val="0B5394"/>
                </a:solidFill>
              </a:rPr>
              <a:t>@nyghtowl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0" name="Shape 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4666142" x="8686800"/>
            <a:ext cy="348982" cx="304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y="4666150" x="7799575"/>
            <a:ext cy="472800" cx="1080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100" lang="en">
                <a:solidFill>
                  <a:srgbClr val="0B5394"/>
                </a:solidFill>
              </a:rPr>
              <a:t>@nyghtowl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charlierguo/gmail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169745" x="685800"/>
            <a:ext cy="180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Code Name Jeeves</a:t>
            </a:r>
          </a:p>
          <a:p>
            <a:pPr>
              <a:buNone/>
            </a:pPr>
            <a:r>
              <a:rPr sz="2400" lang="en" i="1"/>
              <a:t>Zipfian Final Project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y="3963475" x="3757000"/>
            <a:ext cy="661500" cx="1633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 i="1">
                <a:solidFill>
                  <a:srgbClr val="666666"/>
                </a:solidFill>
              </a:rPr>
              <a:t>nyghtowl.io</a:t>
            </a:r>
          </a:p>
          <a:p>
            <a:pPr rtl="0" lvl="0">
              <a:buNone/>
            </a:pPr>
            <a:r>
              <a:rPr lang="en" i="1">
                <a:solidFill>
                  <a:srgbClr val="0B5394"/>
                </a:solidFill>
              </a:rPr>
              <a:t>@nyghtowl</a:t>
            </a:r>
          </a:p>
          <a:p>
            <a:r>
              <a:t/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963475" x="4916875"/>
            <a:ext cy="596074" cx="47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>
            <p:ph idx="1" type="subTitle"/>
          </p:nvPr>
        </p:nvSpPr>
        <p:spPr>
          <a:xfrm>
            <a:off y="3120476" x="685800"/>
            <a:ext cy="5042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 - Melanie Warrick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4000" lang="en"/>
              <a:t>Jeeves Goal &amp; Direction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Make computer smarter</a:t>
            </a:r>
          </a:p>
          <a:p>
            <a:r>
              <a:t/>
            </a:r>
          </a:p>
          <a:p>
            <a:pPr rtl="0" lvl="0" indent="-3556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Classify emails needing a meeting location defined </a:t>
            </a:r>
          </a:p>
          <a:p>
            <a:r>
              <a:t/>
            </a:r>
          </a:p>
          <a:p>
            <a:pPr rtl="0" lvl="0" indent="-3556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Send SMS alert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Process &amp; Output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y="1419800" x="1120744"/>
            <a:ext cy="538499" cx="2348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1800" lang="en"/>
              <a:t>Gmails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y="2334200" x="1120744"/>
            <a:ext cy="538499" cx="2348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TF-IDF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y="3424375" x="1136900"/>
            <a:ext cy="538499" cx="2348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Logistic Regression</a:t>
            </a:r>
          </a:p>
        </p:txBody>
      </p:sp>
      <p:sp>
        <p:nvSpPr>
          <p:cNvPr id="51" name="Shape 51"/>
          <p:cNvSpPr/>
          <p:nvPr/>
        </p:nvSpPr>
        <p:spPr>
          <a:xfrm rot="5395761">
            <a:off y="1979149" x="2171276"/>
            <a:ext cy="209399" cx="243300"/>
          </a:xfrm>
          <a:prstGeom prst="rightArrow">
            <a:avLst>
              <a:gd fmla="val 40814" name="adj1"/>
              <a:gd fmla="val 159398" name="adj2"/>
            </a:avLst>
          </a:prstGeom>
          <a:solidFill>
            <a:srgbClr val="6D9EE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2" name="Shape 52"/>
          <p:cNvSpPr/>
          <p:nvPr/>
        </p:nvSpPr>
        <p:spPr>
          <a:xfrm rot="5395761">
            <a:off y="2969749" x="2171276"/>
            <a:ext cy="209399" cx="243300"/>
          </a:xfrm>
          <a:prstGeom prst="rightArrow">
            <a:avLst>
              <a:gd fmla="val 40814" name="adj1"/>
              <a:gd fmla="val 159398" name="adj2"/>
            </a:avLst>
          </a:prstGeom>
          <a:solidFill>
            <a:srgbClr val="6D9EEB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3" name="Shape 53"/>
          <p:cNvSpPr/>
          <p:nvPr/>
        </p:nvSpPr>
        <p:spPr>
          <a:xfrm>
            <a:off y="1225150" x="3119425"/>
            <a:ext cy="3179100" cx="1045500"/>
          </a:xfrm>
          <a:prstGeom prst="rightBrace">
            <a:avLst>
              <a:gd fmla="val 14143" name="adj1"/>
              <a:gd fmla="val 50000" name="adj2"/>
            </a:avLst>
          </a:prstGeom>
          <a:noFill/>
          <a:ln w="19050" cap="flat">
            <a:solidFill>
              <a:srgbClr val="6D9EE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54" name="Shape 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783149" x="4928450"/>
            <a:ext cy="3923701" cx="22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/>
        </p:nvSpPr>
        <p:spPr>
          <a:xfrm>
            <a:off y="1494103" x="735375"/>
            <a:ext cy="2016600" cx="2918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TF-IDF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Remove stop words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Lemmatize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Tri-grams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Normalize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Remove threads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Approach - Features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y="1063375" x="533400"/>
            <a:ext cy="387299" cx="195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u="sng" b="1" sz="1800" lang="en">
                <a:solidFill>
                  <a:srgbClr val="073763"/>
                </a:solidFill>
              </a:rPr>
              <a:t>Approach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y="1063375" x="4697275"/>
            <a:ext cy="387299" cx="2538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u="sng" b="1" sz="1800" lang="en">
                <a:solidFill>
                  <a:srgbClr val="073763"/>
                </a:solidFill>
              </a:rPr>
              <a:t>Sample Top Features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y="1494104" x="4697775"/>
            <a:ext cy="2200199" cx="2918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meet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coffee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lunch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place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work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javascript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vodka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http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my name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Approach - Classification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y="1494087" x="735375"/>
            <a:ext cy="1589700" cx="2918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Logistic Regression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Naive Bayes 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SVM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Random Forest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Gradient Boost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y="1063375" x="381000"/>
            <a:ext cy="387299" cx="195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u="sng" b="1" sz="1800" lang="en">
                <a:solidFill>
                  <a:srgbClr val="073763"/>
                </a:solidFill>
              </a:rPr>
              <a:t>Models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y="3441000" x="735375"/>
            <a:ext cy="387299" cx="2002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u="sng" b="1" sz="1800" lang="en">
                <a:solidFill>
                  <a:srgbClr val="073763"/>
                </a:solidFill>
              </a:rPr>
              <a:t>Key Challenge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3828300" x="1196100"/>
            <a:ext cy="387299" cx="2918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Avoid Overfitting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63750" x="3503800"/>
            <a:ext cy="3602200" cx="52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y="1146325" x="457200"/>
            <a:ext cy="7313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lang="en"/>
              <a:t>Treat like spam = prefer incorrect texts (FP) vs. miss an email (FN)</a:t>
            </a:r>
          </a:p>
          <a:p>
            <a:r>
              <a:t/>
            </a: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Logistic Regression Model Results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y="1692975" x="401350"/>
            <a:ext cy="1264200" cx="2397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Accuracy ~ 93%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FN ~ 2%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074075" x="2800625"/>
            <a:ext cy="2972150" cx="44582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y="1770275" x="3834300"/>
            <a:ext cy="335700" cx="2261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Jeeves Confusion Matrix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What’s Next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Incorporate more data &amp; different data</a:t>
            </a:r>
          </a:p>
          <a:p>
            <a:r>
              <a:t/>
            </a:r>
          </a:p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Expand features: PoS, NLP/Regex vocab</a:t>
            </a:r>
          </a:p>
          <a:p>
            <a:r>
              <a:t/>
            </a:r>
          </a:p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Explore models: ensembles, neural nets, more grid search</a:t>
            </a:r>
          </a:p>
          <a:p>
            <a:r>
              <a:t/>
            </a:r>
          </a:p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Build location recommender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y="1169747" x="685800"/>
            <a:ext cy="884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Code Name Jeeves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y="3963475" x="3757000"/>
            <a:ext cy="661500" cx="1633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 i="1">
                <a:solidFill>
                  <a:schemeClr val="dk2"/>
                </a:solidFill>
              </a:rPr>
              <a:t>@nyghtowl</a:t>
            </a:r>
          </a:p>
          <a:p>
            <a:r>
              <a:t/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963475" x="4916875"/>
            <a:ext cy="596074" cx="47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idx="1" type="subTitle"/>
          </p:nvPr>
        </p:nvSpPr>
        <p:spPr>
          <a:xfrm>
            <a:off y="3577676" x="685800"/>
            <a:ext cy="5042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 Melanie Warrick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y="2408575" x="2564300"/>
            <a:ext cy="417300" cx="3687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2000" lang="en">
                <a:solidFill>
                  <a:srgbClr val="0B5394"/>
                </a:solidFill>
              </a:rPr>
              <a:t>More info at: nyghtowl.io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References &amp; Tools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600" lang="en"/>
              <a:t>Scikit-Learn</a:t>
            </a:r>
          </a:p>
          <a:p>
            <a:pPr rtl="0" lvl="0" indent="-3302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600" lang="en"/>
              <a:t>NLTK</a:t>
            </a:r>
          </a:p>
          <a:p>
            <a:pPr rtl="0" lvl="0" indent="-3302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600" lang="en"/>
              <a:t>Pytho, SQL</a:t>
            </a:r>
          </a:p>
          <a:p>
            <a:pPr rtl="0" lvl="0" indent="-3302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600" lang="en"/>
              <a:t>Gmail Package </a:t>
            </a:r>
            <a:r>
              <a:rPr u="sng" sz="1100" lang="en">
                <a:solidFill>
                  <a:schemeClr val="hlink"/>
                </a:solidFill>
                <a:hlinkClick r:id="rId3"/>
              </a:rPr>
              <a:t>https://github.com/charlierguo/gmail</a:t>
            </a:r>
          </a:p>
          <a:p>
            <a:pPr rtl="0" lvl="0" indent="-3302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600" lang="en"/>
              <a:t>Twilio</a:t>
            </a:r>
          </a:p>
          <a:p>
            <a:pPr rtl="0" lvl="0" indent="-3302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600" lang="en"/>
              <a:t>Flask</a:t>
            </a:r>
          </a:p>
          <a:p>
            <a:pPr rtl="0" lvl="0" indent="-3302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600" lang="en"/>
              <a:t>Pandas, Numpy, SciPy</a:t>
            </a:r>
          </a:p>
          <a:p>
            <a:pPr rtl="0" lvl="0" indent="-3302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600" lang="en"/>
              <a:t>PostgrSQL</a:t>
            </a:r>
          </a:p>
          <a:p>
            <a:pPr rtl="0" lvl="0" indent="-3302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600" lang="en"/>
              <a:t>Mentors (Jeremy, Thomson, Ryan &amp; Mike)</a:t>
            </a:r>
          </a:p>
          <a:p>
            <a:pPr rtl="0" lvl="0" indent="-228600" marL="457200">
              <a:buSzPct val="145454"/>
              <a:buNone/>
            </a:pPr>
            <a:r>
              <a:rPr sz="1100" lang="en"/>
              <a:t>     </a:t>
            </a:r>
            <a:r>
              <a:rPr sz="1600" lang="en"/>
              <a:t> 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