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7"/>
  </p:notesMasterIdLst>
  <p:sldIdLst>
    <p:sldId id="256" r:id="rId2"/>
    <p:sldId id="258" r:id="rId3"/>
    <p:sldId id="260" r:id="rId4"/>
    <p:sldId id="321" r:id="rId5"/>
    <p:sldId id="299" r:id="rId6"/>
    <p:sldId id="261" r:id="rId7"/>
    <p:sldId id="284" r:id="rId8"/>
    <p:sldId id="298" r:id="rId9"/>
    <p:sldId id="289" r:id="rId10"/>
    <p:sldId id="285" r:id="rId11"/>
    <p:sldId id="293" r:id="rId12"/>
    <p:sldId id="315" r:id="rId13"/>
    <p:sldId id="286" r:id="rId14"/>
    <p:sldId id="294" r:id="rId15"/>
    <p:sldId id="312" r:id="rId16"/>
    <p:sldId id="295" r:id="rId17"/>
    <p:sldId id="304" r:id="rId18"/>
    <p:sldId id="296" r:id="rId19"/>
    <p:sldId id="302" r:id="rId20"/>
    <p:sldId id="297" r:id="rId21"/>
    <p:sldId id="303" r:id="rId22"/>
    <p:sldId id="311" r:id="rId23"/>
    <p:sldId id="306" r:id="rId24"/>
    <p:sldId id="305" r:id="rId25"/>
    <p:sldId id="316" r:id="rId26"/>
    <p:sldId id="307" r:id="rId27"/>
    <p:sldId id="309" r:id="rId28"/>
    <p:sldId id="300" r:id="rId29"/>
    <p:sldId id="310" r:id="rId30"/>
    <p:sldId id="317" r:id="rId31"/>
    <p:sldId id="318" r:id="rId32"/>
    <p:sldId id="320" r:id="rId33"/>
    <p:sldId id="301" r:id="rId34"/>
    <p:sldId id="314" r:id="rId35"/>
    <p:sldId id="279"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Dosis" panose="020B0604020202020204" charset="0"/>
      <p:regular r:id="rId42"/>
      <p:bold r:id="rId43"/>
    </p:embeddedFont>
    <p:embeddedFont>
      <p:font typeface="Titillium Web Light" panose="020B0604020202020204" charset="0"/>
      <p:regular r:id="rId44"/>
      <p:bold r:id="rId45"/>
      <p:italic r:id="rId46"/>
      <p:boldItalic r:id="rId47"/>
    </p:embeddedFont>
    <p:embeddedFont>
      <p:font typeface="Dosis Light" panose="020B0604020202020204" charset="0"/>
      <p:regular r:id="rId48"/>
      <p:bold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6017DFE-8122-4747-8654-28C2960302C0}">
  <a:tblStyle styleId="{96017DFE-8122-4747-8654-28C2960302C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1" d="100"/>
          <a:sy n="121" d="100"/>
        </p:scale>
        <p:origin x="-346"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437504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3"/>
        <p:cNvGrpSpPr/>
        <p:nvPr/>
      </p:nvGrpSpPr>
      <p:grpSpPr>
        <a:xfrm>
          <a:off x="0" y="0"/>
          <a:ext cx="0" cy="0"/>
          <a:chOff x="0" y="0"/>
          <a:chExt cx="0" cy="0"/>
        </a:xfrm>
      </p:grpSpPr>
      <p:sp>
        <p:nvSpPr>
          <p:cNvPr id="3984" name="Google Shape;39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5" name="Google Shape;39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3"/>
        <p:cNvGrpSpPr/>
        <p:nvPr/>
      </p:nvGrpSpPr>
      <p:grpSpPr>
        <a:xfrm>
          <a:off x="0" y="0"/>
          <a:ext cx="0" cy="0"/>
          <a:chOff x="0" y="0"/>
          <a:chExt cx="0" cy="0"/>
        </a:xfrm>
      </p:grpSpPr>
      <p:sp>
        <p:nvSpPr>
          <p:cNvPr id="3984" name="Google Shape;39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5" name="Google Shape;39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3"/>
        <p:cNvGrpSpPr/>
        <p:nvPr/>
      </p:nvGrpSpPr>
      <p:grpSpPr>
        <a:xfrm>
          <a:off x="0" y="0"/>
          <a:ext cx="0" cy="0"/>
          <a:chOff x="0" y="0"/>
          <a:chExt cx="0" cy="0"/>
        </a:xfrm>
      </p:grpSpPr>
      <p:sp>
        <p:nvSpPr>
          <p:cNvPr id="3984" name="Google Shape;39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5" name="Google Shape;39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3"/>
        <p:cNvGrpSpPr/>
        <p:nvPr/>
      </p:nvGrpSpPr>
      <p:grpSpPr>
        <a:xfrm>
          <a:off x="0" y="0"/>
          <a:ext cx="0" cy="0"/>
          <a:chOff x="0" y="0"/>
          <a:chExt cx="0" cy="0"/>
        </a:xfrm>
      </p:grpSpPr>
      <p:sp>
        <p:nvSpPr>
          <p:cNvPr id="3984" name="Google Shape;39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5" name="Google Shape;39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0B87A1"/>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0"/>
              </a:spcBef>
              <a:spcAft>
                <a:spcPts val="0"/>
              </a:spcAft>
              <a:buClr>
                <a:srgbClr val="FFFFFF"/>
              </a:buClr>
              <a:buSzPts val="3000"/>
              <a:buChar char="▫"/>
              <a:defRPr sz="3000" i="1">
                <a:solidFill>
                  <a:srgbClr val="FFFFFF"/>
                </a:solidFill>
              </a:defRPr>
            </a:lvl2pPr>
            <a:lvl3pPr marL="1371600" lvl="2" indent="-419100" rtl="0">
              <a:spcBef>
                <a:spcPts val="0"/>
              </a:spcBef>
              <a:spcAft>
                <a:spcPts val="0"/>
              </a:spcAft>
              <a:buClr>
                <a:srgbClr val="FFFFFF"/>
              </a:buClr>
              <a:buSzPts val="3000"/>
              <a:buChar char="▫"/>
              <a:defRPr sz="3000" i="1">
                <a:solidFill>
                  <a:srgbClr val="FFFFFF"/>
                </a:solidFill>
              </a:defRPr>
            </a:lvl3pPr>
            <a:lvl4pPr marL="1828800" lvl="3" indent="-419100" rtl="0">
              <a:spcBef>
                <a:spcPts val="0"/>
              </a:spcBef>
              <a:spcAft>
                <a:spcPts val="0"/>
              </a:spcAft>
              <a:buClr>
                <a:srgbClr val="FFFFFF"/>
              </a:buClr>
              <a:buSzPts val="3000"/>
              <a:buChar char="▫"/>
              <a:defRPr sz="3000" i="1">
                <a:solidFill>
                  <a:srgbClr val="FFFFFF"/>
                </a:solidFill>
              </a:defRPr>
            </a:lvl4pPr>
            <a:lvl5pPr marL="2286000" lvl="4" indent="-419100" rtl="0">
              <a:spcBef>
                <a:spcPts val="0"/>
              </a:spcBef>
              <a:spcAft>
                <a:spcPts val="0"/>
              </a:spcAft>
              <a:buClr>
                <a:srgbClr val="FFFFFF"/>
              </a:buClr>
              <a:buSzPts val="3000"/>
              <a:buChar char="▫"/>
              <a:defRPr sz="3000" i="1">
                <a:solidFill>
                  <a:srgbClr val="FFFFFF"/>
                </a:solidFill>
              </a:defRPr>
            </a:lvl5pPr>
            <a:lvl6pPr marL="2743200" lvl="5" indent="-419100" rtl="0">
              <a:spcBef>
                <a:spcPts val="0"/>
              </a:spcBef>
              <a:spcAft>
                <a:spcPts val="0"/>
              </a:spcAft>
              <a:buClr>
                <a:srgbClr val="FFFFFF"/>
              </a:buClr>
              <a:buSzPts val="3000"/>
              <a:buChar char="▫"/>
              <a:defRPr sz="3000" i="1">
                <a:solidFill>
                  <a:srgbClr val="FFFFFF"/>
                </a:solidFill>
              </a:defRPr>
            </a:lvl6pPr>
            <a:lvl7pPr marL="3200400" lvl="6" indent="-419100" rtl="0">
              <a:spcBef>
                <a:spcPts val="0"/>
              </a:spcBef>
              <a:spcAft>
                <a:spcPts val="0"/>
              </a:spcAft>
              <a:buClr>
                <a:srgbClr val="FFFFFF"/>
              </a:buClr>
              <a:buSzPts val="3000"/>
              <a:buChar char="●"/>
              <a:defRPr sz="3000" i="1">
                <a:solidFill>
                  <a:srgbClr val="FFFFFF"/>
                </a:solidFill>
              </a:defRPr>
            </a:lvl7pPr>
            <a:lvl8pPr marL="3657600" lvl="7" indent="-419100" rtl="0">
              <a:spcBef>
                <a:spcPts val="0"/>
              </a:spcBef>
              <a:spcAft>
                <a:spcPts val="0"/>
              </a:spcAft>
              <a:buClr>
                <a:srgbClr val="FFFFFF"/>
              </a:buClr>
              <a:buSzPts val="3000"/>
              <a:buChar char="○"/>
              <a:defRPr sz="3000" i="1">
                <a:solidFill>
                  <a:srgbClr val="FFFFFF"/>
                </a:solidFill>
              </a:defRPr>
            </a:lvl8pPr>
            <a:lvl9pPr marL="4114800" lvl="8" indent="-419100">
              <a:spcBef>
                <a:spcPts val="0"/>
              </a:spcBef>
              <a:spcAft>
                <a:spcPts val="0"/>
              </a:spcAft>
              <a:buClr>
                <a:srgbClr val="FFFFFF"/>
              </a:buClr>
              <a:buSzPts val="3000"/>
              <a:buChar char="■"/>
              <a:defRPr sz="3000" i="1">
                <a:solidFill>
                  <a:srgbClr val="FFFFFF"/>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D3EBD5"/>
                </a:solidFill>
                <a:latin typeface="Dosis"/>
                <a:ea typeface="Dosis"/>
                <a:cs typeface="Dosis"/>
                <a:sym typeface="Dosis"/>
              </a:rPr>
              <a:t>“</a:t>
            </a:r>
            <a:endParaRPr sz="12000">
              <a:solidFill>
                <a:srgbClr val="D3EBD5"/>
              </a:solidFill>
              <a:latin typeface="Dosis"/>
              <a:ea typeface="Dosis"/>
              <a:cs typeface="Dosis"/>
              <a:sym typeface="Dosis"/>
            </a:endParaRPr>
          </a:p>
        </p:txBody>
      </p:sp>
      <p:grpSp>
        <p:nvGrpSpPr>
          <p:cNvPr id="1047" name="Google Shape;1047;p4"/>
          <p:cNvGrpSpPr/>
          <p:nvPr/>
        </p:nvGrpSpPr>
        <p:grpSpPr>
          <a:xfrm rot="10800000">
            <a:off x="8705367" y="28698"/>
            <a:ext cx="410132" cy="5086302"/>
            <a:chOff x="836200" y="238125"/>
            <a:chExt cx="422425" cy="5238750"/>
          </a:xfrm>
        </p:grpSpPr>
        <p:sp>
          <p:nvSpPr>
            <p:cNvPr id="1048" name="Google Shape;1048;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4"/>
          <p:cNvGrpSpPr/>
          <p:nvPr/>
        </p:nvGrpSpPr>
        <p:grpSpPr>
          <a:xfrm rot="10800000">
            <a:off x="6659535" y="28698"/>
            <a:ext cx="2309844" cy="5086302"/>
            <a:chOff x="986700" y="238125"/>
            <a:chExt cx="2379075" cy="5238750"/>
          </a:xfrm>
        </p:grpSpPr>
        <p:sp>
          <p:nvSpPr>
            <p:cNvPr id="1129" name="Google Shape;1129;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4"/>
          <p:cNvGrpSpPr/>
          <p:nvPr/>
        </p:nvGrpSpPr>
        <p:grpSpPr>
          <a:xfrm rot="10800000">
            <a:off x="6367294" y="28698"/>
            <a:ext cx="2017554" cy="5086302"/>
            <a:chOff x="1588750" y="238125"/>
            <a:chExt cx="2078025" cy="5238750"/>
          </a:xfrm>
        </p:grpSpPr>
        <p:sp>
          <p:nvSpPr>
            <p:cNvPr id="1249" name="Google Shape;1249;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4"/>
          <p:cNvGrpSpPr/>
          <p:nvPr/>
        </p:nvGrpSpPr>
        <p:grpSpPr>
          <a:xfrm rot="10800000">
            <a:off x="6367294" y="28698"/>
            <a:ext cx="2309820" cy="5086302"/>
            <a:chOff x="1287725" y="238125"/>
            <a:chExt cx="2379050" cy="5238750"/>
          </a:xfrm>
        </p:grpSpPr>
        <p:sp>
          <p:nvSpPr>
            <p:cNvPr id="1459" name="Google Shape;1459;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2" name="Google Shape;1562;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grpSp>
        <p:nvGrpSpPr>
          <p:cNvPr id="2125" name="Google Shape;2125;p7"/>
          <p:cNvGrpSpPr/>
          <p:nvPr/>
        </p:nvGrpSpPr>
        <p:grpSpPr>
          <a:xfrm rot="10800000">
            <a:off x="8851487" y="28707"/>
            <a:ext cx="264012" cy="5086302"/>
            <a:chOff x="5307800" y="238125"/>
            <a:chExt cx="271925" cy="5238750"/>
          </a:xfrm>
        </p:grpSpPr>
        <p:sp>
          <p:nvSpPr>
            <p:cNvPr id="2126" name="Google Shape;2126;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3" name="Google Shape;2183;p7"/>
          <p:cNvGrpSpPr/>
          <p:nvPr/>
        </p:nvGrpSpPr>
        <p:grpSpPr>
          <a:xfrm rot="10800000">
            <a:off x="7828571" y="28707"/>
            <a:ext cx="1140783" cy="5086302"/>
            <a:chOff x="5458325" y="238125"/>
            <a:chExt cx="1174975" cy="5238750"/>
          </a:xfrm>
        </p:grpSpPr>
        <p:sp>
          <p:nvSpPr>
            <p:cNvPr id="2184" name="Google Shape;2184;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7"/>
          <p:cNvGrpSpPr/>
          <p:nvPr/>
        </p:nvGrpSpPr>
        <p:grpSpPr>
          <a:xfrm rot="10800000">
            <a:off x="7682451" y="28707"/>
            <a:ext cx="994639" cy="4940182"/>
            <a:chOff x="5759350" y="388625"/>
            <a:chExt cx="1024450" cy="5088250"/>
          </a:xfrm>
        </p:grpSpPr>
        <p:sp>
          <p:nvSpPr>
            <p:cNvPr id="2247" name="Google Shape;2247;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8" name="Google Shape;2348;p7"/>
          <p:cNvGrpSpPr/>
          <p:nvPr/>
        </p:nvGrpSpPr>
        <p:grpSpPr>
          <a:xfrm rot="10800000">
            <a:off x="7682451" y="28707"/>
            <a:ext cx="1140783" cy="5086302"/>
            <a:chOff x="5608825" y="238125"/>
            <a:chExt cx="1174975" cy="5238750"/>
          </a:xfrm>
        </p:grpSpPr>
        <p:sp>
          <p:nvSpPr>
            <p:cNvPr id="2349" name="Google Shape;2349;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9" name="Google Shape;2399;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Google Shape;2955;p10"/>
          <p:cNvGrpSpPr/>
          <p:nvPr/>
        </p:nvGrpSpPr>
        <p:grpSpPr>
          <a:xfrm rot="10800000">
            <a:off x="8851487" y="28707"/>
            <a:ext cx="264012" cy="5086302"/>
            <a:chOff x="5307800" y="238125"/>
            <a:chExt cx="271925" cy="5238750"/>
          </a:xfrm>
        </p:grpSpPr>
        <p:sp>
          <p:nvSpPr>
            <p:cNvPr id="2956" name="Google Shape;2956;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3" name="Google Shape;3013;p10"/>
          <p:cNvGrpSpPr/>
          <p:nvPr/>
        </p:nvGrpSpPr>
        <p:grpSpPr>
          <a:xfrm rot="10800000">
            <a:off x="7828571" y="28707"/>
            <a:ext cx="1140783" cy="5086302"/>
            <a:chOff x="5458325" y="238125"/>
            <a:chExt cx="1174975" cy="5238750"/>
          </a:xfrm>
        </p:grpSpPr>
        <p:sp>
          <p:nvSpPr>
            <p:cNvPr id="3014" name="Google Shape;3014;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6" name="Google Shape;3076;p10"/>
          <p:cNvGrpSpPr/>
          <p:nvPr/>
        </p:nvGrpSpPr>
        <p:grpSpPr>
          <a:xfrm rot="10800000">
            <a:off x="7682451" y="28707"/>
            <a:ext cx="994639" cy="4940182"/>
            <a:chOff x="5759350" y="388625"/>
            <a:chExt cx="1024450" cy="5088250"/>
          </a:xfrm>
        </p:grpSpPr>
        <p:sp>
          <p:nvSpPr>
            <p:cNvPr id="3077" name="Google Shape;3077;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8" name="Google Shape;3178;p10"/>
          <p:cNvGrpSpPr/>
          <p:nvPr/>
        </p:nvGrpSpPr>
        <p:grpSpPr>
          <a:xfrm rot="10800000">
            <a:off x="7682451" y="28707"/>
            <a:ext cx="1140783" cy="5086302"/>
            <a:chOff x="5608825" y="238125"/>
            <a:chExt cx="1174975" cy="5238750"/>
          </a:xfrm>
        </p:grpSpPr>
        <p:sp>
          <p:nvSpPr>
            <p:cNvPr id="3179" name="Google Shape;3179;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9" name="Google Shape;3229;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251520" y="411510"/>
            <a:ext cx="4896544" cy="648072"/>
          </a:xfrm>
          <a:prstGeom prst="rect">
            <a:avLst/>
          </a:prstGeom>
        </p:spPr>
        <p:txBody>
          <a:bodyPr spcFirstLastPara="1" wrap="square" lIns="91425" tIns="91425" rIns="91425" bIns="91425" anchor="t" anchorCtr="0">
            <a:noAutofit/>
          </a:bodyPr>
          <a:lstStyle/>
          <a:p>
            <a:pPr lvl="0"/>
            <a:r>
              <a:rPr lang="en-US" dirty="0" smtClean="0"/>
              <a:t>Churn Optimization</a:t>
            </a:r>
            <a:br>
              <a:rPr lang="en-US" dirty="0" smtClean="0"/>
            </a:br>
            <a:r>
              <a:rPr lang="en-US" sz="3200" b="1" dirty="0"/>
              <a:t>PowerCo</a:t>
            </a:r>
            <a:endParaRPr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298601" y="339502"/>
            <a:ext cx="6761100" cy="35334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smtClean="0"/>
              <a:t>Missing values</a:t>
            </a:r>
            <a:endParaRPr sz="18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2" name="AutoShape 4" descr="data:image/png;base64,iVBORw0KGgoAAAANSUhEUgAABDsAAAHaCAYAAAAOk0KiAAAABHNCSVQICAgIfAhkiAAAAAlwSFlzAAALEgAACxIB0t1+/AAAADl0RVh0U29mdHdhcmUAbWF0cGxvdGxpYiB2ZXJzaW9uIDIuMi4yLCBodHRwOi8vbWF0cGxvdGxpYi5vcmcvhp/UCwAAIABJREFUeJzs3Xd8VFXaB/DfnZZJ772REAm9SxVpKiCIIuza0HVVioJgd9fGIrvrK4pKcXHRdVlEXymrKOgqZe2ggihICxDSSDLpvU277x+8THImmdQpyczv+/nks5wz5977wBrIPHPO80iyLMsgIiIiIiIiInITClcHQERERERERERkT0x2EBEREREREZFbYbKDiIiIiIiIiNwKkx1ERERERERE5FaY7CAiIiIiIiIit8JkBxERERERERG5FSY7iIiI3NzBgwdx3XXXYeTIkXj66adhNBotr5nNZtx444345ZdfHPLsO++8Ew8//LBd7rV+/XqMHz/eLvdypClTpuDll192dRhEREQejckOIiIiNybLMp544gnMnj0b7777Lg4ePIidO3daXt+5cyeSk5MxdOhQhzx//fr1eP755+1yr3vuuQe7d++2y72IiIjIvalcHQARERE5TmlpKYqKinD99dcjOTkZw4YNQ1paGgCguroab7zxBrZs2eKw5wcFBdntXr6+vvD19bXb/YiIiMh9cWcHERGRGwsODoafnx+OHz+O2tpanD59GgkJCQCATZs2YcaMGYiLi2vXve68806sXr0aK1euxIgRIzB69Gi89tpryM7Oxj333IMhQ4ZgypQp+Pjjj4Vrmh5j2bx5M6677joMHDgQEydOxIsvvgi9Xg/g0pGaV155BZMnT8bAgQNxzTXX4O9//ztkWQbQ/BhLamoqtm3bhvvuuw9DhgzB5MmT8cILLwjHdE6fPo277roLQ4cOxcSJE7F582Zce+21+OCDD1r8PU6bNg1//vOfhbkjR44gNTUV58+fhyzL+Mc//oHrr78egwYNwtChQ3H77bfj+PHjLd7vgw8+QGpqKhoaGixzP/zwA1JTU5Genm6Z+/DDDzFz5kwMGjQI06ZNw4YNGyx/LgDw7bffYt68eRgyZAhGjx6N5cuXo6CgwPb/WURERB6OyQ4iIiI3plAosGLFCqxYsQIjR45EZGQkbr31VuTl5WH37t24//77O3S/LVu2ICQkBLt27cJdd92FjRs34ne/+x3mzp2LDz74AMOGDcPTTz+N8vLyZtd+9dVXePnll/HYY49h7969eP7557F9+3b885//BAD87//+L7Zt24a//vWv+Pzzz/Hggw9i3bp1+OSTT2zG8+KLL2LGjBn46KOPMH/+fGzevBl79uwBABQXF+Ouu+5CUFAQtm/fjtWrV2P79u3Iycmxeb+bb74Zn3zyiZAw+eijjzBkyBCkpKTgnXfewYYNG7B8+XJ89tlnePvtt9HQ0IAnn3yyQ3+OTW3btg2rVq3CggUL8Omnn+Kpp57Crl278Ic//AEAUF5ejgceeAATJkzAnj178NZbbyEzMxNPPfVUp59JRETk7pjsICIicnOzZ8/G4cOH8e2332Lz5s3w9vbGmjVrsGDBAphMJixduhRXX301Hn30UVRXV7d6r169euHBBx9EfHw8fv/73wMArr32WsycORO9e/fGPffcA71ej8zMzGbXZmRkQJIkREdHIyYmBhMnTsTbb7+N6667DgCQmZkJtVqN6OhoxMbG4sYbb8TmzZsxYsQIm/HccMMNmDt3Lnr16oV7770XycnJOHr0KADg/fffh0ajwerVq9GnTx+MHj0ar7zyimWnSEtuuukmVFRU4NtvvwUA6PV6fPbZZ5g7dy4AICEhAS+++CKmTZuG2NhYDB8+HLfccgsuXLgAg8HQ6p+dLX/7299w33334aabbkJ8fDwmTpyIZ599Fp988gkuXryI/Px8NDQ0ICwsDLGxsRg0aBDWrl2LBx98sFPPIyIi8gRMdhAREXkAjUaDkJAQAMCxY8dw5swZ/Pa3v8X69ethMpmwf/9+1NTUYMOGDa3eJykpyfJrHx8fAEBiYqJlTqvVAoBwbOOy2bNno3fv3pg3bx6mTp2K5557DpWVlZZ7zp8/HxqNBtOmTcPMmTPxl7/8BSqVCtHR0TbjSU5OFsb+/v6WpMOJEyfQv39/S0wA0LdvX/j7+9u8X2RkJCZMmGA5irN//34YDAbMnDkTADBp0iTExMRg3bp1ePTRRzF37lxLAVaz2WzzvraUlpZCp9Nh48aNGDZsmOVr+fLlAID09HT069cPs2fPxvPPP4+xY8di+fLlOHr0KPr379/h5xEREXkKJjuIiIg8zAsvvIAnnngCKpUKhw8fxoQJE6DRaHD11Vfjxx9/bPValap5bXOFon0/ToSEhODDDz/Etm3bcPPNNyM9PR0LFizAypUrAVxKmuzduxebN2/G1KlT8dNPP+G2227Dm2++afOeGo2m2dzlnRsqlapTCYh58+bhwIEDqK6uxscff4zrrrsOfn5+AIC33noLt912G4qKijBixAj88Y9/xB//+Eeb95IkqdmcdetfAHjsscewa9cuy9dHH32EvXv34sorrwQAvPTSS9i7dy+WLl0Ko9GIlStX4tZbb20xqURERERMdhAREXmUTz/9FN7e3pg4cSKAS2/GLycHjEZjp5ID7bVv3z5s3LgRQ4cOxZIlS/Duu+9i8eLFlmKhO3bswLZt2zB27Fg88sgj+OCDD3DDDTfgww8/7NTz+vXrh9OnTwsJgfT0dFRVVbV63aRJk+Dr64tdu3bh22+/tRxhAS4dOVm4cCFWrVqF22+/HSNHjkR2djYAtHg8Rq1WA4BwPCgrK8vy69DQUISGhiI7OxuJiYmWr7y8PKxevRq1tbU4c+YMnnvuOURHR+POO+/E66+/jjfeeAMnT560dNYhIiIiEVvPEhEReQi9Xo9XX30V69evt8wNHz4ce/bswZgxY/Dpp59adhI4gkKhwPr16+Hn54fJkyejrKwMX3/9NYYNGwYAqKurw5o1a+Dv748RI0YgLy8PP/30E8aOHdup591+++3YvHkznnzySTzwwAOorq7GqlWrALS84+IytVqNG2+8Ea+++iqioqIwatQoy2sxMTE4ePAgrrvuOmi1Wuzbtw/vvvsugEt/vk2PzADAkCFDoFAosHbtWixYsAAXLlzA22+/bXldkiQsXLgQL730EmJjYzF16lRkZ2fjmWeeQe/evREWFgaTyYTdu3fDYDDgvvvugyRJ2LVrFwIDA5sd4yEiIqJLuLODiIjIQ2zevBmjR49G3759LXNLly6Fj48P5s2bh+DgYCxdutRhz586dSpWrlyJbdu2YdasWViwYAFSUlLwyiuvALjUpvb+++/H+vXrMX36dDz88MOYPHkynnnmmU49Lzg4GG+//TYKCgowd+5cPPTQQ5g3bx6Alo+/NDVv3jxUV1fj5ptvFhIjL730EgDglltuwS233ILvvvsOq1evBnCpFoq1+Ph4PP/88/juu+8wY8YM/O1vf8Ozzz4rrLn77rvx3HPP4d///jdmzpyJP/7xj5g6dSrWrVsH4FIdkU2bNiErKwu//e1vMXfuXBQUFOCf//yn5XgNERERiSS5tZLkRERERD3U+fPnUVxcjDFjxljmdDodJk6ciPfee6/VLi9ERETUs3FnBxEREbml4uJi3H333di+fTtyc3Nx4sQJPPPMM0hOTsaQIUNcHR4RERE5EHd2EBERkdvatm0btmzZgpycHHh7e2P8+PF44oknEBUV5erQiIiIyIGY7CAiIiIiIiIit8JjLERERERERETkVjy69Wx9fT1OnDiB8PBwKJVKV4dDRERERERERABMJhOKioowcODAZq3d28Ojkx0nTpzAHXfc4eowiIiIiIiIiKgF7777LkaOHNnh6zw62REeHg7g0h8eC5URERERERERdQ86nQ533HGH5X17R3l0suPy0ZWoqCjExcW5OBoiIiIiIiIiaqqzJSdYoJSIiIiIiIiI3AqTHURERERERETkVpjsICIiIiIiIiK3wmQHEREREREREbkVJjuIiIiIiIiIyK0w2UFEREREREREboXJDiIiIiIiIiJyK0x2EBEREREREZFbYbKDiIiIiIiIqIcrKSlBQ0ODq8PoNpjsICIiIiIiIurhZsyYgcrKSleH0W2oXB0AdX8XS0uw48hXKKwuhUJSICkkFreOngg/rdbVoRERERERERGAiooKV4fQrTDZQTYVVlZg1X/+CZ35HCSF2TJ/TncYe//9Kfr7j8DTM++AWql0YZRERERERESe7a677gIATJ06FQ0NDUhLSwMAyLKMiRMn4q233sKqVaswbNgw7Nq1Cw0NDbjnnnuwaNEiAEBhYSH+9Kc/4ciRI4iMjMTTTz+NMWPGuOz3Yw88xkItyisrw/KP/ooCpAmJDguVHqfqDmHJtpdhMJmcHyAREREREREBALZs2QIA2LdvH0JDQ3Hq1CkAwLFjx+Dr64s+ffoAAD7//HNs27YN27dvx9atW/HVV18BAB577DEkJibi22+/xbPPPouHH34YJSUlrvnN2IlLkh3Hjx/HVVddZRlXVFRgyZIlGDFiBCZNmoQdO3ZYXtPr9XjqqacwatQojBs3Dhs3bnRFyB7nmU9fh0nT9nmvcmUm/vzJu06IiIiIiIiIiFqjUChwzTXXYN++fQAuJTemT59uef33v/89oqOjkZiYiHnz5mHv3r0oKCjAsWPH8PDDD0Oj0WDUqFEYNWoU9u7d66rfhl04NdkhyzJ27tyJe+65BwaDwTL/7LPPwsfHBwcPHsS6devw8ssv48yZMwCAV199FXl5eThw4ADee+897NixA//973+dGbbHOXQ+DdWq3HavP111BFX1dQ6MiIiIiIiIiNpjxowZ2L9/P4BLOz1mzJhheS02Ntby68jISJSUlECn00Gv12PcuHEYOXIkRo4cia+//ho6nc7psduTU5Mdb7zxBrZs2YLFixdb5mpqarB//34sW7YMXl5eGDx4MGbNmmXZ3fHxxx9j0aJF8Pf3R69evTB//nxs377dmWF7nB0/H+jYBSoD3v/ha8cEQ0RERERERO02atQoFBUV4YsvvoBarbYcYQGA4uJiy691Oh0iIyMRFhaGgIAAHDlyxPL1ySefYMGCBa4I326cmuyYO3cuPvroIwwaNMgyl5WVBZVKhfj4eMtcUlISzp07h4qKChQXFyMlJaXZa+1VVlaGjIyMFr9ycnLs8xtzMyUNhR2+JqP0ogMiISIiIiIiovZQq9Worq6GUqnEtddeizVr1ghHWIBLtT1KS0uRmZmJnTt34vrrr0dsbCySkpKwadMmGI1GpKenY+7cufj5559d9DuxD6d2Y4mIiGg2V1tbC61VC1OtVov6+nrU1V06GuHt7d3stfbaunUrNmzY0MmIPZMMucPXmOUWipgSERERERGRU8yZMwfz5s3Dm2++ienTp2P79u145ZVXhDWpqan4zW9+g4aGBtx///0YPXo0AOC1117Dn/70J7z11lvQarVYtGgRJkyY4Irfht24vPWst7d3s+RFfX09fHx8LEmQ+vp6+Pn5Ca+11/z58zFr1qwWX9PpdLj77rs7F7gb81UGoB4d290R7hvqoGiIiIiIiIioLatWrcKqVasAAOnp6UhOThaOsADAhAkT8D//8z/Nro2KisIbb7zhlDidxeXJjsTERBiNRuTl5SEmJgYAkJGRgZSUFAQFBSE0NBQZGRkICwuzvNa7d+923z84OBjBwcEtvqZWq7v+G3BD16SMxbYL59u9XjYrcMvIiQ6MiIiIiIiIiNrj3LlzePPNNzF79mxXh+JSLmk925Sfnx+mTp2KNWvWoK6uDsePH8eePXtwww03AABmz56N9evXo7y8HJmZmdi6dStuvPFGF0ft3m4cPhpKfUC710dIKYgL5c4OIiIiIiIiV3vggQeQkZGBO++809WhuJTLd3YAl7bbrFixAhMnToSPjw8ef/xxDBkyBADw0EMP4a9//StmzJgBSZJw1113Ca1zyP5USiUeHPN7vHb4dUBpbHWtUh+A5274vZMiIyIiIiIiotbs27evxfl33nnHyZG4liTLcserUbqJixcvYurUqThw4ADi4uJcHU63c/DcGbz24+uAquWEh68hBquufwBxIdzVQURERERERPbT1ffrLj/GQt3X2JRUwKxp+UWDF/45/1kmOoiIiIiIiKjbYbKDbDqenQNoalt8TVY1oLoDLYCJiIiIiIiInIXJDrLpyzO/2HxNkoCTudlOjIaIiIiIiIiofZjsIJtOFZ9t9fWzulwnRUJEREREROSZZFlGfnEN0rJKka2rhMlkdnVIPUK36MZC3Y/RZEaZ2SqZYVYAisZvrOyyfCdHRURERERE5BkMRhM+/z4Lnx7MQE5BtWU+JMAL143uhVlXJSHQz8uuz6yrq0NNTQ3CwsLsel9X4M4OatHh9HRAI9bkiFSmCOOCmiJnhkREREREROQRqmr1+OPr3+HvH/4qJDoAoLSyAe/vS8NDr3yJbF2lXZ97xx134Ndff+3wdffddx+2bdtm11i6iskOatHX544LY7UxECnBScJchaHMmSERERERERG5PZPJjD+//QPSslt/v1VcUY/nNh1CeVWD3Z5dXl7eqeveeust3HLLLXaLwx6Y7KAWnS09J4zjfBKRFBYtzNWjwpkhERERERERub3vT+hwKqO0XWtLKurx8TfpdnnukiVLkJeXh+XLl2PLli24/fbb8Zvf/AajR49GVlYWDh06hFtvvRVjxozB8OHDsWzZMtTV1QEA7rzzTmzduhUAMGXKFGzatAnTpk3DiBEjsGjRIlRUOP+9I5Md1IzeYESlJNbjGBk3AP2iE4Q5WV2PitqWW9MSERERERFRx316MKND6/f+kAWD0dTl577++uuIiYnB2rVr4efnh6NHj+KRRx7B/v37ER4ejqVLl2LBggX4/vvv8emnn+LEiRPYs2dPi/fav38/3nvvPXz22WfIzMzE+++/3+X4OooFSqmZb9LSIKn1lrEsA9cMGAp/L1/IZgWkJkVKT+XlYGxKqivCJCIiIiIicismkxkn0os7dE1FtR5Z+VVIiQ+yayzh4eEYO3bs/8dlwocffoiEhARUVVWhsLAQQUFBKCgoaPHaW265BaGhoQCACRMmIDMz066xtQeTHdTMwXSxII3WFIJgnwAAgNroD6OmcQvSOd1FJjuIiIiIiIjsoF5vglnu+HW1DQa7xxIeHm75tVKpxH//+1/861//AgCkpqairq4OstxysCEhIZZfq9Vqm+scickOaia9PB3QNo4T/RsLk/oqg1DRpFZHVrnOmaERERERERG5La2XCiqlBKOpY8kBfx+NgyK65OjRo3j99dexY8cO9OrVCwBw1113OfSZXcWaHSSormtAjUrcijQ6cYDl16HaUOG1QrafJSIiIiIisgulQsLw1MgOXRMW5I2EqAC7PF+tVqO6urrZfHV1NRQKBbRaLUwmE3bt2oUjR47AaDTa5bmOwGQHCb48dQqSqskWKFnCpL5DLMMYf/Ebj+1niYiIiIiI7Of68b06tH762EQoFZJdnj1nzhw8++yz0OnEHfxXXXUVpk+fjhtuuAHjxo3D7t27MWfOHKSn26cTjCNIsisOz3QTFy9exNSpU3HgwAHExcW5Opxu4Zl/v4OzxoOWsY85HJtve94y3vPLEWxJ+0fjBQYvbJ//mjNDJCIiIiIicluyLOOvm3/E9yfaLhkQH+mPl5dNgI9W7YTInKur79e5s4MEmVVim6PeAcnCuH90vHiBugHlNTWODouIiIiIiMgjSJKEx+aPxOgBUa2u6xUdgOcXjnXLRIc9sEApWRRX1KJBU4imG6DGJg8S1vQKD4dsUkJSNvZxPpmbjfF9+jkpSiIiIiIiIvfmpVbi6d+Pwo8ndfj0YCZ+OVto6dLSOy4Q149LwqThcdCola4NtBtjsoMsvjj1q5DEgCzhqpSBwhqFQgG1yR9GZbll7lxBLpMdREREREREdiRJEkYPjMbogdFoMJhQU2eAVqPkTo52YrKDLA7nnBLG/oiEVu3VbJ2fMgjlaEx2ZLP9LBERERERkcN4qZXw4i6ODmHNDrK4WJMpjK8ITmlxXZg3288SERERERFR98VkBwEAcosrYfAqFuauThnS4tpm7WeNbD9LRERERERE3QeTHQQAOHDyGCSluXHCrMCVvVJbXNs7PEYYN0iVjgyNiIiIiIiIqENYs4MAAEdzTwNNjoAFK6KhVrZc+KZ/TAJwpsmEqgElVZUI9Q9wbJBEREREREQeRJZlnCk+j5/yfkVVQw20Ki8MiOiDETGDoFTYv4ZHXV0dampqEBYW1ul75OTkID4+3o5RdQ6THQRZlpFfnw34Ns71Detjc318aChgUgFKo2XuZG4Oru47wJFhEhEREREReYwzRefx1k/vI7siV5j/z7kvEOIdhNsH34Sre4226zPvuOMOPPjgg5g8eXKnrj9w4AA2btyInTt32jWuzuAxFsL5vBKYvUuFuYl9Wq7XAVxqP6sy+Qtz5wpzbawmIiIiIiKijvg5/wSe/3Jts0THZaV15djww2Z8dHqvXZ9bXl7e9qJWVFRUwGw2t73QCZjsIHxx+jgkhWwZS2YVBse23InlMn9lkDDOYftZIiIiIiKiLiurq8CrB9+C0Wxsc+27xz/EqcKzdnnukiVLkJeXh+XLl2PLli3Yu3cvZs2ahZEjR+J3v/sdMjIyLGtfeuklXHXVVRg7dizuvfde5OTk4Pjx41ixYgVOnz6N8ePH2yWmrmCyg3As/4wwDlXFQtXG+a8wb/EMV1FtsY2VRERERERE1F77079BvbGh3ev3pB2wy3Nff/11xMTEYO3atRg6dCieeuoprFy5EocOHcLkyZOxaNEiGAwGHDp0CP/5z3+we/dufPPNN4iKisL69esxePBgrFy5Ev369cN3331nl5i6gskOD2cymVFkyBHmBka23IWlqbhAsf1sJdvPEhERERERdYksy/hvxsEOXfNT/q8or6uwaxw7d+7ETTfdhBEjRkCtVuPuu++G0WjEDz/8AD8/P5SUlGDHjh3Izs7GqlWrsHr1ars+3x6Y7PBwJ7MKIPuI3xiTU4e2eV1SGNvPEhERERER2ZPeZEBJbcc+SJZlGbrqIrvGkZ+fj+3bt2PkyJGWr5KSEuTn52PQoEF44YUX8PXXX2P27NmYMWMGvvzyS7s+3x7YjcXDfZl2DJLUWK9DYdYgNTyxzesGxCQAp5tMqPQoqqxAeECgA6IkIiIiIiJyfzLkthe1wCx37jpbwsPDce+992L58uWWuczMTERGRiI/Px/JycnYunUrampq8O677+Khhx7CTz/9ZNcYuoo7OzzcSatiNpFe8VAo2v7PIjYk+FL72SZO5GbbNTYiIiIiIiJP4qXUIFAb0OHrIv3C2l7UDmq1GtXV1ZgzZw527NiBkydPQpZl7Nu3D7NmzUJ+fj6OHTuGRYsWIScnB76+vggICEBAQACUSiU0Gg1qamog2zn50hnc2eHB9AYTSs25kJrMDYnu265rFQoF1CZ/GJSNW6zOF+Zhcr9Bdo6SiIiIiIjIM0iShEm9xuCjM+1vKTs4sh9CfYLt8vw5c+bg2WefxcKFC/GHP/wBTzzxBPLy8hAbG4vXXnsNycnJSE5ORlpaGm677TbU1NQgKSkJ69atAwBceeWVlv/97rvv4OXlZZe4OoPJDg929PxFwFustdGeeh2X+SuDUYrGZMfFCrafJSIiIiIi6orrUq7Gp2f/C0M7Ws8CwPV9ptjt2YsXL8bixYst41mzZrW4bvny5cIRl8siIyPx+eef2y2eruAxFg/21dnjkJps61CategVHNvu68N8rNrP1rD9LBERERERUVeE+4bi/lF3QhL24Ldsdt9rMTxmoBOi6nm4s8ODpZWeA3wax7HeiZCktr+hLosLjMLZwsYx288SERERERF13VWJo6BVeeGtn95HaV15s9e9VVrMGzATs1KnuiC6noHJDg9VW29ApZQvbO0ZFtevQ/foHR6D/zZJdugVbD9LRERERERkDyNjh2Bo9ED8lHccR3KPo0pfA2+VF/qH98GExCuhVWtdHWK3xmSHh/ohLQsK72phbtIV7a/XAQADYhOAk00mVAboyssQFWSf4jhERERERESeTKVQYnTcMIyOG+bqUHoc1uzwUN+ePy6M1bIPYgIiOnSP6KAgwKgW5k7m5nQ5NiIiIiIiIqKuYLLDQ50rSxfGCb5JHarXAVxqi6Q2+wtz54tyuxwbERERERERUVcw2eGByqrqUasW28SOShzQqXsFqMQjKxfLCzodFxEREREREZE9MNnhgb47dQEKba0wNz55UKfuFW7Vfra4ju1niYiIiIiIyLWY7PBAhzJ/FcZesj8i/MJsrG5dXGCUMK5i+1kiIiIiIiJyMSY7PFBm5QVhnBSQ3Ol7pUTECmO9sgqyLHf6fkRERERERERdxWSHh8kvrkaDV6EwNzZpYKfvNzA2XpxQGpBXzt0dRERERERE5DpMdniYb0+nQ+FVL8yN6dW5eh0AEBEYBBg1wtzJ3OxO34+IiIiIiIioq5js8DCHs08IYx8EIdg7sEv31JgDhHF6UV6X7kdERERERETUFUx2eBBZlpFdkyHMpQSndPm+1u1ncyt0NlYSEREREREROV63SXYcPXoUN998M4YPH45p06Zh9+7dAICKigosWbIEI0aMwKRJk7Bjxw4XR9pzZeZXwuQttobtbMvZppq1n61l+1kiIiIiIiJyHZWrAwAAk8mEJUuWYMWKFZg+fTqOHDmC3/3udxg2bBhWr14NHx8fHDx4EGlpaViwYAEGDRqEvn37ujrsHueb02mQNA3C3Ij4/l2+b3xQFE432cxRZSrv8j2JiIiIiIiIOqtb7OyorKxEaWkpTCYTZFmGJElQq9VQKpXYv38/li1bBi8vLwwePBizZs3i7o5O+uniKWHsL4UiwMuvy/dNiYgRxgZlFcxmc5fvS+TOKmprcSw7EydyslHbUN/2BdRpBpMJZ/Jy8XNWBooqK5367ILychzNTMfZ/DwYTSanPbeRnfWbAAAgAElEQVTeYMDJi9k4lpWBspoapz0XAC6WlOBoZjrSC3T8t4CIiIhcplvs7AgODsbtt9+ORx55BI8//jjMZjP+8pe/oKysDCqVCvHxje1Nk5KSsHfv3nbfu6ysDOXlLe800Ok8p7aEyWRGfn0WoG2cSw29wi73HhibABxvMqE0IresFPGhYTavIfJUX50+iW2/fIYiXICk+P83giYlYlSpmD/yeoxM7u3aAN1IVnER3vp2D9JqjgGqS7vaZBnwM8VgWu+J+O2oq6BQ2D/nbzab8e6hL7E/4xvUqRv/nZEM3ugfMAwLJsxCTHBwK3fovJMXs7H5+0+RpT8FKA0AANksIVhOxM0Dr8X0wcMd8tx6gwH/+PpzHMw7BIOm1DKv1PtjWNiVWHT19Qj09XXIs4mIiIha0i2SHWazGVqtFmvXrsWUKVNw8OBBPProo9i4cSO0Wq2wVqvVor6+/Z+Cbt26FRs2bLB3yD1OWk4pZL8SSE3mJvQebJd7hwUEXGo/q9Jb5k7l5jDZQWTlr5+8j1+qvwIUEL4XoTQhTz6FF384jWuzb8DCSTNcFaLb2H/iGDYde/vS30tN/qWTJKBGlYcPsv4X32QewatzH4RGrbbbc2sb6vHQv9eiXJkJWN1WVtfhZN1BPPTJT1g+ahHG9+lnt+cCwP8e+gofZG6/lERTNs5LChnlyMTbp9/EN+lXYtWNd9s1yVNQXo7H97yCenURIHYih0lThSOV/8XPHxzBiqnL0Dcm1m7PJSIiImpNtzjGsnfvXhw/fhzTp0+HRqPBpEmTMGnSJKxfv75ZYqO+vh4+Pj7tvvf8+fPx2Weftfi1efNmO/9Ouq9vzpyBpDI0TsgShsTYr+6Jl1lsX5tenGu3exO5gw37P76U6GiFpJCxT/cxtv/wrZOick/HsjOx6fg/hARsS4qkc3hy1ya7PvvRD16/lOhojboBaw//Hed0+XZ77ufHf25MdLTinP4w/uc/2+z2XL3BgMf3vHop0dEKk6YSKw+sRUlVld2eTURERNSabpHsyM/Ph14v/lCqUqkwYMAAGI1G5OXlWeYzMjKQktL+dqnBwcFISkpq8avp8Rh3dyzvjDAOVkXAR+Ntt/sHqMUt2RcrCux2b6Kerqq+Dl8X7G/XWkkCPjj7EWsddMHG73ZYjnC0Jdd8Aj+mn7PLc/efOIYSxfn2LVY1YMPXO+3yXAB459i/20x0XPZz5bfILy+zz3MPfYF6dWG71po0Vfjblx/Z5blEREREbekWx1jGjRuHNWvW4N///jduvvlmHD58GPv27cO//vUv5ObmYs2aNfjzn/+Mc+fOYc+ePdi0yb6fxLm7BoMJhYYcIbPVP6KPXZ8R4ROGorqzlnFJHdvPEl225bsDgKp9b74BwKypxsc//4ibRoxxYFTuKau4CCXIEI8JteG1g28j7pekLj87pza92TGO1uSZTuORHa9DpejaMZpqfRX0mpJ2r5cUZvxh91pE+sS0vbgNmXWnmx3Xac2Jip9hMN0GtVLZ9mIiIiKiLugWyY7U1FSsW7cOa9euxV/+8hfExMTgxRdfxKBBg7Bq1SqsWLECEydOhI+PDx5//HEMGTLE1SH3KCcvFELyKxXmrkq2T72Oy+KDonCyrnHM9rNEjX4tPN3hfXSHMo8z2dEJ+0/9DEkhd+gao6Ycmcafu/7wDiQ6gEvHli6aTwBd3cTTiT2adZoCZBrtsAOvg3kaWV2LY1mZLMRLREREDtctkh0AMGXKFEyZMqXZfFBQENauXeuCiNzHN2lnIKmMjROyhAFR9unEcllKRCzQ5Pi58f/bzzqi0wFRT6M3NXT4DWmdsa7tRdRMZX2tq0OgNpTVsm4HEREROR7fiXqAXwvShHGYJhpalZddnzEwLkGcUJqQXdJ6wToiT6FRdPz7zVtlv5o6nsTfi39u3V2wj7+rQyAiIiIP0G12dpBjVNcZUC5fFLJag6Ps14XlshA/P8DgBagbLHOn8nLQKzzS7s8i6mkGRfbFV8UXOnTNmMRBDorGvV07YDg+z/uoQ0dZVPogxPokdvnZF2svwKRp/64F2SwhTtkfKmXX/imu1lejRJHeoWu0+ghE+kR36bkAkFWXBqjb3w5eMvhgSGKvLj+XiIiIqC1Mdri5Y+cKIPmJ9TPGJzvmTZSXHIAGNO7muFCc18pqIs8xf+xUfPXhvnYXKVXo/XDDsFEOjso9JYaFI1ROQinan1x6aNw9GNW760f79p34BW+e/Hu710cr+uLV3y7t8nMBYP47z7S7SKlsVuDFGx5CdFBw24vb8NZXn2Ovble71w8IHMbipEREROQUPMbi5r49dxKS0mQZS7ISqeGOKQwXqA4RxrmV7WtHSOTuAn18MCHymnatlWVgTp/ZUPENYafdP34eYGpf5cwYqb9dEh0AMLX/YISa2/n3q9ELS6+eZ5fnAsAdg+dANrevB81Q//F2SXQAwF3jpkBrCG/XWoXeH0smzbbLc4mIiIjawmSHmztdfE4YR2pjoVF2rc2hLZG+YcK4pK79rRCJ3N2D18zGUL+rW10jmyVcEzUbt4ye4KSo3NOQxCQsGHwPYGy9PUqYOQWr5yy223MVCgXW3LwUgaY2jsQYvLBs5CL0ie5669fLZgwZgZsSfwvZ3Po/6ymakfjj9bfa7bkatRovzXoEXvrWEx5KvT/+NHU5Qv0D7PZsIiIiotYw2eHGSivrUaXIF+aGx/Zz2PPig8Tz39WmMoc9i6gnemrmbVg4YHHLn8Ab1Xh81MNYNGmG8wNzQ9cOHIrV1z0NpT6w2Wu+hhjMSbgVG255GBq1fZO/Pl5abLzlcVwfOw/eBrFmkWTQop/3WLxy/bO4KtX+fxffMW4Snhv/BBKUgwFT4ylVWZYQZOqFu/veh7/OudfuXbIig4Lw5q3P4urQGVDrm+8YCTDG442bV6BvTKxdn0tERETUGtbscGNH0/Kg8BMTDmN6DXTY8/pExeLTJmU6DMpqtp8lstI/NgHSyebFM2WFCcN7JbsgIvfVKzwCKmhgajI3JuhaPDLtZoc+V6VU4u6rpuLuq6Yir6wMeWWl8PPyQkpUtMOPJw1KSMTLCfejTq9HeoEOBrMJCSFhCPV3bAcUrVqNpdfMxlLMxrJt66DDactr/uoABPr6OvT5RERERNaY7HBj36WfEjoSKGQVUkKTHPa8/jEJwNHGsaQ0IaOoAL0ju17xn8hdnMnLaXFeUphxobDArkcbCGhQVArjftFd77rSETHBwYgJtk99jI7w1mgwMD6h7YUOkBgYA11FY7KjXM9dfkREROR8/MjdTcmyjLNl54W5WN8EqBSO+1QxyNcHMGiFuVN5Fx32PKKeKL043+ZrabpcJ0bi/spragBVgzDXLyrORdF4joSQKGFchwoXRUJERESejMkON6UrqUW9ukCYGxnX3+HP1cri+fiMErafJWoqr8J2l6KMEtuJEOo462SrbFIiIax9nUOo8/pEirU5TMpaGEwmG6uJiIiIHIPJDjd1JC0XCl/x07RRiY6r13FZoEbcrp1XWWBjJZFnKqottvlafhXbNdtTeqG4U0Zt8mMNISfoEx0LuUlZGkkh45yOiTwiIiJyLv7U56YOXTgp1OtQQYOkoHiHPzfSV/zUtKSe7WeJmqo0ltt8rZTtmu0qp1xMHvko2PbUGbw1GiiMPsLcWR2PNBIREZFzMdnhhsxmGRcq04W5BL9eTvlEMyFYPKtdY+JZbaKmGlBp87Vqk+1ECHVcYU2RMA7WhrgoEs+jhZhYyizVuSgSIiIi8lRMdrihLF0ljN7iD/mjHdhytqk+kWLxP4OqCkae1SYCAFTV10FW19t8/XK7ZrKPCr2YPIryY70OZwlUBwljXVWRjZVEREREjsFkhxs6nJYDyUf89Hh4bD+nPLt/rJjsuNxOk4iAM7lWBTPNkrhAaUR+BXd32EudLO4sS7TaeUaOE+4bJoxL60tdFAkRERF5KiY73NAPWacgNXkPpYEW8YExTnl2gLcPJIO3MHc6P8cpzybq7s4XiUUaVUY/wKgR5s7k8fvFHvQGA0yqWmHuiijn/D1IQHxgpDDmES0iIiJyNiY73IzRZEZOdYYwlxyYDIXkvP+rtbBqP1vMKvxEAJBTJtYt8FEEQmP2F+bSi/j9Yg/nCvKFIs2yDKRGx7ZyBdlTUni0MDbyiBYRERE5GZMdbuZsdhnMvmJrS2fV67gsSC22n82v4jEWIgDQVYvfm0FewfBTibUNctmu2S7SdGLbWYXRB1q1xsZqsrf+MVbdv5RG5JWXuSYYIiIi8khMdriZw2ezofCpFuaGxTinXsdlkX5sP0vUknK9WLcg0jccYdpQYa6oVkyIUOdkWXX/8AbbzjpTeEBAC0e02H6WiIiInIfJDjdzJOeUMNZKvoj2j7Sx2jESgsXtyzUyz2oTAUCtWSwcnBAciZiACGGuysjvF3vQVYlJo0BNsI2V5Cgas58wvsAjjURERORETHa4kXq9EXn12cJcn5AUSJJk4wrH6BMpnos3KmvYfpY8ntFkgklVI8ylRMQiOUwsmtkgVTkzLLdV2iDuKIvwCbWxkhzF+ohWXmWhiyIhIiIiT8Rkhxs5lVEKyU/8AX+Mk+t1AMCA2HjIjXUBISnMOFfAT/TIs10oLICkaCzQKMtAv9hY9I0R2zVD1YDymhpQ19SYxLazcUHO3eFGQGizI1o80khERETOw2SHG/kxLQMKb/FN0uCovk6Pw1erhcLoI8yl8aw2ebjmBTO94eulRUJoKGSTUnjtFNvPdonZbIZBKdYu6h3BtrPOFhMg1m+qMrJAKRERETkPkx1u5Oe808LYVxmACL8wl8RiXQwwozTPJXEQdReZJeLuJi9cajmrUCigNom1Dc4X8vulKy6WlkJSGoW5ftFxNlaTo/QKFes31YNHtIiIiMh5mOxwE1W1ehQZxd0T/cKucFE0QJAmRBjzrDZ5uvwq8XsgsEmLZl+FWNsgp4ztZ7siLd9qJ5lRg1B/dmNxtr7RYv0mqOtRVV/nmmCIiIjI4zDZ4SZ+PV8MRYDY1nJ0ovPrdVwW6St2mLAuFkjkaUrqxO/PMO/GXVfBWjE5WFhb5JSY3NUFq100GrO/iyLxbIlhEZDN4o8Zp3N5pJGIiIicg8kON/HDuQtQeImfmA2KdH69jssSQ6KEca1cYWMlkWeoti6YGdiYEIz2F2sbVOhZ26Ar8irEXTT+Vl1ByDlUSiVURl9hLp1HtIiIiMhJmOxwE8d1Z4RxoCoEIT6u+wE/NUo8H29UVkNvNNpYTeT+DAqxXkFyeGM9g8QQsbZBHSqdEpO7su76EerNtrOu4qMIFMbZ5TyiRURERM7BZIcbKKmoQwXEbdsDI/u4KJpL+sfGWbWflXFOx/az5JkKyssBlUGY69ek5WxqlFjbwKyqRb1B75TY3FGVsVwYW3cFIecJ9hKPaBVU84gWEREROQeTHW7gl7NFUAaIn2RemeC6eh0A4K3xgsJq+/KZfLbTJM90yvq/fZMaUUGNBUr7REVDNkuWsSQBZ/LFVrXUfg2SuDMmKSzaxkpytEhfMdFU3sAjWkREROQcTHa4gR/On4ekaRDmBkS4rhPLZd4Qty9nlHJnB3mmjCKdMLZuNatWqaC0Sg6e07G2QWeU19QCavHvw75RbDvrKgkhkcK4VuYRLSIiInIOJjt6OFmWcarwrDAXoglHoNb1bRaDrdrP5lfxrDZ5posV4n/7fsrm9XS8JfF7NquMycHOOJ0n7qKRzQokhvEYi6v0Do8RxiZVDQwmk4uiISIiIk/CZEcPl1dcg1q1+EZqaLTrurA0FeUvtp8tayi1sZLIvRXVFgvjEO+QZmuCrJKDuirWNuiM9CJxR4zK5AeFgv/UuUr/2Fir+k1mpBfobF9AREREZCf8CbCH++VsIZQBYhJheFx/F0UjSgxm+1kiAKg0iAUzo60SgQAQ6SfuPmBysHNyysS2s75SoI2V5Aw+XloojN7C3NmCiy6KhoiIiDwJkx093I/p5yCpxa4N/btBvQ6geYcJk6oGeoPBxmoi91Vv1Uq2V2hkszUJwda1DZgc7IyCGnFHjHU3EHI+LcQjWpnFPNJIREREjsdkRw9mNstIKz0vzEVqo+Gn8bVxhXP1jYmHLDftMCEjjUUXycPUNtTDrKoT5vpENi+YmRIh1jYwKmtgZG2DDqvQi90+Iv1Zr8PVAtRijRpddaGNlURERET2w2RHD5aRVwGDVvyhcVhsPxdF05y3Rg2lwUeYO5PP7cvkWc7k50JqzPlBNivQOzKq2bq+MXHNahtkFPET8I6qs+r2YX2cjpwvzDtMGJfU8YgWEREROR6THT3Yz2cLofAXf2jsTskOAPCWxE/0Mku5s4M8y7kC8b95pdEHaqWy2boAb+9mtQ3S8nMdGpu7MRiNMKlqhLkromJsrCZniQsSa9RUm8ptrCQiIiKyHyY7erAfM85CUhktYwkS+oaluDCi5qzPy+ezwwR5mOxScXeGj8J2wUwv2aq2QSnbz3bEWV0+JEXj9hhZBvpGx7ZyBTlDcni0MDYoq10UCREREXkSJjt6KIPRjAsV6cJcjG8cvNVaF0XUsmir8/Jl+hIXRULkGtYFM4M0wTbXWtc2yKtkbYOOOKsTd8IojD7QqjUuioYu6x8dL04oDcgvL2t5MREREZGdMNnRQ53NLoPsWyzMjYjrXkdYAKBXiLiFvI4dJsjDWLeQtW4x21SEL2sbdEVWqU4Ye8PfRZFQU5FBQYBRLcyxfhMRERE5GpMdPdTPZ3VQ+IufjA2J7n7JjtRoseuESVWDeoPexmoi91NrFgtmJgQ1bzt7WVyg+Fq1mbUNOsL6mFxAK7toyLnUZjHxdKGIR7SIiIjIsZjs6KGOZJ2FpGxsS6mAEqmhyS6MqGWpUTGQzU3bz17qTkHkCYwmE4wqsT5B74hoG6uB5HBxJ5RBUQW5aYsWalWp1S6aCJ8wGyvJ2fyUYq2ai+U8okVERESOxWRHD1TfYEROTYYwl+CfAI2q+51N91KroTT6CnNp3L5MHiKruBCSwizM9YuNt7Ea6B9jXdvAyNoGHVBj1eUjrpVdNORcod5iseriumIbK4mIiIjsg8mOHuhkRgngJxb6HBnf30XRtM1HEj/RY4cJ8hTWu5gkgxb+Wm8bq4GIwADAKCYtT+flOCQ2d2M2m5t1+UiJYNvZ7iLaX2w/W2FgEo+IiIgci8mOHujoWR0U/uInmIOiUl0UTduCtaHCWFfN7cvkGTJLxMSeVzsKZjarbVDM5GB75JaVQlIahbm+VjWDyHV6hYrHtxpQ5aJIiIiIyFMw2dHDyLKMI9lnhK3xSqhwRUiSC6NqXbSf+IleeQM7TJBnyK8UC2b6q9oumOmvFNvP5lYU2DUmd3Umz6oWkFGDMP8A1wRDzaRGxQpjs6oOtQ31LoqGiIiIPEG3SXbodDosWrQIw4cPx9VXX40tW7YAACoqKrBkyRKMGDECkyZNwo4dO1wcqfOZzTJ+OJGPFZsOYc4TH6NQL25r7x2UBJVS5aLo2pYUKm4lrwXbz5JnKK4Xj5uF+4TaWNnIurZBUW2JjZXUlPUOGI3s56JIqCVJEZGQzY0/ckgScCqXxaqJiIjIcTr0Dlmv1+O9997DTz/9BFmWMXToUMyfPx9arbZLQciyjAceeACjR4/Ghg0bkJmZiTvuuAMDBw7E5s2b4ePjg4MHDyItLQ0LFizAoEGD0Ldv3y49s6eorjPghc0/4vj5xmJumgBxZ0RVkT8aDCZ4qZXODq9d+kbHARcax2ZVLWobGuDj5eW6oIicoNpYDjQpwREbEGF7cZM155rUbqw0srZBe+RVisfjrHfIkGuplUoojb4waxqPr5wvzMXI5N4ujIqIiIjcWYd2djz33HM4fPgwxo0bhzFjxuCrr77Ck08+2eUgjh07hsLCQjz22GNQq9W44oor8P777yMyMhL79+/HsmXL4OXlhcGDB2PWrFkes7vDYDRj1T++v5ToUBqgjMiCJuUnKPzENz8ZZzV4eeuRbtuisk9UdLP2syy6SJ5ArxALZlq3lm1JUpi4pkFibYP2KK4Vu3uEere9i4acy0chHivKLuMRLSIiInIcmzs7vvjiC0yePFmY+/7777F3715oNJc+qhw7dixuvfXWLgdx8uRJXHHFFXjppZewe/du+Pn5YfHixUhNTYVKpUJ8fGM7xqSkJOzdu7fLz+wJDhzOxqmMEqiiMqGKPQ9JaWq2RpYBhXcVvj+hww8ndRgzMLqFO7mWWqWC0ugnfKKXVpCLEUkpLoyKyLGKKisBlV6YS42OtbG6Ud/oOOBMkwlVAyrqahHo7WPnCN1LpdUumph27KIh5wrShKDa3Hh0pbCG7WeJiIjIcWwmOz744ANs3LgRy5Ytw1VXXQUAmDhxIu68806MGjUKZrMZX375JaZMmdLlICoqKvDDDz9gzJgx+OKLL3DixAncd9992LRpU7MjMlqtFvX17S9qVlZWhvLy8hZf0+l0XYrbkWRZxiffZUAVdw7qmAs210kSoEk+Cb3ShE+/C++WyQ4A8JWCUNWk+n4228+Smzudd1GcMKkQE9R2gdKE0DDIJqWQ3DyVm42xKZ5xdK+zrHfA9AqNclEkZEuUXxguVjaOy1ismoiIiBzIZrJj/fr1OHnyJNavX4/XX38dy5cvx5/+9Cf85z//wdGjR6FQKLB48WJcf/31XQ5Co9EgMDAQixYtAgAMHz4c06ZNw7p165olNurr6+Hj0/5POLdu3YoNGzZ0OUZnKyqrQ3Z1Brz62U50NKVOOINjJ0NRrx8Frab7FSsN0YagytR4dEVXXdTKaqKe70JRnjBWmfygULR9clCpVEBl8oNJ2VjI93xhHpMdraiorQXU4r8VbDvb/cQHReJIk2RHrZnFqomIiMhxWn1XPGDAALzxxhv45ZdfsG7dOkvS45lnnrFrEElJSairq4PRaIRKdSkkk8mE/v3748iRI8jLy0NMzKVz7BkZGUhJaf/xh/nz52PWrFktvqbT6XD33Xd3OX5HqKhpgCoqq93rJQlQRmShps7QLZMd0f6RyGqywaZcz0/0yL3lWLWM9etAwUxfRRAqm3QtyilnbYPWnM4Vd9HIZgUSw8JdFA3Z0jsiBshuHBtVNTCaTFApu2dxbSIiIurZ2vyYsbS0FEOGDMHbb7+NZcuWYe3atbjnnntw7NgxuwUxfvx4BAQEYM2aNTAajTh69Cj27duH6dOnY+rUqVizZg3q6upw/Phx7NmzBzfccEO77x0cHIykpKQWv5rWAuluTFIDFEGFbS9sQhmaD6VKanuhCySFisdr6th+ltxckVU9ghBtiI2VzYV4iWsLuROqVedb2EWjVPANdHfTL1bcbSMpzMgo6ti/c0RERETtZTPZ8c0332DcuHEYN24cRo4ciV27duHKK6/EO++8g3vvvRcvvPACFi5ciJMnT3Y5CK1Wi3feeQdnz57FuHHj8Nhjj+GZZ57B0KFDsWrVKhiNRkycOBHLli3D448/jiFDhnT5md2dStsAqYN5C0lpgqxocExAXdQ3WkwsmVV1qGlof+0Vop6mwiDWCoryb/9Og2irteUGtp9tTY5VVw9fq64f1D34a70hGcQ6XGd1uTZWExEREXWNzfMOK1euxOOPP46ZM2fi559/xsKFCzFjxgx4eXlh/PjxGD9+PL788kusWLECO3fu7HIgiYmJ+Mc//tFsPigoCGvXru3y/Xsatapzn0oqOpohcZKUqCjIZgUkhRnApWM3p3JzcGXyFS6OjMgx6lEpjHuFtL9gZkJIFA41yZXUy5W2F1Ozrh5BmvbvoiHn8kIA6tGY6M4sYbFqIiIicgybOztqa2sRFRUFjUaD2NhYGI1GGAwGYc2kSZPskuig5iJ9w6BSdKz2hr/GD/5efg6KqGvUSiVURjG2NN1FG6uJerY6vR5mVa0wd0VU221nL+tjtdakqkWDQW9jNVnXALLeGUPdh79KrF2TV8kjWkREROQYNpMdy5Ytw+LFi3H11Vdj5syZWLhwIfz8uucbaXekVWsxPmFkh66ZkjwOCqntbg+u4qsQf8jNLuu+rX+JuuJsfq5wDE2WJVwR2f620KnRMZDNjTeQJCAtP6+VKzxbndXOl4Rgtp3trsJ9QoVxSV2JiyIhIiIid2dz68Ctt96KadOmIScnB1FRUYiIiHBmXARgZp+p+CbrR5hlc5trvZQaTEuZ6ISoOi9EG4pKY2Mp/oIafqJH7ulsgViHQGn0gUbV/p1aGpUKSqMvzJpq4Z6DE3rZK0S3oTcaYVLVoOkBvpTIGJfFQ62LDYzEqbrGcZWp3PZiIiIioi5odRtAcHAwBg8ezESHi/QKjsPiK+dDQut1OFQKFR4adx/CfLv3OfUYf/G/I7afJXeVXSoWzPRGYIfv4S2JRTazSrkTqiXndDpICtkylmWgb3T7jwyRc/UOE3c4GRTVNlYSERERdU33PfNAAIBJSWPx0JiFkI0tFyxNCo7Hs5OWYUTMICdH1nHJoeKnrfVsP0tuSmfVKjZIE9zhe1gX2cyvYovOlpyz6uahMHrDW+PlomioLX1jrFq+q/QoqmQBXiIiIrK/jlXAJJcIRgJkvTckVeMnYKNih+LGftchJaQXpG7agcVa35h44HzjWFbXo6quDv7e3q4LisgByhpKhb9dI/zCOnyPCN9w5Db50Js7oVqWVSp289CCbWe7s6jAQMCkApRGy9ypvBxMDBjgwqiIiIjIHXFnRw+QnlsKybtGmLtt8I24IjSpxyQ6AKB3RCRkk7hD5WRuto3VRD1XjVnctRQfFNnheyQEi8e+asz89LsleVXiLprATuyiIedRKBRQmcRi5xeKWHyXiIiI7I/Jjh7gVH4WJKnxTLoCSkT59bzWikpl8x9yrQs5EvV0ZrMZRqWYnEyJ6HjBzN4RYt0Jo7IaJrOpS7G5o7J6ccdLhE/Hd/wzUjsAACAASURBVNGQc/kpxc5cF8sLbKwkIiIi6rx2HWPJzs7GSy+9hOPHj8NgMECWZeH1Q4cOOSQ4uiSzLBfwbxyHqMOhVLRcw6O781MEoaJJrY6csvxWVhP1PFnFRZCUYlKiX3Rch+/TPyYO8hFYWthKCjMyigqR0oEWtp6g2moXTVwQC2p3dyHaEJQbMi3jolq2nyUiIiL7a1ey47nnnkNBQQHuu+8++Pn5tX0B2Y0syyiq1wnJjvjAnttpIFQbigpjlmVcUFPswmiI7O9MvtVuJaMXAn19O3yfAB9vSEZvQN3YpzMt/yKTHU3IsgyDokroV9U7nG1nu7to/3BcaLIhp8LA9rNERERkf+1Kdhw/fhxbtmzBwIEDHR0PWSkqr4NJU4mm+zj6R/VyVThdFhMQIfyQW25g0UVyL5lWBTO9zP42VrZNK/ujHo3JjowS7oRqKre0FJLKKMz17cQuGnKuxJAofNfkr/56sB4NERER2V+7anZERkZCr9c7OhZqQUZeBRQ+4g+CKeEJLoqm65LDxF0pDRJ/yCX3klchtoj1VwfZWNm2ALVYbDOvku1nmzqTZ7WLxqRGeECga4KhdusTJSakzKpa1PFnDCIiIrKzdiU7Hn30UaxcuRKfffYZTp8+jfPnzwtf5DhpefmQ1AZhLrEHH2PpFxMvjGVVPcpra2ysJup5iuvE+gNh3p0vmBluVWyzpJ47oZq6UCx28dB0YRcNOc8VUdGQzY2HjySpheNfRERERF3UrmMsS5cuBQA89NBDljlJkiDLMiRJwunTpx0THeFsQTagbhxrJT/4eXX8/H930SssHLJJKRRwPJWbg3FX9HVhVET2U2UsBzSN49jAzhfMjA2MxMnGUyyoNrG2QVO5VjtdrLt8UPekViqhNPrCrKm2zJ3T5WJYYpILoyIiIiJ3065kx4EDBxwdB9lwsToPaLKTPcqnZxcnVCoVUJv8YVQ2vmk7W3CRyQ5yG3pFlTBOCu3892zv8GhA1zg2KKosSWYCimtLhP2Jod6hrguGOsRbEYAaNCY7csp0rawmIiIi6rh2JTtiY3vusYmeTG8wocpcLBQnTQmLt7m+p/BTBKEcjcmOnPICF0ZDZD8lVVWASqw90JWCmf2i44Ffm0wojdBVlCM6KNjmNZ6k0noXTUC464KhDglSB6NGbjyGpKtmZy4iIiKyL5vJjrFjx+KTTz5BSEgIxowZ0+oniYcOHXJIcJ4up6AKkrf4KXH/6F6uCcaOQr1DUW7ItIwLalh0kdzDmfyL4oRJibiQkE7fLzIoADBqhATKmbwcJjv+n3WB48TQKBdFQh0V4ReG3Cb/vJU1sB4NERER2ZfNZMcTTzwBPz8/AMCTTz7ptICoUXpeKSStWLwzKbjn7+yIDYhEepMajpWGMtcFQ2RH6YViwUyVyQ8KRbvqQLdIkiSozX4woPGNYHpxHiZjcKfv6S4qausgq+rRNA3fN4ptZ3uK+KAo/Nwk2VFjrnBdMEREROSWbCY75syZ0+KvyXlO5mVBUsiWsQJKRPn1/G3ayWEx+LpJsqOe7WfJTVgfyfJVdr0Nqt//sXfnAXJVZd74v/fe2qu6et+7k3S2zgKBEAQSUQQEdESc8R0cR9Ago05+Low6+rqhuL/qjArCMIoLDiOLoCKICxB2IYQlQiDpJL0mva/Vta/33t8fSbr7VKfS1emqurV8PzOOc06f6nqyVVc95znPUSrhmZPsGPSyEgoAOoYGMLfgUNdkrKg99WawlFtr6pqA/tlxwhSApmlLSg4SERERzcV3FXmsd0osia8w10CRlRSrC8eG5mXihCkKT8B/4sVEBWQsJF47W2ldesPMGpt4DGY8xN4GANA9Jl5ValKdRfH6WCrWNYlVOJKs4fDEuEHREBERUTFisiOPjUfEXeJWd3E0il1WXQ1dFYuK9g31p1hNVDi8MfFIVmNZzZK/Z1PS1bU89nXUEY9Y4eKQl15FQ7lT7nAACaswN6/nDREREdESMNmRpzz+CGKmaWFuff1yg6LJLFk+ev3sXJ2jgylWExWOCMQjWcsql94ws626SRhHJVZBAcBYUKwCqLSceiNYMoZVcwvj3slhgyIhIiKiYrToZEcikchGHJSkb8gL2SF+cGqvX2FMMFlQplQI4yPTIwZFQpQZkXgcqikkzK1tWHo1VntS003dFIUvHEqxunRMJ1XRNJQVfj+jUuM2iz8Hhnw8xkJERESZk3ay4+6778all16KM888E/39/fjyl7+MH/7wh9B1feEH06IdGByGZI4Lc8vLi+MYCwDU2MXy/uRdWqJC0zk8BEmafT3UdQlrG5pO8oj0rKitga6KvSg6eOwLYT25iqbeoEjoVNXYxZ42k+HJFCuJiIiIFi+tZMcdd9yBW2+9FR/60IegKEffdJ933nm455578KMf/SirAZaqjtHDwtgmueCyOg2KJvOa3Ul9CBLsQ0CF7VDStbNKwgGr2bzk76soMkyqS5jrHB1Ksbo0xBIJqCbxWu419cWTDC4VzUn9aPyJ6RQriYiIiBYvrWTH3Xffja9//et4z3veM3Mt3Dve8Q5873vfw/3335/VAEvVoF/8MFNvX/rZ/3yyslb8YBLl9bNU4A5Pif0GbHCnWLl4zqTmm/0lfuyra2QUkqzNjHUdaG9ksqPQrKhuFMYxmf1oiIiIKHPSSnYMDQ1h9erV8+aXLVsGj4c78pmmqhq8CfF6yZXVrQZFkx0bm5N+PaYYJvxMeFDhGvGL/2bLLZUZ+96VVrH55miwtK+fPTgi3tohJ+xwWKwpVlO+Wtco9qOBKYZJPxMeRERElBlpJTvWr1+PRx55ZN78XXfdhfXr12c8qFI3OB4A7OIH/42NbQZFkx3NlVVAQizxf33giEHREC2dJyr2G6hzLP3a2eMaXGK5vzc2lbHvXYgOT4mVLZmsoqHcaamqAub1o+H1s0RERJQZpnQWfe5zn8OHP/xh7Nq1C/F4HDfeeCN6enrQ19eHn/3sZ9mOseR0D05Bsonn0VdWt6RYXZhkWYZZK0Mcsx/auscH8Zb1pxkYFdGpC6peYM7nttbKutSLF2lFVQN2e2fHyc05S82IX2xonMkqGsodWZZhUsuQUGZ7dXSND+H8dm6iEBER0dKlVdmxefNmPPzww9i0aRMuuugiRCIRvOlNb8Jf/vIXbNmyJdsxlpzXhw5DkmdvdZB0BY2uzH1wyheupOtnS70PARUuTdMQVwLC3Krapd/EclzyFbaqKYRoIp5idfGbioiVLbWO6hQrKd85FbEfzeD0qEGREBERUbFJq7LjE5/4BD71qU/huuuuy3Y8BKBnsh+wz44rzDVQZCX1AwpUrb0GnljPzHgsVNp9CKhw9U9NQlJUYW5eP4IlWNvYBF2TZpKgkgQcGh7C6a3LM/YchSSgibd2tJQXXzK4VFRZq+BNzN4+Nhbi9bNERESUGWlVdrzwwgswmdLKi1AGjIbFna0Wd+Z2iPNJc3m9MOb1s1SoDg4PihMJC6rLyjL2/a1mE+SEePX0oZHS7G2g6zriclIVTV1xvkaWgoYysbdNqfejISIiosxJK4NxzTXX4Itf/CK2b9+OpqYmWK1i1/sT3dRCpyYQjiOqeOYe/ce6uuLcvV1d24wn5hy9j/H6WSpQvZPitbMWLXOJjuPskhshzH7I7/OU5rGvQY8Hkkk8wpPJKhrKreVVjdg1J88dBn8OEBERUWakley46aabAAAvvfTSzJwkSdB1HZIkoaOjIzvRlaC+IS9kh/hmb33DCmOCybKNza3A/jkTpjhGvdOoL69I+RiifDToFauxykyZ/ztcYa5ECEMz4+QmnaXiwGBSRYtqRp2brxmFam19M9A9O9ZMYUTicdjM5tQPIiIiIkpDWsmOxx57LNtx0DEdA0OQzOKu5YqK4ty1bKysPHr97Jxd2n2DR5jsoIIzEZoSDgXW2DPfMLPeWYuhOZc0eaKlWe7fk4MqGsqdtQ2NSf1odHQOD+H0ZcVZ0UhERES5k1bPjubmZjQ3N6O2thZVVVWoqqpCZWUlnE4njhw5ku0YS0rH6GFhbIUTLqszxerCJkkSzJpbmOsaG0qxmih/+RNiw8ymLDTMbKkUe9wENW+KlcVtyDsmjF1Jt3lQYbGYzVBUhzB3aHQwxWoiIiKi9KVV2bF7925cf/31GBiY3xDPZDLhtddey3hgpWrANwjM2aisszcYF0wOuE0VmMRs9/0Bb2n2IaDCFpXFo2crqjP/73ZNfTMw5yU4oQSgampR3tR0MuOhCSFNX52FKhrKLRvcCGG2bOlwifajISIiosxKq7LjO9/5DlatWoXbbrsNdrsdN998M66//nq43W5897vfzXaMJUPTdHji4jn8lVXFeYTluFp7rTAe5/WzVGC8wSBgigpz6xsy/+92XWMzdH12LMka+ibGUj+gSPmSq2jctSlWUqGosFQK41LtR0NERESZlVayo6urC5/5zGfwpje9CRs3boTNZsNVV12Fr3zlK/jFL36R7RhLxuhUCLpN3CHe2NRmUDS5kXz9rF/l9bNUWPYPixVvuqpgWU3mP4BXOB2QEnZhbt6VtyUgKvmF8YrqRoMioUypc4rXz05FSrMfDREREWVWWskOq9UKi8UCAGhra5u5fWXz5s3o6enJXnQlpmtwEpItKMytrllmUDS5sbquSRjHZD/0udvXRHmue0xsmGlWXZDltF5aF82qi804k6+8LXbeYAi6KSzMrctCFQ3lVmuFmPQOlWg/GiIiIsqstN6Rb9myBT/+8Y8RCARw2mmnYefOnYjH43jxxRfhcDgW/gaUltcHDs90pAcASVfQ6Mp8o8N8srE5KZmjxDEyzeoOKhz9Sf0FHLI7xcqlc5vEcv8hX2kdYzkwPAhJmh3rmowVNcX9GlkKViUlveNKAJqmGRQNERERFYu0kh2f+9zn8PLLL+Pee+/FFVdcgWAwiC1btuDzn/88rr766mzHWDK6p8SbbcpN1UXffLChogJIWIS5fUP9BkVDtHijQbHPTKW1KmvPVesQm3FOhidTrCxOybc1mVQnFKW4XyNLQXtDszCWFBX9U6X1d5uIiIgyL63bWFauXImHH34Y4XAYNpsN9913H1544QVUVFTgjDPOyHaMJWM0NArM+dzfXNaUenERsWhliM25kaVrbBBv3ci/V1QYvDEPYJ4dN5Rlr2FmS0U99s8pJPGr06kXF6F+z6gwdsi8drYYVJeVAQmr0Oj3wNAAlmeh9w0RERGVjrQPlmuahsnJSXR3d2NwcBDNzc1wOp3o6urKZnwlIxJNICSJTdna65YbFE1uuU3iTviAdzTFSqL8E4bYX2B5Zfaui15Vk1TuX2I9buZV0STd4kGFy6qVdj8aIiIiyry0KjueffZZ/Pu//zu8Xu/MG2tJkqDrOiRJmmlYSqfu8IgPsiPpJpbG4r6J5bhaRw0mIp0z44kwr5+lwhBPJKAqIcxpI4E1DdmryFrX2Aq8PmdCSWDMN4368tL40D8dmxKqaOqzWEVDueUyVSCK2df+UutHQ0RERJmXVrLjm9/8JrZt24aPfOQjKCsrW/gBtGj7+4chmePCXFtladwy0FLRgA6hNJ8NSqkwHBoZFpoK6zqwNqn/QCY1VLqP9rgxxWbm9g/1l0yyI6yLCeFlWayiodyqsVdjMjpbKToRYs8OIiIiWpq0kh2Dg4O47bbb0Nramu14SlbHaK8wtsIJl9VpUDS5taa2CY/OSXYcL82X5l67QJSHDo0OCmM54YDdYkmxeukkSYJZdSFumj3y1jM+jAvXb8rac+aLWCIB1RQUqmjW1pVGX6NS0FRei4Nzijn8idLqR0NERESZl1bPjjPPPBP79u3LdiwAgImJCWzduhVPPPEEAGBgYADbt2/H5s2bcdlll83MF5sjXvFDU62t3qBIcm9jS/L1swkMeqZOvJgojxyeEq+dtSF7184e5zJVCONS6XHTPTIKSRavI21vyl4VDeVWW3WjMI7KfoMiISIiomKRsrLjzjvvnPn/161bhy9+8YvYs2cPWltbIctijuSqq67KWEBf+tKXMD09u6Pzb//2b9i2bRt+9rOf4bnnnsOnPvUp7Ny5E1VV2bveMdd0XYcnNg7MKeRYUSJHWACg1u0G4lbAPNuJf9/QEbRUVZ/kUUTGG/GPC+Nyc0WKlZlTbauGJ94zMx4vkXL/g0lVNFLCBofFZlA0lGnrGluAue2/TFF4gkFUOkujwpGIiIgyL2Wy4+c//7kwrqiowM6dO+etkyQpY8mOu+++G3a7HY2NR3d4uru7cejQIdx5550wm8244IILcM455+D3v/89rr322ow8Zz6Y9EagWr1Cmc1pTSsNi8cIVr0MUcwmO7rHhgBsNi4gojRMRSYBZXZc56zJ+nM2uevQNSe/4YuXRo+bw5NJVTR69qtoKHeWVddAVxVIijoz1zHUj21r1hkYFRERERWylMmOxx9/PJdxoK+vD7fffjvuvfdevPvd7wYA9PT0oLm5GTbb7O5dW1sbOjs7U32bgtQ1OAXJFhTm1tYtS7G6OLlNlRif04l/0DdyktVE+SGgeoVkR0t59o+ftVU34uk5yY6o5Eu9uIgM+8XbOdy8draoyLIMs+pCQpm9yrl7bJjJDiIiIjplaTUoBYCpqSk4HA7YbDbs3bsXTz75JE477TRcdNFFSw4ikUjgs5/9LL70pS+homK2DDwUCsFutwtrbTYbIpFI2t/b4/EIx2LmGhnJjw/Urw30Cjc6SLqCRledgRHlXq2zFuPhOdfPlkhpPhUuTdOQUALC3MraxhSrM6e9oQU4NDvWTVH4IyGU2RxZf24jTUWmhJ9YdQ4ecys2DtkNH2aTHf3TpdGPhoiIiLIjrWTHzp078elPfxo//vGP0dzcjO3bt6OpqQm33347PvnJT2L79u1LCuLWW2/F+vXrccEFFwjzdrt9XmIjEonA4Uj/Tf2vfvUr3HLLLUuKL9u6JwaEPwm3Ug1FVlI/oAgtq2jA/vDsOKCVRmk+Fa6haQ+gJIS5Dc3Zv7FqRV3tvHL//YP9OHdVe9af20gB1Su8TjbnoIqGcqvSVgVfon9mPBYcP8lqIiIiopNLK9lx00034ROf+AS2bduG73//+2hqasIf//hHPP744/jWt7615GTHn/70J4yPj+NPf/oTACAQCODTn/40duzYgcHBQcRiMViOXefY29uLc889N+3vffXVV+Pyyy8/4ddGRkZwzTXXLCn2TBgODWPuJQ7NZdnfHc43q+uageHZcVz2Q9O0ec1wifLFgaEBcSJhQU1Z9vtImBQZpoQL6pxy/66xoaJOdui6jrjiF66dXc1rZ4tOg6sOh+cUYnpjTHoTERHRqUsr2dHX1zeTMHjiiSdw8cUXAwDa29sxMTFxsoem5S9/+Yswvuiii/DlL38ZF154IR5++GHceOON+OQnP4ldu3Zh9+7duOGGG9L+3pWVlaisPPHZbrPZvKS4MyGeUBHEpNCcdE3tcsPiMcppLcuAV+dMKCr6pyawvKa0jvNQ4eiZGBbGFq0sZ8/tkMvhn1Puf2Q6P47kZcuQZxqSKS7MrWssnRurSsXyygbsnpPsCKM0+tEQERFRdqS1bd7Q0IB9+/Zh//796Orqmjlu8sQTT6ClJbtvOG+++WYcPHgQW7duxbe//W384Ac/mLmtpRj0j/oh2f3C3KamNoOiMU6Vy3X0+tk5OpJ3zonyyJBPbJjpMpXn7LkrreLV22OBpSed89m8KhrVhNqy3P1+U26saRCrdVQlhFg8nmI1ERER0cmlVdlx7bXX4rrrroMsy9i6dSu2bNmCm2++GT/5yU/wve99L+NBzb0Jprm5ed41uMVkX/8wJHNMmGuryv65/3xk1csRxewHyO7xQQBnGRcQ0UmMhyYx91xFtS13DTMby2pxZLawA9NFXu5/oioaSZJSrKZCtbahCboOHP+jlWQdnaPD2NhSWreTERERUWaklez453/+Z5x55pkYHBzE+eefDwA4//zzcemll6K9vXjPiefC/pFeYWzRnXBZnQZFY6xycyXG5iQ7Bn3sxE/5yxf3AJbZcZM7d0eullc1YPecZEdY96ZeXAQGveJrgctUkWIlFTK7xQI54YBuDs3MHRoZZLKDiIiITknaV8+uX78e69evnxlv3rw5KwGVmiPTg8Cc23VrbKXbo6LOWYOx0MGZ8USY189S/opK4vGztpqGnD33mrpmYE6eVDWFEE3EYTUZ34coG8ZDk8Khy2pbVerFVNDscCOE2WRH3xST3kRERHRqeNWFwSZj4rn/FRWl23SvtULsxcLrZylf+SNhwCxei93e0Jyz51/X3ARdmz3GIUnAoZGhnD1/rvkS4mtBYw6raCi33GaxofiIfyzFSiIiIqKTY7LDQNP+KBLmaWHutBJsTnrcmqSrJBNyAJqmGRQNUWodg2LDTF2TsaI2dx/ArWYz5IR43O3QSPE29I0iqYqmuniaVJOozlkjjD3RKYMiISIiokLHZIeBugenINmCwty6hhXGBJMHNjYnnctWVPRNcFeP8k/X2KAwNiWcUGQlpzHY4RbGR6aK8/pZbzAE3RwW5nJZRUO51VIuJg0DanH3oyEiIqLsYbLDQHsH+yDJ+sxY0hU0ukq3PLvS5QTiNmGuY6jfoGiIUjviEZNwDjn316CWW8Ry/2H/eM5jyIWDw0OYe/GKrkloq6k3LiDKqlW1SRV+Civ8iIiI6NQw2WGgrvEjwrhMqcr57nC+senih8aeieLtQ0CFaywoJhYqrblvmFmfVO4/VaTl/p1j4muASXVCUUr7dbKYbWhO6lulJDDkYf8mIiIiWjwmOww0HBTfxDc5m1KsLB3lSc3pBn08xkL5Zzoqfviqd9XmPIbWSvH2l5BWnOX+/R7xNg4jqmgod6rL3EDCIsx1DLPCj4iIiBaPyQ6DqKoGvyZerbqmttWgaPJHvVP80DgZmTAoEqLUQrqYWFhWmftjFatPUO6vamrO48i25CqaCguvnS12Fq1MGPdOFGc/GiIiIsouJjsMMjgeAOziDQObWlYaFE3+WJa0Wx0s0t1qKlxxVYVqEhsLr6nPfVXW+uYW6PqcCVnDkcni69vhiYlVNA1lNSlWUrFwmcTqHVb4ERER0algssMg+weGIZljwtyqqmUpVpeONfXiee244i/K3WoqXN0jI0JjYV0H1jXm/naQCqcDUtwuzB0YLr7rZ8PzqmgaUqykYlFjqxbGEyFW+BEREdHiMdlhkH3DvcLYrDvhsjoNiiZ/bGxuFXarJVlDz9ho6gcQ5dihMTGhICfscFhtKVZnl1UXy/17JoYNiSNbYonE/CqaOl47W+wa3eKtZL7EtEGREBERUSFjssMghz2DwrjaUrpXzs7ldtghJ8Td6o4i3K2mwtU3ISbfbHAbFAngTmroO1xk5f49o2OQZPHa0XYDqmgot9pqGoVxFD6DIiEiIqJCxmSHQSai4gemFRV8A39c8ofH3kleP0v5Y9gvJhSSEw65VGNPKvcPT6ZYWZgOjohJYSlhg9OgKhrKnfaGpJ+H5ii8oZAxwRAREVHBYrLDAMFwHDGT2HRvQ2ObQdHkn3KzeNvCkJfHWCh/TEamhHGtozrFyuxrqRArwgJqcZX7902Jx3KMrKKh3GmrrYOuiW9PirEfDREREWUXkx0G6B6agmQTz6FvbFphTDB5aN71s9Hi2q2mwhZMSig0lxt3BG1ljXgLTEz2QxeuaClswz7xdhm3ucKgSCiXZFmGKeES5rpGWeFHREREi8NkhwFe7e8VbnOQdBlNZfUGRpRfeP0s5bO4EhDGq2pzf+3sceubWsUJJYExX/FUd0xFxERnrYPXzpYKhyxeP9s/zQo/IiIiWhwmOwzQOXZEGLvkaiiyYlA0+Wdtg3j9bEIJIKHy+lky3vC0B1Diwty8hEMONVaWQ09YhLliKvcPqGKis8XAKhrKrUqr2AtnNMjrZ4mIiGhxmOwwwFBQPIfe6GhMsbI0bWhqmXf9bPfYiHEBER1zYCgpkZAwo768/MSLc0CSJFhUsdy/e7w4yv11Xc+rKhrKrQaXeJzRG/WkWElERER0Ykx25Jim6fCp4g7V6lrjdobzUZndDjnuEOY6hvsNioZoVs+EmKg0a2UGRTLLpYh9LAaKpNx/eMoLyRQT5njtbOlIPs4Y0nmckYiIiBaHyY4cG50KQrf5hLkzmlcZFE3+skvibnlv0odMIiMkJxJcinFVHcdV28TbYMZCxdHQd95xHNWEerdx1/xSbq2uFyseVVMQcR5nJCIiokVgsiPH9vcPQzKLu5VrapcZFE3+KjeLH2qG/MWxW02FbTwpkVBtr0qxMnca3WIfC1+iOMr9uyfE4zhmzQVJkgyKhnJtXWNz0nFGHd0jTHoTERFR+pjsyLHXh3qEsVlzwGV1GhRN/mpwiR/gPLx+lvJAciKhscz4hplt1WK5fxS+FCsLy6B3TBi7TLx2tpQ4rDbICbswd3B00KBoiIiIqBAx2ZFjfR7xzVqVxfgPS/loeRWvn6X8E4VfGK+oNr65cPLtRbopCn8kZFA0mTMeEnsb1SQd16HiZ4NbGB+eZIUfERERpY/Jjhwbj4q3iiwrZ8O9E1lbP//62XgiYVA0REAwEoFmCgtz7Q3G//tdWVcLXRWvru5IvjWmAPnj08I4+bgOFb/k44zD/rEUK4mIiIjmY7IjhyKxBCKyWAa/oWGFMcHkuQ3NydfP6ugc5XltMk7H0CDmtozQNRkr6+qNC+gYk0mBKSFeP9s1Vvjl/hFJrKJpqzK+ioZyq8YhVvNMRnickYiIiNLHZEcO9Q57INmCwtymlpUGRZPfHFYr5LjYy+QAr58lA3UmJRAU1QmToqRYnVsOWbwV5oinsMv9faEwdLN4FGdtY5NB0ZBRWsrFZGJQ5XFGIiIiSh+THTn06pFeSPKccgVdRpPb+J3hfGWXxPPafz38MgLRcIrVoxhcqwAAIABJREFURNnVn5RAcCT9/TRSpVW8FWY0MG5QJJlxcHhIrKLRJbTV8LWy1KyqFRNcccUPTdMMioaIiIgKDZMdOXRw7LAwdklVUOT82BnON890voawJJ7ZH0jsx7W/+7/4wgM/xrh/OsUjibJjNCg2zExOMBipwVUrjKdjhX39bGfSrRumhBMmxWRQNGSU9c1i7yYoCYz6WN1BRERE6WGyI4cG/WLPiQZHQ4qVpe2u3Y/j5pf/G7rpBFUccgLdkVdx3YPfRO/EyPyvE2WJJzoljOudNQZFMl/y7UVhFPYHwnlVNHL+VNFQ7tS5y4GEWZgrhua7RERElBtMduSIruvwqmJp+arqZQZFk7+e7dyP+3t/A0j6SdeppiC+/PBNiPGGFsqRcNL1x62V+XOsYk29WO6vKiHEEnGDolm6kaQqmgpL/lTRUG6ZtTJh3DM+ZFAkREREVGiY7MiRKV8EmtUnzLE56Xx3vPwgpAUSHcfFTNO498WnsxwREZBQVSRMYnPh1XXGXzt7XHtTM3RttsmFJAGHRgr3Q6E3qYqmoaw2xUoqdi5FbL476OX1s0RERJQeJjty5PUjg5DMMWFuff0KY4LJU4cnxjCFwwsvnOOxnmeyFA3RrN7xMUiy2BhxfVP+JDvsFjPkhHh7UXLfi0IS0sXEcGtF/lTRUG5V28XrZ8dDEylWEhEREYmY7MiR1wd7hbFJc8BldaZYXZqe7z4o3MCQjqBU2LdOUGE4OCImDqS4DS6b3aBoTswOsa9F31Rh9rSJJ1SoSVU0a+rzJ7FEudWUVNXjS7A5NREREaWHyY4c6ZkSm6pVmVmWnSwciy28KIku8RpCyr6+CbG5sBX51zCz3FIpjEf8hVnu3z06BklRhbn2RiY7StWKmkZhHIXfoEiIiIio0DDZkSPjEXGXtbWcb96T1bkrF16URFJtWYiESDSUlDhwmyoMiiS1Ood4O8xUZCrFyvx2cERMDEsJK1zW/KqiodxZm1TVo5nCCEQiBkVDREREhYTJjhyIJzSEJY8wt65+uUHR5K+LN5wOxBb3oabVsjZL0RDNmgqLiYMaR3WKlcZprRCvnw1qhXn97OGk4ze2PKyiodxZWVcPXZt9qyJJwAFeP0tERERpYLIjBw6PTgO2gDC3uXW1QdHkL6vZjHWuM9Ner+sS3nf2ZVmMiOgovyr2CWgpz7+GmavrxOtnE0oAqqamWJ2/hnxJVTTmxVd8UfEwKQpMyc13xwr3piEiIiLKHSY7cuCVwz2Q5DnXqeoymvPww1I++PQl/whTJL1d83WWrdiysi3LEREBcVnsE7AyqY9APljf3AJ97q3Nsob+qcK7uSL5+E1t0vEcKj12Wbx+tt9TmM13iYiIKLeY7MiBA6PidapOVEGRFYOiyW8VLge+d/m/wxo5+YdJJVqOr77rqhxFRaVszOcFTHFhbn1zq0HRpFbpckCKiz1sDgwXXrl/UBWP37SUs5lzqau0itU9o8HCS+IRERFR7jHZkQMDfrHktt7Bqo6TaamuxC+u+hKuXLYdZdE26FEH9ISYHEpYfBjxFWYDRiosHYNJCQPVhHp3+YkXG8yqi/0teiYKq9xf13XEkqtoaptSrKZSUe8Uq3s8UU+KlURERESzmOzIgenEuDBeWZV/u8L5xmxScOXW8/DzD/xf3Pv+/8RtV3wPSFhmvi5JOv5n1yMGRkilojspYWBWXZDl/HzpLDOLt8Qk97/IdyMeLySzeAX1usYWg6KhfNFaKTbfDRdo810iIiLKrfx8x15EvIEoVIv4xmxTy0qDoilMkiShssyBVvN6YX6v5+WCbMBIhWVwelQYO5X8u3b2uFq7uAM+GZ40KJJTsz/5lg1VQf0pXElNxWVNcvNdUxAJla/9REREdHJMdmTZvv7BeTuVGxvZVPNUvHfLJcJYM4Xwh1deMCgaKhXjITFhUG2rMiiShTWX1wljf2I6xcr81JtcRaOVQZIkg6KhfLGuSWy+K8kaesZGUz+AiIiICEx2ZN3egV5hbNIcKLO6DIqmsL1h1SrYYmI5858OPmVQNFQqvHExYdBQVpdipfFW1og74DHZD124oiW/DXrFYzcuU/5W0VDuuGw2yAm7MHdodNCgaIiIiKhQMNmRZT1T/cK4wsSbBZbiTa1bhbFHOoJe7vBRFkXgE8bLq/K3wfD6pqR+QEoCE/7C6W9QSFU0lFtWlAnjvolhgyIhIiKiQsFkR5aNhUaEcYubNwssxfu2vgWIW2fGkqTjjt0PGxcQFbVwLArNFBLm2hvyt2FmU1U59DmNfAGgo4Cun/XFxVs2GvO4ioZyy51U5TPkH0+xkoiIiOgoJjuySNV0BCXxetR1dcsNiqY4OK0WtNlOE+b2+/6GeCJhUERUzDqGBjG3ZYSuSVjd0GhcQAuQJAlmVTwm1zVeONfPRiTx2tm26vz9vabcqnUUdvNdIiIiyr28SXa89NJLuPLKK7Flyxa89a1vxT333AMA8Hq9+NjHPoYtW7bgLW95C+677z6DI03fwLgXsAaEuc3LVhsUTfG46pxLhWZ1uimC+/c8Z1xAVLS6RsVEgaI6YVYUg6JJjyvptpiB6cI45uULRaCbw8Lc2kZWwtFRyc13A2rhHM8iIiIiY5iMDgA4mtD46Ec/iuuvvx6XX345Ojo68MEPfhDLli3DPffcA4fDgeeeew4HDx7Ehz/8YZx++ulYt26d0WEv6G99PZDkuZ/KZSyrbEj9AErLpmXL4HyqCSHL7AfRh7uexnvOebOBUVExOuIRj6HZJbdBkaSv2laF6UTPzHg8NGFgNOk7ODwISZp9vdR1CStr+HpJR62sbQLm/HOMy/7Ui4mIiIiQJ5UdQ0NDuOCCC3DFFVdAlmVs3LgR5557Lvbs2YOdO3fiuuuug9VqxaZNm3D55ZcXTHVHx2ifMHboVVDk/N4VLhQXtZ0vjH3yIA4WUG8CKgwjATFRUGGpNCiS9DW6xR1wb1IfjHzVmVRFY0o4YVLyIh9PeWBdY1KvHFMcYz5WdxAREVFqeZHsWL9+Pf7jP/5jZuz1evHSSy8BAEwmE1pbZ28YaGtrQ2dnZ9rf2+PxoLe394T/6e/vX/gbLEG/T3zzXmfP31scCs0/nfsmID57FaEkAf/7wiMGRkTFyBMVe+7UOfP/NqUVSX0uokm3yeSr/qQqGoec/1U0lDsN5eWAKia/OgaZ4CYiIqLU8m7bzO/3Y8eOHTPVHXfccYfwdZvNhkgkkvb3+9WvfoVbbrkl02GmxRMfB8yz47aq/L3FodBYzSasdW7CodjumbnOwF5E4zFYzZaTPJIofSFN3DleVpH/Ccv2+hZgTj5YN0URiIbgsjqMCyoNo0Gx4WQhVNFQ7siyDLNahrgyW6nUPT6EC9ZvNDAqIiIiymd5lezo7+/Hjh070NraihtvvBHd3d3zEhuRSAQOR/pv2q+++mpcfvnlJ/zayMgIrrnmmqWEnFIoEkfCPI05Fzng9OaVWXmuUvX+cy/F9U+/MHPOXzdFce+Lz+D92y42ODIqBpqmIWEKCP+GV9fnf8PMVfW10FUFkqLOzHUMDeANbWsNjGph09EpYE6est6V/1U0lFtOpRzTmE12DHgLo/kuERERGSMvjrEAwL59+/Ce97wH559/Pm699VbYbDYsX74ciUQCQ0Ozx0F6e3uxenX6N5pUVlaira3thP+Zezwm0/YdGYJkjglzm5rbsvZ8pai9qQnuhPhn+HjvXw2KhopN3/g4JFkT5tY3Ze81I1NMJgVKIun62dH8v342pItVNK1s5kxJqm3VwngixOtniYiIKLW8SHZMTEzgQx/6ED74wQ/iC1/4AmT5aFgulwsXX3wxvv/97yMcDmPv3r146KGH8M53vtPgiBf26kCPMFZUO9y2MoOiKV6XrH6TMA6aRvBa/2GDoqFicnAkqR9Awgq33X7ixXnGIZUL4yPTIylW5od4QoVqCgpza+ryv4qGcquhrEYYF0rzXSIiIjJGXiQ7fvOb32Bqagr//d//jc2bN8/854c//CG+8Y1vIJFI4IILLsB1112Hz372szjjjDOMDnlB3ZNHhHGFiSXZ2fB/zj4PUkw81nTnSw8bFA0Vk96JYWFs1QunYWalVex3MRrI7+tne0bHhGM3ALCuqdmgaChfJTffjRRI810iIiIyRl707NixYwd27NiR8us33XRTDqPJjJHQCGCbHTeXcZcyG8wmEza4N2Nf5NmZuZ7Q6wjFonBYrAZGRoVuyDcujN2mCoMiWbzGsjr0z/kcOB2bSr04DxwcGRTGUsKa9w1VKffa65uF5ruaKYxQNAKH1Zb6QURERFSy8qKyo9jouo6gLp4lbq9bblA0xe8DWy+Frs1pI2mK4+7nnzAuICoKkxHx33CNozrFyvyzrFK8NSa5H0a+OTwlHrOxonCqaCh3VjU0Cq/1kgQcGB48ySOIiIiolDHZkQXDk37o1oAwt3nZKoOiKX5tdXWo1FYIc0/1P2dMMFQ0/IlpYdzszv9rZ49bUy8eAVGVEGKJuEHRLGzINyaMy82FU0VDuWNWFCgJpzDXNTqcYjURERGVOiY7smBPXw8kWZ+d0GS0VfMYSza9vf0CYRwxjeOl3i6DoqFiEJP9wnhlTeHcDtLe1DRvB7xrLH9vZJlKrqKx16RYSaVuXvNdT3433yUiIiLjMNmRBftH+4SxXa+EIivGBFMirtj8Bsgx8brNe15+xKBoqNBN+v2ASbw6ur2xxaBoFs9htUCOiz0vkvti5JOAKh6zaamoMygSynflSc13RwLjKVYSERFRqWOyIwv6p8UPFbW2wil/L1SKImNT5dnC3JFYB3zhkEERUSHbP9gvTqgKmiurjAnmFNmSdsCT+2LkC13X51fR1LISjk6s3ilW/XiivH6WiIiITozJjiyYiovnz1dUFc6OcCHbvvUS6Nqcv9JKAnc+/7hxAVHB6k66dtaklkGWC+vlMrnvxbA/P3fARzxeSGaximZ9AVXRUG61ViQ139Xyu/kuERERGaew3r0XgFhcRcwkNjY8vanNoGhKS3N1FWr0lcLcs4O7DIqGCtng9KgwdirlKVbmrzpnrTBO7ouRLzqGB8QJTUG9u/LEi6nkra4Xq34SpgA0TTMoGiIiIspnTHZk2L7+oXm7lGe08iaWXLliw4XCOGaewrOH9hsUDRWqseCEMK62FdYRFgBoLRd3wINqfu6A946LVTRm1QVJklKsplK3LqnqR5I19I6PpVhNREREpYzJjgx79Ui3MFZUOyrsZQZFU3ou23QmlKi4C3/fKzsNioYKlTcu9gGod9WmWJm/VtUl7YArAWh6/u2AD3jFD6ouE6+dpdTKHQ4gbhXm8rn5LhERERmHyY4M65oUGxu6lcL7kFTIZFnGWbVio9KhxCF4Av4UjyCaLwyfMF5RVTjXzh63obkF+pwbsCFr6J/Kv74d46HkKppqgyKhQmGFWxj3JvXYISIiIgKY7Mi44aD4pqvJ1WhQJKVr+7ZLoatzrvpVVPzPLlZ3UHrCsTg0U1iYW1PfbFA0p66qzAkpbhPmOoYGUqw2ji8u9jhqLGOCmE7OnVT9M+zjMRYiIiKaj8mODNJ1HX5d3KVcW7fMoGhKV125G/XyGmHuhdHd0IVtbqIT6xwZhCTN/l3RNQlrGwozaWnRxR3wvsn82wGPSElVNNWF+XtNuVPjEK+fnYxMGRQJERER5TMmOzJowhuEbgkIc2ctW21QNKXt3adfJIwTZi+e6NhrUDRUSDpHh4SxojpgMZsNimZpknfAB72jKVYawxeKQDeLVTTtDYVXRUO51eyuE8b+xHSKlURERFTKmOzIoJf6eiDJc6oHNBmra/nG3QgXbjgNpph4feX9rz1uUDRUSPqmRoSxLak/QCGpsYv9LybC+bUDfmh4SKyi0SW01RZefxTKrbYa8e9ITGZPJiIiIpqPyY4M2j/UJ4xtegUUWTnxYsoqSZJwTv25wtyI1oVRL3cA6eRGA2ITzwpLZYqV+a856fpZv5pff/+Tq2hMqgNmxWRQNFQo1je2ihOmGCb9vhMvJiIiopLFZEcGHfGKzf9qrPUpVlIubN92MXR19oOTJGu4Y9ejBkZEhWAq6fx/nbMmxcr811Yr9r+ISb686l3TPy1W0dil8hQriWY1VVYCqpgU2z+Yf813iYiIyFhMdmTQZEzsCL+8osWgSAgAKl0uNCvtwtyeiRehaZpBEVEhCGleYdxaUbjHKjY0Je2AKwlMBvNnB3wkIDZ0rrQWbhUN5Y4syzCpLmGum9fPEhERURImOzIkoWqIKh5h7rSmNoOioeOuPPOtwlg1+/Hwa38zKBrKd5qmIa6ITYZX1zUZFM3SNVVWQI9bhLmOoX6DoplvOipW0dQXcBUN5ZZLEauABqbzq/kuERERGY/Jjgw5MDgMyRwT5s5avsqgaOi4N7avgyUmfoB6cD8bldKJ9U9OQlJUYa69sXCbDMuyBLMm7oB3jQ2lWJ17IV2sMmmtLNwqGsqtSmuVMB4LTqRYSURERKWKyY4M+dvhbmEsJ+yodBTuLQ7F5I3N5wnjCfRiYGrSoGgon3UMJ537T1hR5XKdeHGBcMni9bMDeXL9bDyhQjWJVTRr6go3sUS51VAmXj/ri3tSrCQiIqJSxWRHhnROHBHGboXl2Pniqq0XAQnzzFiSddyx62EDI6J81TcpVj1Y9TKDIsmcKpu4Az6eJzvgPWPjRVVFQ7m1okpsAB5G/vSiISIiovzAZEeGDAfF5miNzsYUKynX3HY7llk2CHN7PXugamqKR1CpGvKJ186WKRUpVhaOJnetMPbmyQ74oeFBYSypVpTZHAZFQ4VmbYOYGNNMIUTicYOiISIionzEZEeG+FVxt3RN7TKDIqET+actlwhjzRzEg6+8YFA0lK8mQuLxphp7tUGRZM7yajHxGsmTHfDeSTFBXAxVNJQ7a+oboWvSzFiSgINJCTQiIiIqbUx2ZIAnEIJq8QtzZ7ayOWk+ecPKVbDFxLLnPx94yqBoKF/5E9PCuKm8LsXKwrGuQbwCWzdFEYyGDIpm1rBfvKrbbea1s5Q+i9kMRRUrgTpH8qf5LhERERmPyY4MeLm3B5Ksz05o8rwPGGS8Ny/bJow98hH0judHs0bKD1FZTFq2VRf+cbS2ujroqiLMHciDHfCpiHjtbG0RVNFQbtkhNgE/7BkxKBIiIiLKR0x2ZMC+oV5hbNUqYFJMBkVDqVy19QIgYZkZS5KOO55no1I6aioQAExRYa69qfAbZlrMCpSEeKNM56jxyY6AKlbRtFQUfhUN5Va5RawGGgmMpVhJREREpYjJjgw4PC1eV1lt5Zv2fGS3WLHSdrowt9/7CmKJhEERUT45kHTtrK4qWFZVHLcqOaRyYXzE4B1wXdcRk8VrZ1fWNBkUDRWqOqfYfNeTVC1EREREpY3JjgyYiIq7ScvLC383uFhddc6l0OecONLNYfzu5eeMC4jyRveYeN7frLogy8XxEllhTd4BN/b62VGPD5JZrKJZ18Sjf7Q4rRViH6aQlh/Nd4mIiCg/FMc7eQNpmo6wLO4mbWhsMygaWsjprcvgSog7yI92PWNQNJRP+qfFpKVDKU+xsvA0uMRqs+mYsTvgHUlVNNAUNLirjAmGCtaqOrGnTlwJQNM0g6IhIiKifMNkxxJ1Do9AMseEuS0rVhsUDaXjwrbzhbFPGeCVhYSx4LgwrrQWz+0gyyuTdsB1Y3fAeybEa2fNmguSJKVYTXRi65tahbGkqDgyaWzVEhEREeUPJjuWaM/hLmEsJ+yocRXPjnAx+qdzzgfitpmxJAH/u5uNSkvddMwjjBtdxdN7Z3W9WM2kKkHEE3GDogEGkqpoXEqFQZFQIat0OoGEVZhL7r1DREREpYvJjiU6NH5EGLskXp+Y76xmM9Y6Nwlzh4J7EY0b9+GPjBeBWO2wrKrBoEgyb11TM3RttnJCkoCu8eGTPCK7xkPi7nuVjUdY6NRYtTJh3Dtp3N9rIiIiyi9MdizRUEB8Y9XoLJ4PSMXs/eddJjQqhSmKX7/A3h2lKhaPQ1VCwtza+uJpNOy0WSDHHcKckUe3fPGkKpqy4qmiodwqM4lVQUPe8RQriYiIqNQw2bFEXlXcoVxds8ygSGgx2hub4FbF895P9P7VoGjIaJ2jw5Dk2eyXrgNrGxtP8ojCY4NbGB+eMm4HPCKJVTRtVcX1e025U20XqyknwpMGRUJERET5hsmOJfCHI1DN4pv2M1pXGRQNLdZlq98sjIPmYezt7zMmGDLUwRGxykFOOGAzWwyKJjvKLWLD1WG/MTvg/lAEuikszK1pbEqxmujkmsvFqqBAYtqgSIiIiCjfMNmxBC/39gi7wdBknNbMyo5C8Q9nb4WUVNp/54uPGBQNGenw1IgwtidVQRSDWketMJ6MGLMDfmhkfhXNqhoe/6NT01YtVgVFZb9BkRAREVG+YbJjCV4f6hHGFrUcJsVkUDS0WGZFwQb3mcJcb3gfQtGoQRGRUUaSqhySqyCKQWuFeP1sUPMaEkfnqFhFo6hOmE1mQ2KhwreuqUWcMEUx6WfCg4iIiJjsWJI+j3jFXZWFTfYKzfatbxNuqYAphruef9KweMgYU9EpYVznqDEokuxZVSfugCfkADRdy3kcRzyjwtghFV8VDeVOa1U1dFUR5pKPpREREVFpYrJjCcYj4pv2ZeXFc3tDqVhRW4tKfbkw93T/cwZFQ0YJqmKVQ0tF8SUu1ze2iDcQyRoGPBMp12fLSECsoqmw8tpZOnWyLMOsuoS57rEhg6IhIiKifMJkxynSdR1hSbw+cUNDm0HR0FL8XfsFwjhiHsOLPV0GRUO5pmkaEkpAmFtZW3wNM6vdTkhxmzB3YGggxersmY6Kr5sNzuKroqHccsjlwrh/ejTFSiIiIiolTHacop7RccAs9nY4u221QdHQUrzzzHMgx8SdwXv2sFFpqRic8gBKQpjbkNwHoAhIkgSLLh4Z6ZnI/Q54SBeraFor61OsJEpPlU2sDhoL5r5iiYiIiPIPkx2naM/hTmEsJWyoc1cYFA0thaLI2FS1RZjrj3XAFw6neAQVkwPD/eJEwoLqsuLsI1FmEl+j9k2+jongVIrVmRdPqFBNYhXN6joe/6OlaSgTbxqajnlSrCQiIqJSwqtDTtHBscPC2IVqgyKhTNi+9VL87eFnIMnHGjYqCfzvrsfwsYsuNzYwyrreSfHaWYtWZlAk2fW3of3wSuKxldHEYXz0D9djTUU7Pr7tvWh0Z7fKondsHJKiCnPtjUx20NIsr2zA83PyGxH4jAsmh3zBGHa9NoQxTxiKLGF5oxvnbGiA2VS8+1iT3jB2vTaMKV8EFrOCNa0VOHNtHRRZWvjBS6CqGl7qGEXPoBcJTUd1uQ3bTm9CRZk1q88LAIPjAby4fwS+YAw2iwkbV1ZjQ1sVJCm7v2YiyrxIPILR4AQ0XUe1vQJuW3G+58wnTHacokH/MDCnAXy9o8G4YGjJmquqUIOVmMRsr45dg8/jY2Cyo9gNeseEcXL1QzH40/5n8Mu9dwOyPv+Lko5O7wF8+k//D19/6yexpmZF1uI4OCzekiGpFrhtzqw9H5WG1fVNwJyb4FUlhFg8Dou5OK80DoTj+MkfXsCuoeeByiFIljAACfpAGSyPr8C7Tn8zrrxwPeQsJwByadIbxs0PPou9Uy9DrhyBZIkAmgKtrxzOh1fhqvMuxGXnZr5vmq7reOCZTvxmz1MIu3ogO3yArEMft+LnLzThDfXn4P9753kod2U+6XFkxIdbHnoaXeFXoVSOAaYYoCn4dVcVquLt+PBFF+GcjY0LfyMiMtxhzwDufPnPeHXiVejSsU0fHVjhWo33bn4bzmreaGyARYzJjlNwYGgQU+qQkOxYVdNqXECUEVdsuBC3H5hNdsQsk/jPh3+D9rrlOLttNRorKnMSx8DkJPYc6UIsrqK1qgZvWLkaspz9nbq4quKvh/Zj3OeFy2bHuSvXorosNxnn7tFhvDZwGKqmYXV9E85YtiInz+sPhXHEfxiY85mo2l5ct4PsG+4+muiQTpDomEOVovjqzptx27u/AafFkdEYRqdCuP/Z1/D44KPAnH9GSsKJaFyF1aykfjDRAtobm6HrEqRjf8clWcej+17BO858Q06e3xsKYVfXAfjCIdS43Ni2dj1sWUq0+IIxfPqXd8Jb9RLkxrlXR+uQXF4kXK/ivsGDOHjP23H9ey/JWsJj3OfD7p6DCMeiaHBXYeuadpiU7Pw7HhoP4LO//iViNftgmruvpKhQ3FOIuKfw0/0d6Jv4R/zrO87N2PPquo7//O1T2B18EHJjeO5bPkjWCNDYg5e1Xlz3y4P44Qc+gCq3LeX3WqyOvgnc8MefAzV9MM39MayoUCrH4cU4vvvcfmyffj+ueOO6jD1vss6RYbw+0AdN17G2vhmnL1u+8IMyIBCJ4LnOA5gOBVDpdOGNa9bBYc3c728qvlAEv31xFwanxyDLMlbXtOBdZ58Na5YTp7qu45mOQ3i+dx8iiRjKbS5cfsa5WNVQu/CDl0jTNLzY04X+qQlYzArOWr4aLVXZr1aPJRK4/6UXsG+4G3EtgWpHOf7hrPOxqj77t+HFVRXPdR7AmM8Dh8WG81atzerx5T93/BW3v3o3IGnA3JdkCegLduE7f70F2xrPx7+96X1Zq9jyBALY2fEKvOEAyqwOXLBuExrKc7O5NzIZxPBEEJIENNW6UFeZ2feYC5F0XT/5O+AiNjAwgIsvvhiPPfYYWloWbkh47+6/4k+djyFkHpn3tXPLL8a/v+0fsxEm5Yimabjqzi9AtcwvgdY1GTVow/vPvhzb1mTnjcVTB/bhrj1/xJTUB2nODrwpVo5zG87DRy96J8xZeDPpDQZx0+P3Y593D3TznD4lqoImUzs+vO1d2NiyLOPPCwAP7NmNB/Y/Cr9pEHNf362xGly04s3Y/saLs5Lo6Z/VIbLhAAAgAElEQVSYwM1P/g590X1Hd8vmcMSb8NXLdmBFbfbfZOTCp373AwzGOxdeeMzbWt+Ba7dlrqLpt8/sxd37fgepYhTJP8N1TYLNswHffPf7sbyh/MTfgGgB9zz/NH7b++vZY4jH2OMNePvqC/He896cleftHh3Bfz9zP47EOgAlPvuFhBXtzjPwiYvejTp3Zv9ef+r2uzHoeHrBdXrCjHfUXo1rLj0no8//t8O9+MXzD2BE6xR+v+W4E5sqz8Z1F/89XLbMfShVVQ0f+ulPEKzcu+BaLWLHR07bgUu3rM3Ic9/39Ku49/DtkCzRBddW+87FrR/anpEPKoFwHB/65Q+hVfUuuFYLlOOGiz6F09syewTx/pd24cEDOxE0i02srfFaXLziAnxg24VZ+dk8MDmJW576HXrCr4s/mxMWrLKfjo+95R+y8kE8EI7i23+8G12RV+ZdPoCoE2dVnofP/N27YVIy/2u+/8UX8dv9DyFmE6tMdU1GZWIlPnnhe7GhJfPHPeOqiv96/A/YPbJLeN+raxKq9BV431nvwAXrMl9toOs6bn70j3h29EnolqD4NU1ClbYS//fiD2BVQ+aTHv5IGD/aeT/2Tr8M3RyafV5VQaOyBv+y9V0Z32x7tudV3PTCj8UkRwqXLLsUH976Dxl9/t7xUfzoyfswGD8AzDlGrGsyGuTV2PHGf8TGluxs2O9+fRgPPN2D17rFpuFnrqnFuy5YhbPXp/e6tdjP68mUr371q19d9KOKhM/nwx133IHt27fD7T55Ru/639+OZyb/gnjSFZXHDUZ78eLBIVy8bjPPURYoXziMP3Q8CV2JzfuaJB29anjX4IuI+uw4Y1lmy2V/+tTDuLvzfxFRPPM+EGpKFP3hbjy69zVc0v4GmE2ZK8gamJzEJx/8Dka0znk3kkDW4cc4nurbjTK9HqvrM1su+62H7sKjIw8ipvjn/ZpVJYQufwee7ejDJevOzuibqpd7enDDE9/HtNQPyOq8r8cVP3Yeeh4rnKvRXFXYVR6ekBd37b8vrR+yxx2eHsIZTWuhQ4dFsUCWTv33/v5n9+Kuntshu7zz/owBQJIA1TGOx149iPNXbobLbjnl56LSo2kavvT7n+PZqUdmqjrmSigBdHhfx986R3Bh+5kZ/dn87KEOfOuvN8ErDQFJSRbIKibVQfxl//M4rXYjajK0Y3jgyDgeGLxzXlLnRCRZQ/f4MN616c0Z62dx/0u7cOsrP0FQHp/3+60rcYzEDuMvr72M89u2wJmhXfidrxzC84EHT/j6kUwyJXDgyATetXnrkv+sVU3Ht3f+HLojvWa3IdMIVtnOQFP10v+s73hyF7qwcEILACRLFF19Qbxt0+YlP+9xX//Dr/D42EOIK/55X1OVEDr9+/H8gSO4ZP3ZGf03taevG195/Pvw4AQ/m2UVHm0Yjxx8HmvL16Ihg5W23mAIH//N9zAmHxQ+DM4wxTEc78WTe7vwtg3nZPT9yK07/4w/DPwamjk472uSpCOiTOHJnhfQal+FlurMJXlC0Qg+du9/oju6B7oiJnckCYjI03hh+EV4p0zYsiJzN03quo7P//YX2Bt6SkwQC8/tweOdL2Bj9WmoXeCz2WIMT3vwb/d/B0PawXnPLck6ApjAM4d3w5qoRntjZm7k03UdX37kZiSk9C486PH04tI1F8Bmysx7oZd7u/C1J34Inzw87xizJOkIYhJP9T6PKqUJK+sy145B13Xc/tB+3Pb71zDmCc37+shUCE/tGYCuA5tW1yz4/Rbzef1ECqKyY//+/fjKV76Crq4uLF++HF/72tdw5plnLvn7ppsp+sEjv8PznkfT+p6byy7AF/7uvUuOjXLvI3d9F9NK34LrdE3Gv57+Ebz1tDMy8rwPvfIi/ufA7Sd8s56sVl+D/3rvpzPyvLF4HNfe8zXELJMLL1bNuOHNn8lYhcdtT/4ZO0cfTGttu/VcfOPvr8nI8477fPj4A1+ft5twIlLcjpsu/woaKgq3h8cjr7+Mn+372ZK+h6xZYdbtsEpOOBQnXOYyuK1uVNrdqHaUo9ZViYbyKtSUlaHMYYHl2JEUfyiGa3/9FUgO7wLPcFRr4lx8/6prlhQrlZb/+PNv8KLvsbTWvsF9MT779sxUXx6eGMdnH/4WYFp4x1+JuXHblV9Fmc2e9vdPqBr8oRgCoTh8wRj8oRh8gSh+t/dxTJW/mPb30XXgLFyJc1evgdtpQZnDjDKnBWUOC5w286KOuLzQ3Yn/2H3TvAbDJ+KIN+Bn/3z9oo61xBMaAqEYfKEY/Md+zd5ADHe++ntEKw+m/X10TYI8vBGytLRNARVR6A0dWEyuV5tqhDmy9AqLeFkf5LLp9J83YsOVTf+KxhoXyhwWlDktcDsscDnMsFtNi0pI3Pr4Q3hy/I9prd1o34Ybrnh/2t/7ZMZ8Xnziwa8Lu+2pyHEn/utdX8nYsYOP3nUjJpT0/o5tsJ2Pr77rqow872Ovv44fv3arUMmbihRz4ifv/hoqnJnpcfWxe36AcWnhik9dl3DNumvxjjPPzsjz3vbkw9g5+vu01ppiFfif930zIxXNCVXFv9z9DYTNowsvVk34/LZP4qwVq07puTRdQyQeRTAewu6+13HH6/cs6vFnVZ2LD5z7NjgsDjjMdliUUztCNen34aMPfFWs2E4lYcF3L/ki2uoyUyH2+6e68PMH96W19qP/ZxPevu3kG8hLrezI+54d0WgUO3bswI4dO3DllVfigQcewMc//nE8/vjjsFiyvwsYikbw/PhTaf9O/W36WXiD70R5hl6QKDee6tiXVqIDOLpjducrD2Ys2XHv63+AZE4v5zgudeKlni6cvXLpmfa7dj+dXqIDAJQ4fvrcA7jxPZ9Y8vPGVRWPDTwq9Mk4mQPhFzE6/feoz0DS4ban/5hWogMAdHMYtz3zEL7yzquX/LxGCUTmVyktliZHcfR/puHTAcSO/Sdp009XFehxC6SEDYpmB6BBcqeX6ACAI9qrmPSGUF2e27OcVJj8kTBenHo67Z/NL049DX/kHYtKOqTyk2ceSCvRAQCqxYdbHn0Ib9uwFZ5AAJPBALyhILyRIPyREIKxEELxCMKJCKKJKOJ6FCpigJI4mlhQ4pCUxNFx+eL2piQJ+Bvuw55DMqCaoavKsf82AZoJJlhgkS2wKTbYzTY4zHa4rA6U2ewotztR6XSh0ulCTVkZfvr87yCZFk50AEDIPII7nnkKm1vXYMLvhycYxHQoAG8kiEAkjGAsjFA8jEgigqh6/NccP/ZrTgCmY/8tJyBVLvLXLOvQm19HepEu8L0WuV6uGoaK4SU/72LrBmRbBL+dugn6uAKopqN/vsf+W9LMMEsWWGTrsT9nOxwWG8qsDrhtDpTbnahwulDldMFtt+PJoZ1p/2x+PbAb4753ZWT3/SdP/SGtRAcAaOYgbnvmTxnZWOwYGMS4fCjtP+v9gRfgD70bZY6lv47c8+ofIZnS+/utW4L45bOP4ZOXXrHk532huzOtRAdwdPf/16//ISPJDk3T8ET/E0CaH90Slmn87sVd+Kfzzl/yc//upV3pJToAQEngp8/fjxuqrsFkwI/pUADT4QB8x16z/bEggrEwwvEwwokwomoEUe3o61gCx17L0ti8TGXP1G7s+fPumbGky1BggQlWWGTrzL9lm8kOh9kOp8UOl8Vx9N+03Qm3zYFKRxl+8/JT6SU6AMAUw23P/gH/7x8+dMpxHxeJJnDPI+knqO98+ADees4ymE3Z692W95UdTz31FG644QY8+eSTM3PvfOc78fGPfxyXXXbZkr53Opmi2578C3aOPrCo7/vm6rfj429d+gsS5c51v74JIziwqMc44o0wy0tLuMW16Al7wJyMFHPCrSxc9rUQrz48r1/Fyeg64FZbl3SsAQDCahAxy8TCC+dQYuVwyukmO5LKq+cMffJgWjuTx0lxB+785+9lrfFetj3TcRA3773R6DDSdlndlfiXCy8yOgwqAIvZgT7OHKuEQ1naBzNd1+GV+9PajSUqdqZYOZzKEjcidGBa6oekLHw8a+Yhqgyn1gDogA4dx/8voB/7ma/PzED8qrBGVcKAObK4eGM2SNrS3vvp0KBbA2kdz5p5jKrAFHcDkI4lZ6Rjj5dmZo6Pjv6vJK4FAElCGJ70PwQfY4lVQ4F5zu910u/nCX/fxf9fkxKAZXHPq6sKZNUOST/6axF/PXPGkpT0K5Vm/0eSEJImF/V+txTpcTPWBd8DWT76flfoo5r0F3XucOb3/djcmCeE3qHFXf/+mau24IKzUldsFH1lR29vL1atEkuJ2tra0NnZmVayw+PxYHr6xOWAIyMLf8jcP5Z+Y7/jOia6Fl5EeWUsNpB2tvm4kHnpOzg4hc/QuiUIL9KrTsgkSQL8pv6lf6NT+DWrFi98SL9KIJXF7tTp5hC6RkawrjnzzcFy4Q2rVgG73YA9/R88etwMQAJMsUW9EcuE4cDiEn9UujrGF/9zNm7xwIv0ejCcDLtyER2VsHjhNeBns6RoCClDCy/MBksEOhaZIDmBxf+aVajK0l+/TkXaVcAZJikqdCUAppazTzLH8eqRw9Ajrpw/976eyZMmO5Yq75MdoVAIdrtYLmaz2RCJpPdC86tf/Qq33HLLKT9/VI0tuqYwrjF7WGg0KbHwIipJgejidiLyic1iwsays7Ev8Xha63UdeN/qa/HGtWvhDUYw6vNgLDCNyeA0PGEvfFEf/HE/wmoQET2IOMJQ5fD8Bo2nSFH4MZLSE1Njp5Q4peK3wt12yufcjwvHI+gPHFnUYxxyGVrKl97Iu3uqD6rE95FEhUzXJUBVIJkW9/lCT5gASV9UFXLGnKBpfy5EYtn9DJb3yQ673T4vsRGJROBwpHeu++qrr8bll5/4GsWRkRFcc801J3280+zA5CL/7O0m9usoNCbdhkQGMvVUfOpzdA95tnz04r/DJ+47AM298C5YdfAsXHHOGVBkCXVVDqzBwrfR6LqOcDyCiaAHIz4PRn1TmAhO47HepxGTT3x7VSrtTYVZQUO55zA74clMji13dBmyboYJFphlK6yyFTaTDQ6zDU6LfebMdcWxPgplNgccZhvsJjscZhsCsTA+/8i3094StsGNH13xJUQSEYTiYYTiR//bFwnCEwzCGw7CHw7BHw3NfD2SiCCmRRHXY/j/2TvzuKjK9v9/zgwMO44gIIqCgCiaopgoqblguaIWVNZjLmW5plkhoOIOpgRWlltl9ksTI0Uxl1K/+mhuuCOCmhQuiIgiCIPALOf3xzQnVCx84Fw3wv1+vXzlnAY/5wxz7nPf131dn0uPchiE6tWfw6CEEqZrVsFCaQlLpSWsVZawUVnDzsLKeM3WNmhobQtbC2MduslD5HLedSw9trLKci7m7lgyYPr/fr4VGPvjHNwTb/37G/9iXtBUuDtUfwxLTjuAdec3VPn9re3a4/3er6NEex/3taW4ry2FprwEBfc1KCjRoLBEg6KyEhSXlUBTfh+lujKU6o2/Z91fv2dRwTd8OJyKiCIAvTmgN4NgUEEpqozjmGABlcISFgrLv8ZvK9iYW8PG4i/fDEsbNLCyRQNLK6hUCszdHw9UsauTqFdictsP0MjeHsWlZX+N0Rrck+7fEsnv6L6+FOUG03ht9HrSC3/dy0qt0e/pCfePRK3Fk39QNYCdjbwenLU+2OHp6Yl169Y9cOzPP/98bADjYRo2bIiGDStvUWVu/u+R/55ez+L7S//e370i3T1qrgUYhwYvOx9cLEup8vtFgwA/2+6wNK/eDaopv480zeEncny30zWDr6NPtXQB4HTeaWhV+VX/AZ0ZOjXsAWU1267lafLxp+70E/2MM3zQQv0PnWCESv/6yOtjt45U2uLtcVhoG6GZY/X9UVjipLbB/H4TMXvH19Crsyp9+Il6BRyK/bHkP28+cZtKQRBgrbJCc5UVmjds8reujQP+X/q6f/jJB1EYVBj0TNcn0ubUX3q08EdCZtoT/UxToS2a2levvZ4oijh+5xBgXjWDUgCw0bli9fBImFcz28AZQBfXrjh282iV3v9WpxCorewB/O8+JaIo4o7mHiZunQU8wQ6lK1ojLnQSzJTVm2Y2snaAZ3pL/FFUhZJiUYEJ3UKqpVeRd7qGIO7wiioFl9o7+tVIoAMABvo+hx2X9iJf+++BFqWowsQeoXCwUsPB6n8PzBtEA3alnsTaC2ue6Odc0AruDaqffn487zDEJ/BzUJTbokfT5yH85dWgEIzPIoWggCAAgqCAAqjw+u//V/HYhdwsnCs+8kTnOsBtCBrbV68NrCiK+C514xN5ZzTQN0M/n+4QRcAgGv0wDKIIg2iAKBr/TcNff8S/jhn/bjyGv95/Juc8Cs2uVP1cDUBAwz6ws7SBUhCMn60g/PXnr78rjP81/j9AqVBAEBRQmj53hQC9Xo916eufaBzxMPdDb+9OMIgi9AbTtYrQiwYYDKZrMxiv22CAXvpcDBANf38+h7NTUGpe9cAldOb4bMACONnbVts484XfB+DXOwlVahnubuiCnh3+uTNJVdDqDHg3IQYa8+wq/4yytCGmvmycg5m87iTHFSneLT70uoJL3l8Hs3LuYcfhrCc6367PVD8j7p+o9cGOwMBAlJeX4/vvv8fw4cOxdetW3L59G927V9+dtyoM8uuEH9J+gl5VtZp3hdYGL3UKlPmsODXNyK79MWPf8SqbzjVW+GBW8Bs1oj1+w03k448qvVc0KDCv/7ga6be+J60lVp+v+o5ZG7vOCB/4arV1AWDE97OqXgOqs0DsK5NgVQPdl779zR47szdX+f3PN3uu2pq1AZ/mjljxxlT8sP8UDlw9Ar1VHqDQQ9SZw07bDIPaPI+h3VpLbWNrgv5tuyLh/BaUC1XL7ghwCYBFDfWW59R9hnQMwI8Zm2FQVe37pSi3RewbE2rEbDjuFyWOFVStHT0ADPDuU+1Ah4mpPUYgem8Rzuf/c1u/V32HoZd3QLX1BEFAI9sGaGHZ7omC1P95dmC1Ax0m/dkvTMDMXUuRXfJ4zyhBVGBiwCi0cWlZbU0TXZq3x+iS4Vh7ZuM/Zrd4N2iJ6b3frjFdM6UZovu/j8hdn6BA+/gNCTOoMKP3JDS2c6q2pkJQoH+7TlifmgStqmq70ILWEnGvTYKqChuH/8aq/TbYW8V29ADwgvsLePv5F6utqzd0w4gfzkFvXrVxxF7vhjHdBlRbFwAu3crG4TtVG0dEEZjUfTg6NPestu71O89h2q+zq7T4BgBHeCKs/yvV1gWA41czcLG0ihuLenNEDhqBhrbV95Bo/7sXPj31WZXf723dHk0cGlRbFwDe7tsdNxLvIk3/62NLU0QRUBd1wPw3q99hCADMzRQY1Ko3fvyj6htOzzfrjr4B7tXWNhhEnL6Yh5w7VdtYbN7YDs94Vn9N809Ub4uWAJVKha+++grbt29HQEAA1q1bhxUrVlS5jKW6KBQKvNn+VYiGf/+oRIOA11qHPLWdG+ozLRu7or1dtyq9V9Ba4v1eNTMgAcD7z78O6KqWOhag7l0jgQ4A6PuMH5oIbar0XrPyBpgaVIM7Zs++bmyD+C+IIjCkxbAaCXQAwJuBfWCnq9rum43OFWO6V38yVVtoaG+JSUOew7rx72NxvwjM6xmBT4dEYs348XilV9saDXQAgJlCiZm9x0MQ/33B42LhhsnP18xkilM/MFMq8Z9nXoVo+Pdtd9Eg4D/PvFpjz+YJvQbCorxqC0y13gOhnWsuaGqmUCIqaCLGdnoDjhaPnkNLdUtE9ZqK0PbV61b3MO8HvQJFedUWHZ7m/gjwqrmgg7W5FRYPDMPwZ4bCzuzBBYgAAX5O7bDoxeno6Vn94M7DDGzdE/ODPoCvg+8j/6+hygGjOryC+S9OrbZHyMM4WjfE0sEzEezzIiwVD853FVAisGkA4gbOxDMu1c/ylP5dhQJv+w+v2nxXBF7yfqlGAh0A8FaPF2Gtrdrurq22KUZ2C6oRXaVCiQkBI4EqXLOgs0B40Oga0QWAib2GwM7Q5N/fCKBzw+drJNABAG6OjghQ967am3UWxjlqDRHR/3VYav89W1YUBbzS8pUaCXQAwHMtW8Nd6Vel9yrL7fB+UM3NRxQKAbNfDUZIk7Ewv9MKYvnf81lRrwTym+E5y9ewbOTbsLasuXHk5U6BaGSo2jhso22KsTUQPASM1zsxtD0UVcgSNlMqMDHE75FuLzVNrW89KydP0somMeU3JF7eCCgrT78S9UoM9QjFiOd6yXCmHAoMBgPm/7wO50uOPLbOTaG1QXiPSejoXv00s4ocy7yE+COrHttnXhSBjnbPY8agmnvoAEC5VouwpJXIEdMf+x7zcgfEDHgf7o2qv3tUke1nTuC78/8PMNNW+v9FgwIvNhmCd3rW7KT93v0SfJj0GQqVjzefs9e7Ie6laWhgRRNUrctcyvsTSw58jXu6SnYoRaBdo/YI6/UWLM3Y1Ipynm4Sjh7A5j9+BB5n5qZX4mXPVzG86/M1qnvrXiHCkpfivnnuY9/joPdEfMh7sLawrFFtE6IoIqvgOvI0d6BUKNGsQRM428i3Q3Yp5wbm7vkcOtXju294mHVAzLCxsm36GAwGXM7PQkHpPZgrzdBC3Qxqq5rZgf037pTcxZWC69AZ9HC0bogWDavfir0qaPVa/H4nC0XlxbA0s4CXgztsVfJ5wyWfPoZ1GeuNdf+VIBoUGNB0GN56/oUa1b2r0eDDLZ+i2Oz6Y99jr2uGuGFT0cCmZq9/34WzWHlyLUSzyr3bzHT2mNlrIto2rf7Od0U0ZaUI3/oFbomZlb9BFBDYqA/eDwqp8QVhzPYNOF104LHzXUFrjQ8Cx6GLV80F1ACgoKQYEclfIl/IqlxXp8JrrV/Dy51qNrNWp9cjImk1ruofb01gVq7GghenwMtFnrIKvd6AUxdz8XvOLegMerg5OOK5Z5rC0kKeQosyrRZhm5fjJi489j0NdO74ZNgUNLCp2fnu0bQcxK0/idLyyp/NVhZmCB/5LDq1dvnXf6u6rWd5sOMJPryrt29j7ZFdSC88I9X9C1prtLb3w5jA/vBwcpb7lDkEHMu8hISTvyJb+ztgVg5RBFRaBwS6dsGo7i/AztLq3/+R/4FCjQbfHt6N4zdTUG5+1/gA0qnQzKIVXvfvh2c9vf713/hf2Z12Bknn9uK2mAUodRANAqz1zujl3g2vd+0FyxravXmYnIK7+PbQLqTmn4ZBVQQAELRWaGnzDEZ27Q8f16rtejwpBoMBP59Nwc8X9qEA143dRAwKNBCbYmDr3hjaoQsU1fQm4fyNQTQg9WYGdmYcwm3NXZgpzeDTyB2D2/SEi23NBtE49Y8rt/Ow9vAuZNw7Kz2bFVob+Nr7YfRz/Ws8UGtCq9fjp5Tf8OsfB1CsuAlBYYCoV6IhmiHYtw8G+XWqc+NISVkp1h3Zh4PXj6DU7DYEQQT0ZnBReiHU7wX0bN2W9SlyaoDr+Xew9vAvSLt7WioVE7RW8LFth9GB/WVbDBoMBmw6cRi7fj+Ae4ps4z1lUKCBoSkG+PTCS526ynZPlWrLkHB8Pw5eOYYSsRCCqICdmQP6+/RAcPuuNVKW9ThOXjHOO2/cvwaDoIMZLNHGoQ1Gde2PJmr5Apgn/sjEhlO/4FrZxQrz3Ybo3DgAY557ocaDShU5deUyNpz8Fbn3c2CAHpYKGwS6dcIbXXrDSiXf5se+jHPYdHYPbhn+MM53RQFWukbo0awbRgT2rrFM4trEfy+cx09n9iBXlwVRoYVgMIODwg1D2/ZBv3YdZLun7t4rxS/HrmB3ylXcyjdu5ro62uCFLs3xQoA71HZV+z3zYEc1qM6HV67VwgDItgjk1A5KykqhMjMnL03S6fXQ6vVMBt2SslJYmqvIJ+ms7ilRFFGu10KlNJc9lY7D4chLuda4G11T6fVVxWAwoFRbzmTsZIVOr0e5Titb5gqndsDq2WwwGFBSXg5rVf25p1hyv7wc5kplvSrFZzXfrY/o9AYIAJTKJ/+sqxvsqPUGpbUV6okUhw2sJnFmDB84rK6Z1T0lCAI3xuRw6gisxhGFQlHvFv0sn1McOljeU7aW9eueYkldzGj4N+rbmM0Ss/8hyFFT8FAWh8PhcDgcDofD4XA4nDoFD3ZwOBwOh8PhcDgcDofDqVPwYAeHw+FwOBwOh8PhcDicOgUPdnA4HA6Hw+FwOBwOh8OpU/BgB4fD4XA4HA6Hw+FwOJw6BQ92cDgcDofD4XA4HA6Hw6lT8GAHh8PhcDgcDofD4XA4nDoFD3ZwOBwOh8PhcDgcDofDqVPwYAeHw+FwOBwOh8PhcDicOgUPdnA4HA6Hw+FwOBwOh8OpU5ixPgGW6PV6AMDNmzcZnwmHw+FwOBwOh8PhcDgcE6Z1umnd/qTU62BHXl4eAOA///kP4zPhcDgcDofD4XA4HA6H8zB5eXlwd3d/4p8TRFEUZTifp4LS0lKkpaXByckJSqXyiX722rVrGD16NNauXYtmzZrJdIa1R5elNr9mfs11Vbu+6bLU5tfMr7ku6rLU5tfMr7ku6rLU5tfMr7mualdHV6/XIy8vD8888wwsLS2fWLteZ3ZYWlri2Wef/Z9+VqvVAgAaN24MNze3mjytWqnLUptfM7/muqpd33RZavNr5tdcF3VZavNr5tdcF3VZavNr5tdcV7Wrq/u/ZHSY4AalHA6Hw+FwOBwOh8PhcOoUPNjB4XA4HA6Hw+FwOBwOp07Bgx0cDofD4XA4HA6Hw+Fw6hQ82MHhcDgcDofD4XA4HA6nTsGDHRwOh8PhcDgcDofD4XDqFMq5c+fOZX0STyuWlpYICAiAlZVVvdBlqc2vmRZ+zVy3Lmrza6alvl0z/6xp4dfMdeuiNr9mWvg1131dQRRFkVSRw+FwOBwOh8PhcDgcDkdGeBkLh8PhcDgcDofD4XA4nH+UiMMAACAASURBVDoFD3ZwOBwOh8PhcDgcDofDqVPwYAeHw+FwOBwOh8PhcDicOgUPdnA4HA6Hw+FwOBwOh8OpU/BgB4fD4XA4HA6Hw+FwOJw6BQ92cDgcDofD4XA4HA6Hw6lT8GAHh8PhcDgcDofD4XA4nDoFD3ZwOBwOh8PhcDgcDofDqVPwYAeHw+FwOBwOh8PhcDicOoVy7ty5c1mfxNOEwWCAKIoP/BEEQXbdM2fOwMXFhUTrcRQXF8PMzIzJOVB9zg9j+n1Tal++fBn79+/H+fPnkZ6ejjZt2siuKYoibt26hXv37qGoqAh2dnaya5qIjIxEfn4+mjZtCktLSzJdlpw4cQJNmjQh1bx27Rru3bv3wJ8GDRqQnkN9gsXvmDUpKSmwsrLCZ599Bo1GA29vb/JzoB6z9+zZA09PTxKtisyePRtFRUXw8PCAmZkZqbZOp8ONGzdQWFjIx5E6TmZmJiwsLLBx40bo9Xq4urqyPiXZOXDgADZt2gSNRoPbt2+jadOmJLrUc+zCwkKcPn0a3333HczNzXH9+nV8+umn6NevH4k+h5bExES0bdsWWq0WK1asQEBAAInutWvXsH//fly4cAEXLlxA69atSXQrQvuErAPMnDkTqampaNWqFQRBwOXLl7F161bZda9du4Zdu3ZBoVDAx8cHw4YNk12zInFxcbh27Rr69euH8+fP46OPPiLRjY+Px+DBgxEdHQ1vb29ERUWR6E6fPh0KhUJ66CxatIhEFwBWrVqFkJAQKBR0iVdTp06Fl5cXlEolAGDy5Mlk2osWLcK5c+fwxRdf4Pr161i5cqXsmmFhYSgqKoKFhQUUCgX0ej0+//xz2XVNXLlyBcnJyVCr1ejbty/at28vu+bWrVtx4MABdOnSBQqFAidOnMD69etl1wWMn7cgCBBFEQAgCAKWLFlCop2UlIQzZ86gS5cuAICBAweS6G7atAm2trawsbEBADRr1oxEFwBWrFiBzMxMCIJA/ln36tULXl5eOHToEOmkmdWYnZycDEEQYG1tDQAIDAwk0Z0/fz6OHz+O9957D40bN8aoUaPg5eVFov3BBx/A29tbekZRPC+uXbv2yDGqe2rx4sXIy8tD27ZtMWbMGEyfPp3knjpy5Mgjx6i+XyZWrlyJAQMGoLi4GImJifD39yfR/fbbb9GnTx8sWrQIbdu2xXvvvUeiCxgDmGq1Gs8//zwiIiJIFoUs5thWVlbIzc1FWVkZcnNzAQCvvfaa7Lom5s2bB41GI807KefZI0aMgK2tLQBjkGno0KF45ZVXSLR/+OEHpKenQ6/Xw9/fn0zXzs4OH374IXQ6HUaNGkWiCQDLli3DsGHDyIPyFeHBjidk0aJFWLRoESIjIwEYH4IUmJubw8zMDGVlZZU+9OXm/v37aN68OQYMGICjR4+S6ZaUlCAlJQWTJk3CL7/8QqbbokULTJgwgUzvYe2ysjKoVCoyzUaNGmHq1KlkehVJTExEamoqGjZsSBZkiY2NRXR0NGbOnAkAiImJIdE1ERISAm9vb2zbtg2rVq3Cl19+Kbvm5MmTce/ePXz44YcAgI8//lh2TROxsbEPvC4uLibTTk1NRYMGDTBw4ECEh4eTBTuaNm2KPXv2SK8pA4h6vR6ffPIJmZ6J8vJyJCUlYdq0aTh48CCpNqsxu3fv3igqKkJRURGp7tdff41Lly6hV69eCAoKwrx587B8+XISbV9fX4wZM4b0GbVo0SJYW1vDw8NDOkZ1T5WUlOCTTz7Bvn37sG7dOhJNAPj1118BQAqGs8pu/fnnnzFhwgQsW7aMTDc7OxvHjx/H66+/Tj6WKBQKlJeX4/r169DpdCSaLObYKpUKw4YNQ0FBAdq0aYMbN27g0qVLZDv+zs7OzObZrVu3xqxZswAY50JZWVlk2uXl5Vi4cCEAujUkYMw2dXd3R2FhIU6ePEkWuGzevDn8/PxgZWVFolcZPNjxhNy6dQv5+fkYP348AMDPz49E9/z589Dr9WjYsCE6dOhAolkRGxsbpKamIi4uTtqdpcDe3h5paWnw9/cnvVEuXryI9957D5aWlqQ7owCQnp4OZ2dnKJVKkslNWFgYsrOzMXHiRNjY2JBeryiK8PT0xMsvv0w+kbt//z527twJURRRWlpKqh0ZGQl/f39MmTIF9vb2ZLru7u6IiIiAIAjk40hkZCQuX74MZ2dn3Lx5E5s2bSLTvnPnDg4ePIj79++TaXbu3BnHjx8HAGg0GjJdAMjNzcX7778vLUap7ueoqCgUFxfD1tYW1BWyrMZsMzMzHDlyRHouUmVdduvWDWPHjpVeUz6jMjIyMHv2bNId2aVLl2LDhg0YPXq07FoPI4oiTpw4gd69eyMpKQknTpwg0Y2KisKWLVvw0ksvkehVxnvvvYeCggLY2dmRbogYDAbs2bMH7733Hum4DQBvvfUWEhISkJiYKG0OyA2rOTZgzJry8fGBj48P5s+fT6a7e/duZGRkwMLCgnyerdFosGPHDgiCgMLCQjRs2JBMe/fu3SgoKIAoikhJScFnn31Gcm+99tpraNmyJQDg2LFjsuuZuHXrlhTcAWgzeEwIIvVd9ZSzadMm5OTkoKSkBABgbW1Nsrvw559/IiUlBWlpadBqtaS7sgaDAQBw6dIlKBSKB9JX5SY7OxtnzpyBp6cnnJ2d4ejoSKL7+eefY8qUKSRaD7NkyRIMGTKENP392LFjUpr/L7/8QpZ+vmrVqkci6lQDYXl5OY4cOQJBENC1a1eyXcrExERkZ2dLrwVBIJtE5ufnIzk5GaIo4qWXXoJarSbRBYwpqz179oRarcYvv/yC8PBwEt2CggJs374doihi0KBBZJOaKVOmoF27dvD19cWePXtIF/8xMTGIiIggLYUDgE8//RTZ2dlSuirlpIbVmP3RRx/hueeeQ5s2bbBx40bMmTOHRHfQoEHSs+H69esYMmQI3n33XRJtqsl5Zfz+++9QKpWkPimiKEKj0SAnJ0fahGjRogWJdnl5OQ4fPgylUomuXbvC3NycRNfEV199hbNnz8LMzAylpaUkZaaAcd6Zm5sLnU4HpVJJ5n/EouSS5RwbMGYXODo6QhAE3Lhxg6RcXBRF6bpNmIKnFGi1Whw9ehR6vR7dunVDUVERHBwcSLSzs7OlzT3T94zCF2bx4sVIT09HgwYNcOvWLSQkJMiuCRgze8PCwki0HgfP7HhCQkJCmOju3r0b/v7+CAkJIa97MqX6V4RqErts2TLY2NjA19cXc+fOJUujPHXqFCZPnizVYVNGnK2trcnS33NzcxEXF/eAaZC9vT1JsKO0tBQDBgzA3r170bdvX4iiSDb4AsDy5culhdnOnTvJvtN9+vRBaWmpNKEyBU4p+Pjjj/Hmm29CFEXExcVhwYIFZNp2dnaws7PDN99888gkRy4enrimpqaS3cvW1tbw8/PDtWvXoNVqSTRNXLhwAYsXL5bGL6qFqUqleqRkiQpWY7ZSqUTTpk2xf/9+3Lt3j0QTMHo3mNKwFy9eTFoalpWVxeSzXrp0KRwdHVFWVoZNmzaRTaAFQcBXX30laRcUFJBpx8fHo3PnzigpKUFMTAxZMM3ElStXMHDgQHh7e2Pjxo1kupGRkXB1dZXmu5QlrjqdDlevXoWjoyOJ+S7LOTYAhIeH448//oBOpyMzoF29ejWzja7ly5cjKytLmhfs2LGDdI7/xRdfAADu3bsHnU6HVatWkeiWlJRgxIgRaNKkCYnXpIkDBw7gypUrsLKyIs/gMcGDHU8JRUVFWLduHW7fvo20tDQyg1DAOAClpaXhxIkTaN26NZycnMi0bW1tYW1tDU9PT7JOHffv38eHH36Idu3aATB2R6Hi0KFDyM/Px4gRI+Dp6YkNGzbIqufi4oIlS5YgNzcXBoMBBoOBrJxEp9MhOTkZp0+fhkajgSAIpC7NLBZmDweXRFHEnTt3sGbNGhJ9c3Nz6Xv9008/kWiasLGxgY2NDZYsWUK2gxMbG4vi4mKkp6fD1dWVdOwaPXo0GjZsiFOnTqFz585kusCDk0bK5M1jx46hqKhIGqupgiwsx+wPPvgAFhYWuHXrFllZK/D3AlwQBJSWlpLdU7du3UK/fv3Qp08fqFQqpKSkkOgCxoDpyJEjAdDWurPUVqvVCAoKAmAM1lKj0+nQqFEjJCYm4tatW2S6LVq0kMrFqYmOjoZGo0FwcDB27dqF6OhoWfVYzrEBICIiApmZmXByckJubi5Jiem4ceOQlJQkvbawsEBBQQFJtum4ceMe2GSTe579MBWfz3J/tx5GrVbju+++I/WY2rZtG5nW4+DBjqcEk3lR//79K3Xolpv169dDrVYjODgY8+bNI+tc0b17dyQkJGD8+PEIDQ0l0Zw5cybat2+PxMREREVFYfXq1WSRyM2bN2POnDn47LPPMHz4cJw+fRqvv/667Lrx8fHkuyi2traYPHkytm/fjpYtW+LGjRuk3hksFmam4NKpU6fQunVrlJSUkHp29O7dWwqUUreXGzZsGA4fPozvv/8eoiiSmcLGxMRAqVQiNDQUS5cuRXx8PIluRkYGzpw5g4CAAFI/GladIwDjZ11YWAgApO1IWY7Z27dvx7lz5xAUFIQLFy6Qdcvo0qULPD09odPp4OPjg/LychLdhQsXYsiQIZg9ezZmzZqFn376iczQ8L///S8uXrwIURRx/fp10u82K+309HSEhYVBFEUUFxeTXjMAzJ07F6IoQqlUkt7TR48eRXp6uvR8prxmpVKJxo0bo0ePHg9k2coJqzk2YOzKMmnSJKnElIp9+/Zh0KBBAIydvI4dO4Z58+bJqpmXl4f4+Hikp6dj3759EAQB7u7usmo+zKeffgpBEKDX63Hz5k0y3Xnz5kGr1cLZ2Rl2dnZkuqaGHvfu3cPt27dJM8RM8GDHUwJL8yLAOBiam5vD0tKSbAcpMTERgiBIuxoFBQUkura2thg9ejSuXr2KxYsXk3/eCoUCM2bMwMKFC5GTk0OiyXIX5ciRIxg0aBB8fHwwa9Ys9O/fn0Q3JiYGRUVFsLa2Jq0VBYwTm2nTpqGwsBCxsbFkO4WnT59m0qUDMPqziKIIV1dXPPvss2S61tbWUkkJpcmxqQvMoEGDSLvAVOwcQdVa2ERSUhLy8/MBGJ32qcYUlmN2dnY2mjVrhsGDB2P27NlkusnJyRg6dCisra1x5MgRsiCLnZ0d+vbtC39/fyxZsgRlZWUkugDw/fffP3Jsx44dJPcWK+3KFr0bN24kaxH6zjvvSP5hlC06V69ejQMHDsBgMKBXr16y61XEzc0NO3bswIcffkjW3pjFHNuEnZ0dbG1tSUtMAeO4bdp0OXz4MElWh5OTExYtWoTc3Fxcu3aNNJvZhOn+MTMzg7OzMwDgzJkzspvGh4eHS+3oAbqyoYo6FY1KKeHBjqeEadOm4fLlyzAYDPDx8SHXHzp0KNatW4fZs2dLqZylpaWylpa4u7szabXm6emJffv2oXfv3hg2bBiZGzdgTK+7cOECnn32WURERJDV8rHcRTF5ZgiCQPqgTUhIIO9rb0KtVsPNzQ1ubm6kC3BT7SQLL5revXvj7NmzKC8vx7Fjx9C1a1cS3bZt2+LHH3/Eu+++i549e5JommDRBYZV5wjAGJA2Lfgpv1ssx2yFQoGsrCwkJCSQdt1h1fK2a9eu0mf9zjvvSLt2rLh69Wq90zYFFClo1aoVkxadc+bMQc+ePSGKIj7++GPSQOLo0aPxyiuvQBRF2NraApA/sMVijm3igw8+AGB8VpoCLRSBvKCgIERGRkKn06FPnz6kz8klS5aga9euMDMzgyAIpKWmlZmRHj16VPZgh4eHB5NWvybvNIPBQGZH8DA82PGUMG/ePGg0GtJWbxXx8/N7pB557dq1su7cBQQEPOIETjEgVWxt98wzz5Cm9VUMZFlYWJB1F2C5izJjxgwcO3YMOp2O1HyNRV97E4GBgYiMjIRer0fv3r3JdLdt24ZLly5BqVTCy8uLTBcAbty4gfz8fCgUCrRq1YpM96WXXnqkdSPFzuj48eOxZ88eXLlyhbQTi+lZARivvWPHjmTagHEsEQSBrKwCYDtm/+c//8GVK1dgMBjIn8unT58mL5MKDg6W/t6sWTOsW7eOTJtjhPL3zapFp0qlkrI8T548SaJZEVM2iwm5A1ss5tgPU3HjhSKQd+rUKSZtSAFjgJwiQ6k2wao9OyvT8orwYMdTgrOzM5OI3D9BkSrMwgl82bJlj2QYUBntvfnmm7C3t4eNjQ1EUSQbkFjuoixduhTp6emwt7fHqlWryDqysCwNa9GiBbp06QJRFJGXl0emu3TpUjRq1AilpaXYvHkzaTswT09PuLu7o2nTplLqJisodka/+eYbCIKAfv36kbW0A1Bp4M7Dw4NEe+LEicjMzISdnR1cXFxINAG2Y/auXbtw48YNdO7cmXQcYVUmNWvWLCmQRfmMehwsynpZa1Pqzp8/H0ePHoVOp8O8efNQXFxMknLfunVryaukU6dOsmrVVlh+tylg2aXj999/x5QpU5hkM1cGxe/a09OTSXv2qKgoaLVa8vKZivBgx1PC7t27kZGRUWtuTIBmd0Gn08HJyYnUCdzDwwNXrlx5ZDeYgiVLluD777/H9OnTSXVZ7qKUlJTgzTffhKurK2k7LFNpmF6vlzINDh48iB49esiuHRsbixYtWsDHxwfnzp2TXc+EnZ0d3nzzTQD03Qw2b94MMzMzcqPQyqAYu2bMmIGrV68iPDwcdnZ2GDx4MIYMGSK77q+//goAaN++PQDaXeD58+dj1qxZ0Gg0WLhwIeLi4kh0WY7Z48ePR2pqKuLj47F792506NABb731Fok2izKpwYMHIz09newaK7JixQoMGzbsgfaYffv2rdPa8+bNg4eHB55//nm0aNECAEi/5+bm5g88Ex0cHPDjjz/KHuzw9vZG165dkZOTAwsLC1m1qgKLwAOLMm4TFNdbsUsHdTne7NmzkZmZCVEUybUro02bNrJrsGzPvmDBAhKtx8GDHU8JmzdvfuQY1cLscVAMxHPmzJEGXar0yeDgYJw5c6bSujq5cXV1rTTQkZmZKWvZAetdlAYNGpC3wwKME6qKnD9/nuSecnR0RFBQEAoKCkgd7ll2M7CxsWFiFFoZFBO58PBwODk5YeHChfDy8sLixYtJgh1RUVHYsmULk4W/nZ0dHBwc4ODgQFqby3LM/uCDD+Dv74/PP/8c9vb2+Prrr0l0p06diu3bt+PKlSuydzCoSNeuXdGkSZNHjlP4CwwbNgxbtmxBXl4e/P390a9fP7Rs2VJWTdbac+bMwfnz57F48WJcuXIFO3fuROPGjWXXZc2PP/6IRYsWoWnTpoiKiiKdlyxatAidO3dGYGCgVM4id2BLp9NJ3fBMUMyxK+vuGBgYSBLIi4yMxOXLl+Hs7IybN2+StLw1MWPGDNjb28PLywtnz56VGiFQUJktAYWf2Nq1ax85Jrc3S1hYGM6cOYNx48bB1tYWGo0GK1eulE3vcfBgx1MM1cIMMLYmDQ4ORnZ2NlJTUzFlyhSMGzdOdt0VK1Zg8ODB+OKLL+Dt7Y2oqCjZNQFUumvx1Vdf4Z133iHRf5jdu3fLGuzo168fWrRowWT3Yt68edDpdHB1dZUWwawDeXIzaNAgODg4YNeuXXBycgJAs1hg2c2AhVGoqaNTRUJDQ0kCAQsXLoS5ubn0Ojw8nMQrRKFQ4OWXX37kOMXvOTQ0FLNnz4Zer0dISAgAOpM9VmP2wxlKY8eOJdH9+eefJT+r8+fPk6YGN2/e/JFjFP4CeXl5Ulc2g8GAjz76CJ999pmsmqy1hw0bBkdHR4waNQpdunSRXa8qUMwTVCoV0tPTH+geQcVHH32EkydPIjw8HEVFRfjuu+9kD2zFxsZCFEV4eXmhR48eaNKkCckc++bNm/j555/xwgsvQKFQ4P/+7/8QGBhIEsiztLSUWt7u2rVLdr2KNG7cGP3794dOpyM1/AVqly2B3N4ssbGxmDp1qpTxSdlSuSI82MGpEvfv30fLli3RsmVL/Pbbb2S6JSUlSElJwaRJk0hN5ypDp9Mx05Z7cjF37lz07NkTCoWCSeqkmZkZ3NzcpNeUgbyKUAV7nnvuOQCQXO4BejMyE1QdBfr27YtmzZqRtnp7XEcnip3RioEOE9STqopQ/J5rg8leRViN2RS6eXl5tcL4zQTF2Hnq1ClMmDBBalFJ5UXDUvuHH37AqVOnkJSUhFWrVpG3kzaRn58Pe3t7mJmZkaTch4WFYefOndDr9ZK3lNwZriYmT54MCwsLBAUFkbVJHzduHE6ePIlt27bh559/rnRjQg5eeuklpKamYvjw4QCMJpZUsGp5CxiD42q1GmvWrCFpeVsRky2BhYUFc88jCuzt7dGoUSM4Ojoyy+rlwY6nGMpdeAcHByxYsACCIMDe3p5M197eHmlpaejYsSPz1HeW9ZNy06ZNG3To0AEqlYr1qZBRXFyMjIwMuLq6wsnJCRYWFggICGB2PnXdjGzu3Lnkrd5MmR2mz5a6xdzD1OUx5HGw/F6z+rwpdP/880+sW7dOypoJDQ2VXfOfoLjmEydO4Pjx45IWZakWK+2PP/4YgiCgU6dO6N69O4lmRWbPno3Q0FB88cUXcHR0JEu5V6vVeP311x84JneGq4nw8HAcP34caWlpOHLkCMlidOLEibCzs8OIESPIM3i6dOmCiIgICIJAWs4xZcoU3Lx5E5MmTSJvSTps2DAAD/pWUGTkiaKIxMREWTWeBIrnc2hoKKKioh7I+KSGBzueErZu3Yp+/fo9MCBQLszeeecdaLVapKWlPeJzICcVnYPbtm0LgKZtZGVQT9pNTvcAHsh6kINz586hrKxMqiGcPHmyrHr/BsVnHR0dLRlmxsfHIz4+nqnrO6uFGdX3mkWrt48++ghlZWWkmv9EfewcUddN9ljpjhgxQgrksfyMtVotzM3NSc7BxcUFM2fOBGA0WE5JSSFbnLHSHjNmDH744Qf88ccfTLIdVSoVjh49ismTJ5N6KlQG1f28detWFBQUQK1WkxngJiQkID09HStXrkRMTAxpJnOrVq1w8uRJiKJI2hb+gw8+gLe3NxQKBQD2806KjLzVq1cjKyvrgWNUJYgsvGiAyjM+qeHBjqeEpk2bIj4+HkqlEi+++CI6duxIujCLiIjA8OHDkZCQAKVSyTTtiiIVPCUlBd7e3li9ejU6duyIfv36YeTIkbLrAsYa8MGDByM6OlryKQkODpZV08fHB2+//bbk0kwJqwyL2mKYSbVYiI6ORtu2bR8wyVQoFGSTORat3n777Tfk5OQ8cIxiQsXSK4Sl4VxFKBfBALsxm5VuWloazp07h6CgIOTl5ZFkLN2+fRv79u3D3r170bdvX4iiiJ07d2LNmjUk/gIFBQVIS0sDYJwHULawZqW9fPlyREZGAjDODRYuXEiia6J58+bIycmBSqUiLRtiyeuvvy55SPj6+pJoRkZGolWrVpg6dSpJ9kpFWH3HfH19MWbMmFqTUUzxrBo3bhySkpKk1xYWFlJgTW5YeNHUFniw4ynB3d0dLi4u+OOPP3D06FEkJiYiJiaGTN/GxgYHDx7EuHHj8O2335LpVgbFgJSUlIRevXrBy8sLhw4dQr9+/aRIqNyw8Cm5e/cuoqOjpdeUZnesMixYGGayXCyo1Wp8++23OHbsmHRs0aJFZA87kyt3ixYtyBYKISEhOH78OH788UeoVCqyVH+WXiG5ubmVHpfz98x6EQywG7NZ6WZnZ6NZs2YYPHgwZs+eLbseYCxn9fDwQIcOHaTv+Ny5c0m0AWM2S3p6OnQ6HSIjI1FYWFjntQVBQIMGDSCKIvR6PYlmRbp164Zz587hwoULUuYnFRqNBgqFQtqMkDvD1UR8fDzefPNNiKKIuLg4kraZffr0wc6dO5GamoqBAweSBqcFQYBarYbBYCD9jmVkZGD27NkPdCVhCVXm0L59+zBo0CAAxufHsWPHSDpqsfCiqS3wYMdTwjfffIOXX34Zb7/9NsrLyyvdvZOTLl264ObNmxBFkUndaEUoBqTy8nIkJSVh2rRpOHjwoOx6FTH5lPj7+5NlHFQ2YaXqPsMiw8JgMMDGxgbr16+HKIpISEgg0a24WGjevDkUCgXmzJlDot2zZ094enqSm3GZWLZsGWxsbODr64t58+Zh2bJlJLpJSUlYvHgxBEHAJ598go4dO8quydIr5NChQw+8FgRBqk+WC5bfaxOsxmxWugqFAllZWUhISIBGoyHT7Ny5M+7evYukpCTp+021SElKSsL06dOlDEQHBwcSXZbab7zxhmRk/eqrr5JoViQ2NhYtWrSAj48Pzp07R6a7atUqFBQUoKysDI0bN8a7774re4arCXNzc7Rr1w4A8NNPP5Fo/ve//5U6Oy1cuJA02PHqq69KJVqUpaZeXl6YOnUqmV5FWGZv29raol+/fgCAw4cPk83JWHjR1BZ4sKOWY9oxy8rKQmpqKs6ePSvtmFGRmJiI7OxsAMDOnTvJ0pJZpoJHRUWhuLgYtra2pDtXgHEHKTMzExqNhmRh9jioOhlQZ1jk5eUhPj4e6enp2LdvHwRBgLu7u+y6wN+LhdzcXLi5uWHp0qXw8/Mj0b979y7Kysoeu/MvN7a2trC2toanpyeZGdmRI0dw7949HDp0CBYWFrhz5w6JLkuvkMWLF5N7VbD8XptgNWaz0p0+fToOHz4MvV4vBRvOnDlTaQvemub48eNYsGAB+U4/AGYZiKy0dTodzM3NYTAYmHzejo6OCAoKQkFBARo0aECma2FhgfDwcAA0JY8V6d27N8LCwiCKIvr370+iWVpairNnzwIAioqKSDRNJCcnM8mqyMrKwuTJk6UAIuXvmWX2dlBQECIjI6HT6RAUFISSkhISXRZeNLUFHuyo5Zh2zDp27MgkbRQwptexBjHnjgAAIABJREFUmLibJsoPm7BRpIKvXbsW2dnZMDMz3iKUD4IZM2bA3t4eXl5eOHv2LKk7dkUoglosMiycnJywaNEi3LhxA9nZ2RBFkXxycfz4cQBGcyjT3+UmOTkZgiBAEAQoFAoolUrZd/wr0r17dyQkJGD8+PFkjtw3b95EUFAQbt++DQCSy/2tW7dkLaVh5RUCGDOyWBmgsfhem2A1ZrPSNTc3fyQ4fPToUZJgR2lpKQ4cOCAFLQMDA2XXBIw70CdOnEDr1q3h5OREosla+/Dhw5g/fz50Oh3mz5+P9u3bk2kDRr+448eP486dO0hISHigXbqcbN68GefPn4fBYEBaWhpu375Nthj29vbGyZMnoVQq0bp1axLNqKgo/PzzzwAg+WdQwSrosHTp0keOUTUgYJWRt3//fty9exf+/v4AjJ51VOW1LLxoags82FHLUSgUOH78OP78809cvnwZAMj7Mn/88ce4du0anJ2doVAocOfOHZIe4AEBAVizZg25CRtgdCCPjY0l0XqYxo0bo3///tDpdCRmrI9D7t1hlhkWADB//nxmQaXS0lIkJSUhLCxMevjITWxsLBYtWoRp06ZBEAQpZZaK48ePY+XKlaSaj8sC27x5M8aPHy+bLiuvEMBogJaZmYkNGzbAzMzskfaNcnL//n3y77UJVmM2y2cFK/z9/VFYWIiCggLSTjDr16+HWq1GcHAw5s2bh88//7zOa+fk5ODIkSMQRRF3797FkSNHyIJLgNEINzIyEgqFAmPGjCHTTU5OhiiKMBgMAECa1bJx40ZMmjQJZWVliIuLI/HH2759OzIyMqDT6aBSqUjLSb7++mscOnQISqWS9LtVGVRz3uHDh8PV1RU2NjakG8guLi7IyckhN6EF2HjR1BZ4sOMpYOLEiTh+/DjZQv9hYmNjERMTgxkzZgAwBj+oYGHCBgDHjh1DUVGRtHNFWVfYoUMHqNVqrFmzRvZavsLCQqSnp2Pv3r3SYv+nn35CXFyc7PWLrDMsGjdujAEDBkCr1ZIHlXr16oVevXpBEAQsXryYTLegoACXLl0CANy7d49MFwAOHDiAK1euMElZfRiKMg8WXiEmVq9ejYiICCiVSixbtkyqx5abmJgYqfyNagfYBKsxm+Wz4mEoy5dOnz6NgIAA0mCHlZUVzM3NYWlpSV7SwUo7ICAAN2/eBGDMsr1586bsmWkmrl69Cnt7e6lMi5Lw8HApExGgL1nKz8+HwWCAKIq4du0amjVrJqteeXm51AWFck4AGBfBAQEBKC4uRkxMDLnfUkWoxpPNmzdj1KhR0phJ5cHj6+uLDRs2IDg4mLz7IQsvmtoCD3Y8JVy9ehXbtm2Taq2oUxlFUcTXX38NgG4wAtiYsAHGSbvJbZ2yTtXEhQsXEBgYKHtbKisrK+Tm5qKsrAw3b96EIAhSCiFV/SKLDIvExEQ4Ozvj/PnzWLNmDTQaDWnq6M6dO6FSqaSHHdVuSkREhOS7ExERQaJpYtu2bY8cO3jwIHr06EF6HoD8YxgrrxDA+KwQBAF3796FSqUiHa9nzZqFzMxMODk5ITc3F5s2bSLTZjVms9K9cOGClGJv2gxp06YNiXZqaioaNGiAQYMGITw8HAMHDiTRHTp0KNatW4fZs2eTmQmy1q4sO23lypWyZqaZSE5OhpubG/bu3SsdoyrH8/DwwIQJE0i0HsbGxgbJyckAjGU8W7duxdixY2X1mtq9ezcKCgogiiJSUlLw2WefkQVO1Wo1+vTpA8B4b7OEKmDbtGlT7NmzR3pN9b0GjGVD4eHhMBgMsLOzI9v48fDwwJQpUyCKIknHw9oED3Y8JYSEhMDb2xvbtm3DqlWr8OWXX5Lqz5w5E5cvX4YgCFL6FcVCxWTCZjAYSDNKkpKSpN1+Z2dnkomFib1792Lw4MHSecjZlkqlUmHYsGFo0qQJvL29sWrVKrKOKCZYZFi4u7vjt99+Q0hICD7++OMH+p5T0Lt3bxQVFZF7hezcuRMnTpyAKIpQKBQktbH/xPnz55kEO+zt7WX991l5hQB/L1B27NgB4O9rLS0tld0Y1srKCpMmTYJarSYvY2E1ZlPr5ubmIi4uDhkZGfD19ZVS/Tt37kzWQhsA7ty5g4MHD+L+/ftkmqIowsPDA6Io4tChQ6TZUiy1KzsXCigXgA9z8eJFvPfee7C0tCQv3a7suuUOMFW8PlPXHSrD4fT0dMmQtbi4GNOnT5f18y4tLUVeXh727NkjtSrfuHEjwsLCSBoQAEDnzp0lXynKjVTA+JyYMWMGRFEkLSfOz89HTEwMSktLycuYWcODHU8JkZGR8Pf3x5QpU2SfqD8Ob2/vB15TLFS+/PJLyfzt119/JUtlLCgokMpmqNPt7ezsyNtSmZypvb29JWdqClhlWAQEBGDr1q3o3r07RFHEL7/8IrumieXLl+PPP/+UXlO0BjXx+++/Sw856lRZVph8f/r27Ytbt25hzJgxeOONN2TVZOUVAjx+gbJ27VrZte3s7GBra4tvvvlGqrWngtWYTa3r4uKCJUuW4PLly488k6kIDg5GRkYGsrKySOvdN23ahHfeeYdJVxKW2g9Dma3FCk9PT0yZMoX1aUjIHWBq2rTpI8e2bdtGEuyozH9GTqNQnU6HrVu34tSpU9BoNBAEAT4+PgBoGhAARg+edu3awdfX94EMDwoUCgXUajUMBgP5czI/Px+iKJKVZ9UWeLDjKSAxMREuLi7Izs7GmjVrIAgC07pgSliZv+l0OqxYsQIGg4F05wp4sC1Vnz59SPRZOVOzzLB4+eWXMWvWLCgUClIDSUdHR3Tp0oVJGmFpaam0429KvWcJxQ6lyfdn0KBBpL4/lUHdEpZae9iwYbC2tsbIkSOZBOVXr14NQRBQXl5e53XXr18PjUYjLb4pPQ22bNmC6dOnk9ec29vbo7S0lDz7kLV2ZedSl8nNzcWpU6cwfvx46VpZejwB9SPAVBE5s2xtbW0xefJkpKWlMeuuZG1tDT8/P1y7dg1arZZU+4033pB8tCiNaCsrz2KZvUUJD3Y8BfTp0welpaVSC1aqnsz/BsXkmZX52927dzF06FDY2Nhg1apVJJomgoKCHvGt+Oqrr/DOO+/IphkVFQWNRkPuTM0yw6JTp05MAg5Hjx7F+vXrH2hpRzWRmz9/Pg4fPgxRFGUrjXocxcXFyMjIgKurK5ycnGBhYYGAgADZdVn5/lQGywkzhfayZcuwYMECeHl5ITo6GnFxcbJrmpg4cSIyMzNhZ2cHFxeXOq/r7OzMzNMAAKKjo6W/UwVarKys8Ouvv0qvKSfqrLRZZKax5rfffsOzzz7L+jQegMXYzTI4TnG9LLsrjR49Gg0bNsSpU6fImz906NCBJGPnYepLYKMyeLCjlmOqzzWZkYmiiDt37mDNmjWk5yGKInJzc6WUqyZNmpAsVGJiYpg8ZOzt7eHn5wcAste5VwVThwO5WLVqFdLT02Fvb4+8vDwkJCTIqlcRVhkWrFi6dClSU1MfMRmm8MBZsmQJ7t69C0EQsGPHDtLdsujoaJiZmSE0NBTx8fGIj48nCTaZfH/0ej2p709lsNiR1Wq1MDc3JxlHrayspOwGlUolu15F5s+fj1mzZkGj0WDhwoVkgRZWurt370ZGRgYsLCzIPQ3mz5//yDG5A/IA0K5dO5w4cQJ+fn7k9xIr7dqUmUZFSEgIU/2ff/4ZnTp1Qnx8PPz8/DBixAiMGzdOVk2WhsOVQRFoqdjhyMyMdjmakZGBM2fOkHeU4rCBBztqOab63FOnTqF169YoKSlhMmEODw9HkyZNpAFp8uTJJAuVxMREybMDoNtBCg0NxezZs6HX65k/eAH5o+wlJSUYMWIEmjRpgq1bt8qq9TCsMixYUlk3JQoPHEdHR7I2pA9jY2MjpY5SpoIvW7YMgwcPRnR0NA4fPkzWEpXFjuzt27exb98+7N27VzJ+27lzJ9asWSP7ZB0AJkyYgG+//RY6nQ5jx46VXa8idnZ2cHBwgIODA2mAmpXu5s2bybSqgtwBecBo3q1Wq/H8888jIiKCZMOFtXZtykyrL6SkpAAA+vbtK5lYykVlG5rUhsOZmZnYsGEDzM3NMXz4cLi7u5MYhQYHB+ONN95AdnY2eVktq45SHDbwYMdTwvr16zFt2jQUFhYiNjaW3FzQ09OTtCOJCVaeHX5+flJmR22AIsquVqvx3XffkXcI4dDx+++/M3O4b9u2LX788Ue8++67pF0jSkpKkJKSgkmTJpGWSbHYkXVwcICHhwc6dOiA5s2bQ6FQYM6cOSTaAHDixAkUFhaiS5cuuHjxotS5i4LKAtQUHWhY6ZqMnO/du4fbt29j48aNsur9GxS7owqFAuXl5bh+/TpJcKU2aE+dOlUq56UuPayvlJaWIikpCWFhYbJ3lTJtaF64cAEqlQqOjo6kLawBo+dQREQElEolli1bhpkzZ5IYhW7evBm7du0iz+owwaKjFIcNPNjxlKBWq+Hm5gY3NzcmBllHjx5Fenq6NIGjWiSx8uxgSUpKCry9vbF69Wp07NgR/fr1w8iRI2XTMxgM0mLM2dkZdnZ2smlxHg9FQKtZs2Z4//33Zdd5GIPBABsbG6xfvx6iKJKWSdnb2yMtLQ3+/v6kYyeLHVmFQoHOnTsjNzcXbm5uWLp0Kfz8/ODu7k6in5qaCrVazWS3rLIANUUHGla6FbMcFy5cKKvWwxgMBigUigeOUYxfb731FhISEpCYmIgPPvgAAE07Z5bac+bMkTa6FixYUG+6aLEkJiYGWq0WBQUFZPdWQkICSkpKEBwcjF27dj3giSMnV69ehSAIKCgoICt3NGFvb4+ysrJHxhIKxo8fjz179uDKlSukPnUcNvBgx1OCk5MTfH194eLighEjRpDrVxx4KVN1K3p2ULdoYoWpDayXl5fUBtbGxkY2vcrKGiid/esjrMw6//vf/+Ly5ctSFwWKoGVeXh7i4+ORnp6Offv2QRAEssU3AIwYMQKZmZnQaDTo2LEjmS5LrxBT6jVFGvbD1KbdMlYGfxS6YWFhkmm5hYWF7HoVmTt37iO+HXIG5E00b94c06dPf+AYRTtnltqsN7rqI/Pnz0doaCi++OILODo6ksyHzMzM0LhxY/To0YO0FWpycjLy8vIwaNAgTJw4kbRMnqXh8DfffANBENCvXz84ODiQ6XLYwIMdTwlnzpzBqFGj0KpVKxw+fJhcf9q0aWjXrh0A4OTJk+jWrRvCwsJk1123bh0z40xWULeBfdyDnMJwrr7Cyqyzsta+chujOjk5YdGiRbhx4ways7MhiiJpqdSMGTNgb28PLy8vnD179pFOR3LByisEAO7fv0+Whl2R4OBgZGRkICsrq1bslrEynqPQjY2NRUZGBgwGA9q2bSu7XkWysrIwefLkB4Kmcgbk/4m63s45MDAQkZGR0Ov16N27t+x6HGP59NGjRzF58mRs2rSJRNPNzQ07duzAhx9+iGbNmpFoAsYAw6xZs7Bz507ychKW3UFmzJiBq1evIjw8HHZ2dhg8eDCGDBnC7Hw48sKDHU8Jjo6O6Nu3LwoKCsjr+QCjoaJpsr548WIolUoSXZbGmayIiopCcXExbG1tmS4YqGui6xOszDorg8IYFTDulrEIOjRu3Bj9+/eHTqdDfn4+iSbAzisEMGbEme5fyiDLli1bMH36dGkRzArKDjSsdBcuXAhXV1eIoojt27c/knUgJ8uXL0d6erqUmcaSutzOef/+/SgoKIC/vz8AcINSIpo3b46cnByoVCp4eHiQaI4aNQovvvgi7t27R96EoEGDBszKSVgRHh4OJycnLFy4EF5eXli8eDEPdtRheLDjKWHQoEFwcHDArl27mEwuHBwcsGDBAgDGOjuqYAdQ/4wz165dy6QDzcPwdlzywcqskyWNGzfGgAEDoNVqSYMOHTp0gFqtxpo1a6BWq8l0WXmFAMYAR2ZmJpycnJCbm0u2Owk8WPJIMXax6kDDuvMNALz99tsAQO7jEBMTA6VSidDQUCxduhTx8fGk+hVh0Z2OStvFxQU5OTmkRr8coEePHvjhhx/w008/YdSoUSSaERERcHV1faDjIRUsy0lYsXDhQpibm0uvw8PDsXHjRrz22msMz4ojFzzY8ZTw3HPPAaDdpTNx69YtBAcHo6SkBKIowsbGhizNbt68edDr9XB1dWW+W0gFqw40D8MyPbguw9KsszIofs+JiYlwdnbG+fPnsWbNGmg0GqmbhNy0a9cOGzZsgIODA15//XUSTYCdVwhgnLxOmjQJarWatIxlzJgx+OGHHyCKItkigVUHGtadb9RqNebOnQtBEODo6EimCwDW1tZMMtNYtHNmqe3r64sNGzYgODi43sx/agPLly9HZGQkRFHE0qVLSUxKW7RowaTjIVA/ghsPUzHQYYJyE4ZDCw92cP6VgwcPIicn54FjVINjVFQUtFqtlGVQH4wzWXSgoe4AU19hbdbJyhjV3d0dv/32G0JCQvDxxx9X6h0iF5W11aOAlVcIANjZ2cHW1hbffPMNqbGzaZEAAPHx8SSLBFYdaFh3vhk4cCCsra1x/fp18mAHq8w0Fu2ca4M2dbZUfUcQBKjVahgMBuj1ehJNVh0POX/Ds5nrLjzYwflXQkJCcOzYMcnVn7JuVKlUSuUz9YWYmBgUFhYCAJk/C3UHmPoKa7NOVsaoAQEB2Lp1K7p37w5RFMk8LExt9e7evQuVSkU6mWHlFQIAw4YNg7W1NUaOHEmW5n/r1i0oFAqo1WqIoki2SDDBqgMNK91ly5ZhwYIF8PT0RHR0NOLi4kh0WWamsWjnzFr7rbfewsaNG6FUKjF8+HAy3frMq6++KgXFX3nlFRLNtWvXPnJsx44dpO276zs8m7nuwoMdnCqxfv16tGvXDr6+vmRtscLCwnDmzBmMGzcOtra20Gg0WLlyJYk2S5KSkqTFkbOzM0lqI3UHmPoOK7NOlsaoL7/8MmbNmgWFQoHQ0FASzeTkZMnlHvi7xr60tFT2FtqsvEKAvxfCXl5eZAvhOXPmQKvVok+fPhBFEa+++qrsmhVh1YGGla6VlRXKy8sBGEsfKWCdmTZ16lQp83HevHlkuiy1N27ciEmTJqGsrAxxcXGIiYkh066vJCcn14oMmqtXr7I+hTrL5cuXkZqaKmU+hoaG4qWXXmJ8Vhy54MEOTpUwLZCuXbsGrVZLohkbG4upU6di1qxZ0Gg0+Pzzz0l0WVNQUCClyVKlMtaWDjD1BVZmnSyNUTt16kSSRVKRx5XbrV27VvYgIiuvEIDNQnjkyJFITEwkKburDFYdaFjpTpgwAWvWrIFer8fYsWNJNE2ZaZmZmbhw4QJatGgBFxcXEm3AGFCbNm0aCgsLsWDBAlJjVpba+fn5MBgMEEUR165dI21NWh+prLUyp26xatUqhISEPNCBpnHjxgzPiCMnPNjBqRKjR49Gw4YNcerUKXTu3JlM197eHo0aNYKjoyPzFp1U6HQ6rFixAgaDAffv3yfRrC0dYOoDrMw6a5sxKkso0lVZeYUAxoXwt99+C51OR7YQDgwMRGBgIIlWZbDqQMNK9+zZs3jjjTewdOlSHDlyhLRjx1dffQUbGxv4+vpi7ty5WLZsGYmuWq2Gm5sb3NzcyOcDrLRtbGyQnJwMAGjatCm2bt2KsWPHyp6ZVp+pOP9h+Tnzsgr5aNGiBcrKysg2Azhs4cEOTpX4888/sW7dOuh0Ovj4+JDphoaGIioqCnq9HiEhIWS6LLl79y6GDh0KGxsbrFq1ikSztnSAqQ+wMOtknX5e25Dbu4OlVwgAnDhxAoWFhejSpQsuXrxYL1pXsupAw0o3JSUFAL1XCADY2trC2toanp6epIvBwMBAREZGQq/Xo3fv3mS6LLUry05buXIls84d9YFp06ahXbt2AICTJ0+iW7duCAsLk1WzqKgIFy9elAIcnTt3Rt++fWXVrM+kp6fD2dkZSqWSG5PWA3iwg1Mlrl+/LjnrL1y4EH369CHR9fPzg5+fH4lWbcHe3l66ZqqJJIsOMPUVFmadrI1RawtarRbm5uayT25YeoUAQGpqKtRqNQYNGoTw8PB6YXLHqgMNK93S0lImXiEA0L17dyQkJGD8+PFk/jv79+9HQUEB/P39AdAapbPUrgy+4y8v7du3l0rSFi9eDKVSKbvm3Llz0bVrVym7tnPnzmjZsqXsuvWV5s2b45lnnuFG/PUEHuzgVInTp08jMTERoiji8uXL+Omnn8gmOfWN0NBQzJ49mzSbhUUHmPoMC7NOgJ0xKgtu376Nffv2Ye/evejbty9EUcTOnTuxZs0ajBs3TlZtll4hJu7cuYODBw+SlcKxhkUHGla6oigiJiYGpaWlAEBuWunm5oYXXngBBoMBBQUFJJouLi7IyclhkqXEUrsy+E60vDg4OEhdAO3t7UmCHZ6enmSdXzhGH8KKzRYe98zm1A14sINTJUaPHi09YCdOnMj4bOo2LLJZWHSAqc+wMOsE2BmjssDBwQEeHh7o0KEDmjdvDoVCgTlz5jA9J6od2eDgYGRkZCArK6veGA6z6EDDSnf16tXIysp64Bilz1JFcz+qhbevry82bNiA4OBgyTiSCpbaFaHKTKvvTJw4EaWlpdDpdLC1tQUgfxvY33//HVOmTJEy/7gpKodTc/BgB6dKnDx5EpmZmRAEAYIg8IG4jsGiAwyHFlbGqKxQKBTo3LkzcnNz4ebmhqVLl8LPz4+pVwnVImXLli2YPn0604UZNSw60LDSdXBwgIODg/SaevHL0twvOjpa+ju1kTalNsvMNM6jJcRytoE9f/48XnvtNdn+fc6jmNrMFhUVYcuWLYzPhiM3PNjBqRJ6vR6ffPIJ69PgyASLDjAcWlgYo9YGTOaNLIwcTbDYkWW5KGQBiw40rHTd3d2xfv16hIaGQqFQICkpibQcjpW531tvvYWNGzdCqVRi+PDhZLostGtjZhpHHu7cuVPnMy1rGyZ/JQsLC1z7/+3df0zV9R7H8RcoKpwjoI2GCmiwkvLHH86prLJSy6kxbanLZbhj2ERMsRLMKWLMiGW4eSaplZg5lbAhLaeW2Zxrrc2laUmuIW7HrWmgmYABB879445zNb1drvr9fuB8n4/NrcNBXp9qTHx/Pt/Py+czvBpYLfx/fwogXbx4UTk5OVq+fLlyc3NNLwf32JUrVzRu3Dg9/fTT+vPPP00vBxYYM2aM3G63HnvsMaWlpTlm1//69euqrKzU4MGDVV9fb3leXV2dKioqtHDhQu3du1cVFRXBnVi7dmQ9Ho/cbrdcLpdjHjvsaKAZPny4zp49G9K5Hd/Ljz76qMaNG2d7DWvH5X6jR4+29XG88vJyZWdny+PxqLS01LZcE9kdJ9M66m7Ly8t17Ngxy3Nxe1Y+gjh+/Hh9//33wV8nT57UqVOnLMvDvy+EfeaZZ5Senq7m5mbTy4HFONmBTomMjNTatWsVHs58LBSZaICB/UxdjGrS22+/Lb/fL0nBG/at1BV2ZEtLS4OPKJWUlASbtEKZqQYaU7k3fi93XGxoV9vP7S73syv78uXLam9vVyAQkM/nU2JiouWZJrO7wsk0pzFRA+t2u4OD6Y0bN6qyslIjR460NNPJBgwYoIMHDwbbbxDa+L+MTvnll19UXFwc3A2mmjS0mGiAgf1MXYxq0qpVq1RTU6O4uDhdvHhRn332maV5pu8KuXTpksLDwxUbG6tAIKC2tjZbcrsCUw00JnJv971sV9vP7ZoL7Mh2uVz6/PPPJUmDBg1SVVWVMjMzbRmymMruOJlmomLYqUzUwNbV1am9vV1hYWFqaGhQfHy8pXlOFxMTo+bmZjZwHYJhBzqlqKgo+Gxux7NuCB0mGmAAO0RGRio7O1uxsbG2/mXB1I7smjVr1NraqgkTJigQCGj27Nm2ZZtkqoGmKzXf2NX2Yyr7dkOWzZs3Gxvw2JFt98k0mKmBnT9/vrZv3y6/36+srCxdvXrV1nyniYyM1Jdffhl8TfVsaGPYgU7ZuXOnzpw5o+joaP3+++/as2eP6SUBwP/Ut29fud1uffTRR7YOak3tyGZkZKiiosJxp+9MNdB0peYbk5WkprJDfcBj98k0mKmBLS8vd8Tjhl0Fww1nYdiBTmlqatLcuXM1cOBAapoAdBszZsxQVFSUMjIyFB0dbVuuqR3ZtLQ0paWl2ZbXlZhqoDHdfGOi7acrZEuhP+AxdTLNqUzVwDY0NGjx4sXBoakdAxbAKRh2oFNaW1vVr18/bdu2TdeuXTO9HADoFK/Xq8LCQqWkpGjdunV67733bMllR9ZeHo9Hu3btUiAQ0Lx580I2t66uTt98842+/vprTZo0SYFAQAcOHNC2bdssb/sxmf13ThnwmDqZ5lSmamDz8/NVU1OjQCDAz9jAPcawA53S2NioxMREvfrqq3S9A+g2IiMj1dLSIknq1auXrbnsyNrHVAON3bkm235MZTt5wGPqZJpTjR8/Pvj9LEm9e/dWcnKy5c0oK1euVHR0tFJSUvTjjz9q4sSJluYBTsI1tOiU6OhoxcXFKSkpSQkJCaaXAwCdkpWVpbKyMn3wwQfKzMy0LffGHVmfz2dbrhPd2EATExNjWwONidyOtp+EhAQlJCSovLxcx44dszzXZPbfhywPPPCAsQGPndnSv0+mud1upaSkaOvWrbblOpnb7VZubq5yc3MVFhamyspKyzPj4+P1/PPPa9iwYbbWKQNOwMkOdArVpAC6o+PHj+vq1asaO3aszp49q5SUFFty2ZG1j6kGGpPNN6bafkxkm6xzNl0lbepkmpOZqIGNi4tTdXW1PvzwQzU2Nt50ugTA3WHYgU6hmhRAd3Tq1CnFxsZq2rRpysvL09SpU23JNXVXiBOZaqAx2Xxjqu3HZLaTBjwdOk6m+f1+W0+mOZmJGtja2lrNnDlTJSUllmcBTsOwAwAQ0urr63WgJJDBAAAJDUlEQVTs2DFdv37dtkx2ZO1jqoHGZPONqbYfk9lOHPCYOpnmZCZqYJOTk9Xc3MyfFYAFwgImS8oBALDQDz/8oOrqarW3t2vatGnq37+/Lbk+n0+ffvqp/H6/Zs6cyV9ScE+tWLHCWNuPqWy/3x8csjQ2Nuq+++6zJddk9tq1a9W3b1+99tprysvLU3FxsS25TpaTkyO/329rDezixYv15JNPqkePHgoLC9OMGTMszwScgpMdAICQtW/fPuXm5gZ/cLULO7Kwksm2H1PZJuucTWabOJnmZCZqYJOSkjR8+HC5XC5b8gAnYdgBAAhp69atC/5zUVGRLZmm7gqBM9zY9tPe3u6IbCcOeNLT01VdXa3z58+roKDAtlwnM1EDGxUVpcOHDwdfL1682PJMwCkYdgAAQpbH49GuXbsUCAQ0b948W7PZkYVVTLb9mMp24oDH1Mk0J4uPj9eUKVPU2tqqy5cv25LJcAOwDnd2AABC1vLly4M1fiUlJbZdPGfqrhA4w7Jly1RYWKiWlhbb235MZZ87d05RUVHy+XyKjo7W0KFDbck1mZ2fn6/W1tbga7tOpjnZpk2b5HK5gjWwJ06cML0kAHch3PQCAACwwqVLlxQeHq7Y2FjFxMSora3Ntux9+/Zp+vTpevHFFxUbG2tbLpzBZNuPqWyv1yu3262UlBRt3brVtlyT2R6PR263Wy6XS4sWLbIt18lqa2uVmpqqkpISbdmyxfRyANwlHmMBAISkNWvWqLW1VRMmTFAgENDs2bNtzTdxVwicISsrS2VlZfL7/crMzHREthMHPKWlpUZOpjkZNbBAaGHYAQAISRkZGaqoqNDSpUttzzZ5VwhCn8m2H1PZThvw3HgyLRAI2HoyzcnOnDmj+++/P1gDC6B7Y9gBAAhJaWlpSktLM5LNjiysZLLtx1S20wY8pk+mORU1sEBo4c4OAADuIZN3hcA5TLb9mMi+cchy9OhR23JNZXe03SxdulQ5OTkaOHCgLblO11EDW1VVpaqqKtPLAXCXONkBAMA9xI4srJaenq7q6mqdP39eBQUFjsl20oDH5Mk0J6MGFggtVM8CAHAPfffdd6qoqNDjjz8e/Nhzzz1ncEUINfn5+crNzVVUVJQkKTzcvoO6prJN1jlTJQ0A3RPDDgAAgG4kPz9fra2twdd2tv2YynbigAcAcHcYdgAAAHQjtbW1N7X9JCYmhny2Ewc8AIC7w2gaAACgGyktLVVWVpYWLVqkLVu2OCLb4/HI7XbL5XJp0aJFtuWazgYA3DmGHQAAAN2EybYfk9lOHPAAAO4ObSwAAADdhMm2H1PZNw5ZAoGAsQGP3dkAgLvDsAMAAKCbyMjIUEVFhZYuXeqYbCcOeAAAd48LSgEAANBlmaxzpkoaALovhh0AAAAAACCkcEEpAAAAAAAIKQw7AAAAAABASGHYAQAALNfQ0KANGzZo8uTJGjlypCZOnKj169eroaGhU7//pZdeUnFxscWrBAAAoYI2FgAAYKlr167phRdekNvt1qpVqzRkyBCdO3dORUVFOnHihLZv366IiAjTywQAACGEYQcAALDU+vXrJUkff/yx+vTpI0lKTEzU4MGDNXXqVO3fv18zZswwuUQAABBiGHYAAADLtLS06IsvvtAbb7wRHHR0GDJkiHbs2KEHH3xQ7e3t2rFjh3bt2qXffvtNDz30kJYvX65x48bd8jVXrFihpqYmbdy4MfixCRMmaP78+Zo7d668Xq9qamqUkJCg3bt3KzIyUq+//rr69eundevWqb6+Xk899ZTeeecdRUREyOv16tdff9WAAQNUWVmpXr16acqUKXrzzTcVHh6uixcvavXq1Tp+/Lh69uypJ554Qvn5+erbt6/l//0AAMCd4c4OAABgGZ/Pp4aGBo0YMeK2748ePVoxMTF6//33VVpaqpycHFVVVWnMmDFasGCBfD7fHeUePnxYLS0tqqys1OTJk1VQUKBNmzZpw4YNevfdd3Xo0CEdOHAg+PlHjhxRU1OT9uzZoyVLlmjnzp06cuSIJGnt2rVqa2vT3r17VVZWpp9//ller/eO1gUAAOzBsAMAAFjm6tWrkvSPpyACgYA++eQTZWVlaerUqUpOTlZeXp5SU1O1ffv2O8qNjIxUXl6ekpKSNGfOHP31119auHChhg8frokTJ+rhhx9WTU1N8PP79Omj1atXKzk5WbNnz1ZqaqpOnz4tSbpw4YJiYmKUkJCgYcOGyev1atasWXe0LgAAYA+GHQAAwDL9+vWT9J+hx+3U19frypUrGjly5E0fHzVq1E0Dif/HwIED1aNHD0kKPj4zaNCg4Pt9+vRRS0tL8PWAAQPUq1ev4Gu32x18f8mSJfrqq680duxYZWdn6/Tp00pOTr6jdQEAAHsw7AAAAJZJSkpSbGxs8JTE3xUWFmr//v2SpLCwsJvea2trU3t7+y2/5++fJ0l+v/+m1x2DjhuFh//3H3v+qQ1m0qRJOnr0qFauXKnw8HDl5+dr2bJl//XzAQCAeQw7AACAZXr06KFnn31WO3fuVHNz803v1dTUqLy8XC6XS3FxcTp58uRN7584ceK2JygiIiLU2NgYfN3Y2KjLly9b8y8gacOGDbpw4YJmzZolr9eroqIiHTp06JYBCwAA6DoYdgAAAEtlZ2fL7/dr3rx5+vbbb+Xz+XTw4EEtWLBAo0aN0vTp05WZmanNmzfrwIEDqq2tVXFxsc6ePas5c+bc8vVGjBih48eP6+jRozp37pxWrVr1j6c27lZtba3eeust/fTTT6qtrdWhQ4eUmpqqnj0ptQMAoKviT2kAAGCp/v37a/fu3SotLdXq1atVV1en+Ph4paen65VXXlFERIQyMjLU1NSkoqIi/fHHH3rkkUdUVlamoUOH3vL1pk+frpMnT2rZsmXq3bu3PB6Prly5Ytn6CwoKVFhYqJdfflnNzc0aPXo0bSwAAHRxYYFAIGB6EQAAAAAAAPcKj7EAAAAAAICQwrADAAAAAACEFIYdAAAAAAAgpDDsAAAAAAAAIYVhBwAAAAAACCkMOwAAAAAAQEhh2AEAAAAAAEIKww4AAAAAABBSGHYAAAAAAICQ8i9xDV4bJTyFF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131590"/>
            <a:ext cx="6877050"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7216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365618" y="262800"/>
            <a:ext cx="6761100" cy="35334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smtClean="0"/>
              <a:t>Missing values</a:t>
            </a:r>
            <a:endParaRPr sz="18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3" name="Прямоугольник 2"/>
          <p:cNvSpPr/>
          <p:nvPr/>
        </p:nvSpPr>
        <p:spPr>
          <a:xfrm>
            <a:off x="395536" y="2707681"/>
            <a:ext cx="4248472" cy="1077218"/>
          </a:xfrm>
          <a:prstGeom prst="rect">
            <a:avLst/>
          </a:prstGeom>
        </p:spPr>
        <p:txBody>
          <a:bodyPr wrap="square">
            <a:spAutoFit/>
          </a:bodyPr>
          <a:lstStyle/>
          <a:p>
            <a:r>
              <a:rPr lang="en-US" sz="800" dirty="0">
                <a:solidFill>
                  <a:schemeClr val="bg1">
                    <a:lumMod val="65000"/>
                  </a:schemeClr>
                </a:solidFill>
              </a:rPr>
              <a:t>Column activity_new has 59.3004% missing values.</a:t>
            </a:r>
          </a:p>
          <a:p>
            <a:r>
              <a:rPr lang="en-US" sz="800" dirty="0">
                <a:solidFill>
                  <a:schemeClr val="bg1">
                    <a:lumMod val="65000"/>
                  </a:schemeClr>
                </a:solidFill>
              </a:rPr>
              <a:t>Column campaign_disc_ele has 100.0000% missing values.</a:t>
            </a:r>
          </a:p>
          <a:p>
            <a:r>
              <a:rPr lang="en-US" sz="800" dirty="0">
                <a:solidFill>
                  <a:schemeClr val="bg1">
                    <a:lumMod val="65000"/>
                  </a:schemeClr>
                </a:solidFill>
              </a:rPr>
              <a:t>Column channel_sales has 26.2053% missing values</a:t>
            </a:r>
            <a:r>
              <a:rPr lang="en-US" sz="800" dirty="0" smtClean="0">
                <a:solidFill>
                  <a:schemeClr val="bg1">
                    <a:lumMod val="65000"/>
                  </a:schemeClr>
                </a:solidFill>
              </a:rPr>
              <a:t>..</a:t>
            </a:r>
            <a:endParaRPr lang="en-US" sz="800" dirty="0">
              <a:solidFill>
                <a:schemeClr val="bg1">
                  <a:lumMod val="65000"/>
                </a:schemeClr>
              </a:solidFill>
            </a:endParaRPr>
          </a:p>
          <a:p>
            <a:r>
              <a:rPr lang="en-US" sz="800" dirty="0">
                <a:solidFill>
                  <a:schemeClr val="bg1">
                    <a:lumMod val="65000"/>
                  </a:schemeClr>
                </a:solidFill>
              </a:rPr>
              <a:t>Column date_first_activ has 78.2058% missing values.</a:t>
            </a:r>
          </a:p>
          <a:p>
            <a:r>
              <a:rPr lang="en-US" sz="800" dirty="0" smtClean="0">
                <a:solidFill>
                  <a:schemeClr val="bg1">
                    <a:lumMod val="65000"/>
                  </a:schemeClr>
                </a:solidFill>
              </a:rPr>
              <a:t>Column </a:t>
            </a:r>
            <a:r>
              <a:rPr lang="en-US" sz="800" dirty="0">
                <a:solidFill>
                  <a:schemeClr val="bg1">
                    <a:lumMod val="65000"/>
                  </a:schemeClr>
                </a:solidFill>
              </a:rPr>
              <a:t>forecast_base_bill_ele has 78.2058% missing values.</a:t>
            </a:r>
          </a:p>
          <a:p>
            <a:r>
              <a:rPr lang="en-US" sz="800" dirty="0">
                <a:solidFill>
                  <a:schemeClr val="bg1">
                    <a:lumMod val="65000"/>
                  </a:schemeClr>
                </a:solidFill>
              </a:rPr>
              <a:t>Column forecast_base_bill_year has 78.2058% missing values.</a:t>
            </a:r>
          </a:p>
          <a:p>
            <a:r>
              <a:rPr lang="en-US" sz="800" dirty="0">
                <a:solidFill>
                  <a:schemeClr val="bg1">
                    <a:lumMod val="65000"/>
                  </a:schemeClr>
                </a:solidFill>
              </a:rPr>
              <a:t>Column forecast_bill_12m has 78.2058% missing values.</a:t>
            </a:r>
          </a:p>
          <a:p>
            <a:r>
              <a:rPr lang="en-US" sz="800" dirty="0">
                <a:solidFill>
                  <a:schemeClr val="bg1">
                    <a:lumMod val="65000"/>
                  </a:schemeClr>
                </a:solidFill>
              </a:rPr>
              <a:t>Column forecast_cons has 78.2058% missing values</a:t>
            </a:r>
            <a:r>
              <a:rPr lang="en-US" sz="800" dirty="0" smtClean="0">
                <a:solidFill>
                  <a:schemeClr val="bg1">
                    <a:lumMod val="65000"/>
                  </a:schemeClr>
                </a:solidFill>
              </a:rPr>
              <a:t>.</a:t>
            </a:r>
            <a:endParaRPr lang="en-US" sz="800" dirty="0">
              <a:solidFill>
                <a:schemeClr val="bg1">
                  <a:lumMod val="65000"/>
                </a:schemeClr>
              </a:solidFill>
            </a:endParaRPr>
          </a:p>
        </p:txBody>
      </p:sp>
      <p:sp>
        <p:nvSpPr>
          <p:cNvPr id="4" name="AutoShape 4" descr="data:image/png;base64,iVBORw0KGgoAAAANSUhEUgAABDUAAAHeCAYAAACLyzAHAAAABHNCSVQICAgIfAhkiAAAAAlwSFlzAAALEgAACxIB0t1+/AAAADl0RVh0U29mdHdhcmUAbWF0cGxvdGxpYiB2ZXJzaW9uIDIuMi4yLCBodHRwOi8vbWF0cGxvdGxpYi5vcmcvhp/UCwAAIABJREFUeJzs3XmcHHWd//HXp+dIZnLPnQsIVxLkiCKCKMgpggeyYoG7iv5UUNEAi7oeoHihKyqyuLoq7iqsopbIroqIF4iA6Mp9JQQIV645c88kM9P9/f1RPTNd1XP0zPTd7+fjkUemvlVd9e2emaTr05/v52POOURERERERERESk2s0BMQEREREREREZkKBTVEREREREREpCQpqCEiIiIiIiIiJUlBDREREREREREpSQpqiIiIiIiIiEhJUlBDREREREREREqSghoiIiIlxswOMLM7zWynmf3JzJZF9tea2ZNmdmYe5vIZMxvM8jn/ZGZ/yOY5Cy0Xr5OIiIgoqCEiIlKKbgD2AG8B4sD1kf0fBp5xzv0iD3P5HvCqLJ/zQmB1ls8pIiIiZai60BMQERGRzJnZLOBY4BXOub+b2Xbgr2ZW75zrNbOlwEeAY/IxH+fcBmBDls/5RDbPJyIiIuVLmRoiIiKlZUby777k372R8auBbzvnnsr0hEPLPczsLWa21sz6zOxuMzvQzOaZ2Q1mtt3MXjCzSyKPTVtWYWYfNbN1ZrbHzLrN7B4zOzZl/zvN7BEz6zWzbWZ2X+pSmejyEzN7l5k5M3ulmf3azHYn5/Ku5P73mdl6M9thZjebWUNkPoeY2R3J+TxvZheZ2bfN7LlxXpOlZpYYukZk341m9kTK9pVm9lByOVB7co4rJ3jN90s+p7dHxoee65KUsRoz+7SZPW1m/Wb2nJl90sws5ZjFyXltST7PF83sZ2am93oiIlLWlKkhIiJSQpxzPWb2DHChmV0GfBB4yjm31cxOBl4BvHMKpz4E+ATwSYIPPa4BfgJ0AA8AZxMsd/m6mT3knPvTaCcxs/OALwFXAPcAc4CXAwuS+48HfgB8HbiEIBhz+ND+CfwAuC45t/cB/2VmKwie88VAI3AtQWDnXcnr1QG/Jwj+vItg2c4ngTYgMdaFnHMvmtmfgX9KXnfo+c0C3gR8MeXwNuArwEZgXnJu95rZCufclgye10RuBF4LXEnwvXgF8GlgLvDx5DH/DSwG/hnYBCwCXg9Y9GQiIiLlREENERGR0vM+4CbgA8BW4B/MrAb4BnCpc653vAePoQF4uXNuE4CZtSXP9w3n3OXJsduBs4BzgD+NcZ5XAI84565MGftVZP9W59ylKWO/yXCO33HOXZ2cy9+BNxMEKvYfes5mdhjB6/Ku5GP+H7AQOHRoWUsyWPEi0DnB9W4EvmVmbSnBiTcD9cl9ADjn3jP0tZlVAbcRBBbeRhC8mbJkEOhs4Czn3P8mh/+QzNL4lJl92Tm3leB1/aRz7scpD/8xIiIiZU4piSIiIiXGOfdHguyAlcDCZNbEJcBG59zPzewYM3swuRzi1mSAYiKPDwU0ktYl//59ynXjwDPA0nHOcx+wysz+zcyOM7OZkf33AwvM7L/N7FQzm53B3IakzmUbQRbJPZEgzpNAnZk1JbePAtal1ulwzvUwdlAm1c8ICrGekzL2j8BfnHPPDQ2Y2elmdpeZbQUGCbJBGoDlmT+1MZ0G7AZuNbPqoT/A7wiyXI5KHncf8FEz+6CZZeO6IiIiJUFBDRERkRLknNvrnFvrnNtrZosIliGsNrNagiyOHwNLCG7Kr83glFsj2/3jjEcDFamuJ+hccgJwJ9BlZt8fqnPhnLuDIIPhQIIMje5kHYx9pjjHseY9NMeFjJ6R0THRxZIZEL8hCGSQDJS8FvjR0DFmdhTwS6CLYNnP0QSBhg2M/zplqgWYBewFBlL+/F9yf2Py73OSc70CWGtmz5rZ+7JwfRERkaKm5SciIiKl76vA95xza83scILaCt9yzu0ys++Q3vI1Z5xzDvgm8M1kEOAs4GtAFXBe8pifAD8xszkEdR+uBn4IHJ+DKW0GXjnKeEuGj78R+KmZHQC8DnCAn7L/zQSZGW91zg0CJJeGNEZPFLEn+XdtZDz6uG5gB3DyGOdZD+CcawcuAC5ILsH5Z+DbZvZ0MrNHRESkLClTQ0REpIQlay4cD3w+sqs++fes/M5ohHOuyzl3HfAH4NBR9u8cCnCMtj9L/g4cnNqNJJk18poMH/8rYCdBtsY/Ar91znWn7K8nWHLiUsbOBuomOG87QfbFIZHx10W2f0tQELTGOXffKH96oid2zj1KsBwJ4CUTzENERKSkKVNDRESkRCVrK/w78BHn3K7k8JMERSqvNrMbCDqa5O2TejP7LrAduJcgy+BwgroQ30ju/yxBlsQdwBaCZShvJ6gRkQvfBy4DfmlmlxMEEj5JsGxlzO4nQ5xzfWZ2M/B+go4ib4sc8luCAML3zOyHBMGZjxA89/HO68zsZ8D7zGwd8Hzy3AdFjrvDzPzk/L9KUJOkBjgAOJMgCDKboN7ID4G1yYe+k2CZyp8meo4iIiKlTEENERGR0vUhoCeZ7QAEtTbM7K3At4CfA3cRtDvNl3uA9xB0HZkNvABcRdCOFIJaEJcA/wDMJ1ge8iOCFqVZlwxKnErwelxPUF/jaoJuISsyPM2PCIIEuwjqZ6Se/zYzu5TgOZ0LPEiQqZHJkp+LCd6L/StB7ZPvA18gaFub6h8JlpP8P+BzBIVDnwZ+TRCY2QM8RND1ZR+CYMYjwBucc49k+BxFRERKkgVLX0VEREQqg5nVEWS0/ME59+5Cz0dERESmTpkaIiIiUtbM7F8IloM8AzQDFxF0Rfn3Qs5LREREpk9BDRERESl3A8DHCFrcAjwAnO6ce6BwUxIREZFs0PITERERERERESlJaukqIiIiIiIiIiWp0pefKE1FREREREREpDjZRAdUelCDTZs2FXoKIiIiIiIiIpJi0aJFGR2n5SciIiIiIiIiUpIU1BARERERERGRkqSghoiIiIiIiIiUJAU1RERERERERKQkVXyhUBEREREREZFscM4Rj8cLPY2SUFVVhdmEzU0mpEwNERERERERkWnq7+9nz549OOcKPZWi55xjz5499Pf3T/tcytQQERERERERmYZEIoFzjrq6ukJPpWTU1NSwd+9eEokEsdjU8y2UqSEiIiIiIiIyDdO9Ma9UsViMRCIxvXNkaS4iIiIiIiIiFSsb9SEqjWpqiIiIiIiIiEjFUlBDREREREREREqSCoXKuFzHJtzf74btPVBTC/sdhK06BqupKfTUREREREREpMIpqCGjcp1bSNz4HXjs/vR9c+Zhr3sLduqZWjcmIiIiIiKSZ0cffTT/+q//yoknnljoqRScghqSxm3ZQOKqT8DO7aMfsHM77mf/BR2b4J8+oMCGiIiIiIiIFIRqakiIi8dJfPPKsQMaqcfeeRvu7t/nYVYiIiIiIiICsHr1ajZu3Mh73/teDjroID75yU/yqU99Ku2YL3/5y0CQ1XHttddy0kknsXLlSlavXk1fX9/wsffffz9nnnkmhxxyCKeccgp//vOf8/p8psucc3m7mOd55wIfBI4A6n3fr47sfx3wNWB/4BngUt/3f5ey/0Dg28Arga3A133f/9o0puQ2bdo0jYeXH/fAvST+40uZP6BtMbHPfUvZGiIiIiIiUrEGBwcBqK7Oz2KI1OUnDz30EOeddx4PPPAA1dXV9Pb2csQRR3DbbbdxwAEHcPTRR1NXV8cPf/hDZs+ezbvf/W5WrVrFpz/9aTZv3swpp5zCNddcw0knncS9997LBRdcwO23305bW1vOn8d4r9uiRYsAJrzRzHemxlbgW8Al0R2e5+0P3Ax8CZiX/Pt/PM/bL7m/CvgVsAZoBt4EfMzzvHPyMvMKkZhs5sWWjfDUE7mZjIiIiIiIiIxr1apVNDU1cccddwBw6623snz5cg444IDhY975zneyZMkS5s+fz8UXX8wvfvELAG6++WZe85rXcOqpp1JVVcWrX/1qjjzySH7/+9LJyM9rTQ3f938L4HneCaPsfidwv+/7P0xu/8jzvPcnxz8LHA/sC3zC9/1e4AHP874DvB/4aaZz8DyvEWhMzoeqqqopPpvyFN/84qQfY+0bqVp5eA5mIyIiIiIiUvwSiQSJRKJg13/rW9/KTTfdxKmnnspNN93E2WefHdqfzHoAYPHixXR0dOCcY8OGDdx2222sXLlyeP/AwACrVq3K29xjsdi07suLqVDoEUC01cYDyfGh/et8398V2f/BSV5nNXDF0EZra+skH17eNpkRn+Rj5s6ezWy9jiIiIiIiUqH27NlDT08PNTU1ebleLBajurp6+HrnnHMOV199NevXr+e+++7je9/73vA+M6O9vX14u729nZaWFmpra9lnn30466yzuPbaa/My79E0NDQwc+bMKT++mIIac4BodcptwEsm2D93ktf5BnBj8usn29vbJ/nw8pZoaIbOLZN6zM4ZdezW6ygiIiIiIhVqYGAgr5kajY2NPPPMMxx33HFAEBg45phjuOCCCzjxxBOZPXs2AwMDADjn+P73v8/JJ5/MrFmzuPrqq3njG9/IwMAAb3rTmzjjjDO47bbbOOGEExgcHOTBBx9kyZIlLFmyJOfPY3BwkK6urlGDQZkmIBRTUGMnQS2NVPOBHRnuz4jv+91A99B2PD7ZvIQy98oT4clHMz9+fgOJ5Yfj9DqKiIiIiEiFyvfSk9WrV/OpT32Kq666ive+971ceumleJ7H+9//fj760Y+mHX/WWWfx9re/nS1btnDyyScPH7N48WJ+8IMfcOWVV3LRRRcRi8VYtWoVX/jCF/L2XBKJxLTuy4spqPEwcGJk7KXAH1P2H+x53izf93en7H84T/OrCHbUcbibb4Ad2zI7/sTXY6pLIiIiIiIikjennXYap512Wmhsn332oaGhgZNOOint+MMOO4yLLrpo1HO99KUv5aabbsrJPPMhr0GNZAeTGqA2uT20cGYvcAPwUc/z3gbcBJwNHAmclzzmz8DzwBc9z/s4sBx4H3Bx3p5ABbDaGcTe9y8krvkMDPSPf/ChL8Nee1Ze5iUiIiIiIiKjGxgY4LrrruPcc8/NW12PYpHvlq7vAPqA3wJVya/7gH19338G+AfgcoIlJZcDZ/m+/xyA7/tx4I3AoQTLR24FvuL7/k/y/BzKnh18KLEPfwHG+WWw408jduFlWJ76MIuIiIiIiEi69evXs3LlSp599lk++MHJ9tEofeacK/QcCslt2rSp0HMoSm5PL4mL/wkSo6xtWnYwVZ/8av4nJSIiIiIiUoQGBwcBqNaHvpMy3uuWbENrE50j35kaUiqeemL0gAZAT2d+5yIiIiIiIiIyCgU1ZFRuzTj1V7dvxe3pzd9kREREREREREahoIaMyq15ZPwDOjbnZyIiIiIiIiIiY1BQQ9K4ndthw7PhwfpZ4WPaFdQQERERERGRwlIVE0nj1j4aHpjXgB24Enf/PSNjHSqwKiIiIiIikg3OOXjy0aAMQN9uqJuNHfoyOHAlZhPWyqxoCmpIurXhpSe24jBobAkfo+UnIiIiIiIi0+YevZ/Ez/4LNr8YHr/VhyX7ETvnvdiKwws0u7H97W9/413vehdr1qwp6Dy0/ETSuLWRIqErj4CWReFjlKkhIiIiIiIyLYl77yDxjc+nBTSGbXiOxDVX4B74S1ave/bZZ3PNNddM6xxHH310wQMaoKCGRLjuzrQsDFtxBNa6MHxgu4IaIiIiIiIiU+U2voC7/lpwifEPjMdJfO9qXOeW/EwMGBgYyNu1pkvLTyQkLUujZSHW2Iyrifyo7NyO6+vF6urzNzkREREREZEy4f74S4jHMzt4oB93x68x7z3Tvu5ll13G3/72N+6//36++c1v0tbWxpFHHsng4CA1NTX87ne/441vfCNXXHEFq1ev5r777qOvr4/99tuPyy67jOOPPx6Av/zlL5x77rm88MILAFxyySXE43FmzpzJLbfcQn19PZdccgnveMc7pj3n8ShTQ8LWhIMatuKI4Is582FmXfhYLUERERERERGZNLd3L+5vf5rcY+75Iy7TIMg4rrzySo4++mguvvhinnrqKe666y4AbrnlFk444QQeeeQRrrjiChKJBKeffjp33303jz32GG9+85s5//zz6e7uHvPct956K6eeeiqPP/44n//857n88svZsGHDtOc8HgU1ZJhzLr3zSbIgjZml19XQEhQREREREZHJ6+mA/v7JPaZ3F2zfmpv5AEcddRRnnnkmVVVV1NXVMWvWLN7ylrcwe/Zsampq+MAHPkBNTQ0PPfTQmOc49thjee1rX0ssFuOMM85g7ty5PP744zmbM2j5iaTasgG294SGbMVhI1+3LsK98MzITnVAERERERERmbzEBHU0xuJcdueRYunSpaHtvr4+rrzySv74xz/S09NDLBZj165d42ZqtLa2hrbr6+vZtWtXTuY7REENGeYiS09YsgybM29kuyVSLFTLT0RERERERCZvQRPEYpMLbtTWwtz5Wbm8maWNxWLhhRzf/e53+etf/8pPf/pTli5diplx6KGH4nIYWJkKLT+RYW7NI6FtWxnphZzW1lWZGiIiIiIiIpNl9bNg1TGTe8xRx2E1NVm5fktLC88999y4x+zatYva2loWLFhAf38/X//619mxY0dWrp9NCmoIAC4Rh3Xhehq28ojwdms4qKG2riIiIiIiIlMTO/mNmR9shp30hqxd+/zzz+eRRx5h5cqVnHjiiaMec8EFFzB37lxe9rKXceyxx1JXV5e2RKUYWLGljuSZ27RJN+YA7rmnSFz54ZGBqipi1/wImznSstXt3E7i0nA7nti/3YjVz87XNEVERERERIrO4OAgANXVk6vwkPjlj3G/+vGEx9lb/x+x1541pbkVs/Fet0WLFgGkr5OJUKaGAOlLT9jvoFBAA4DZc6FuVnisXUtQREREREREpsLeeC527gUws270A+pnYed9qCwDGtmiQqECgFsbLhIaXXoCQ21dF8LzT488rmMTtuygnM9PRERERESk3JgZdvIbcK86CffXO3FrHoK+3iCY8ZKXYa94DTZjRqGnWdQU1BDcwAA8/URozFakBzUg2dY1Jaihtq4iIiIiIiLTYzPrsRNOhxNOL/RUSo6WnwisXwv9/SPbtbWw//LRj410QFFbVxEREREREZmKbNT4VFBDcGsj9TQOPGTsVkGtC8OPVQcUERERERGpcGZGIpEo9DRKjnMuKHMwDQpqCG5NpJ7GGEtPAKw5HNTQ8hMREREREal0sViMwcHBrGQeVArnHIODg8Ri0wtLqKZGhXN7euG5p0JjtvLwsR/QGll+snsnbvdObNacHMxORERERESk+JkZM2fOpK+vj+rq6qAA6DQzEMqVc244oDFz5kxlasg0rXsc4vGR7fpZsM/+Yx5us+dC/ezwoJagiIiIiIhIhYvFYtTV1VFVVaWAxjjMjKqqKurq6qadpQHK1Kh4bk2knsbyw7BY1fgPal0Ez64bOUfHZmyswqIiIiIiIiIVYuiGXfJHmRoVLlok1FaMs/Rk6JiWaF0NZWqIiIiIiIhI/imoUcHczu2w4dnQmK0cu0josGhb13YVCxUREREREZH8U1Cjgrm1j4YH5jVA25KJHxgpFuqUqSEiIiIiIiIFoKBGJVsbaeW68vCMCtqMtvxErYtEREREREQk3xTUqGBuTTiowYoMlp5A+vKT3t2wa2d2JiUiIiIiIiKSIQU1KpTr7oDOLaGxTIqEAtis2TB7TnhQS1BEREREREQkzxTUqFDRrie0LMQamzM/QUu0roaKhYqIiIiIiEh+KahRqSJLTyzTpSdDx0eXoChTQ0RERERERPJMQY0K5JxLy9SwlZktPRnWGikW2q6ghoiIiIiIiOSXghqVaPOLsH1reGz5JIMazeGghpafiIiIiIiISL4pqFGB0uppLFmGzZk7qXNYa/ryE7V1FRERERERkXxSUKMCuTXTXHoC6W1d+3ph5/ZpzEpERERERERkchTUqDAuEYd1j4bGbOXkioQCWP0smDMvPKglKCIiIiIiIpJHCmpUmufXQ+/uke2qKjjoJVM7V0u0roaKhYqIiIiIiEj+KKhRYdzacCtXlh2Mzayb0rnS2rq2K1NDRERERERE8kdBjQqT1sp1xRTqaQyJZGqgTA0RERERERHJIwU1KogbGICnnwiN2YrJ19MYFumAouUnIiIiIiIikk8KalSS9Wuhv39ku7YW9l8+5dONtvxEbV1FREREREQkXxTUqCBuTaSexoEvwWpqpn7C1sjyk719sHPb1M8nIiIiIiIiMgkKalSQrNbTAGxmPcydHx5UsVARERERERHJEwU1KoTb0wvPrguN2crpBTUAaFFdDRERERERESkMBTUqxbrHIZEY2a6fBfvsP+3TWnQJSruCGiIiIiIiIpIf1YWeQCrP89qAfwNOIpjbg8A/+77/cHL/ecAVwELgUeBC3/fvL9B0S4pbE156wvLDsFjV9E/cHA5qKFNDRERERERE8qXYMjW+BTQAy4FW4D7gFs/zzPO8VwP/AXwAWAD8HLjV87y5hZpsKXFrw0VCbeU0Wrmmnqc1vQOKiIzPDfTjejpx27fiUjOoJOtcIo7b1hO83gMD+b12Xy+uuwO3e2d+rzs4iNvaHfwZHMzvtXfvDJ5zX29erysiIiKVq6gyNYADgX/3fb8HwPO8/wQ+CjQC5wM3+77/u+S+rwAfAs4Crs/0Ap7nNSbPh+/7VFVlIVuhyLkd24hveC40Vn3IKiwLzz2xcAmhW7LOzcRiMcxs2ucWKTeJp58g8Ydfkbj/LxBP3mzOayD2mtOoOvEMbF5DYSdYRlxPF/E7fk3irt/BjmRXpuoaYkcdR+yUNxFbdlBurpuIk/j73STu+DVu3ePD47Z0GbETX0/sVSdjNbW5ufbmDcT/+CsS994OQ0GFmXXEjj2ZqpPfiC1ckpvrDvST+MvtwXN+Yf3wuB30EmInvZ7YUa/OTmagiIiIyCiKLajxFeDtnufdDOwCLgDu9n2/y/O8I4AfDB3o+77zPO9BYLIpB6sJlrAA0NraOu1JF7vedY/QnbIda2iiddXLsxJ4SMydw8bUgb17aK6tpqqhadrnFikXzjm2X/9Ndv7sB+k7t/eQ+OWP4fZf0/iprzLz0JflfX7lpu/+e+n+0sfSswUGB0jcezuJe29n7jvez9xz3pPVAGyidxddV/4LAw/9X9o+9+KzxG/4d2J3/Zamz15LVWNz1q4LsPsPt9Bz7echHg/v2NNH4vZbSNz5GxpWX86sU9+Y1evGuzvp/PzHiEcKUQO4px4n/tTjVP/1TzRdfhWx+tlZvbaIiIgIFF9Q4x7gnUAnEAdeBE5P7psDbI8cvw2Y7PKTbwA3Jr9+sr29fWozLSGD994ZHlh+GB0dHdm7wLwG2N4zvNnx2MPElh+avfOLlLj4r35C/H/+e9xjErt20Pnpi6m+7KvEluyXn4mVocSz6xj814/BQP+4x+3472+ze9BRdeqbsnJdl4gz+PUrcI8/OO5xA88+xeZPvJ/qy6/GZszMyrUTD97L4L9fCc6NfVA8Ts+/fY4dg3FiL3tlVq7r9u5h8AuX4jY+P+5xex/+PzZdcQnVl35OGRsiIiKSsUwTEIomqOF5Xgz4A3Ab8A/AHuA84C7P8w4FdgLzIg+bDzwzmev4vt8NI4kL8einWmUo8cRDoW23/PDsPu/WhaGgRnzzi7gDV2bv/CIlzG3rIfHLGyc+EGBvH4P+f1F18RUTHyujiv/4ugkDGsPH/vz7uGNeg2Uhg8Ddf8+EAY3hYzc+z+AfbyF22lnTv24iTuJH3xk/oDF8sGPwxm8TO+zIrAQXEn+8ZcKAxvCln3iI+H33YEe+atrXFREREUlVNEENggKhy4Bv+L6/Izn2Pc/zvgwcAzwMDOdle55nwCrg5nxPtJS47g7o3BIasxWHZ/Ua1rwwtHacDhULFRni7v5d+pKA8Tz+AK5jM9aycOJjJcRteBaefiLzB/T3k/jOVdiyg6d/7b/eMbnjb/WJ9+6a9vIX174Rejozf0BPF4nrvoq1Lp7edZ2DP906qcck7riVKgU1REREJMuKJqiRrJuxDrjQ87yPA3sJMjXmELRv7QZu8zzveuAu4CJgJvA/BZpySXBrwl1PaFmIZXktN5EOKGrrKjLCPfbAJB/gcE88qKDGFEz6tQZ44iFcJJstL3p3w60/I4P8iuy7757CXHfdY7j+vVjtjEJcXURERMpU0QQ1kt5MUCz0eaAGeBp4q+/764H1nuddCFwHLCQIdJyRktUho1n7SGjTVmSnlWvonC2Lwm+Q2xXUEBnWuzs/jxHo3VXoGch4nIM9vaCghoiIiGRRUQU1fN9fA7xhnP03ADfkb0alzTmHiwY1VmZ36QkQ1NRI1bkZ55zauooAzKyb/GPq6rM/j0owU69b0Zuh75GIiIhkV1EFNSTLNr8I27eGx5bnIKjRHF5+Qn8/bOuBBY3Zv5ZIibGVq3CjtLsc9zE5yKiqBLZyFW6CLjNp9l+O7XPAtK/tHvgL7NiW+QNmzIRjTsAsNr3rdmyGJzIrUDrskJdOe3mTcwn4659g757MH3TACmyGsjREREQkuxTUKGNuTThLg6XLsDmT7YA7MZsxA+Y3wrbukcGOTQpqiAB2/Gm439wELpHZA5Yfhi1ckttJlSlbdhDseyA8/3RmD6iuJvahy7E50cZak5c4YAXuP6/O+Hh73VuIveGcaV/XDQ6S+Ph70gPYY5m3gNjqT2HV0//vP7GgCfe/P8z4eDvh9IkPEhEREZmk6X1EJEXNrQ0XCc1215OQaLFQ1dUQAcAam7HXnpnZwdU1xN7yztxOqMzF3vpuqMqsXam9/pysBDQA7OWvhgNWZHZwcxt20uuzc93qauzsd2V+/NnvykpAA8BOPAOa2zI7eP/l2MuPy8p1RURERFIpqFGmXCIOTz4WGrOVuUtpT0tlVgcUkWH2D+dhx582/kG1M4hd+ImstBetZLb8UGLnfwSqa8Y/7pQzsdd72btudTWxD14OE33/mtsla6z3AAAgAElEQVSIXfJZrH521q4dO+ZE7Jz3wnh1jMywc95D7JgTs3Zdq59N7J8/BxMtZVl2MLEPZSc7RERERCRK7zDK1fProS+lg0JVFRz0ktxdL/Km1rVvzt21REqMxarg7RfC8sNx130l/YDGFmKXfl5tXLPEjnwVsUX7kvjaZenLMg4/itjJb8AOeWn2rztnLrGPfgl39+9xf7oVNr0wsrOxBXvN67DXnI7Vz8r6tWOnvAl3wArcH36Fu/8eiA8GO6qqsSOPxU55U04CZtbcRuyyq3F33oa78zfQ3RE+4LjTiL3tAqxm/CCTiIiIyFQpqFGmoktPWHYwNpUuDBlKa+uqTA2REDOD1sjvyZCaGgU0sswWLoFIEU774GXEVh2d2+vW1GAnnoE74XTo6YTdO4OuLE2tWCy3yZG27GDs/A/j3v6B4NoADc1YjrvpWP0s7PS34E47i8Q1n4E1D43sa12kgIaIiIjklIIaZcqtidbTyHE3hUhNDTq34BKJnL+JFykpXVvGGG/HJeJBRodkhRvoDxcvBmyf/fN2fTODxpbgT55ZXT0s3jf/143FsKX74VKCGmP+zIuIiIhkie44y5Ab6Ien14TGclokFNKLxY1yQyFS6VzHGDd4g4OwtSe/kyl3Xe3h7eqaoEuT5Fbk/4Ixf+ZFREREskRBjXL0zNogqDCkthb2X57TS1rtDGhoCg+qA4pIWOc4tWbG2yeTF72ZzsPyDwFrigS49XMtIiIiOaZ3eGXIrX0kPHDgS/Kzprk5Uiy0Q29mRVK5zrE/tdbvS3a56M10pq1HZXpaIq9zTycuHi/MXERERKQiKKhRhqJBDVuZ46UnQ9eJ1tVQsVCRsHGCGuPuk8mLvJ4qxJonDS2QmhETj48ULRURERHJAQU1yozr64Vn14XGbGWOi4QOaQkHNZyWn4gMc4MD0NM19n6l6WdVWlaMMjXywqqroaE5PKiAnYiIiOSQghrlZt3jkEiMbNfPgqXL8nJpa418Eqp0epER3Z3gEmPv141fdkWCRKagRv5Ei4XqZ1tERERySEGNMuPWhlu5svyw/LWJbBm9rauIkF4wMVq0smMzzrn8zaeMuUQ8vftJs5af5EtaAElZSCIiIpJDCmqUmfR6GnlaegLBp3NmI9uDA7B17HR7kUqS9mn1soPD23v6YNeO/E2onG3rCdrkDjGDppbCzafSpGVqtI9xoIiIiMj0KahRRtyObbDhudCYrchfUMNqatPXUquuhkggWrhy6f4we274GC3Zyo5oAGl+Y/Dvk+SFRbNilKkhIiIiOaSgRhlxTz4aHpjfAG2L8zuJlmhbVwU1RGCMwpWqPZATae1xVU8jv5pbw9udW7S0SkRERHJGQY1ysiZcT8NWHI6lLgfJg7S2ie36hE4EGKXFaNson2grqJEV0ddaQY38iv5ca2mViIiI5JCCGmUkWk+DPC49GRZt66pMDZHgU+q0TI2FaZlNWn6SJWrnWlBWV5++tEoBOxEREckRBTXKhOtqT/90cuXheZ+HtUY6oOgmTQR2bIP+veGxptZRlp/o9yUb0pbxRINHkntaWiUiIiJ5oqBGmUjL0mhZhEWLduZDtK1r15agvaJIJYsGK+YtwGbMxFqirS9145cVkddby0/yT8VCRUREJF8U1CgXa6KtXPOfpQEEnz5byo/V4CB0dxZmLiJFwnWMsRwieuO3YxtuT19+JlWm3O6d0Ls7PBh9nSX3osVCo78DIiIiIlmioEYZcM7hnowENVYUJqhhNTXQ0BQe1BIUqXRjFa6cOx9mzAwf26Wbv2mJZrvUz8JmzS7MXCpZJJCk5SciIiKSKwpqlINNL8L2reGx5QXK1ABoVbFQkZBo6n1TENQws/QilgoCTkt661xlaRRC2pIfBetEREQkRxTUKANp9TSWLsPmzB394DywaF2NdgU1pLK5rvbwQGotDRVUzK4O1dMoCtF6Mdt6cNFiuSIiIiJZoKBGGXBrHw5t28oCtHJN1RpJO9Ynz1Lp0m60F476dXCsghrTonauxWHuAqipDY91to9+rIiIiMg0KKhR4lw8Dk8+FhqzFYUNaqRlaiioIRXM7emFndvDg83jZWro92U60pefKKhRCBaLBYWjU+lnW0RERHJAQY1S98Iz0JdS6b+qCg46pHDzgdHbusbV1lUqVPTT6RkzYc684U21dc2yaFHWFtXUKJjIa+9UV0NERERyQEGNEufWhJeesOxgbGZdYSYzpKkl3NY1HofujsLNR6SQRskcMLOU7chNd3cnbnAg9/MqQ26gH7Z1hweVqVEwafVMtLRKREREckBBjRIXLRJa6KUnAFZdEwQ2UqkDilSoCZdDNDQHGVbDD0hAd2fuJ1aOutrBuZHt6mqY31i4+VS6JhXBFRERkdxTUKOEuYF+eHpNaMxWFrCVa6po2nG71lJLheocu0gogFVVQWMkCKjaA1MTvWluag1qO0hBaGmViIiI5IPe7ZWyZ9bCQP/Idm0t7L+8cPNJkV4sVJkaUpkyKlyptq5Zkf5aq55GQUV/1rvbcQnVVxIREZHsUlCjhLk14aUnHPiSYOlHMWgNBzXU1lUqVrRw5ShBDbV1zZIMXmvJo8ZWSK0fMzgIW3sKNx8REREpSwpqlDC3NlwktGiWnqBMDRFItlzuidTHGO1GO7pcS8tPpiQteKqgRkFZTQ0siNQ00c+2iIiIZJmCGiXK9fXCc0+Fxmxl4YuEDmuNfPLc1Y4bHCzMXEQKpacz6P4zJBYLCoNGpHeJ0I3flKRlamj5ScE1RwN2ykISERGR7FJQo1StexwSiZHt+tmwdFnh5hPV0BLcwA1JJNTWVSpP9FPpxhasujr9uOjNd1c7LvX3WybkEomg+0mqaKFKybu0gJ2CGiIiIpJlCmqUqOjSE1YchsWqRj+4AKy6Gppaw4NagiIVxkVrY0R/J4Y0R8YH+mH71txMqlxt64bBgZFts7Ffb8kfBTVEREQkxxTUKFFuTaSexoriqacxLFJXw7UrqCEVpiuz5RBWOwPmN4QHVXtgcqI3y/MbsZrawsxFRmj5iYiIiOSYgholyO3YBhufD43ZiiKqp5FkrdFiobpJk8qSdgM33nKIaLFQ/b5MSno7V2VpFAOLfh8UrBMREZEsU1CjBLknHw0PzG+AtsWFmcx40m7SlKkhFaYj8xajqj0wTWrnWpyi2Um9u3G7dxVmLiIiIlKWFNQoRWlLT47AzAo0mbGlt3XVJ3RSOZxz6YGJpnFutKM3fwpqTE5apoY6nxQDmzU7KGSdStkaIiIikkUKapQgt/aR8MDKIqynAWmZGnR14FIL+YmUs107YG9feGy85SeRzAItP5mctNdLmRrFI/qzrYCdiIiIZJGCGiXGdbWnp1kXY5FQgMYWqErpyOJGabkoUq6iN9lz5mEz68c8PK2IqG78Jidt+YkyNYpF2lIgBexEREQkixTUKDHRrie0LMIamgszmQlYVVV6un273sxKZUgvXDlB5kA0s6l3F273zuxOqky53bugN1KnYbysGMkv1YsRERGRHKqezMGe5zUD3wBOJgiI3Alc5Pv+hhzMTUazNlwk1Ip16cmQloXQvnF403Vuoviqf4jkQDRzYLx6GqTUHki9Oe/YAsvm5GJ25SVao6F+FjZLr1vRiC4/UcaeiIiIZNFkMzW+CzwPnACcCuwG/jvLc5IxOOdwT4bradjK4mvlmiqtrasyNaRSRG+0M8kcSKs9oN+XTKRnxWjpSTGxaBaSfq5FREQki8bN1PA871+Ar/q+n0gOHQ68ZWjb87zPA3/P7RQrm3MO1j5C4s7fwJOPBcUHUx18WGEmlqlIBxS1dZVK4Tojn0ZnULjSWhbinn96ZEBp+plJy4ppLdBEZFTRLKWt3biBAaympjDzERERkbIy0fKTlwN/9zzv3b7vPwzcBdzged6PgBrgQwRLUCQH3O6dJL79ZYh2O0k95s+3wRlvLcqWrgDWuhCXOtCuoIZUiKkUrkyrPaBPtDMSDf6onkZxWdAA1dUwOBhsOxcUjV64pLDzEhERkbIwblDD933P87wzgV94nncj8BHgo8AXCJau/Bn4bDYn5HneKcnzHwrsCabhX5jcdx5wBbAQeBS40Pf9+7N5/WLh9u4lcc1n4Lmnxj/uf38IzmFvOCc/E5us6I1cT5c+oZOy5/buhe094cFMWoxG0vTV1jUzWn5S3CxWBU2tsGWkvhJdWxTUEBERkayYsKaG7/u/AI4AGgkyNX7t+/6Rvu+/1Pf9i33f7xn/DJnzPO8E4Cbgq8nrLQG+l9z3auA/gA8AC4CfA7d6njc3W9cvJu4Pv5gwoDF87C9vxKW+WSwmjc3BJ3RDXCJ4MytSzqI/47W1MG/BhA9La32p5SeZiWS0pL2OUnjN0YCdfrZFREQkOzLqfuL7/nbgfZ7nvQb4rud5twP/4vv+rgkeOllfAr7t+/5NKWMPJP8+H7jZ9/3fAXie9xWC5S9nAddnegHP8xoJAib4vk9VVVU25p1VLh4nfudtk3iAg7t+S9W55+duUlNVVUV/cxtsHmmQE+vcQmzJfoWbk0iOJbo7SKRsW/NCqqsn/ufWtS0OPY5tPcTig1jtjGxPsWy4gQHiW7tDY1Vti4OW0lI0XEtb+Heiq70o//8VERGR0jNRodDFwNeAlwAPEyw/OQL4DPCI53kX+b5/SzYm4nneLOAVwG89z3sA2Ad4DPiI7/v3Ja/7g6Hjfd93nuc9mByfjNUES1gAaG0tvoJye594iI6tXZN6jN3/F1ovvjxHM5qezqXL2JMS1Jjdt5M5Rfi6i2TLzr5dbEvZnrFkX5oz+Jl3zc1srJ2B6987PNaYGKCmdZ8czLI8DLz4HFtcSuWe6hpalx+ioEaR2bn/wWz748h27Y6ejH4nRERERCYy0UeHPwC2EdTROB34D9/3zwI+4XneT4HveZ73dt/3z83CXBYQLIc5P3mttQRBlFs9zzsYmANsjzxmGzDZ5SffAG5Mfv1ke3v7eMcWROLZ9ZN+THxbN8X4XAAG5zeFtnc8vY7eIp2rSDYMrg8vHeuf15D572dTK2x6YXiza82jxGbOzub0ykpizaPhgaZWOromFxSW3EvUhX+G9254vmj/zxIREZHikGkCwkRBjWOAI3zfX+953m+BZ4d2+L7/kOd5rwA+POVZhu1M/v193/cfAfA870sEAZVjk/vnRR4zH3hmMhfxfb8bGM5VjsfjU51vzrgM0tTT1NQW5XMBcJH17Yn2jUU7V5FsSERaF7vGlox/5l1zWyioEd+yCafflzEloh2Vmtv070sRco0t4e3OLQwODGCxCUt7iYiIiIxroncTa4EPJDMlLiISQPB9P+H7/leyMZFk3Y7nINwBNMkRLH952dCA53kGrEqOl5d9D4DJpk7vvzw3c8kCi3R0UFtXKXsdU2jnOtaxKhY6vmjr3CYtaShK0e/LQD9s31qYuYiIiEhZmSgl4D3AfxJ0HHkIeHeO5/Mt4GLP834MrAMuJWjr+heCTI3bPM+7nqALy0XATOB/cjynvLO5C7BVx+Duvyfjx8Re87oczmiaWheFt7d24Qb6sZrawsxHJIdcIg7dHeHByXTjaAkf6zrV1nU8ae1cW9T5pBhZ7QyY3wDbUhqmdW6GBY2Fm5SIiIiUhXGDGsllIEflaS4QtHKdA9xOELB4EDg9mcVxt+d5FwLXAQuBR4EzfN/fkcf55Y2dcTbu4b/B4ODEB+9zABxxdO4nNVULmqC6BgYHgm3ngk+yF6v4oZShrd0QT/m9NYOmlrGPj7DmtnC6mjI1xhfN1JhEVozkWXNbKKjhOtuxgw8t4IRERESkHEyheEPu+L7vgE8n/4y2/wbghrxOqkBsnwOInf9REtd9ZfzARttiYqsvL+pK/xaLBW9mN784Mti5SUENKU8dkcyKBU1YdU3mj48u1+ruwMXjRf07XigukUgP+kwmK0byypoX4p56YmRAWUgiIiKSBarQVcTsZa8k9rEvQ92s9J31s7HXvpnYx7+CzS+B9N3IEhTXrjezUp7SlkNM9ia7oQVSiyfG49DTOf2JlaNtPSMZYENUU6N4RX8XlIUkIiIiWVBUmRoyin32h3j4TbudewF23KnBGuUSYS2Lwin1HSoWKmWqK7IcIpp5MQGrroaGZuhKaXfZuVkZCKOJ3hTPbyypfxcrTnO0XoyCGiIiIjJ9ytQodh1boL9/ZNti2PGvLb037q3hGzunDihSrjqysBwievMXPacAoxRRVZHQomZpmRrK2BMREZHpU1Cj2G18Przdtrgku4akFe+L1h0QKRPRT5/TbuQyoLauGcrCay15FP253rUT17u7MHMRERGRspHx8hPP85YBJwCtRIIhvu9/MbvTkiFuw3OhbVuyX0HmMW2jtXXduxebUWIZJyLjcM5lp3BlZMmKUxBwdNHXuklBjaI2ew7U1UNf78hY15agg5eIiIjIFGUU1PA875+A7wMDQCeEyiM4QEGNHIkGNVi8b0HmMW3zG6GmFgZSltJ0boZSDdKIjKZ3F/RFPnmeUqZGtK2rghqjmXZRVskrMwsKub747Mhgp4IaIiIiMj2ZZmp8FrgG+KTv++P0F5Ws2/hcaNOWLCvMPKbJYrHg0+fU5TQdCmpImYnWvpg1B6ufPfnzRGtDdLXjnAtuCmVEdPnJJIuySgE0LwwFNVzHFvRTLSIiItORaU2NhcC3FdDIL7enNz29ekmJZmrAKCn1KhYq5SWtcOVUMweiyyj27oEd26Z2rjLlenfB7p3hQWVqFL20uiddqhcjIiIi05NpUOMOYFUuJyKj2PhCeLuuPmj1WKKsJVJXQ3UCpNxkqXClzayDufMj59bvS0g04Fs3C2bNKcxcJHMtausqIiIi2ZXp8pMbgKs8z1sKPERQW2OY7/t/yfbEZLR6GvuVdvp5NFNDbV2l3GQrUwOC35eU7AzXsRk78JCpn6/MpLW5bW4r7X8fK4Q1RerFKLgtIiIi05RpUOMnyb+/Pso+B1RlZzoSklZPY7+CTCNbrHVR5M2sghpSXlxne3hgGkENa27DPb1mZECfaIdFAkhq51oiot+nni7c4ABWXVOY+YiIiEjJyzSoUZrVKUtcWqZGiQc1iC4/2daD27sHmzGzMPMRyba05SfTKFwZfWw0M6HSRYM80eKqUpwamqGqCuLxYNsloKcz/f8HERERkQxlFNTwff/5iY+SbHLOwYbwy17qmRrMb4DaGdC/d2SsczOUaEcXkVRuoB+2dYcHm1unfsLmaO0BpemnSqvFEC2uKkXJqqqgsSW87KRji4IaIiIiMmVjBjU8zzsW+Jvv+/Hk12NSTY0c6OmCvt3hscX7FGYuWWJmQZ2A1AyUdgU1pEx0tYNLWWBVXQPzG6d8OmuO1B7Q8pOwLBVllQJoagsFNVyn2rqKiIjI1I2XqXE30AZ0JL92MOr7DtXUyIXo0pOmVmxmfUGmklUti0LPzXVs0ptZKQ9pmQOtWCzTBlOjiH5yvWsHrnc3Vj9r6ucsE25gALZ2hQdbprHUR/LKWtpwT6QMKAtJREREpmG8oMYyoDPla8kjt+HZ8ECpLz1JspaF4U+f1QFFykTacojpZg7MnhO0ce7rHRnr3AL7HjC985aD7khWTFU1LJh6VozkWdrSqvYxDhQRERGZ2JhBjdQ6GqqpUQAby6yexpBoW1d1QJFyEV0OMc3MATMLbv5eWJ9yjc0KasAYWTFKGCwV1hwJbitTQ0RERKZhGrnRkkvRziflEtSw1khKfYfezEp5cNGf5aZpFAkdkvaJtupqALhoJxjV0ygt0e9XV3tQHFtERERkChTUKEJuoB/aN4YHF+9XkLlkXbROwPatuD29ox8rUkqy2c51rHMoqBGIfLKvIqElJhrw27sHdmwrzFxERESk5CmoUYw2vwiJxMh2bS20lMmb9nkLYEZdeCz6qatIiXGJRND9JFU2fmfTlmspswlGyVgpl38fK4TNrIO588ODWoIiIiIiU6SgRhGKLj1h4T5ls148aOsauQFRXQ0pddt6YHAgPJaF5SdpGQi68QvkICtG8kzFQkVERCRLxut+ksbzvEbgQOAh3/f35mZKEm3nWi71NIZYyyLciyPdXVy72rpKiYtmDsxvxGpqp3/e6M361m7cwABWUzP9c5eoUbNimpSpUWqseSHumbUjAwrYiYiIyBRlFNTwPK8euA54G+CAg4D1nud9B9jk+/5nczfFypOWqVFmQY1oSr2KhUqpc9Ebsmwth1jQANXVMDiYvJALbugXLsnO+UvR9q0w0B8ea85CUVbJr+j3TPViREREZIoyXX7yReBg4FVAX8r4LcBZ2Z5UxSvXdq5DIh1Q1NZVSl4kdT5bhSstVpW+jKXSP9GOPv/5DVjtjMLMRaYukoWkzj4iIiIyVZkGNd4MrPZ9/14ItZdfA+yf9VlVMLdja3oV+HLpfJJk0Q4o7QpqSImL3mhns8ZD9OavwjOb0m5+1fmkJKXXi1FQQ0RERKYm06BGCzBaFa86UDmErNoQztJgfgM2Z25h5pIrrZEbvp3bcX1q6yqlK+1GOwtFQodYdLlWpd/8dahIaFmILtHasQ23p2/0Y0VERETGkWlQ4xHglFHG3w78PXvTkbKvpwEwZz7MjLZ1rexPn6XERbtxRAMR05HWJaLCgxppWTHK1ChJc+bDjJnhsa4K/9kWERGRKcm0+8lngJs8z9sXqALe4XneIQT1NEYLdshURTufLN63MPPIoaCt6yJ44ZnhMdexCdv3gALOSmRqXO8u2L0zPJjFG21rbgut+av0mhpaflIezCzIaEqtIdWxBZYsK9ykREREpCRllKnh+/5tBHU1Xg0kgI8Bi4DX+b7/59xNr/K4jc+FB8oxU4NRPslWXQ0pVZEiodTNgllzsnf+6PKKrnZcIp6985eaXGbFSH5F68UoU0NERESmYMJMDc/zaoDjgPt93z8h5zOqYC4eh00vhsbKrvPJkGixUHVAkVKVthyiNfgUOluaWsEsaOcKQXvXrd3Q2JK9a5SIUbNimpSpUaqsJZqFpKCGiIiITF4mmRqDwG+A+Tmei3RsgsGBke2qKmhbUrj55FKrOjpIecj1cgirqYEFTeHBSv19ScuKqYfZWcyKkfyKBKRch4IaIiIiMnkTBjV833fAE8DS3E+nsqUVCW1bglXXFGQuuZbW1rVSb9Kk9EWXQ+SiG4eKhQZGKRKa1awYyav0tq76f0BEREQmL9PuJx8GrvI875XJ5SiSC9EioeW69ASgNRLU2Lkd17u7MHMRmYZ8FK5UW9eAioSWmWhb157OYBmmiIiIyCRk2v3ktwQBkLsBPM8Lvevwfb82y/OqSBXRznXI7LlBQcW+lEBGxybY76DCzUlkKtIyNXJwox3N1KjUzKZ8ZMVI/jS0QCwGiUSwHY9DT6eCVSIiIjIpmQY13pvTWUggrZ3rfgWZRj4EbV0XwvNPD4+59k2YghpSQtzgAPR0hQdzlKmhtq6jBHN081vSrLoaGpqhK6VWSucWfV9FRERkUjIKavi+f32uJ1LpXO+u4BOqVOWcqUHyRi0lqKG6GlJyujrAJUa2q6qhoWns46cqrfbAFpxzlVdPIh9ZMZJfzW2hoIbr3EKF/VSLiIjINGWaqTHM87w2ILTcxPf9F7I2o0q1MfISzpoD8xsKM5d8idbVUFtXKTVdkRoPjS1YrCr714kus9jTB7t2wJx52b9WkXIDA7A1khUTrTUiJcea23BrHh4ZqNAsJBEREZm6jIIanufNA64FPCIBjaQcvIuvLKPV0yj7T2EjHVBcu4IaUlrSCldGCx9midXVB3Vodu0YGezYXFFBDbo7wKUswqmqhgWNhZuPZEdaZ5/2MQ4UERERGV2m3U+uAo4C3gbsAd4FfArYBPxTTmZWaSqp80lSekcHfUInJaYjshyiKYfLIdJu/irs9yUaQMpVVozkVVqx10r7uRYREZFpyzSocQbwQd/3/xdIAPf6vv9F4DLgHbmaXCVxG58LDyzetyDzyKvo8pNdO3G7dxVmLiJTkBZYyGGNh7QgYEdltXVNe61zlBUjedbcGt5O1osRERERyVSmQY0G4Jnk1zuABcmv7wKOz/akKo1LJGDD86GxisjUmD0X6meHB1VXQ0pJtHBlLm+00z7RrqyghoqElqmx6sWIiIiIZCjToMbzwJLk108Bb0h+fSKgj9anq7sD9vaNbJvBon0KN598inz6rLoaUiqcc+mFQqM3aNlU4ctP0uqX5PK1lrwZrheTqtICdiIiIjItmQY1bgZOSH79deAyz/M2A99N/pHpiBYJbV6IzZhZkKnkm7WoA4qUqO1bob8/PNbUOvqxWZCWBVJpN36Rls/K1CgjaQG7CvvZFhERkWnJqPuJ7/uXp3z9C8/zjgVeDTzp+/6vczW5SpFWT6MClp4Ma4182tpeWZ8+SwmL3njNW5DbYGQ0M2HHNtyeXmxmfe6uWSRcIgFdka4YytQoG9bchnt23chAhWUhiYiIyPRkFNSI8n3//4D/y/JcKla0nWsl1NMYFm3rqjezUiLyWSQUgLnzYcZM2LtnZKyzHZYuy+11i8H2rTCQv6wYybPo706FFcEVERGR6ck4qOF53hzg5UArkWUrvu/fmOV5VZYKLBI6xFoXEapzr5oaUio6w5kDuV4OYWbBzV9qELRzc2UENaIBpHkN2IwZhZmLZF8k68ZFa9WIiIiIjCOjoIbneacCP2Gk60kqByioMUVu7970OhIVFNSIZmrQuwu3a0fQGUWkmKVlauRhOUQkqOE6t2C5v2rBuc7o0hPV0ygn1twWDm6rpoaIiIhMQqaZGl8HbgU+7vv+xhzOBwDP82LA3cArgaW+729Ijp8HXAEsBB4FLvR9//5czyenNr0ALuXt3IyZ0NhSuPnkmc2aDbPnwK6dI4Ptm9Kr4YsUmfRuHLlfDmHNC8M3f5WSpt+pIqFlLfr93FqheDAAACAASURBVNaD69+L1SobR0RERCaWafeT/YHP5iOgkfTPQG/qgOd5rwb+A/gAQcbIz4FbPc8r6btft+HZ8MDifbFYpt+WMhFNPe5QXQ0pAZGghuUrUyNFxdSgiQaQop1gpLTNWwA1teGxaHaOiIiIyBgyzdS4H1gGPJ3DuQDged7BwIXAW4AHU3adD9zs+/7vksd9BfgQcBZw/STO3wg0Avi+T1VVVZZmPjVu04uhT15jS5cVfE755toWk0ipfG+dmyvuNZDS4vp6ie/cHhqraluM5fjn1toWM5g60LmlIn5XEpGgRqx1cUU874pRVcVAcxtu0wvDQ7GeDmL7VEC9GBEREZm2MYManuelFjv4HHCV53mfAR4CBlKP9X0/K9Udk8tO/gv4KLAtsvsI4Acp13Se5z2YHJ+M1QRLWABobS1sBf2Ojo3sTdmee8jhzCnwnPJt+/4Hs+PeO4a3Z27vobHCXgMpLf3r15H6ObLV1dN64MFBMc8cGnSHEcrN6OmkpaEBq6nJ6XULbWN3eyj427j8JczQvxFlpXPJvuxJCWrM7ttVcf8XioiIyNSMl6mxAULvIw34n1HGHJCtj8wuBrb4vn+z53n7RfbNAbZHxrYBk11+8g1GCps+2d5euBRX5xwD69eFxnbNa6S3gHMqhPis8Lew74VnKeT3RWQiibWPhQcaW+no6Mj5dV3CoKoK4vHkRBK0r3kUa12c82sXiuvdTWJH+J/+rdW1mP6NKCuDcxtC2zvWr6u4/wtFREQkLNMEhPGCGidmZyqZ8TzvQODDBG1jR7MTmBcZmw88M5nr+L7fDXQPbceHbg4KwG3rhl07QmOJhUtxBZxTIbhonYD2TQwODub8U2+RqUpEWg+75tb8/VvS2AIpdWfiWzZiTeVbY8JtiZRyqqsnXjcLq7B/J8udawq/aUm0by7o/88iIiJSOsYMavi+f2c+JwK8GmgGHvM8D0aKmD7ied7lwMPAy4YO9jzPgFXAzXmeZ/aktGYEoKEZq59dkKkUVEukwGLf7iDYMycawxIpEh0FKBI6pLktFNRwHZvLu61rtBhqU6sCnmXIWtTWVURERKYmo0KhnuedBPT5vn9vcvs9wPuBJ4DVvu/vGO/xGfKBP6RsLwHuBV4LrAUeAW7zPO964C7gImAmwZKYkuSiQY3F+xZkHoVm9bODFq6pWSvtmxTUkKLluqLtXPOXKWEtC3GPp9RQLvObPxftgpHPAJLkT/R3qLsdl4hjMRWEFRERkfFl2v3ka8BnADzPOwj4FkFBz+OAqwgCHNPi+34vKW1cPc8bmtsW3/d3AXd7nnchcB2wEHgUOCNLAZXCiAQ1bMl+BZlGUWhdFApquI5N2IErCzghkXGktXPN4/KPaAvkMg9qRDM18vpaS/40toIZuGS+xuAgbO2BxubCzktERESKXqZBjQOAocp4ZwJ/8H3/A57nvRL4WS4m5vv+cxDOqvZ9/wbghlxcrxDcxufDAxUc1LCWhbhn1o4MtG8e+2CRAnKDg9AdKQqaz0yN5kiafkd5/66kBW1aFNQoR1ZTAwsaoadrZLBzs4IaIiIiMqHYxIekORH4bfLrjUBj9qZTOdzgAGzeEBqr6EyNlkXh7eg6epFi0dMJicTIdiwGDXm88Youv+j6/+zdd5xcVf3/8deZ3WSzSTa9QUJHmhRBQTpIE5Fm4SjYC4jYGwK2H1hAxfYFxIIN+1FRFJUivUkXAQWkQ0LqppdNdu/5/XFmsjN3tsxmZ86dmX0/H488snP3Jp8zuzN37vmccz5nAb64Pc2mbFaMlp80rZE2C0lERESqotKkxkPAB6y1BwKH0Vv7YgtgUS0a1vTmz4We7t7Hra3QxNsyDmpmaVLDp3aXEKkb6Y7W1BmY1konvVXB9NTWVhvWw7LOePEj8t0bSkfuIeqsGImrbGmRkhoiIiJSgUqTGucA7wRuBn7unPtP/vjxwN01aFfTKysSuvmWmJaRWxDNpGdqLJyH977vk0UyVDZ6HLmTbUa3waTUBLlm7fwtXgi+aBZKSytMmZZde6S2lNQQERGRTVBRUiO/vet0YKpz7rSib10KnFGLhjW9dJHQ2Vtn0oy6kd7Wdd1aWLksm7aIDCS9HGJaBjMHUnUlfLMu1+prVox2w2he09OvayU1REREZHAVz5l2zvUAy1LHnql2g0YKP/eZ0gNzRuZ2rgWmfWzYwnXl8t6DC16ECZOza5RIH8oSCBkUrjTTZ+Eff6T3QJN2/sp+1umlN9JUyorgNmuyTkRERKpqUwqFSjVoO9dy6boaC1VXQ+pQltu5FqSLZTZpUoNFC0oeqkhok0v/ftesxq9elU1bREREpGEoqZEBv2pFeWE/JTXK62qoWKjUGe99WUe7rCMWQ3qafpNu61o+U0NFQpuZGTcexo4vPajZGiIiIjIIJTWyMPfZ0scdEzFaZlFeV6NJO2rSwFYuh661pccyWBJh0u+VZu34pWfFZLDURyJTXQ0REREZIiU1MlC284lmaQBgtPxE6l26g9UxETNmbPx29DlNf2X8dtSQ9x4Wp3ea0fKTZle2nEvJbRERERmEkhpZUD2NvpVt6/qitnWVulIvyyH6nKa/sMlGtJd3wvr1pcey2GlG4kq/pxYv6Ps8ERERkTwlNTJQNlNjpG/nWpCeWt61DpYvzaYtIn0pK1yZYSe7bJp+k41op5M0E6dg2tqyaYvEo+UnIiIiMkRKakTmkx6YV1pTQzM1AjNmLExM1RbREhSpJ3UyUwP6qKvRZNP0yzqzKhI6IpQlCpstWSciIiJVp6RGbIsWlE6pNjnYfIvs2lNvUh01rx1QpI7UVUe72bd1TXVmTQYFWSUD6df10iX4DRuyaYuIiIg0BCU1YksvPZk1GzNqdCZNqUdl27pqlE7qSXo3jiwLV85o8uUn9bB1rsQ3eQq0tvY+9l51NURERGRASmpElq6noaUnKekdUBY0WUdNGpbvq8ZLlstPyqbpN9dMjXopyipxmVwLTEvNyknvgiMiIiJSREmNyMqLhG6VSTvqVdlMDdXUkHqRHi0ePbq8BkxM6ZkLyzrxXV3ZtKUWymbFKKkxYqRe277ZdvYRERGRqlJSI7a5z5Q8NHO2yaYd9aqP4ofa1lXqQnrmwLRZGGOyaQuEhEp66VqTjGj7tWtg1YrSg+lrgzQtk56p0WxLq0RERKSqlNSIyK9bUz5FfI5mapRId1zWd8GyzmzaIlKkbLQ445kDJpcrb0OzdP7Sz2NMO4yfkE1bJL6yejHNkawTERGR2lBSI6a5z5U+bh8LU6Zn05Y6ZdrGwKQppQe1BEXqQT0VCS1IJTWaZpp+H7vMZDorRqIqe28pqSEiIiIDUFIjIp9aesLsrXWj3pcZ6WKhSmpI9nx6aceM7Gs8NGvnr3xWTB0kkCSe9AykxQvwSZJNW0RERKTuKakRk3Y+qYiZmS4W2iRT6qWxpTraZlr2SY2yafrN8l5JLT8x02f2c6I0pXRNjQ3ry3ceEhEREclTUiOisp1PlNTo24x05XvN1JBs+aQHliwsPVgHu3GUb+vaHEkNn95pRjM1RhQzuq18GWKTvLZFRESk+pTUiMR7Dy88W3JMMzX6Vr6tq25mJWOdi6Gnu/exycG0Gdm1pyBdWLdzEb6nJ5u2VNPC9EyN7BNIElm6XsyiBf2cKCIiIiOdkhqxdC6GtatLj83eMpu21Lu+tnXVemrJUrpWxZRpmNZR2bSlpB0zIFd0Ge/pgc5F2bWnCnz3hnC9LKakxohTXi9GyW0RERHpm5IasaSXnkybiRkzNpOm1L30zeyG9bBsSTZtEaGPLSXTa/4zYlpby3dQavTO35JF4IuSmC0t2iVqJErXUWmSIrgiIiJSfUpqRFK284mWnvTLtLXB5Gklx/y8FzJqjQjl27mmZxNlqWxb1wZPaqSTMlNnYFpasmmLZCeV3C5LLIqIiIjkKakRi3Y+qZhfvRJaW0uPXXweyY++iX/68YxaJSOZT3e062g5RLNt61rWea2jn7XEU14Et7Ff1yIiIlI7SmpEkt75REmNvvmn/0fyuTPKb2B7evD/vInkK58kueLyUHhVJJb0TI166miX7RbU4J2/9Na52vlkZEr/3letwK9dk01bREREpK4pqRGB37AeFswtPTh760zaUs/8/Lkk3/48rFw+8Hl//z3+b7+L1CoZ6bz35Um2OkpqNNu2ruWzYuqjfolENr4DxrSXHmvw17aIiIjUhpIaMbz4PBTv3jF6NMyon05RvUiu+BmsWT34iYD/y6/xKh4qMaxeCekR4jpKapRdSxbNb+yZTItLt+7UTI2RyRhT/j7TEhQRERHpg5IaEaSXnrDZlpicCt8V852L4V93V/4Penrwt1xbuwaJFKQ7UuM6MGPHZ9OWvkxLdfzWd8Hypdm0ZZjqfVaMRKZioSIiIlIBJTViUD2NQfn/PFC6jWMl/+ahe2vUGpFeZbuJ1Fkn24xph4mTSw82audv+dKQlClWZz9viUfFQkVERKQSSmpE4Oc+W3pASY1yq1dtwr9ZWf12iKTVc5HQgvS2ro1aeyDdaZ04GdM2Jpu2SPZmpF/XSmqIiIhIOSU1YtBMjcGlC8JVon1s9dshkra4/pdDNMuIdj1vnSvxmfTSqvSsKRERERGU1Kg5v2IprFhWelA7n5QxO+429H+z0+41aIlIqbLR4XrsaKeLaTbqtq6NMCtG4kn//jsX47s3ZNMWERERqVtKatTaC6mlJ5OmYDomZNOWOmZmzYad9xjavznk6Bq1RqTIwnRHuw5342iW5SfpZEw9/qwlninToaWoqLZPoHNRdu0RERGRuqSkRo2V7XyipSf9yr3u7dA6qqJzzauOwczYvMYtkpHOr++C9NbBdTh7wMxIdf4bNKlRvvxkZjYNkbpgWlpg6ozSg406C0lERERqRkmNWkvX05i9VTbtaABmm5eQO/0sGD164BO32h7zplPjNEpGtiULSx+3joJJU7Jpy0DSMxpWrcSvWZ1NW4Zj8YKSh3U5K0bimqZioSIiIjIwJTVqzM99pvSAZmoMyOyxN7nPfScsLelv14PuDZDTS1ciSI8KT5uJqcfX3viO8sK5Ddb58+vWwMrlpQfrcFaMxGVmpIvgNuYsJBEREamdOrw7bx6+pwfmPV9yTDufDM7Mmk3urWeQ+8bl5D73bcy7Plp6wtxn4anHsmmcjCiNshuHMaa8bY3W+UsnkNraoWNiNm2R+lFWL2ZBPyeKiIjISKWkRi0tnBdmFRS0tMCsOdm1p8GYtjGYLbclt/9hsNX2Jd/zN/89o1bJiJLejSNdu6KepDt/jbb9ZR+7zBhjsmmL1I2yJUiNlqwTERGRmlNSo4bKioTOmoOpsBCmlErvdOLvuQ2/emVGrZGRomz9/rT6LVxZXiy0wZafpDur6WUHMjKli8UuXoD3Ppu2iIiISF1SUqOW0kVCtfRkk5l9Di6tGdC9AX/HDdk1SEaG9EyNei5cmWpbwxVULPtZK6khlBUKpWsdrFiWTVtERESkLimpUUPazrV6TNsYzL6Hlhzzt1ytETupGZ8kZbtx1PPsgbIkQINN0y9LwtRzAkmiMWPaYcKk0oONlrATERGRmlJSo5bKtnPdOpNmNAtzcOkSFObPhccfzqYx0vyWLSmtiWNMXS8/KUsCLF2C37A+m7ZsilQNEJNediAjV1mxUCU1REREpJeSGjXi16yGzkWlBzVTY1jMnK1h+51Ljvmbr86mMdL80h2nSVMxo0Zn05ZKTJ4Cra29j70vn2lSp3z3BuhcXHpQMzUkr9FnIYmIiEhtKalRK3OfLX08rgMmTcmmLU2krGDo/Xfitb5aaqB8OUR9zxwwuZby+gPpbVLrVeci8Env45YWmDI9u/ZIfSlLajTI61pERESiaB38lHistV8FjgW2AFYBfwU+7ZzrLDrn7cAXgM2Ah4AznHP3ZdDcAfVVT0PbEw6fefkB+N9cBoWdT3q68bdfj3nNG7JtmDSfRixcOX0WzH9h40O/6EUa4qqTTr5MmY5pacmmLVJ/Gr0IroiIiNRUvc3U6AHeCkwF9gDmAD8pfNNaeyBwKfB+YDLwB+Bv1toJ8Zs6CO18UhNm1GjM/oeVHPO3XB2KOopUUwMWrmzUbV1VJFQGUr78pDFe1yIiIhJHXc3UcM6dU/RwkbX2YuBXRcdOBa5wzl0LYK39OvBB4HXAzyqJYa2dSkia4JyjpUajgcncZ0oe57bYpmaxRprcocew4borew8sXkDusX+T2/XlmbVJmk+S6jjlZm5e/+/hGZvTU/x48fz6bzPgFy+geB+j3MzNGqLdEoeftTklaesVy8htWB92RhEREZERr66SGn04HPh30eM9gJ8WHjjnvLX2gfzxSn2IsHwFgJkzq79O3icJc+c9V3Js6u570VaDWCPSzJks3GNvuh68Z+OhUXfeyLTDj8mwUdJs5i5ZWNLRnrrjLnX/Hl67w84Ul9tsWbKwJte4alu8opO1RY87tt2BCQ3QbonDz5jB3DHt+HW9r5IpyQZGz9w6u0aJiIhI3ajbpIa19g2EmRmHFB3uAJanTl0GDGX5yUX0zv54bMGC6u8O4Be+iF+7pveAMSxt78DUINZI1bPf4VCU1Fh7183Mf/QRzORpGbZKmoVfs4pkZemlZmlrW92/h/3o0pHr7vnzmP/ivFBEtI5teP6Zkser28ezts5/1hLZtJklyzqX/PdhcmPrb+WpiIiIVE+lg3N1mdSw1p4EfB843jl3f9G3VgITU6dPAp6s9P92zi0BlhQe9/T0DHD2pvHPP1V6YPpmJK2joAaxRiq/x97QMREKHc8kofvma8gd9+ZsGyZNwc+fW3qgfRw9Y8Zi6vw97CdPA2PCdq4APd30LF6ImToj24YNwHtfVlMjmTodX+c/a4nLT5tVktToWThPrxEREREB6q9QKNbadxESGsc5525MfftBYK+icw3wsvzxutHXzidSXaZ1FObAI0uO+Vuv1U2uVIVP78YxfVZD7F5kRo2C9GylhS9m05hKLV8K67tKj6W3ppURz8xQsVARERHpW10lNay1HwYuBF7tnLu9j1N+CLzeWnu4tXY08AlgDPDHiM0cVDqpoZ1PasMcdFQYlS5YuhgerrvdfaURLUolAqY3UH2H1E4RPv1c6s3iVOd0wiQVgJRyqURXWeJRRERERqy6SmoA3yHUx7jRWruq8KfwTefcbcAZhOTGcsACxzjnVmTS2v688GzJQyU1asNMnwUv3bPkWHLz1Rm1RprK4tJ6DqaBthgt29a1zjt/fc2KEUkr39a1zpN1IiIiEk1d1dRwzg06v9s5dzlweYTmbBLf1QUL55UeVFKjZnKHHE3ycFHZlYfvwy9egJnWQCPrUnd8eslGI3W0UwmYdL2KupNqXyMlkCSi9PKTzkX4nh6Mtv4VEREZ8eptpkbjm/dcb5E+gLYxUMdF+hrebnvDpKm9j73H33ptdu2R5lDW0W6cpEZ57YE6H9EuW+rTOD9riWjKDDBFtyw9PdC5KLv2iIiISN1QUqPK/AtPlx6YvRUmpx9zrZiWllBbo4i/7Tp8d3dGLZJG5zdsCPVZiqWXdNSzsmn68/HFidY6UzaTJJ2UEQFMaytMSRXBrfdZSCIiIhKFetvVNlf1NGIzBx5ZOoK3Yhk8eFd2DZLGtmRh6WyrllaYPLX/8+tNevnGurW9Wx/XIy0/kUrNaLClVSIiIhKFkhpVpu1c4zNTpsEee5ccU8FQ2WTpjtLUGZhc46zbN+1jYfyE0oN12vnz69aUJ1waaacZiaq8WGh9vq5FREQkLiU1qsh7D3OfKTlmZm+dSVtGmtwhR5ce+O+D+AXz+j5ZZABlW6A24nKIshHtOq2rkd75pG0MdEzKpi1S/8q2K1ZSQ0RERJTUqK7lnbBqZemxOVtl05aRZpc9ywqy+luuyagx0tAauEhoQVmb63Vb18Xl27kaM+gmWDJCaVtXERER6YuSGtWUXnoyZTpm7PhMmjLSmFwOc/CrS475O/6B37A+oxZJoyob/Z3WeEmNsroadTqiXfazbsAEkkTUYEVwRUREJA4lNaqorJ7GbM3SiMkceAS0FNU+WLUSf98d2TVIGlN6pkYjLj8pm6ZfpyPaC1UkVIagryK46dmRIiIiMuIoqVFN2vkkU2bCZMye+5Uc8yoYKkPgve9jSUTjdbTLEjEL6zOpUZZs0UwNGUDfRXDr87UtIiIi8SipUUXa+SR7Jl0w9In/4Oc+l01jpPEs74T1qSVLjbj8JFUolJXLw04j9aYZZsVIXCoWKiIiIilKalSJ794AL75QckwzNTKw424wc3bJIX+LZmtIhdIFNSdOxrS1ZdOW4eiYFHYSKbZoQTZt6Yfv7obORaUHG3BWjMSlYqEiIiKSpqRGtcyfCz3dvY9bW8s611J7xpjygqF33ojvWpdRi6SR+D5242hExpg+iirWWeevcyEkSe/jXA4mT8uuPdIYGmVnHxEREYlGSY0qKVt6svmWmOKilRKN2f8waB3Ve2Dtavw9t2bXIGkcTbCd60bpafr1Vlcj3RmdOgPT2ppNW6RxpGbzlCUiRUREZMRRUqNaUkkNM3vrTJohYMZPwLziwJJj/pZrMmqNNJR0R7uBl0OU7SRSZ7UHmmVWjMRVvvykvl7XIiIiEp+SGlXi5z5TemCOtnPNkjmkdAkKTz+Of/bJbBojDaN8N46Z2TSkGlLFQuuuoGIzzYqReNKvk2Wd+PVd2bRFRERE6oKSGtXygrZzrSvb7QyzSxNLKhgqg1pcWkyzbLZDAylLEtTZ8hPfRLNiJKKJk2HU6NJjdVYEV0REROJSUqMK/KoVsGxJ6UElNTJljCnb3tXfdTN+bR1uayl1wa9bAyuXlx5s5NkD6bZ3Lg67NNWL1KwYzdSQSphcDqalZlCproaIiMiIpqRGNcwtnaVBx0TMhMnZtEU2Mq88FEYXbcfZtQ5/182ZtUfqXHrmQFs7dEzMpi3VMGU6FBcr9gksXphde4p478tmxTBDSQ2pUNnSqvqahSQiIiJxKalRBWU7n2iWRl0wY8dh9jm45Ji/+erQoRJJS9ecmD4rbI3aoExLC0ydUXqwXupqrFgG6W2WpympIZUx6Zka2tZVRERkRFNSoxrSO58oqVE30ktQeOFpeOqxbBojda2pioQW1OuIdrodHRMxY9qzaYs0nvS2rvWSrBMREZFMKKlRBWUzNbSda90wW78Ettq+5Ji/WQVDpQ+LmqdIaEG9bn9ZViR0RuP/rCUek16qpJoaIiIiI5qSGsPkkx6Y91zJMc3UqC9lBUPvvQ2/elVGrZF6VT5TowmWQ9TriPZibecqw5B+vSxeED6LRUREZERSUmO4Fi2A9V29j00ONt8iu/ZIGbP3QVA8tX3DevydN2TXIKlPqQ5/2WhwA6rbbV37qF8iUrGpM6G43k13NyztzK49IiIikiklNYYrvfRk1mzMqNGZNEX6Zsa0Y/Z9VckxFQyVYr67GzoXlR5shsKV6SU0i+bjkySbthQpmzHSBEt9JB4zahRMnlp6sF7qxYiIiEh0SmoMU7qehpae1CdzyKtLD8x/AR5/JJvGSP3pXATFnf1cLmyJ2ujSxU67N8CyOhjRTs0Y0fITGbJ6XVolIiIi0SmpMUzlRUK3yqQdMjAzZxvYbqeSY/4WFQyVvHSHaOoMTGtrNm2pIjO6DSalR7Sz7fz5dWtg5fLSg02w1EfiqtciuCIiIhKfkhrDNfeZkodmzjbZtEMGZQ5OFQy97w78imUZtUbqSVMWCS1IJQwy39Y1tcsMbWOgY1I2bZHGNS01C0lJDRERkRFLSY1h8OvWlN9IzdFMjXplXnEAjB3fe6CnG3/H9dk1SOpHukhoM9TTyKu7YqHppMq0mZjioo8ilZih5SciIiISKKkxHHNLt3KlfWxzrMNvUmZ0G2b/w0uO+VuuqYvCiZItvzDVIWqm5RB9FAvNkoqESjWULz9RoVAREZGRSkmNYfCppSfM3lojjnWurGDoovnw6IPZNEbqx+LUTI2mWn5SZyPaTbh1rmQgnQxbsxq/elU2bREREZFMKakxHNr5pOGYWXNgx91KjiU3q2DoSOa9L5+90ESzB+ptRLt8poaSGjJ0Ztz40uWEkPlrW0RERLKhpMYwlO18oqRGQzCHlBYM5V934ZctyaYxkr2Vy6BrXemx9FaojazPEe2V2bQFymdqNFECSSKbni6Cq7oaIiIiI5GSGpvIew8vPFtyTDM1GoPZc1/omNh7IEnwt12XXYMkW+l6Gh0TMWPGZtOWGuhzRDujYqG+uxuWLCw9qJkasonqrgiuiIiIZEJJjU3VuRjWri49NnvLbNoiQ2JaR2EOPKLkmL/1WnzSk1GLJEt+8QhYDpEe0c6q89e5CIoL8+ZyKq4smy79Xl28oO/zREREpKkpqbGp0ktPps1sqtHdZmcOShUM7VwMD92fTWMkWwubuEhonplRJzugpONOnYFpbc2mLdL4tPxEREREUFJjk5XtfKKlJw3FTJ8FL92z5Fhy898zao1kqomLhG5UJ9u6+nQhx2lNVLtEoqu3IrgiIiKSDSU1NpV2Pml4uUNeU3rg4fvw6fX+0vTKOtrNVCS0YEadLD9RkVCppvTrZ+kS/IYN2bRFREREMqOkxiZK73yipEYD2n1vmDSl97H3+Fuvza49ko0R0NEuH9HOaqZGKu6M5lvqIxFNngLFy5e8hyWqqyEiIjLSKKmxCfyG9bBgbunB2Vtn0hbZdKalBXPgUSXH/G3XhR0aZETwXetgxbLSg01YU6NsRHt5J76rK347yhJITfizlmhMrqV8CZPqaoiIiIw4SmpsihefL63gP3q0RhwblDnoSDBFb4PlS+HBu7NrkMSV7gCNHg0TJ2fTllqaODk8t2LpXV9qzHs/MuqXSFzT0kurlNQQEREZaZTU2ATppSdstmUYMZKGY6ZMh91fUXJMBUXJQgAAIABJREFUBUNHkHQne9osjDHZtKWGTC5X1vmLXlRx5TLoWld6rBnrl0hUKhYqIiIi2ktvU8x9tuSh6mk0ttwhryEpnp3x3wfxC+dhZmyeXaMkivIioU0842rCJJj33MaHyR9/genqwuy1P2bUqNrHT4+gd0zUNtgyfOkiuItHRk0N7z0sXgDLO2HUaJg1B9M2Jutm1ZT3HubPhVUroG0MbLZFnGsX4FetgIUvhrotU2dgiutx1TJuT0+YHbx2DYwdB5vN0SCaiEgflNTYBGUzNZTUaGwvfRlMnQFFO5/4W67BvPFdGTZKolhU2gFqxiKhvqsL/4tL4NF/l35j3nP4y76Bn/hjcu/8MGbXl9e2HWVFQpvvZy3xmemb4YsPZLWzTyQ+6cHfeRP+xr/Cs0/0fqOtHbPvIZijTmy6hLzfsB5/89X4m/5eWs9sfAfmgCMxRxxfsySDf/JRkuv+BA/8s3TZ8a57kTv8eMyue9Um7ppV+Buuwt98DSxb0vuNKdMwB70ac9ixmLHjahJbRKrPr12Dv+92WDgPMDBzNubl+2lwp4qU1NgU2vmkqZhcC+ago/B/+sXGY/726/EnvDXaKJBko2ymRpPVxvEbNpBcdB489lD/Jy1fSnLRF8md8RnMHntXvw1JDzzyAP66P5V+Y9LUqseSESi9rGrxAnyShCVXTcZvWE/yva/Cv+8p/2bX2tDx/+dN5N5/Nuale8ZvYA341StJvnMuPP14+TdXrcRfcwX+zhvIfeQLmC23q2rs5Pqr8L/9YZidkfbw/SQP3485+g2Y17+9qssW/aL5JN/+Qt8Jus7F+Ct/GX7PHzsXM3VG1eIK+M5FsHQJtI6CmZtjxrTHidvVBQtegA0bYNKUEfF79SuXw4svgE9gyvSmLRzu13fh//jzsLtiagmu/80PMAcfjTmx9v0Nn/TA+vUwuq0pPx8BjO/rYj1y+Hnz5lV24rIl+Fuuxd/xD1iyqOR75vwfkktXYJeG4pcvJfn0u6Gnp/Qbbe3wkl3IHfoa2O3lNZv26deuwd95A/6268JUU+9h6kzM/odhDjoSM6E2xSu99/C//+Bv+hv+kQdg7WpoH4vZ+WWYVx0DO+xasxoTfsWysNvMnTeE2hbGhCnUBx6J2e+wmo1C+Z4e+Nc/SW76e9nsBXPSu8gd9bqaxM1C8ldXkqwbUPs4chdcVtWfu3/sIZKfXdT3jhS5HObVr8ec+BZNp5ZNlix8Ef+Z95UenL015rBjMK88tGZLMnxPDzx4F8nNV8OTj8L6LpgwCbPXfphDjsHM3rLqMZPLvoG/6+bBTxzdRu7sr2HmbFPV+H59F/6e2/C3XgPPPQXd3TB5KuaVB4cb8yrfB/mkh+TCz8D//jP4yR0TyX3+25gqJUuTe27F/+DrFZ1rTno3uaNOrEpcv24NyZc+Ub7DXl9mzSH32W9W/TXuVyzF33od/o4bwhbJxoSlPoXP5vbajCz7pAceui+8px5/BNavg/ETMC97JebQYzBbblubuN7j770df8Nf4In/9n5jdBtm30MxR56AmTWnNrEXvoi/7kr8nTdC19reb2yzA+aw12L2OaRmHVA/99lw73f/nbByOYxug+12JnfI0bDHPpiWGt3vPvkoybV/gn+lZj9tvwu5I46Dvfav3X3nk4+G5/zQfbBmFYwZCzvvTu7QY2Cn3ase13etCwnK4tdVX3bcLSRmR40e+Lyhxi++333s4ZBAah0Fu7+CWj3njbE7F+NvuTp8ZnUuglwLbLEN5qCjMPscPKTr1uabbw4waEOV1KggqZHcfQv+Z/8XMlx9mTSF3Ac/i9lq+yo3T2LxSULyuTPy08L6sf0u5M44B9Mxobqxn3yU5LtfKd9atKBtDLl3fxSz1/7VjbthPf4n38Hfc2v/J+21H7l3fxzT1lbd2P+6i+Syb5Z+iBfrmBhGG1+yS3XjrlxOcvGX4KnH+j3HHHgk5i3vx7Q29kQ2391NcvZ7YVlnxf/GnHwaucOOrU78h+8PP+uegbdINvu+CvPujzZlgVapreSfN+J/djF0b+j7hMnTwmdzlTtDfllneG0XL/9IMcfYkLCr0uvaP/skyZc+Vvk/eNm+tHzgnKrEBvAvvhBmffW3ZW5LK+bNp5I79DXVi3n/HSSXXlDx+eaIE8i96T3Dj5v0kJzzvpIlqQMa007u6z+pyjTy5No/4X/344rPN28+ldzhxw07boG//06SH3+rvKhzQcdEch/4DGa7naoWE0LNkuS7XxkwgWWOOB5z0ruqmgT33d3hPujuAZKFo0eTO+1MzB77VC0ugH/kAZJLz+//Zw3hHuy9n6zqKL73Pswc+Pvv+z9pmx3IffAzVR9QS26+Gv/L74XOdT/MQUdh3npGVZM5vnsD/vKLQ/KoP7vvTe7UT1Z1dk7y0+/gb7++onPNoceQe8vpVYvtV64gueRLIeneX8y9D8K86yNVT6Ykt18flj1393P/N2U6uQ99ruKVDkpqVGbQpIa//06S713Q9/TDYu3jwsjIZltUsXkSS/Lby/D/+PPgJ261PblPnV+1Tr5/4WmSC87qv3NfYHLhArBbdeoe+CQJr+sH/jn4ybu9InQMqvQB4//zQJhOnPT/oQaE0cYzL8BsVZ0pxb5rHcnXzgojjIMwBx5J7h0fqkrcrPhHHggjBEPR1g477YYZ1wFjx8O4/J+x4zHjxkPx8bHj+r259KtXkZx9apj5UwHz9g+SO+ioobVVRjR/3+1hKcZgxo4nd/bXMbNmVyfumtUkF5wZZtQNwhz7JnInvGV48TZsgNUrSH79A7j/ziH8S4M583zM5luG2XfDuH77zkUkX/lk2PJ8sKjv+BC5A4/c5FiQn4q/ekX4/fa17KQ/La3w8gMwLcP7rPJLl5TXIBrMNjsM+zXmIXwmrxvkfqDY1OmYT34FM34CtI0ZVhLNP3QfyUVfHLDDCUBbO7mzLqjaTCDf1UXy9bMHTBIWmMOPI/fmU6sSFyD51ffwN/5t8BNbW8O937Y7ViWuf/5pkgs+1f9gaRFzwOHk3vmRqsQFSK64fOCERsHsrcid9dWq1Xzw/7qL5JIvV3SuOeYkcq97W3Xieh/qh919y+An77wHuY/8v6rMUvHLlpB8+j2D3+sWtI4i97WfVGXg1K/vIvlahe+pVxyIOe1TVUvAJ3fdjL/sG4OfOL6D3NkXYiqor1ZpUqOxhyJrzG9YT/KL7w6e0ABYu5rkNz+k5WPn1b5hUlX+2ScqS2gAPPsE/vo/Y445qSqxk199f/CEBoBPSC6/mNz5P6zODIIH/llZQgPgoXvx996G2efgYYf1SQ/J5ZdUdpFf30Xyy0tpOefCYccF8Df8taKEBhCWxex/eNVnisTkOxcNflJa11p48G76uuL1eRVsHxcq8o/rgHHjMfmEh1/0YsUJDQB//V/wBx6p2RpSEd/VRfLz71Z28ppVJL+9jJaPDDHB11/sq/9QUUIDwP/V4V95CGbWHHyShPfEqpVh9441q/CrVsLqFeHY6pWhRsTq/PdXrwrHBhrFHTg6/mtnhfdtLheSkeM7wnt1/ISQuCwkKsdPwGz8XgeMmxDez6ND8t7/4WcVJTQA/K9/gN9zP8y48WHq85pV+ecXnlP6OfuNz73oOW8YvKPXp55uuPvmvq9Vtfb04/ihJGCqZcki/Nmnhufc2hp+d+N7f7dm/ISi32tH/vc8ofe1MHY8prU1zOy7/OLBExoAXWtJfvk9Wj5dQVKxAv6Gv1TU+YL8Z8V+r6rKzGi/cF5lCQ2A7m6SP/2Clo9/cdhxAZIrf1lRQgPyNd6OOKEq9fv83OcqS2gAzH0Wf80fMcNMzEJILCRXXF75+df+EX/4cZgJk4Ydm4fvryyhAWH3wztvwPSRmPXeh+vxurWwbk3+7/DHF77uKjr2v0cqT2gAdG8g+b9zQ+JsTHv40zYGxrRj2kofh6/zf7e2lt07+Vuurvw9de9tmAOOgCoUPfZd6/C/+l5lJ69aSeJ+RMsHPzvsuAUNl9Sw1rYAFwDvBMYA1wLvc84trnYsf9/tYZ1Zpf7zL/z8uVUbEZI4Kv5QK5x/7R9JOiaAGebMhaWLK1srXLBsCf63P8RX48P8miuGdv6VvyRZ3zXsuDz3VOVTegGefpzkjz8Pu9OElhQ1qriB6dvY1Hk+wV/zhyE11d/0t4ZOahCjTsXa1eFP/ne6yZ2Juc/Cc0+ClvBJBfy9t4bOb6Uevo/kb7+HCROHF7inB3/DVZWf7z3J+Z8KSYXVqyvrMNZCkoSkwaoVvU1LndLne3f0aGgfH7aNrdT6LpLPng5JD6ypPLEpVdDdHX5XRb+vin7P7WPDOvuh3O8+8V+SP/8apkzblJYWNSgZ8v1I8svvYfY5CBIfPvt9Ev5O8n+XHCv62hd/3+Mff2Robf3vg/Rcej6mfXh1p3zXOnjw7iH9m+Syb2J23h0wkDOhzonJ9f5ddsyE607xsZwJ9TOG0tbrriRpGxP+jyQp/VkmxT/jntLfR1L6M/ediytOBgMhiXTRF8NMXZMrfS659N/p55kr+Zn42/4xtOfsfkTPP28qS1LQta6yQe7heOZ/+Gf+V96mgf5NS0s+wTGmN9GR3qVzEMnvfoxZULRyoZAj2ZgsMaXHNz42Jf/GP/6foV33/30vfsnCqhXGbbjlJ9bazwDvAI4GlgA/BsY65zZlIeeAy096Lj1/iNM9wbzhHeSOfsMmNEWy0vORk3XzJeVGt5G72DXs7IEhr8HPmDntTHJ7H5h1M6QB9Fz8pSF3CkRERKS+mDefRu7wgWu5NfPyk9OA85xzTwFYa88EnrDWbu2ce2awf2ytnQpMBXDO0TLAuqlk5YohjzyaVSsG/D+lvvjubnqU0JC+rO+iJenZOAW70fhtXoLfajv8s09W/G9yR50Y1jeuXoXPTwX3a/JTwouObfL08AG0tLaQ07VTKpCsXJ7NEoMstY7qvyBqf1paBy3UW7eMCbPNhtL+9rHkjn7DsOs/+SULw24BQ2D2OZjcFsOvMdFz/VWwbEnl/yDX0jsiLiLSYMzq6vWbGyqpYa2dCGwJ3Fc45px70lq7AtgdeKaC/+ZDwMbFtTNn9r8F2aKODoa6mnX8lGlMHOD/lPriveeFTblZlOaXa2Hm7DkNvZ/3mpNPZckFZ1V0buuW2zLrg2dhWgb/WEi61uFXrSRZtYJk5YrSv1etYNXfryCpcA1+wdSX7sFoXTulAgvHd1CFxXCZMKPbyHVMJDdhYvi7Y0L+8SRyHRNpKf5e4e/xHfQsnM+Lp76u4unP4448jskf+XwokLxiOcnKZfm/l9OT/3vjnxWpr1evrOo0a9M2puj5TgrPeUL+uW58npNKfybjOuh6+AEWnVP5bgAT3vB2Jp783mG313vPgmefZEOFNTJyk6ay+TlfrcoOFau22Iql3668NtuUj32esYe+JhSwXbmcnhXLSn+nK5aTrAp/96R+137tmmG3V2QkMmPaMe1jybWPC3+PHYtpH0eufWz+8XiSrrWs/muF9Uvyxp9wMmbUaPzaNSTr1uDXrCFZuxq/bm34e+3a8L21a5qm39IxZRoTqnTv11BJDaBQEja98G9Z0fcGcxHwq/zXjy1YsKDfE3u23B7ur7CYYt6azbZk3QD/p9Qfs/3O+KFUOjc5zM57hHVsw7Fi6ZBG0QGYNQczfdbw4uLxjz40tNH21lGYnXYvXT+3KZEXLxjaukoIayonTU0d7OdBWfvyj5Me/EP3Dqlok3nJLixctAnFNuvJDruRO/bNJFf9ZuDzJk/FnHEOCxcPYYQQYMz48Gf65iWHzeh2uPziiv8bs+2OLG3vAF07pQLdW20P/753SP/GbLMDjB9mVfnu9fj/DnFXjO12ovVtZ2ws2Gjaxmz8lgd68n/6tW49rFsCuVHkjjmJ5K9u8JgTJ7P+1W9g4cJC/SID4yeHPwPI5f/4pCcU7Vy1kuSJ/9Dzk+8MHrOI2Wt/Wk44JRSlHD+hZLvA4ufc7y352i5Y24WfOYfcvoeS/POmwWNuviVr9zu8avdf/k3vga9/pqKZIrlTTmNh5xDqjgwUd5eXY3Z4aUX1HsxOu7Nypz1ZVficyo2CSdPDn/7+DdCS/+O7N2ws1prccBXJEOuLma22g+Fu+dnTg//vg0ObadIxkdzOe/TWjiiur9BfPQmTC0++uNbCE4+GYo6VMobcq1+PaR/ebiC+q4vk6t8PrYjktjuS23HXkpogfdYLSdcVSUpriSSPPVRx0V8AjMHsuR9m9Oj+61iU1bsoqmuRP+5Xrxhy/Tqzxz5hO+6NzytVJyXp47kXP/+kJzznB+8e2o5CY9ppOeV0zLhxMGZsKNRZKM45ZmzYZSg12OXzf9K/UfPk4xX3L8xur2D9CW/t9/vp4TXfvSFf72Mdft2ajUVM/ZpV9Pz420MrMj1ufOjXQFEBj/wXhQR3f8eLjvl5z8PCFyuPC6zebAvWDnLdHmgCQrFGS2oUKoOlq31NAlZQAefcEkItDgB6evq/nfAHHA5//lXlF57ps0h23C1U/JbGcfDRQ9q+zRxweFW2+/Q9PfizTw0FQyvROipscVqF7Z6Sv/8Bf8XPKj7fHPsmcq+1w47rV68iOfOdFVf9ZuJkzFlfr8qOL8mvvo+/8a+V/4NDjh7w+tAozAmnYKbNxF/1G1ic+uDI5cINi30PyZRpUKXn6/c+CK78ZcU3T+bIE5riZy2RHHAkXOUq7wjNmo05++tVqY+TfO+roYh4hXLHvgk/e+ve+8HhvM6PPwWzvgt/3ZX9nzNlOrkPf4Fk4pThxRobtnJmxmZw49+gj+J1/TEnvgW/2RbVec5v/xCmpwd/z639nzNna8yHv0Ayuq1q1zC225ncGWeT/ODr/XcOWlowb/sAfs/9qnf9Mgbzgc/gv3s+PPZQ/+ftvAfm9LNCJ2pTY5scjJ8Y/hx3Ctx6XeWjv5OmYs6+sCpbXyY/uwh/23UVn29Ofh+mGvWXlnXiz3pP5T+/PffFvOEdww5rANO5EF9Bsi78A0Pu1E9ipg1/NDv34N0kF3+p4vPN3geTO/UTw45rgJ65z8HjD1f2D8aOw5z6KUzb8Jf/muuvwv/mB5Wff9ixsN+rKO+yFx74il8z5h0fwl/w6cGLLU+ZhnnbB4Z2HTG5sANd+zjyVRV6v/X0/8JOXZX+V/a95PY/rPLY/fCL5pN85n2Vz/TbfEuSbXeqWr+5oeZVO+eWAc8BG/edsdZuS5ilMcThk8GZSVMxr3pt5eef8JaGnqo+Upk9961814Ux7ZgqFYI1LS2YE06p/Pwjj69KQgPAHPJqmNL/aE6JSVMxhxxdnbjjxmOOel3l5x9/cnW2sAXMq18ftrCrxFbbY/bcrypx60HugMPJffn7Yf/1E07BHHMS5uTTyF3wI3Knfxoz3Ar2KWZMO7kzzgmVuAc796gTMa9QgVCpnJk6HXNo5dek3AlvqVrBX3OshaKZBwN6yS6wy55ViQtgcjly9j3kzv46Zt9XlbZj8y1DwbVzL8LM3rJqMSH8/CqdpWf2PRSz2RZVi21GjcKc+klyHz0XXvbK0hmS2+yAeddHyJ3zDczkqf3/J5sae/e9yX3pUsyxb4ZJU3q/Mb4Dc+QJ5M67hNwBR1Q/7tjx5D5+HrnTPw077tb7szc52HkPcqefRe6j/w8zdni7cJTE7JiAOfKEys8/4ZSqJDSAcE81ZvDPCgC23C7cs1Uj7qQpmONOruzksePJve7tVYkLob9AR2W7MZljTqpKQgOA3V4O2+1U2bmj2zDHnFSduEDuTe8NW5JWwJx8WlUSGhAGIql0hnPHxJDUqBIzbSa5T18AW7+k/5O224ncp79a1WuYOeJ4mFjhLKottsHsfVB14k6fhTnoqIrPz5341qoW42/U3U/eTu/uJz8COpxzm9LrGnD3E8iPpv/omwOPEqBdTxqdX9ZJ8q3Pw7zn+j+prZ3cBz8TlmFUUfKX3+D//KsBzzH7vQrzzg9jqrhNp5/3HMm3vjBwUbKJk8l99Nyq7I++MW6S4H9+yaAjM+a1ltyJ/U/F26TYTz5KctEXB94Ocs7W4TlX+oEg/fIvPE3yi0vhyUfLv9kxEfPaN2EOe23D7jAj2fHd3SQ/vBDuv2PA84x9D7khdNYqiv3ve0i+/9WBZ5xtuV24jlQpEd1nO5IeWLsmLA+ssLOwqZJbrsH/4tKBZ8fsuhe5M84pWW5Sbb67G9atCVPAaxinLK73Yaq3T2DM2KgDWH5Dfpp5ezumdfh1O/qNk/Tgf3oR/s4bBjzPHHcyueMrTAZUGvvRf5Nc8uWBlwlstgW5j5+HSS9HHU5c7/F/+iX+bwMs6+qYSO5Dn8dsM0DHdFNiP/80yf+dN+A9mDnqRMwb3lnV15tfuTzc7z7/dP8njW4j9/6zMLu+vGpxAfzjj5B89yv934O1tGBOfh+5Kg2kbYy7YF54zksW9n9Sx8Qw8LPVdlWNDfnrxxP/xd/+D/yisDzDzJyNOeAI2HbHmtwD+eefJvn2F2DFsv5P2nxLch87t7rvqe4NJN//Gvzrrv5PMgbzplMH3fWkoNLdTxoxqdECfBV4J9AGXAec5pyrcA5/iUGTGpDvhN3+D/z1f4G5z5Z+c+c9whq7l1ZvNEay4deuwV9zBf7Wa0svAq2jMHsfhDnmjZhZc2oT+6F7Sa75Y/l00y22wRxxPGa/w2pz0Vu+FP/33+PvuAHWFu0C0z4Ws++rwnOu4sVuY1zv8XfdhL/uz/Bcqq7IDi8ld9TrMHvsU/W4ECrb+2uuwN9xY9iDvGDyNMwhR2MOPy6sn5Sq8c89ib/vTli5DEa3wXY7YV62b1UK68nI5ZMe/G3X4a+/qjwhvcue5I5+fe864WrHnvss/m+/D0tRiusu5Ge2mSNPqHmiITb/v/+QXP0HeOje0unFM2djXvXa8LyrNLNOsuG9x995A/4ffy7v9O64W9gha/e9axN7/lz8334XBhGLl8FMmIQ56ChMFepZ9Bv7mf/hb/wb/t5be5OV02eF1/SBR2IqneU51LhrVuFvvx5/89WwYG442DoK8/L9w3uq0lkVQ427bi3+uivxt1wNy4qWRrS2Yl5+AOY1J1V9xtfG2KtWhD7VLdf01l8YPyEM3h36GsyMzQf+DzY17srl4X739uthzareb7S1Y/Y9JMyIqXQGc4Pwyzrx1/0Jf9s/Sp/zlGmYg4/GHH4sZkz131M+6cHfci3+hqvK6+jtulfoNw9hgLhpkxpVVlFSY+PJ3oeLfOfCsI3WZltUoWij1BvfvQGeehxWrQhT5bbevmYfaGWxF86DF+eC74FpM2H21lFGsX3XOnjqsZDYaB8XpvVG6Nh770NnZNH8MMV21hzMzNp8oJXFXrcWnnsK1q+DcRNgy22rNp1WROIJn81PQeei8Nm8+ZbVm649WOyVy+HZJ0JHaMJE2GbHpr+O+M7FMPcZ6O4ORZy32k5Lb5uM9z4M4i2eD6YFNptds85mWezVK+GZJ0Itk/ETYNsdajpDpSR2T0/o/LW0hsGdiLMIfWFHi/Zx0ZKDvrsbnn4cVi4PAw5bbV/T2WVl8TdsCAU9R7dF+1n79V3hOa9eGQp/brtDTTr29cRvWA8vPBNmQo0bH/oWET6nvPfhPrtzUVg6OHsrzNQZQ/5/lNSozJCSGiIiIiIiIiJSe5UmNZRaFxEREREREZGGpKSGiIiIiIiIiDQkJTVEREREREREpCEpqSEiIiIiIiIiDUlJDRERERERERFpSEpqiIiIiIiIiEhDUlJDRERERERERBqSkhoiIiIiIiIi0pCU1BARERERERGRhqSkhoiIiIiIiIg0JCU1RERERERERKQhGe991m3I0oh+8iIiIiIiIiJ1zAx2QmuMVtSxQX9AfbHW7gA8BuzonHu8uk2qv7hZxtZz1nNuxrhZxtZz1nNuxrhZxtZz1nNuxrhZxtZz1nNu1tgjLW7M2Fp+IiIiIiIiIiINSUkNEREREREREWlISmpsmiXAufm/R0LcLGPrOY+M2CMtbpax9ZxHRuyRFjfL2HrOIyP2SIubZWw955ERW8+5+eNGiz3SC4WKiIiIiIiISIPSTA0RERERERERaUhKaoiIiIiIiIhIQ1JSQ0REREREREQakpIaIiIiIiIiItKQlNQQERERERERkYakpIaIiIiIiIiINCQlNURERERERESkISmpISIiIiIiIiINSUkNEREREREREWlISmqIiERmrR2bdRuktqy122fdBqk9a+3UrNsgIiIy0rVm3YBGYq39HTAOGA30AN45d3Sk2B8GbnTOPRQjXir25sBezrmrrLUvc879K1Lc44C/ARcDDzvnLokU90xg7/xD75yzMeLmYx8CvA5oy8c+I1bsrFhrfwVcD/zOObciUszfAT7/0BD59wxcbK3dAFwBXOecS2odMKvrl7X2mPQx59zfah23KP5HgF2dc6daaz/nnPtipNCvB74WKVaJrK5hGV6zTwZOJAzUxH4vv4cMfs/W2n2cc3fHjpuP3Qq8lPA5RRbtsNZ+2jn31UixjgQscIlz7l/W2tOccz+IETvVjmjPOR8vq/fzLs65/1hr3wY84Zy7M0bcfOzdgX2cc5dZa49wzv0jUtxxwM7OuXuttbOdc3NjxM3H3t85d0f+64Occ7dGjD2T3uvIcxHj7lL0cFWs2NbaTwCvIPS/73bOfT1S3FOcc7/Kf/0h59xFkeIeAbyR3j7Nu2sZT0mNIXDOnWStPQ84F0iAT0QMfwfwamvt2cBo59wbI8b+MtAJXAW8G/hwpLgHAisJHd79I8UEmO2cOylivGKnAx8DNsQMaq29CJiWf+idc6dEDP8W4DDgfGvtOOfcO2sdMP9e/jzwPaALOK3WMVPx322tHQ+8A7gEqPmofobXr+mpx77Ps2pnO+D5/NcdEeO+3Vp7OLCC+B3trK5hWV2zj3TOvSlivGLHW2u3o/dvmiSSAAAgAElEQVT3fGakuAdaaz9K6HT+1jkX8zPDAXcTPqd8/uuasta6oocGeBkQq4N/BvAu4LPW2in52DWX8XOG7N7Pb88PdmwLvAqIltQAPgLMz3/9WiBKUgP4DuFe5F7gHOADMYJaa18KnGKtXUZ4jb0biJLUsNb+GFgCdBOuI+fEiJt3EfCf/Ne7W2vvc859PELcnHPuZABr7YUR4hWMsdZ+j5Bc+EPEuCcCnyRSn0ZJjaHbAZhN+AVtHTHuEcBU4BngrohxAZYCyyPHBNgC+BDhZuLgiHH/a639IOEmFefc5RFj30VILhRmLCyJFHdd4UKbgUnAS+h9fcfyEsJruweYFTEu1tpjCTNyPOE1Hkvx9WubGAGdcz+z1k4GDifMFInNA+3W2l2BzWMFdc7tGitWH7K6hmV1zb4n/54qPN9bIsZ+S9HX0RJ2zrlvWmsnAb8GTrXW/sY5d2mk8I845y6IFKtghXPuvYUH1tpYzxVgkXNuGfBJa+0F9M6CqrUsnzNk937eCngfcD5hkCemFYTkAkDMZaIrCfcjAOsixn0jsGP+bw/8NmLsh51z34wYr9idzrnPAlhrv0S8cgwvtdaeQuh/b2atPSbSzNXFwARgFL2DPDHMA9oJA2k1p6TGEFhrDyBkMK/IH/pJxPCthAtOF7A2YlyAxwmZ812BeyLGfScwyzm3wlr75YhxjwR+Ru8HW0x7AFvmY0fJXFtrPwDskJ8FtBzAOffdWsctcj7hg/T7zrmYo/g/IPyee4DvR4wLMBn4kHNuTeS4X6B3plWU6Yd53yRcw64jJGhjJgq/QRhpfRtwdqyg1trjCR3eDmC9c+7EWLHJ7hr2DsJIVFfka/ahwO30Pt+YSY1ZhNdWoQNU0+m1BdbabxKWkp2dXxJxfoy4eRustdcBiwAizexLv54+EyFmwV8LXzjnzrLWxkpEZ/mcIbv387nABOfcC9baP0eMC2FWyAettfsDv4wYdxFwcH70PkoHEMA5d6619gDn3O0A1tp9Y8UGTsjPcludb0usWW4A0621nyPcZ08H/hkp7o2ExALAtfTOkK61bZ1zp1hr24DzgAcjxX0JYXaZIfystfykjkwBVtHbGYjZAbuCcON2ALAX4c0QhXPue9banwPGObcqVlzgQsLI7nsIb8L3RYr7L+CqGHUO+jDPORf7xuXh/J+CaK/rfKLwL4RM7mustTHrLRSmT7cRsWhyfsr4bGA3a8OKhIgf5oXp4hCmfMaykHD9uNxaOydW0KJ6HoXptLsRb5TiNYTprecDMaa1FsvqGvYpwkhUjvA6i7WM7VHn3P9FipV2KmG6+tcIncBYvuqcW1B44JyLlrAjDDYcGTEezrmnrbW7EablJ8B3CctiY8S+Mj+o88Gi2DHiZvac894OWGvtKMJn5KGR4m4BvMFa+37CdeTmSHFxzjnC8qqonHNfsdZeQfic/G/k8CcSksIAxxOvg//2oq+jLkt1zr0v/57GOffwYOdXmae3llusAZ6LrbWvICTf/zrYydVgrTXAzc65n8aIB0pqDIlz7i8Zhn8NcBPwvZg3qqmCiuQ7nbHWhvcAz+a/jrn85RXAldbadcRfC3+Mtfbl9E6jrnls59zN1tpznHNfAbDWnku8kc4phFkLJv845gfbjwm1agrrOWM959/SmyAFGB8pLsD/o3e070vE64TdDPRYa/8EPBIpJvTW89h4ExEx9hJCUnYfwvTemLK6hhnn3FsGP63qDrHWXk3E62aRBcAYQqdzZsS4f8r/fgt+45yLNeNsrLX2zfT+vGMlok8HziLMUPk28ZJmAO/PKHaWz/llhGn6/y9ffDiWE4i4Dr8gfb8Lca4lRXFN/nHs+86Z+RkTnkhLNPODO4VYhc/mKK8xa+3X6C0fYCL/vAv1WsYR+nWxkhqXEH7e9xCWz9X8ftc55621L7PW7kfvLPD/DPLPhkVJjcYxH3izc+4+a+0HYlWhzhcXzBEKzz2fn7oUSxewc35t+ORYQZ1zJ8SK1UfsPWPHzH+g7mKtLRQ/i3Yj4Zz7i7X2jMJyl/wHXSz3xnofFXPOvWitPdU5dx6AtfYrxCuQ1eWcez4fN+YythbgdufcNRFjFup5HAnsnR8Je3PE8JcQEmZvIxSkjSbDa9h21tqT6J1OHKWz65w7NEacfvyS8Fl1JvGKCkLYNenzsDERvUPE2DcSZrhNJ26i8AnCzXEr8L+IcbOMneVzXga0WWvfSpghHEvUdfgF+fvd8YRdSO6JNauwUNTZWjsqcsHfgs/SW5j0C5Fi/paQqItdOBzn3JnFO8zEnD1afA9krY052LECWOKcO89a+6mIcZcSlsMWElfn1TKYkhqNYz/CFG6IW6AUwuhAYRnI/xFvGchn6H0zRJnumR+N2Ae41jn3A2vthc65T0aKXdg27mLn3IM20rZx+Q/yjWsqY7LWfh3Yz1q7NeH3vB3h9RbDu/LbTa0h7raXhSRSoZDkgoHOr7K/WGt/T/hw+UXEuG3AufmdAxbGek/lvYFwkwxhBsNvIsU9DHiZc+5T+bo1UQo8Z3kNI8zIac//icKGbR+PB37snPu7tfZs51zM+hKzCUmzD0dOmu1grT2I8F7eAXg0RlAbtp58ArgjPxK3W4y4eYcRavLkCHU9XMQR1qxiZ/mcC3U0XkOYLRJLYR1+QZQ6NXnfJiQp7yHUYIq1C8kXCcW732qt/ZZzLmaB1BWEXVfGAocQYfZAfnCneGbMKmvtD1287XsLy9oh1BmLNUuk8JwT4N8xYub9Kx//Snrvh2K4qejrmiewlNRoHN0A1tqJRN6pgQyWgeQ7uxun4xG29Ypx0dndOfdGa+2b8tnMmNWvi7eNm0qkbePyXmKtPYP8zztS4TeAiwkX29sIF/n5A59ePc653bMYGcknkV7qnHsEwFrbEiNufn3jZBd3O+iC0YQbxQXAC5FjrwXIzzibGjFuVonoLK9htxGmy3tCId4Yjsu/pz6ZT5ptESluQVZJsw8TkuAm/3WsnbJ+Slh/f3o+Wfd+wmdXzTnnjksfs/lefrPGzvI5Az+n9z7suIidztOAo/JfR53dR3a7kHQQivJD5GU3wLfIppD3g4RZjJ5wDXsnEbbv7WNgKdqSWNfHVuvW2qOcczWtk+ic+2W+//gP4s6O2Sn/9zjCFtE1XfaipEbj+Cmh2Nz3iLtPOWSzDOTioq9jvgG7AJxzv82Pun2ISDdsZLdtHMCOWayFd849a6090Tn3LEA+sRJrVk6WIyPvobd45JeJMAqWH1Xdy1r7OJHWNxZ5FWEq8/8ozdzH8FfCDdOVhJlmsWSViM7yGvYF4tdsKbyWL7TWfowwsh1TVkmzdzrnvhYxXsFy59y3rbUzCZ/TUZKyA9hp8FOaLnasuJl0OvMxb8p//X3C52UsxbuQ9ESM6wlbfB5L/IHLTAp5E2aYLct/vTW9g6c1lU+Cb1x+Ugf2pcabP1hrf0b4rCoUi//wwP+iOorrPOUH1mpKSY3G8V9CZ6+NsNdwTIVlIDngUgBr7Q7OuccH/FfDkO/svpL4W+VtTBg5535jrY0ypTcvq23jAEZZa/emdy18rM4uhC1sC7aKGDfLkZHi0fOYhUI7Ce/lgpqubyzyceAgwnv4A4Sti6Nwzv2DVK2DSEu7fkpvIjpm5zPLa1gWNVt+WvjCOfcta+0TkeIWZJU0Oz5f3K+Q1IlVyLEzH2+BDduAXxkprsSXSacTWOGc+zmAtTbaZwWU7EKSK9wHWWv3cc7dXePQXyAUgd2CsMsO1toZzrmFA/6r6siqkPcPCVuPe0LyKuYszk/kE7M5wvLjmAV4szDXORerdttGRcttPBF+v0pqNI6sdmrAOdcDXJ06/GZq3yGKvlVeH4mabcivRYsQO31zeEOMuHkrCetmC2J1diF8mH6R8LqOtrUq2Y6M3J6/cUqAqyLG/SFhG7WEMLU4li8StlU93Tm3OGLc/sT4fR8FfNQ5F3MLxkyvYWRQs6WPWkAxd8qCsJPR6/KfkzFlsctMSfIkP9L5iizaUaRrBMaOFTerTudSa+2P8l/HSqRs5JxLJ4KPJmwBX8uYKygvKH06Ee7Figo6FxexrGniPz9qv2cWM4TzXnTOxd5qvT81n8EALMl/Nhd2rIpSp6av5Ta1pKRG48hkp4aMRd8qL7/8ocAQ1iz/MVLsXVKxPwucHCM2cFE+lifemnBgYyXqnfNfx9yfPbORkfwoVMykQsEXCDO+RhPW0cYqbPhXQjHFP1hr3+yci/oay8h1wBettQlwmXPuwRhBs7yGAY8XarZYa6PsxmGtPabooSHUeIiW9CcMNPzUWvtf4IfOuUWR4p4I7OqcO9Va+zlC4jA6a+3XYs0SsdZeDvzaOff3wjHnXJTluFnFttb+BLgfuMk591CsuPk4txKS0cXtOTPCsqcv0zubcXWNY9WzGJ3d/tQ08Z9fDru3tfZkemebxdoaGuBAay30zk6Otex5FqEYa1s+7uXABRFC70aYKRs1EWutfQchKeih9vX6lNRoHJns1DCAGBfbwlZ5nyLeVnmvJUzfLjy/owY4t9p+TpjKW4i9XcTY3wIuK/o6yswYAGvt8YRRxwnW2i7n3Ikx4mY5MmKtPQt4HeEDdZpzbvdax8x7pNC5ttbG3B4wq2KK/an5jjPOuQfys3FOIxRV3OCci7GONctr2HuBwk4r7yTOVsWfBn5E7/ONWRgV59wV1tp/AxcC+1hrH3DOnRsh9HbA8/mvOyLEA8Baez29RUkNoaB1rKUv7wXebK39DaG2w2XOuVid3qxivwd4JXCetXZ/51yUAZ4BxNjZ6OuFUfR8fbGYO6/0JcvkQjP7B2GAJfbW0ADfLPo6ZuxvAL+md1kXzrkYiYZlwC7kZ2oAsZaYH+ycizU4q6RGo+ir0xNpnR/W2p0K0/GKamnE6JRMcc7dZq1dQrxlCRc75zaO8llrY2Y1f+Gc+1ZR7Kcjxl6ZH5XBWht7d4zXEC6w59NbPDMrsW5eZgFXO+e+YK39RKSYEArnH0u49rdE3B4wk2KKRbsoQX6fdOfcmcXFq2oY+9eE6bxvc86tt9a+vdYx87K8hk231rYRftaxlnRdVlh/D2Ctjbq8KT+S/jTwvnydiVgFhz3Qnq/gv3mkmADPOOc2Fm601l4aMfZUYFvCjfl8QjIr1myzrGL/GXiKUDsm5tamWcqq5hTW2g8DNxZmxeSlBz9qEXe3VEwoX/YdU4yt5v8MHE7YGSO254HX0/taizW77x7nXMwlxwVLgVfnv/bEGbx7KbDSWrsfkYrTK6nR2Gq+zi+vbPTNOfdYhLjHWmu7CTcQRwBX1Dpg8dTS/ON/QpzCgsUJjfzjy/Oxa77dE/Bva+0fCEt9rq9xrLQlhA+1fYAdI8fOymIgZ639LHGLZh6YPhbp9ZVVMcWLU4+jjcikRyfyleVjXEcyu4YB36Z0xlfNFSc08o//ClG3vTy9eKQtX6w0RuxvEHa1eRtwdo1jFStJ2jjn3g/Rlu59ErjEOfdUPubzg5zfDLEvJBRZPpCwI9pnI8XtT4zCw8U1p/4SIV6xO4BX54vgjnbOvdE5F6OD/+r8AEcCPOCcu8g5d1etgxYVcoTexL+NkfgnzJbIYitZgM8RZso6wqzZWN5grT2SyLPu+5o9GGEp2RsJs0OOJLy29iP0W2tGSQ2pRBajbxAK3H0I+Aiwc8S4fYldSLJYzbd7cs79wFrrCOv8Yk8DvISwLv1thGJkUW6QrbXjgJ2dc/cWbe8VZWTEOfelQqEs8p38WDOv+hDj9fUPa+3DxH99fZDUDRvxpsr3JcvrSM1jO+ceILyPN4q0Br8vUba97GfqcIzY6wkFYNsIWyZH6RDkl+31JcbSvaeAo/Nr4VcRt8ObVexdCDuEtRB3ZwqstR8lJCl/CzzpnPuwc+63tY7bV82piEnKIwizcp4Bap5UKHIHoU82g3DvG4UL25t+njAbpYuwXDKWrLaShTBYOgq4nd4ZDDXnnDsoVqwK1HQpmXPuXGvthc658wCstefXMh4oqdHoYk2Vjz76lvcBYIxzbnGhEnaGHb+mZjPawxrAOfdi/sviNY4xbpC/Q/gQv5ew9v8DMUZGCpxznlAAriDWzKvorLU/JszIKezeFGtrscxmashGMdbgj0QXEtZmL826IXkx7kf2Av5OeB8fDxxKvCUZWcW+G7g0/3kR25aEDt/XCLV6shQlSUnoF3nCvUGsbakBziXMgvkLcFvEuAAvIVxHEuIm3rPaShbCz3k9YSn9zTECWmu/RtgaGYpmxcSInaEZ+a3HE2CzWgdTUqNBWGvPJKwdLt4esObr/PK6nHNvy68Jb4sUE1e09aNz7uH8l1l1/GJMP+xPjJvFTPawHkCM57yS3g7BugjxMmWtneic62u7yxg/64fd/2/v3MPlLKuz/0sEQahR+YgIKIIgVgggnqrIwSKggAgWXIZTOAoiKGqFIoKAHOxlNdBPKacoAoq4iic8YASVCAqfxSoUWkBNC1pQQbDBT0kx7P6xnmHGzQ7Z1D1r7Zm5f9eVi3cPk32/O3tm3vdZz1r37T5/xU+bct5I129gOnRqVH6OVGpXMOxRnzd2Rm1GiP9y98sBzOxVRAv3sGu/GDjWzMYIr4es+z6I6+JriTGnXVbw3GHh80TB6lXEv32/RzMBcPcdzewlRMH/EpIS/xrnE9G9y2jdskl8A9iU8FNLLdq5+/fa4aORo/3uKvSklKgnQMYo2QnEBjXAyf0WU1FjcHhMPGDSnB/APDO7lGiJezXh/D20tAiiywhjrtvd/eSk+ULMbOtmjnoikVTxeXLinkoyrIu5F9jWzD5MXMyr6Xdx4Xgzu98fGweY8fravVXrO/FpWRf3zxLu6r0jKH2n2KC0Unsdd7+7HXdGuvp+42RmuwFfIzpzbnH3syd4nQ+bdslsNkBL4fheO96mmUxnjO7d1a5TjxBt4zcnaFZrb9b53ZrZWUmaALj78WY2mygMn52pPQFZRcpdgG+T3B3TuhlvBc4Afpil27iFeE1DXioGhJ/F9+l2CFd3qva9q9DMrieKhWPE9fmypGtzp2j1Q1o8dNIo2V1EQlkKKmoMCF4XDwjwXOBwopqa5ey+PDIWJXOA7YkZ5e0T9HrpmKP+kmaOupyZ7ammJMMaSr0tLiJ2ZWbSnJmzMLN93P3SdnyAu19E/zuvViYKlC/hjw3BMn7nWckff4S732Nm+wN7EIuRLwF3JkhXjr1Uah9Kd2zsaODYjBsnwkTxQcLkeKsEvemgvR2wrrv/rHlepdAc7fcxs98QnyMHA9f2e3SveRDd6e6pC/tqbeBpZrZdO14jU7gVSF8B/JgYUUjxAzCz1xCfJTOAC9z9m1lFSuBa4rNrzMzO6RgtJ/AeYG8ivvffgfsf/+lTyvgR8wOSdG9194xNlenEVe7+fgAzOwXYOEn3YOL69E4i8OElSbqpqKgxIBTGA0LM+s1y95+b2RUZgma2yfjHPKKAMlovZxFv+gOA1yfo9VJljlqVYQ113haH9BgYfYiksQQzOxLY2cyeTty0vQa4qN+dV+7+bjPb1N2zZ1chigpz3P0trQvp1ETtV7j7ngBm9jHgUwmalQalJdrNRX+TFjE6Ru5nyHOIz82DgG0TdSu1zyJSow4hzIYPT9Ldi0ip2osoFGYUrXD3MTPbzMxuoBsPmDICUqlNLELmEu/l7E2lmcSu7omWGz3+OmAfwhx1AbmJbEfQLaj8A5BV1DiTmsICwIOt2woz2ytR92Ezu4romsXd90nUnoiMcYyNzWwb4hq5cZImwM+JCN13te6JoURFjcHhU96NqnuDt7jPftPcr9cBZpjZm4g3YoapTmfOrdOiNQZ8IGPkxt0fvTlsmeWZHAms0sxRF6zw2VNHeoZ1D+neFuMWYJBrUnUL8PSmuQy4PEO0FW42aLPZ2SZVGxK58ABPTdLs7CqP9dxEZDFynRrNRX89d7/LzDYiYouzOACY6e5Lzez0RN1K7WV0u47SOs2ao/2qwIvITzPaADid7j1B5phklfaLiA6JmcQCKHOBv5iIHl8ArJaoez9hKrgS8HMzWy2xiATJ44qNqsICwM1m9jmiSJn5+nqWu++YqPcoVck+RAH8zT3HWR056xM+MX/XOqK3TtJNRUWNAcDMdgX27lmM7ENU3DK4jJhJT6XdOG0BvMzdF7TZ4RTMbD5h0jSTuLhlVo+3AvY1s1lE98IeGaJek2HdId3boi3AOqMuqbj7ovb7vY42h0/CvHKxSdUY8JRWRFpnRU+eQvYiXl+dMbJ7k3QrDUortd/e5v5PJd7L+yXpHgNsamYVn9lV2kuBF5rZUcAzkjQ7LCC8tTppRt9J0j0B2NLdv2JmWyZpVmvv7O57m9lK5HctPIMYx12D6ObMYmPgtHY8g7hOZhWRzgE+0aObxc3Ns2WMxN9xG626t9PNmMxqZjaXrpfb1xK105N9zMyANekWzczd/yFDm3gtzwT+ifiZhxIVNQaDNYloqTWJSuoZidof5bGtzFm7u+8gsqQhzJuuStK9x93fnaQ1np2Jtu0PAlXn0CErirHK22J/M3sjYV65prtvnqidPoffulPWJUy5/ht4mru/PEMb+AjhoL8/eXGuExbrIKVgV2JQOg20ZwG7E59fWQUNgBnuvm+i3nTQfh+wI/G5eQ6AmW3s7nckaP/A3SuMI08jdja/Qoz7ZBoqVmnfb2brUNO18Ex3n5uk1cthRCrGKkRHYaaB5F1EF+UYOf5LALj7+WZ2M/HzpkbLF45WfZv4Hc/uPGBmT3b3/07Qrkj2WUys4bI2V3o5nBhpH2uj/EOJihqDwU+JVt5Op8azSXLebjva7ye8LJYSF5ssltA1rsxsfdw6CqqPJjVkVVIBfk3MSb+cmFseBUq8LYg89q+7+0nJ88JQMIff3sunufsJ8Gj7ZRb7uPtxiXoroq8Fu0KD0lJt4BrCvPJmM/txkibAhm08svOZnbnjV6Lt7st4rKHyXHJGBw8ysx3IT155gGRT52mgvTEx9tIhpWuhdQg/zcz2prvYzXpffZa6VIyTCS+NJxPeFilFneb39GPgyWZ2mLsfkqHb6IxWdUjpimkG6eM5jj5/hrXulNvdvbPBkpLO0czwt/cWDZ3MmbSRUDN7a2LQRCoqagwGz6DbXpq569bh+cQFfRmxEMzieuAoM9sK+HSi7nxqdjkhblg6bdtpefSFUYyV3hb3EV4xJwBbZIm2C+onge+4+0Nmltl5tVFz0v9v4M8Tdbc2s/fSvTnOLBRWUWFQWq19JbBjM7LOTFJaRBSqsrrLpot2Ce6+uZmt7O4PJ0vfQSQ4zSHaqIde290PGv9YW/Se32fpNYFvEYv72St47lRTmYpxq7vfBJBcmL3d3T/adE9b0ZOnmCOBNxD3vVmj7cuj7/fcrTtlSzO7g+49SVb3whss4u07ulmbeH9w91Ph0c3DoURFjQHA3b9sZucRmc7f8sTs7Mb5xIjAMqDvecod3N2Jnzmbh4gP+TFaW28inZGTGcBrzezX7v6TBN2SKMYqb4tWTFmdaH1cRrisp9AuqC8Grm5f/2IFf2Uq6TWpOjFR9+/GP2Bmz3T3X2WIm9lK7v6Hnof6WrArNCgt1SZ2g1YiRgV3IGKxM7gOeCvx8/Z7sTedtMeTUoQ3s1OJ3d39zOxMd09J5XD3c83sEmLk57cZmtNBewL6vrm0nF30LCpTMczMXk98jj3JzDypE+nNZrZZ093YzD6UuOA9C/gqUcBaAFSN8mXyALBTO840x3di/PjpwPeSNAFWsoiQfQRYNVE3FRU1BodjCdO7i83sbndPaZcCaI7M1/Y+lmEi2WPYOaOdR9aFrSrSC2Jx/RniQ3Ye8F4isq9vWG0UIxR4W7RiygeAU9x9mZm9p9+a43gVcIWZ/Z7c9u0NiNGmMSJCN2W2090nSkx6Kwk3EhMtwBIKdlUGpdXavyIWfReb2bMTdU8iPCYgvA8y4xBLtM1sl844gEUi2hWEsXcGTyU6FyBGBFIws+MJr4WZZjaWudit1B5BylIxJkqFMLOd3P0bfZZ+TCEh0SPnX9z9S00zs2t1k06HhJnNcfdbyLvfPh3Ykhhtzyz+z+nc75lZ5qbpXcAriHVNmmdLNipqDA4PAv9JdBGsVXwukNNqW2nYOUbXwySTP3P3GwHM7C3A3f0W9NooRqjzttgYWNfMHiYWvWm4+26Zej28jbqC3Xiy3lvpC7BCg9JSbWIUY5mZfZHcUbKl7v4zgFYozCRd27qJaNCTiObut2foE9fGtduOduZI6igawk5E36Pti6lMxZiIVwB9LWq4+2N8j5qfXUYHwVvNbDdiTbhmK6b0daPFzFYD9mnjtzOITY6j3H1hP3V7OJtICfsn4GXkJTg9xczWa8erJ2lCxI6/CcAiaXAoUVFjcPg08aH61+6+pPpkkqgy7LwAuLAdZ0Z6AXyzJ9brHwnjqAyqohihyNuC2GHtmCV9NEu0zTOu376cQW6nBtT5xVRRtQCbiErfhQztxe5+G7DQzDKNjr/c87mZ6V1SpV2ZiAYxZrQLEYt4VKLuyBnCmtnRxO7uW8zsRHc/1d3TxoCzMbOtiYXmGsD/IX+EbuRw903HP2ZmL+9z6szZwIuIwsIjhIdeJkuAX7v7B8zsmETdk4kxYIj77Sw2NbN9iHX/2r2dfsOEihoDgJltQLS1jgHPNrNMU5vl0XcTScKws0PmhW0Pd98PoFWR03azJ/IRSTIFK4liLPa2uB3IHjuBKFR9y93HJxdkcA4FBTszWx14YXP/7nioZP38JxE72c8hvHJE/ziU7nvqAPLie+9w970gWraTNMu03f0iM/sGsB3x2fkikhLRGnMTun4momPKmt0yXqm9IfCzdvzURN0qngFUe5aMp2oDoHLj4XX0MXXG3Q8ys3WBFzffwBf1S2s5/AjAzL5EQkd0B3f/KZBZROnwbWDldvRRbUcAABqkSURBVPwNoiA+dKioMRjsRI+3BLmmNpjZge0cOrvK+2SYSBLxpq+nZZWT1x62lpk9r2muk6T5eGTsLl9DQRTjNPC2qGAPIiqv43mQ6YD9E+By4j21HnkFu78n0jBuJBa6R7p71lzndkT31ccIn5qzk3TTDUp7dEvSjIDZZtYxIcvsiuktphxIXjGlUvvvCP+lB5L0eqly8L8beJm7n9HGEzKp0h4jWtbnMD3uR/qKu3+5Ut/Mtnb368zsRCIJ5fNA35NYij1yqjgNuB/4MhEjmxkz+kVio2X3ZP+nEoqNf9NQUWMAcPfzzGwfd78UwMwyTdAAXlBkivVuolsjOzbuBLo7uicna1dRFcUIhd4WRcwlFtdf6X0wKQ3kQuBS8t9TD9JdfD2UrL110/8msFWWaJFBaYeSNCPCRf+Cdnxmgl6H2Wa2ClF4zx4xqtK+0d2/mqjXS5Wp4Z50d1VfSu6ir0r7I4QX0v6EcbjoL683sz8QviU7AJ93977eE00Dj5yJyOgSeYBWGC2gd6PlvaiLcyhQUWMAMLMjgZ3N7OnEB81riIjVLFY2s5fRnSXNGn25pbkhp+LudwFp6TKTIMMUrCqKEYq8Lapw9weZuFsgIw3kB+5esftzL7BtM6halqz9HGKG9SBg20TdqoSIyjSjZcAid19gZjsk6p5FRBFCbjGlUntPM9sR+B3JvjwTmRoSxdp+f379HsDMZhJ+C5lUaW/u7sc17Z3pjqKI/rABcb04GnhhkmavR84YyR45ZrY2MS74CHCJu98DnJsgfQeRfjeHPo66LIfKjRbRJ1TUGAxuITKNbyU+dC5P1n8Q2Jk2fkLe6MtfmtmriWpqtpliCa0L5zLgk8Dt7n5ykilYVRRjpbfFdCNjZ+QpZraQaPnMjCW8CPg8MJP8nZkDCOfvpWZ2eqJuiUFpcZrR0cAv2vGuwNUZou7+Q2In+1GS0l7KtN19m35+/2nKV4kC+JeA/zsi2tvR7erbhuiqFP3jSGBVd7/PzBas8NlTQPPIGT/elOmRcybwYeKaNR/Y290zNtPWIDbtZgIvTtDrpXKjRfQJFTUGAHdfZGbPdfdFAGa2NzFLm8WNdONNH5xgTrwvFMZeVjIH2J7olNh+Bc+dSqqiGEUuK7n7awt0D3H3D8Cj6S9ZM/gQoz5mZisTN0+vTtKtNCitSjNaQnd8bbUkzeUx1EkzZvYZ4rr8Z8DT3H27fmuugL4XZd39asYVypKMtCu1Z5vZa2hF0j5rifisXGBmXwV+Sp7PQ+Vo1R3ufiOAmf0kUXeGu/9Vol4v82kbLdMgeEFMESpqDA6b9RxvTm5R4xDgu+14W+JD/7B+i5rZccAbibGXNd19835rTgNmEWZzBxAmqX2n5YVf0768DkWo9Z3CNJCN2vtqCeTEJI8bh4D8otmLgOvd/WQzyyymlBmUUpRmRMTyHWVmW5EfrTpSuPvenWMze2eWrpnNAOZNYDxXZWpYGdOcof0Ouh4mab/nEWY94LXAh4husyxKxpva9Xm2mX2TuPfLXBdWRjSfSxSRhjYeeRRRUWNwmGVmhxDjJ89I1r7d3T8CYGZrtnPI4FnA1939JDP76yTNUtz98M6xmWXtEJzNYwsZBydpjypVaSCPmfnvt0FpG4foFG4q+A2wipntR26La4lBaeMaktOM2mL3YXfP9C3paFelvZRpm9ku7XAlEl/X7j5mZi82szvopp/8a7Gp4VBi4Ry5Jt0umH2BvheiR5yHiKLGEcAuK3juVFIy3tSuz8cTXcLZEbKLiI6+9K4+dz/QzNYHzm4m9ad3ulXE4KKixuBwCTGX/lRgYbL2WJstHCPm0P4pSfc+YKaZnQBskaRZipnNJ+J7ZxL/3n33PHD3g5ZzLiltvSNKiUlVZ4RtHBkGpfubWVXX1RnEe2lnctMDqgxKoSDNqC12NzOzG+gudn+XoU1d2kul9mzidb2UfGPr+4EdyffZmoiM2f8q7cXEJtK9fdYRXU4CdiIKG+/LEnX3q83sFiJuPbtbdkZFwmFlzGjrENmNGCn7DOEpsv/j/iUx7VFRY3A4kHjjnU+0Mqfh7seb2SzCWPDBRN3TAMxsS2JnexS4x93fXX0Sjcq23mFnOplUZezOVHZd7UmMsY0BqwP/nqRbZVAKdWlGGwC9P2vfO74q016Kk2auIwqSY8APEnUBvkiYGi5oCSwpmNnRwBx3f4uZnejupyYZaZdot/HE7d092xx+lDmX7jjuecT4dd8xs08Avwb+QLynj8/QbVSOgVTxCHCguz8CYGbHJMVSiz6iosbg8EtgVeKNuFaWaDP1W799OcPM0lJIWhLIzsQHfErXwjRg65ZV3rm4qNV0OKlMA6ngPuLzo6Lr6pXuvieAmX2MPK+HKoNSqEszOozY5YSkjsLKtJfipJmT6O4kn0YU0bJ4B92Um12I4lkGG9KNNH1qkma19hvMbEPCB2nM3TN9gUaRJe5+CYCZZV6rbnH3+Yl6vZSNgVTh7p8b9/UvzOwwarvOxJ+IihqDw6eJNtNjiRntFIovoNu6+9xC/Qrm0209zJ5vHE9lW++wU5IGUmFQ2nazVyfaapcBT+qn3jjtTYnxuW3Ib+mtMiiFujSjkl1O6tJeKrWXuvvPAMzs90maHapSbsaIWOo5wDqJupXa+zJ97glGgQfM7OPt+M5E3d1b8aqzoZV2zagcAxFiKlFRY0DoiRzKMo98lGZQasTr5Unu/uoEzU2J+NhX0mNG1m/dacBDRPzjGHBOlmjrirkM+CRhDHtyVlvvqFGcBpJuUNp2sz8AnOLuy8zsPf3UG8dexKhPJx45cza9yqAUYLG73wYsNLMXJOpW7XJWpb1Uan/ZzC4nrhXZSTNVKTcfAd5GzL5n+uNUam9LJKGtBHyB3IX2SNHMjr9HM9TOHLdmgrFyjUOko6LhgKOihpgMFTuOewGb0DUjeyXwuiTtSo4gjOdmEC7nNyTpziEWfhfTXQCKPlCcBlJiUApsDKzbXMY3yBJ191MmetzMjnX3D/VZvsqgFOIzpFM8OoCE+Wwz2xO4v2iX8xqS016mgfYd7r4XxOInURfg552Um9YFlcXm7n5c092Z7jjIMGs/z93f3HTPRlHJfaOZHb8U+FbHayFRe6LPy7loHKIvmNlKwKZEBynu/n3qYqnFFKGihpgM6TuO7n6KmX24p0X/gxm604SOh0hm1XgWYUZ7ALErJPpLVRpIlUHpSXS7zD6aqLs8npKgUWVQCjDbzFZtx1mGv/OI0aKOl0bm6ys97WUaaPcWrg4kyViwdVHuY2a/aQ8dDFyboQ1sB3ylHW9D/NtnUaU9q3XErESM0m0yIl2rVbwKuKKNdKV5yIl0HPg+8DBxjf6+YqkHHxU1xGSo2nF8ZpsxfARYO1G3kguAC9vxx7JE3f3wzrGZpY84jSBVaSAlBqXtZiFz7GQ6UGVQCnAW8VkCrZU6gXcRnWY3kd/GW5X2Uqk928xWIf6tM5Oq9gJe0P47BmRF50L8zK9putn3BFXaS4iOVYii9F5o976fvJnu51e2V814NA7RP25197+tPgkxtaioISbDXsTu/crk7jieQPhLAJycpFnNHu6+H4CZnUHS+ImZzSdSdWYyOkkzlVSlgZQYlFZiZuu4+93tuDP2c1ufNSsNSiG6JBa1yM0dMgTdfTFwTIbWBFSlvVRqnwUsaMdZhatOF+UWdCNdU15fjXcQxpkA70zULdOeaIQuaXxuVPkOcE87XtvMvuDuKZHcZrYW3XGIu9A4RD952MyuovlsubvueYcAFTXEZCiZ6Wwf6n+ToTWNWMvMnkcshDId1u9x93cn6o0sVWkgxQallRxKd2fzaOBYd+/37nKlQSnEz9mJ3NwVuDpZP5uqtJdK7aXuvn8be1klURf+ONI15fVlkXW+Jt3d630J36m+U6m9HDLG50aVK939RIBmcD0rQ9TMPgH8GvgDcf93vMYh+sqz3H3HFT9NDBIqaojJ0DvTiWY6+0pVd8rWcd/2aJxY5Q3bUFOVBlJsUFrCuELOGJDyuVVsUAp1kZtVVKW9VGrPM7NLCePdVxOJJFlUvL4WE6Oo2QXCam2RywZmtj9xvdgA+Ock3VvcfX6SloDVzGwu8VmGu3+t+HzEFKCihpgMS4hZYYhWW8109onC7pT5dNvkNcfZf0rSQKgzKC2hFXLWc/e7zGwjYuynkqwd1qrIzSrS016mgfZzgcOJKNl3JWl2SH99ufuNZra9u1+eoTddtCvG50acQ+im7h3q7kuTolV3bx5ynY2loR8NLebbwJOB2dSMiIo+oKKGmAxnA1sTLa5j7u7F5yOmnoeIDpEx4JzicxkFqtJAqgxKK3m7mZ0FnEqM++xXfD59xcxmAA93IjdHhIq0l2rtU4BZ7v5zM7siURd3dzP7Bu2eIFH6DW3ht4S4F8lc+FVpV4zPjSzuvpRuyk2HjGjVeT3HWmQL8b9ARQ0xGT4BXEpEH4nh5Aji5mkGMSucYlA6qhSmgVQZlFYyC9id2NFOK2hU7bC6+5iZbWZmN9ASbtz9d/3WLaYi7aVM28zeSXguzTCzNxGLoEUZ2k3/IiIZohOHmJWYtS91HYXp2lXjcyKXnvczxGtrjBEw8S6m4wm0OpHsmJmYJfqEihpiMvzA3eXCPPyMtT8aPxlCqgxKpwHXAOu6+81m9uNE3cod1g2AXsf+g5N0q0hPeynWvoxona7iP909c8Snw7ZEEttKwBeAO4dZexqOz40q/b4n+izxflaHRhLuvrBzXODDJPqEihpiMjzFzBYC9xNtl4o+Gj4uAC5sxx+rPBHRH6oMSqcBVwI7tpSIpSt68lQwDXZYDwN2ascLH++JQ0Jl2kuF9kf5466BMcASdDv82swup2uyl1U0K0liK9YeqfG56UB2tKq739OuGZ339G/N7AJ3zzT/HSl6/r0fAW4uPh0xRaioISbDSu7+2uqTEH1lD3ffD8DMzkDjJ8NKlUFpJWcS17qrCMPjvreZToMd1nOJDhWA8wjzu2GmMu0lXbu9vt5P/J6XEkWsTDYjun9SioQ99CaxjSUnsVVpl4zPjSqF0ao3Ee/nzjjXgeQmGo0aPwTmEEXhOSt4rhgQVNQQk2EjMzuO7q6M4j6Hj7XM7HnEBXWdFT1ZDCxVBqWV/AqY4e4Xm9mzE3Urd1iXuPslAGY2Ct4plWkvVdrPBx4gXlvZ5qi/ATah3ROQ14m0hEimgIhXzUxiq9K+hprxuVGlKlp1Y+J9BbA+uaNVo8gMdZ0PHypqiMnQa36mmb/h5AQi/QTg5MLzEH2k0KC0kkXAMjP7InBrom6VQemewP1m9vH20FDfHFemvRQnzZwPXEQUNc5L1n4A6HRvjpFUWHD3U8Y/ZmbHuvuHhlg7fXxuxKmKVr2AeD+PEe/nnyfpjiobNpPlzu/5a8XnI6YAFTXEZPgZ8Fd0W2u/U3guog+0udG/qT4PIfrAYne/DViYbAh2DTU7rPMIE9iOl8ayRO10KtNeirWvBa7tfWwEFvgT8ZQCzUzt9PG5ESc9WrUVR7d0930z9AQQmx2rkT+uKPqIihpiMpxIVDMdeGPxuQghxBPhULrdKQcAWakNVTus7yIimm9idJKMKtNeplPSzLAv8EeRqvG5kaMqWrUVR19mZnvTLY6qc6CPuPtF1ecgph4VNcRk+AWwMvBdui2nQggxCMw2s1Xbcab3QMkOq7svBo7J0JpGVKa9jFrSTBlmto67392O13X3/wRuG3LtqvG5UaQyWvXqpj27SF+IgWdm9QmIgeBKItLqMuD3xecihBBPhLOIeeULyI0r/hVwj7tfTNLCa4Q5F1ij/cn2lyjRNrN1eo7XbYdpC/wi7UN7jo8GcPfPJuhWai9294XuvgcaPekr7n4P8OGePyeb2SuT5K+g+TsIIf53qKghJsNu7n6ju78JzZ8JIQaLZcAid9+fWHhmsQj4ZtthXT1RdxRZ4u6XtMSXB0ZEe6QW+Gb2j8CbzczN7LMkLgArtfnjf+sDEnVHlZuAtxEjfD8jolUzmE8YS48RnX1CiCeIxk/EZFiruUE/guI+hRCDxdHECB3ArkSbbwZVBqUjRWXaS5V2W2RvYmZziEVQVqRqmba7v8nM1nP3u8xsI+C+DN1qberG50aVqmhVeacI8SeiTg0xGU4g5obfiuI+hRCDxRK6Rp2ZnWbaYc1hHvAXwI/an8wFZ4l265rc2d0NeB/w9xm61drA29u4y6nkjpJValeNz40qnWjVTwILgAuTdL9LFEivBF6TpCnEUKFODbFCFPcphBhgrgeOMrOtgE8l6mqHNYfKtJdK7beb2VnEInsZsN8IaM8iWvQ/mKhZrd0Zn1tgZhpL6CPF0aoHAd8nr5NQiKFDRQ0hhBBDSbtJfdjdty2Q7+ywQiShiD5QmfZSnDQzigv8a4B13f1mM/txom6ldtX43MhRHK16i7t/MElLiKFE4ydCCCGGEncfAzYzs7XNbDUzyxw/qTIoFaPBNcBq7n4zULHAr9C+ErjTzObRHSkbdu2q8blRpTdadc1E3YfN7Cozu9TMLk3UFWJoUKeGEEKIYWYD4PSerw9O0tUOq+gnVwI7Fi7wK7TPJO5bryISIjIjTqu0q8bnRpUrCE+L7MSqZ7n7jsmaQgwVKmoIIYQYZg4DdmrHCxN1tcMq+skoLvArEyLStYvH50aV+dS8tlczs7nEdSNz7EWIoUHjJ0IIIYaZc4nxjzWA8xJ1rwd2MLOvA9cm6orR4FfAPe5+MXDbiGgvAr5pZl8kfyc9Xbt4fG5UqXptfxtYhRh7mZ2oK8TQoE4NIYQQw8wSd78EwMy2yBDUDqtIYBGwrC2ybx0R7cXufhuw0MxekKhbqV01PjeqfBfYpEWrPhk4I0PU3S/K0BFimFFRQwghxFBiZnsC95vZx9tDd2boNhf9zczsBrou+r/L0BYjwygu8A8F3tOODwCOHwHtqvG5UUXRqkIMKCpqCCGEGFbmAU+iuxhYlqitHVbRT0ZxgT/bzFZtx89K0qzWPpdIm4EYnzskUXsUUbSqEAOKihpCCCGGlXcBRwA3ATOStbXDKvrJKC7wzwIuaMdnJupWaqePz404D5vZVcC9AO6+T/H5CCEmiYoaQgghhhJ3XwwcUySvHVbRT0Zxgb8MWOTuC8xsh0TdEu2q8bkRR9GqQgwoSj8RQgghpp4l7n5J22V9oPpkxNDRWWTvTyT7jIL20cRYF8CuibpV2vOAvwB+1P7cl6Q7yqxmZnPNbBcz26X6ZIQQk0edGkIIIcQUoh1WkcDRwC/a8a7kGhtWaS8Blrbj7HjTCu3K8blRpTdaVQgxQKioIYQQQkwtlQalYjQYtQU+wPXAUWa2FfCpRN0S7eLxuZFE0apCDC4qagghhBBTi3ZYRb8ZqQW+mc0AHnb3bTP0pou2EEKIyTFjbGys+hyEEEIIIcQkaIvsPdz9CyOm/X7CoPS/ANz9d6OgLYQQYsWoU0MIIYQQYkBw9zEz28zMbiB5kV2pTRh1nt7z9cFJutXaQgghVoCKGkIIIYQQg8UoLvAPA3Zqxwsf74lDpi2EEGIFKNJVCCGEEGKwOAz4XPtz2Ihon0tEyK4BnJeoW60thBBiBaioIYQQQggxWIziAn+Ju1/i7pcADyTqVmsLIYRYARo/EUIIIYQYLJa0BTZmtsWwa5vZnsD9Zvbx9tCdGbrV2kIIISaHihpCCCGEEAPCiC7w5wFPoutnsSxJt1pbCCHEJFBRQwghhBBicBjFBf67gCOAm4AZSZrTQVsIIcQkUFFDCCGEEGJwGLkFvrsvBo7J0psu2kIIISbHjLGxsepzEEIIIYQQQgghhHjCKP1ECCGEEEIIIYQQA4mKGkIIIYQQQgghhBhI5KkhhBBCiGmHma0P/DuwjbtfV3w6QgghhJimqKghhBBCiCnHzNYEjgPeAKwH/Ab4V+B8wN39kcLTE0IIIcSQoKKGEEIIIaYUM3s28F2ikPFe4AfAk4FtgJOBG4D/KDo9IYQQQgwRKmoIIYQQYqo5B1iFGB1Z0vP4HWb2aQAzexowH9gd+DOi8PEed79+om+4vHEUM/sPYIG7n9a+HgPeAWwNvB64D3gPcHU7r107j7n758Z977nAPOAvgXuAk9z9Uz1ahxOxpusD/x+4Bdjb3e9+4v9EQgghhJgKZBQqhBBCiCnDzNYAdgE+Oq6gAYC7P+TuDwEXEsWDucBLgJ8CC81srSk4jfcBXwO2AL4KXAx8BvgGsCVwBXBxG5Hp5YPAJ4HNgc8DF5rZhu3neinwD8DfAn8OvBr4FEIIIYQoRZ0aQgghhJhKNiI2Tf51eU8ws+cDbwRe5+5Xt8cOIYocRwEn/onncJm7X9S+70nAEcBP3P0T7bETiG6OVwBf6fl7H3P3f2zPOR44kihe/BR4DvBb4HPu/mB7/r/8iecphBBCiD8RdWoIIYQQYiqZMYnnvLD999ExEnd/GPh/wCZTcA439Xzfe4Fl4x57EPgd8Mxxf++H487nXqDTOXIVsBhYbGaXmtmhE3R6CCGEECIZFTWEEEIIMZX8GHiEqSlO9NJJSxlfNFl5guc+PInHxnjsfdByn+PuvwVeCuwJ3E7r/jCzLR//tIUQQgjRT1TUEEIIIcSU4e73A1cCR5nZrPH/38xWJToeALbqeXwl4OXArcv51ve2/67T83eeBaw9Bac9Kdx9mbt/x91PIQoc9wD7ZekLIYQQ4rHIU0MIIYQQU83biEjXG5unxY+APwCvAv4G2Jkw4jy7JYr8EjgWeDpw9kTf0N1/b2bfBY4xs38jImLPAB7q888CgJntRviFfIcosLyE8Nn4twx9IYQQQkyMOjWEEEIIMaW4+13AiwkTzg8QRY3riLjUk4C7gIOBa4HLgX8Gng+81t1/+Tjf+mAiSvV64FKiAPKr/vwUj+EBYDfg68AdwIeA04GPJ+kLIYQQYgJmjI2NVZ+DEEIIIYQQQgghxBNGnRpCCCGEEEIIIYQYSFTUEEIIIYQQQgghxECiooYQQgghhBBCCCEGEhU1hBBCCCGEEEIIMZCoqCGEEEIIIYQQQoiBREUNIYQQQgghhBBCDCQqagghhBBCCCGEEGIgUVFDCCGEEEIIIYQQA8n/AOS5z5uzms3l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6" descr="data:image/png;base64,iVBORw0KGgoAAAANSUhEUgAABDUAAAHeCAYAAACLyzAHAAAABHNCSVQICAgIfAhkiAAAAAlwSFlzAAALEgAACxIB0t1+/AAAADl0RVh0U29mdHdhcmUAbWF0cGxvdGxpYiB2ZXJzaW9uIDIuMi4yLCBodHRwOi8vbWF0cGxvdGxpYi5vcmcvhp/UCwAAIABJREFUeJzs3XmcHHWd//HXp+dIZnLPnQsIVxLkiCKCKMgpggeyYoG7iv5UUNEAi7oeoHihKyqyuLoq7iqsopbIroqIF4iA6Mp9JQQIV645c88kM9P9/f1RPTNd1XP0zPTd7+fjkUemvlVd9e2emaTr05/v52POOURERERERERESk2s0BMQEREREREREZkKBTVEREREREREpCQpqCEiIiIiIiIiJUlBDREREREREREpSQpqiIiIiIiIiEhJUlBDREREREREREqSghoiIiIlxswOMLM7zWynmf3JzJZF9tea2ZNmdmYe5vIZMxvM8jn/ZGZ/yOY5Cy0Xr5OIiIgoqCEiIlKKbgD2AG8B4sD1kf0fBp5xzv0iD3P5HvCqLJ/zQmB1ls8pIiIiZai60BMQERGRzJnZLOBY4BXOub+b2Xbgr2ZW75zrNbOlwEeAY/IxH+fcBmBDls/5RDbPJyIiIuVLmRoiIiKlZUby777k372R8auBbzvnnsr0hEPLPczsLWa21sz6zOxuMzvQzOaZ2Q1mtt3MXjCzSyKPTVtWYWYfNbN1ZrbHzLrN7B4zOzZl/zvN7BEz6zWzbWZ2X+pSmejyEzN7l5k5M3ulmf3azHYn5/Ku5P73mdl6M9thZjebWUNkPoeY2R3J+TxvZheZ2bfN7LlxXpOlZpYYukZk341m9kTK9pVm9lByOVB7co4rJ3jN90s+p7dHxoee65KUsRoz+7SZPW1m/Wb2nJl90sws5ZjFyXltST7PF83sZ2am93oiIlLWlKkhIiJSQpxzPWb2DHChmV0GfBB4yjm31cxOBl4BvHMKpz4E+ATwSYIPPa4BfgJ0AA8AZxMsd/m6mT3knPvTaCcxs/OALwFXAPcAc4CXAwuS+48HfgB8HbiEIBhz+ND+CfwAuC45t/cB/2VmKwie88VAI3AtQWDnXcnr1QG/Jwj+vItg2c4ngTYgMdaFnHMvmtmfgX9KXnfo+c0C3gR8MeXwNuArwEZgXnJu95rZCufclgye10RuBF4LXEnwvXgF8GlgLvDx5DH/DSwG/hnYBCwCXg9Y9GQiIiLlREENERGR0vM+4CbgA8BW4B/MrAb4BnCpc653vAePoQF4uXNuE4CZtSXP9w3n3OXJsduBs4BzgD+NcZ5XAI84565MGftVZP9W59ylKWO/yXCO33HOXZ2cy9+BNxMEKvYfes5mdhjB6/Ku5GP+H7AQOHRoWUsyWPEi0DnB9W4EvmVmbSnBiTcD9cl9ADjn3jP0tZlVAbcRBBbeRhC8mbJkEOhs4Czn3P8mh/+QzNL4lJl92Tm3leB1/aRz7scpD/8xIiIiZU4piSIiIiXGOfdHguyAlcDCZNbEJcBG59zPzewYM3swuRzi1mSAYiKPDwU0ktYl//59ynXjwDPA0nHOcx+wysz+zcyOM7OZkf33AwvM7L/N7FQzm53B3IakzmUbQRbJPZEgzpNAnZk1JbePAtal1ulwzvUwdlAm1c8ICrGekzL2j8BfnHPPDQ2Y2elmdpeZbQUGCbJBGoDlmT+1MZ0G7AZuNbPqoT/A7wiyXI5KHncf8FEz+6CZZeO6IiIiJUFBDRERkRLknNvrnFvrnNtrZosIliGsNrNagiyOHwNLCG7Kr83glFsj2/3jjEcDFamuJ+hccgJwJ9BlZt8fqnPhnLuDIIPhQIIMje5kHYx9pjjHseY9NMeFjJ6R0THRxZIZEL8hCGSQDJS8FvjR0DFmdhTwS6CLYNnP0QSBhg2M/zplqgWYBewFBlL+/F9yf2Py73OSc70CWGtmz5rZ+7JwfRERkaKm5SciIiKl76vA95xza83scILaCt9yzu0ys++Q3vI1Z5xzDvgm8M1kEOAs4GtAFXBe8pifAD8xszkEdR+uBn4IHJ+DKW0GXjnKeEuGj78R+KmZHQC8DnCAn7L/zQSZGW91zg0CJJeGNEZPFLEn+XdtZDz6uG5gB3DyGOdZD+CcawcuAC5ILsH5Z+DbZvZ0MrNHRESkLClTQ0REpIQlay4cD3w+sqs++fes/M5ohHOuyzl3HfAH4NBR9u8cCnCMtj9L/g4cnNqNJJk18poMH/8rYCdBtsY/Ar91znWn7K8nWHLiUsbOBuomOG87QfbFIZHx10W2f0tQELTGOXffKH96oid2zj1KsBwJ4CUTzENERKSkKVNDRESkRCVrK/w78BHn3K7k8JMERSqvNrMbCDqa5O2TejP7LrAduJcgy+BwgroQ30ju/yxBlsQdwBaCZShvJ6gRkQvfBy4DfmlmlxMEEj5JsGxlzO4nQ5xzfWZ2M/B+go4ib4sc8luCAML3zOyHBMGZjxA89/HO68zsZ8D7zGwd8Hzy3AdFjrvDzPzk/L9KUJOkBjgAOJMgCDKboN7ID4G1yYe+k2CZyp8meo4iIiKlTEENERGR0vUhoCeZ7QAEtTbM7K3At4CfA3cRtDvNl3uA9xB0HZkNvABcRdCOFIJaEJcA/wDMJ1ge8iOCFqVZlwxKnErwelxPUF/jaoJuISsyPM2PCIIEuwjqZ6Se/zYzu5TgOZ0LPEiQqZHJkp+LCd6L/StB7ZPvA18gaFub6h8JlpP8P+BzBIVDnwZ+TRCY2QM8RND1ZR+CYMYjwBucc49k+BxFRERKkgVLX0VEREQqg5nVEWS0/ME59+5Cz0dERESmTpkaIiIiUtbM7F8IloM8AzQDFxF0Rfn3Qs5LREREpk9BDRERESl3A8DHCFrcAjwAnO6ce6BwUxIREZFs0PITERERERERESlJaukqIiIiIiIiIiWp0pefKE1FREREREREpDjZRAdUelCDTZs2FXoKIiIiIiIiIpJi0aJFGR2n5SciIiIiIiIiUpIU1BARERERERGRkqSghoiIiIiIiIiUJAU1RERERERERKQkVXyhUBEREREREZFscM4Rj8cLPY2SUFVVhdmEzU0mpEwNERERERERkWnq7+9nz549OOcKPZWi55xjz5499Pf3T/tcytQQERERERERmYZEIoFzjrq6ukJPpWTU1NSwd+9eEokEsdjU8y2UqSEiIiIiIiIyDdO9Ma9UsViMRCIxvXNkaS4iIiIiIiIiFSsb9SEqjWpqiIiIiIiIiEjFUlBDREREREREREqSCoXKuFzHJtzf74btPVBTC/sdhK06BqupKfTUREREREREpMIpqCGjcp1bSNz4HXjs/vR9c+Zhr3sLduqZWjcmIiIiIiKSZ0cffTT/+q//yoknnljoqRScghqSxm3ZQOKqT8DO7aMfsHM77mf/BR2b4J8+oMCGiIiIiIiIFIRqakiIi8dJfPPKsQMaqcfeeRvu7t/nYVYiIiIiIiICsHr1ajZu3Mh73/teDjroID75yU/yqU99Ku2YL3/5y0CQ1XHttddy0kknsXLlSlavXk1fX9/wsffffz9nnnkmhxxyCKeccgp//vOf8/p8psucc3m7mOd55wIfBI4A6n3fr47sfx3wNWB/4BngUt/3f5ey/0Dg28Arga3A133f/9o0puQ2bdo0jYeXH/fAvST+40uZP6BtMbHPfUvZGiIiIiIiUrEGBwcBqK7Oz2KI1OUnDz30EOeddx4PPPAA1dXV9Pb2csQRR3DbbbdxwAEHcPTRR1NXV8cPf/hDZs+ezbvf/W5WrVrFpz/9aTZv3swpp5zCNddcw0knncS9997LBRdcwO23305bW1vOn8d4r9uiRYsAJrzRzHemxlbgW8Al0R2e5+0P3Ax8CZiX/Pt/PM/bL7m/CvgVsAZoBt4EfMzzvHPyMvMKkZhs5sWWjfDUE7mZjIiIiIiIiIxr1apVNDU1cccddwBw6623snz5cg444IDhY975zneyZMkS5s+fz8UXX8wvfvELAG6++WZe85rXcOqpp1JVVcWrX/1qjjzySH7/+9LJyM9rTQ3f938L4HneCaPsfidwv+/7P0xu/8jzvPcnxz8LHA/sC3zC9/1e4AHP874DvB/4aaZz8DyvEWhMzoeqqqopPpvyFN/84qQfY+0bqVp5eA5mIyIiIiIiUvwSiQSJRKJg13/rW9/KTTfdxKmnnspNN93E2WefHdqfzHoAYPHixXR0dOCcY8OGDdx2222sXLlyeP/AwACrVq3K29xjsdi07suLqVDoEUC01cYDyfGh/et8398V2f/BSV5nNXDF0EZra+skH17eNpkRn+Rj5s6ezWy9jiIiIiIiUqH27NlDT08PNTU1ebleLBajurp6+HrnnHMOV199NevXr+e+++7je9/73vA+M6O9vX14u729nZaWFmpra9lnn30466yzuPbaa/My79E0NDQwc+bMKT++mIIac4BodcptwEsm2D93ktf5BnBj8usn29vbJ/nw8pZoaIbOLZN6zM4ZdezW6ygiIiIiIhVqYGAgr5kajY2NPPPMMxx33HFAEBg45phjuOCCCzjxxBOZPXs2AwMDADjn+P73v8/JJ5/MrFmzuPrqq3njG9/IwMAAb3rTmzjjjDO47bbbOOGEExgcHOTBBx9kyZIlLFmyJOfPY3BwkK6urlGDQZkmIBRTUGMnQS2NVPOBHRnuz4jv+91A99B2PD7ZvIQy98oT4clHMz9+fgOJ5Yfj9DqKiIiIiEiFyvfSk9WrV/OpT32Kq666ive+971ceumleJ7H+9//fj760Y+mHX/WWWfx9re/nS1btnDyyScPH7N48WJ+8IMfcOWVV3LRRRcRi8VYtWoVX/jCF/L2XBKJxLTuy4spqPEwcGJk7KXAH1P2H+x53izf93en7H84T/OrCHbUcbibb4Ad2zI7/sTXY6pLIiIiIiIikjennXYap512Wmhsn332oaGhgZNOOint+MMOO4yLLrpo1HO99KUv5aabbsrJPPMhr0GNZAeTGqA2uT20cGYvcAPwUc/z3gbcBJwNHAmclzzmz8DzwBc9z/s4sBx4H3Bx3p5ABbDaGcTe9y8krvkMDPSPf/ChL8Nee1Ze5iUiIiIiIiKjGxgY4LrrruPcc8/NW12PYpHvlq7vAPqA3wJVya/7gH19338G+AfgcoIlJZcDZ/m+/xyA7/tx4I3AoQTLR24FvuL7/k/y/BzKnh18KLEPfwHG+WWw408jduFlWJ76MIuIiIiIiEi69evXs3LlSp599lk++MHJ9tEofeacK/QcCslt2rSp0HMoSm5PL4mL/wkSo6xtWnYwVZ/8av4nJSIiIiIiUoQGBwcBqNaHvpMy3uuWbENrE50j35kaUiqeemL0gAZAT2d+5yIiIiIiIiIyCgU1ZFRuzTj1V7dvxe3pzd9kREREREREREahoIaMyq15ZPwDOjbnZyIiIiIiIiIiY1BQQ9K4ndthw7PhwfpZ4WPaFdQQERERERGRwlIVE0nj1j4aHpjXgB24Enf/PSNjHSqwKiIiIiIikg3OOXjy0aAMQN9uqJuNHfoyOHAlZhPWyqxoCmpIurXhpSe24jBobAkfo+UnIiIiIiIi0+YevZ/Ez/4LNr8YHr/VhyX7ETvnvdiKwws0u7H97W9/413vehdr1qwp6Dy0/ETSuLWRIqErj4CWReFjlKkhIiIiIiIyLYl77yDxjc+nBTSGbXiOxDVX4B74S1ave/bZZ3PNNddM6xxHH310wQMaoKCGRLjuzrQsDFtxBNa6MHxgu4IaIiIiIiIiU+U2voC7/lpwifEPjMdJfO9qXOeW/EwMGBgYyNu1pkvLTyQkLUujZSHW2Iyrifyo7NyO6+vF6urzNzkREREREZEy4f74S4jHMzt4oB93x68x7z3Tvu5ll13G3/72N+6//36++c1v0tbWxpFHHsng4CA1NTX87ne/441vfCNXXHEFq1ev5r777qOvr4/99tuPyy67jOOPPx6Av/zlL5x77rm88MILAFxyySXE43FmzpzJLbfcQn19PZdccgnveMc7pj3n8ShTQ8LWhIMatuKI4Is582FmXfhYLUERERERERGZNLd3L+5vf5rcY+75Iy7TIMg4rrzySo4++mguvvhinnrqKe666y4AbrnlFk444QQeeeQRrrjiChKJBKeffjp33303jz32GG9+85s5//zz6e7uHvPct956K6eeeiqPP/44n//857n88svZsGHDtOc8HgU1ZJhzLr3zSbIgjZml19XQEhQREREREZHJ6+mA/v7JPaZ3F2zfmpv5AEcddRRnnnkmVVVV1NXVMWvWLN7ylrcwe/Zsampq+MAHPkBNTQ0PPfTQmOc49thjee1rX0ssFuOMM85g7ty5PP744zmbM2j5iaTasgG294SGbMVhI1+3LsK98MzITnVAERERERERmbzEBHU0xuJcdueRYunSpaHtvr4+rrzySv74xz/S09NDLBZj165d42ZqtLa2hrbr6+vZtWtXTuY7REENGeYiS09YsgybM29kuyVSLFTLT0RERERERCZvQRPEYpMLbtTWwtz5Wbm8maWNxWLhhRzf/e53+etf/8pPf/pTli5diplx6KGH4nIYWJkKLT+RYW7NI6FtWxnphZzW1lWZGiIiIiIiIpNl9bNg1TGTe8xRx2E1NVm5fktLC88999y4x+zatYva2loWLFhAf38/X//619mxY0dWrp9NCmoIAC4Rh3Xhehq28ojwdms4qKG2riIiIiIiIlMTO/mNmR9shp30hqxd+/zzz+eRRx5h5cqVnHjiiaMec8EFFzB37lxe9rKXceyxx1JXV5e2RKUYWLGljuSZ27RJN+YA7rmnSFz54ZGBqipi1/wImznSstXt3E7i0nA7nti/3YjVz87XNEVERERERIrO4OAgANXVk6vwkPjlj3G/+vGEx9lb/x+x1541pbkVs/Fet0WLFgGkr5OJUKaGAOlLT9jvoFBAA4DZc6FuVnisXUtQREREREREpsLeeC527gUws270A+pnYed9qCwDGtmiQqECgFsbLhIaXXoCQ21dF8LzT488rmMTtuygnM9PRERERESk3JgZdvIbcK86CffXO3FrHoK+3iCY8ZKXYa94DTZjRqGnWdQU1BDcwAA8/URozFakBzUg2dY1Jaihtq4iIiIiIiLTYzPrsRNOhxNOL/RUSo6WnwisXwv9/SPbtbWw//LRj410QFFbVxEREREREZmKbNT4VFBDcGsj9TQOPGTsVkGtC8OPVQcUERERERGpcGZGIpEo9DRKjnMuKHMwDQpqCG5NpJ7GGEtPAKw5HNTQ8hMREREREal0sViMwcHBrGQeVArnHIODg8Ri0wtLqKZGhXN7euG5p0JjtvLwsR/QGll+snsnbvdObNacHMxORERERESk+JkZM2fOpK+vj+rq6qAA6DQzEMqVc244oDFz5kxlasg0rXsc4vGR7fpZsM/+Yx5us+dC/ezwoJagiIiIiIhIhYvFYtTV1VFVVaWAxjjMjKqqKurq6qadpQHK1Kh4bk2knsbyw7BY1fgPal0Ez64bOUfHZmyswqIiIiIiIiIVYuiGXfJHmRoVLlok1FaMs/Rk6JiWaF0NZWqIiIiIiIhI/imoUcHczu2w4dnQmK0cu0josGhb13YVCxUREREREZH8U1Cjgrm1j4YH5jVA25KJHxgpFuqUqSEiIiIiIiIFoKBGJVsbaeW68vCMCtqMtvxErYtEREREREQk3xTUqGBuTTiowYoMlp5A+vKT3t2wa2d2JiUiIiIiIiKSIQU1KpTr7oDOLaGxTIqEAtis2TB7TnhQS1BEREREREQkzxTUqFDRrie0LMQamzM/QUu0roaKhYqIiIiIiEh+KahRqSJLTyzTpSdDx0eXoChTQ0RERERERPJMQY0K5JxLy9SwlZktPRnWGikW2q6ghoiIiIiIiOSXghqVaPOLsH1reGz5JIMazeGghpafiIiIiIiISL4pqFGB0uppLFmGzZk7qXNYa/ryE7V1FRERERERkXxSUKMCuTXTXHoC6W1d+3ph5/ZpzEpERERERERkchTUqDAuEYd1j4bGbOXkioQCWP0smDMvPKglKCIiIiIiIpJHCmpUmufXQ+/uke2qKjjoJVM7V0u0roaKhYqIiIiIiEj+KKhRYdzacCtXlh2Mzayb0rnS2rq2K1NDRERERERE8kdBjQqT1sp1xRTqaQyJZGqgTA0RERERERHJIwU1KogbGICnnwiN2YrJ19MYFumAouUnIiIiIiIikk8KalSS9Wuhv39ku7YW9l8+5dONtvxEbV1FREREREQkXxTUqCBuTaSexoEvwWpqpn7C1sjyk719sHPb1M8nIiIiIiIiMgkKalSQrNbTAGxmPcydHx5UsVARERERERHJEwU1KoTb0wvPrguN2crpBTUAaFFdDRERERERESkMBTUqxbrHIZEY2a6fBfvsP+3TWnQJSruCGiIiIiIiIpIf1YWeQCrP89qAfwNOIpjbg8A/+77/cHL/ecAVwELgUeBC3/fvL9B0S4pbE156wvLDsFjV9E/cHA5qKFNDRERERERE8qXYMjW+BTQAy4FW4D7gFs/zzPO8VwP/AXwAWAD8HLjV87y5hZpsKXFrw0VCbeU0Wrmmnqc1vQOKiIzPDfTjejpx27fiUjOoJOtcIo7b1hO83gMD+b12Xy+uuwO3e2d+rzs4iNvaHfwZHMzvtXfvDJ5zX29erysiIiKVq6gyNYADgX/3fb8HwPO8/wQ+CjQC5wM3+77/u+S+rwAfAs4Crs/0Ap7nNSbPh+/7VFVlIVuhyLkd24hveC40Vn3IKiwLzz2xcAmhW7LOzcRiMcxs2ucWKTeJp58g8Ydfkbj/LxBP3mzOayD2mtOoOvEMbF5DYSdYRlxPF/E7fk3irt/BjmRXpuoaYkcdR+yUNxFbdlBurpuIk/j73STu+DVu3ePD47Z0GbETX0/sVSdjNbW5ufbmDcT/+CsS994OQ0GFmXXEjj2ZqpPfiC1ckpvrDvST+MvtwXN+Yf3wuB30EmInvZ7YUa/OTmagiIiIyCiKLajxFeDtnufdDOwCLgDu9n2/y/O8I4AfDB3o+77zPO9BYLIpB6sJlrAA0NraOu1JF7vedY/QnbIda2iiddXLsxJ4SMydw8bUgb17aK6tpqqhadrnFikXzjm2X/9Ndv7sB+k7t/eQ+OWP4fZf0/iprzLz0JflfX7lpu/+e+n+0sfSswUGB0jcezuJe29n7jvez9xz3pPVAGyidxddV/4LAw/9X9o+9+KzxG/4d2J3/Zamz15LVWNz1q4LsPsPt9Bz7echHg/v2NNH4vZbSNz5GxpWX86sU9+Y1evGuzvp/PzHiEcKUQO4px4n/tTjVP/1TzRdfhWx+tlZvbaIiIgIFF9Q4x7gnUAnEAdeBE5P7psDbI8cvw2Y7PKTbwA3Jr9+sr29fWozLSGD994ZHlh+GB0dHdm7wLwG2N4zvNnx2MPElh+avfOLlLj4r35C/H/+e9xjErt20Pnpi6m+7KvEluyXn4mVocSz6xj814/BQP+4x+3472+ze9BRdeqbsnJdl4gz+PUrcI8/OO5xA88+xeZPvJ/qy6/GZszMyrUTD97L4L9fCc6NfVA8Ts+/fY4dg3FiL3tlVq7r9u5h8AuX4jY+P+5xex/+PzZdcQnVl35OGRsiIiKSsUwTEIomqOF5Xgz4A3Ab8A/AHuA84C7P8w4FdgLzIg+bDzwzmev4vt8NI4kL8einWmUo8cRDoW23/PDsPu/WhaGgRnzzi7gDV2bv/CIlzG3rIfHLGyc+EGBvH4P+f1F18RUTHyujiv/4ugkDGsPH/vz7uGNeg2Uhg8Ddf8+EAY3hYzc+z+AfbyF22lnTv24iTuJH3xk/oDF8sGPwxm8TO+zIrAQXEn+8ZcKAxvCln3iI+H33YEe+atrXFREREUlVNEENggKhy4Bv+L6/Izn2Pc/zvgwcAzwMDOdle55nwCrg5nxPtJS47g7o3BIasxWHZ/Ua1rwwtHacDhULFRni7v5d+pKA8Tz+AK5jM9aycOJjJcRteBaefiLzB/T3k/jOVdiyg6d/7b/eMbnjb/WJ9+6a9vIX174Rejozf0BPF4nrvoq1Lp7edZ2DP906qcck7riVKgU1REREJMuKJqiRrJuxDrjQ87yPA3sJMjXmELRv7QZu8zzveuAu4CJgJvA/BZpySXBrwl1PaFmIZXktN5EOKGrrKjLCPfbAJB/gcE88qKDGFEz6tQZ44iFcJJstL3p3w60/I4P8iuy7757CXHfdY7j+vVjtjEJcXURERMpU0QQ1kt5MUCz0eaAGeBp4q+/764H1nuddCFwHLCQIdJyRktUho1n7SGjTVmSnlWvonC2Lwm+Q2xXUEBnWuzs/jxHo3VXoGch4nIM9vaCghoiIiGRRUQU1fN9fA7xhnP03ADfkb0alzTmHiwY1VmZ36QkQ1NRI1bkZ55zauooAzKyb/GPq6rM/j0owU69b0Zuh75GIiIhkV1EFNSTLNr8I27eGx5bnIKjRHF5+Qn8/bOuBBY3Zv5ZIibGVq3CjtLsc9zE5yKiqBLZyFW6CLjNp9l+O7XPAtK/tHvgL7NiW+QNmzIRjTsAsNr3rdmyGJzIrUDrskJdOe3mTcwn4659g757MH3TACmyGsjREREQkuxTUKGNuTThLg6XLsDmT7YA7MZsxA+Y3wrbukcGOTQpqiAB2/Gm439wELpHZA5Yfhi1ckttJlSlbdhDseyA8/3RmD6iuJvahy7E50cZak5c4YAXuP6/O+Hh73VuIveGcaV/XDQ6S+Ph70gPYY5m3gNjqT2HV0//vP7GgCfe/P8z4eDvh9IkPEhEREZmk6X1EJEXNrQ0XCc1215OQaLFQ1dUQAcAam7HXnpnZwdU1xN7yztxOqMzF3vpuqMqsXam9/pysBDQA7OWvhgNWZHZwcxt20uuzc93qauzsd2V+/NnvykpAA8BOPAOa2zI7eP/l2MuPy8p1RURERFIpqFGmXCIOTz4WGrOVuUtpT0tlVgcUkWH2D+dhx582/kG1M4hd+ImstBetZLb8UGLnfwSqa8Y/7pQzsdd72btudTWxD14OE33/mtsla6z3AAAgAElEQVSIXfJZrH521q4dO+ZE7Jz3wnh1jMywc95D7JgTs3Zdq59N7J8/BxMtZVl2MLEPZSc7RERERCRK7zDK1fProS+lg0JVFRz0ktxdL/Km1rVvzt21REqMxarg7RfC8sNx130l/YDGFmKXfl5tXLPEjnwVsUX7kvjaZenLMg4/itjJb8AOeWn2rztnLrGPfgl39+9xf7oVNr0wsrOxBXvN67DXnI7Vz8r6tWOnvAl3wArcH36Fu/8eiA8GO6qqsSOPxU55U04CZtbcRuyyq3F33oa78zfQ3RE+4LjTiL3tAqxm/CCTiIiIyFQpqFGmoktPWHYwNpUuDBlKa+uqTA2REDOD1sjvyZCaGgU0sswWLoFIEU774GXEVh2d2+vW1GAnnoE74XTo6YTdO4OuLE2tWCy3yZG27GDs/A/j3v6B4NoADc1YjrvpWP0s7PS34E47i8Q1n4E1D43sa12kgIaIiIjklIIaZcqtidbTyHE3hUhNDTq34BKJnL+JFykpXVvGGG/HJeJBRodkhRvoDxcvBmyf/fN2fTODxpbgT55ZXT0s3jf/143FsKX74VKCGmP+zIuIiIhkie44y5Ab6Ien14TGclokFNKLxY1yQyFS6VzHGDd4g4OwtSe/kyl3Xe3h7eqaoEuT5Fbk/4Ixf+ZFREREskRBjXL0zNogqDCkthb2X57TS1rtDGhoCg+qA4pIWOc4tWbG2yeTF72ZzsPyDwFrigS49XMtIiIiOaZ3eGXIrX0kPHDgS/Kzprk5Uiy0Q29mRVK5zrE/tdbvS3a56M10pq1HZXpaIq9zTycuHi/MXERERKQiKKhRhqJBDVuZ46UnQ9eJ1tVQsVCRsHGCGuPuk8mLvJ4qxJonDS2QmhETj48ULRURERHJAQU1yozr64Vn14XGbGWOi4QOaQkHNZyWn4gMc4MD0NM19n6l6WdVWlaMMjXywqqroaE5PKiAnYiIiOSQghrlZt3jkEiMbNfPgqXL8nJpa418Eqp0epER3Z3gEmPv141fdkWCRKagRv5Ei4XqZ1tERERySEGNMuPWhlu5svyw/LWJbBm9rauIkF4wMVq0smMzzrn8zaeMuUQ8vftJs5af5EtaAElZSCIiIpJDCmqUmfR6GnlaegLBp3NmI9uDA7B17HR7kUqS9mn1soPD23v6YNeO/E2onG3rCdrkDjGDppbCzafSpGVqtI9xoIiIiMj0KahRRtyObbDhudCYrchfUMNqatPXUquuhkggWrhy6f4we274GC3Zyo5oAGl+Y/Dvk+SFRbNilKkhIiIiOaSgRhlxTz4aHpjfAG2L8zuJlmhbVwU1RGCMwpWqPZATae1xVU8jv5pbw9udW7S0SkRERHJGQY1ysiZcT8NWHI6lLgfJg7S2ie36hE4EGKXFaNson2grqJEV0ddaQY38iv5ca2mViIiI5JCCGmUkWk+DPC49GRZt66pMDZHgU+q0TI2FaZlNWn6SJWrnWlBWV5++tEoBOxEREckRBTXKhOtqT/90cuXheZ+HtUY6oOgmTQR2bIP+veGxptZRlp/o9yUb0pbxRINHkntaWiUiIiJ5oqBGmUjL0mhZhEWLduZDtK1r15agvaJIJYsGK+YtwGbMxFqirS9145cVkddby0/yT8VCRUREJF8U1CgXa6KtXPOfpQEEnz5byo/V4CB0dxZmLiJFwnWMsRwieuO3YxtuT19+JlWm3O6d0Ls7PBh9nSX3osVCo78DIiIiIlmioEYZcM7hnowENVYUJqhhNTXQ0BQe1BIUqXRjFa6cOx9mzAwf26Wbv2mJZrvUz8JmzS7MXCpZJJCk5SciIiKSKwpqlINNL8L2reGx5QXK1ABoVbFQkZBo6n1TENQws/QilgoCTkt661xlaRRC2pIfBetEREQkRxTUKANp9TSWLsPmzB394DywaF2NdgU1pLK5rvbwQGotDRVUzK4O1dMoCtF6Mdt6cNFiuSIiIiJZoKBGGXBrHw5t28oCtHJN1RpJO9Ynz1Lp0m60F476dXCsghrTonauxWHuAqipDY91to9+rIiIiMg0KKhR4lw8Dk8+FhqzFYUNaqRlaiioIRXM7emFndvDg83jZWro92U60pefKKhRCBaLBYWjU+lnW0RERHJAQY1S98Iz0JdS6b+qCg46pHDzgdHbusbV1lUqVPTT6RkzYc684U21dc2yaFHWFtXUKJjIa+9UV0NERERyQEGNEufWhJeesOxgbGZdYSYzpKkl3NY1HofujsLNR6SQRskcMLOU7chNd3cnbnAg9/MqQ26gH7Z1hweVqVEwafVMtLRKREREckBBjRIXLRJa6KUnAFZdEwQ2UqkDilSoCZdDNDQHGVbDD0hAd2fuJ1aOutrBuZHt6mqY31i4+VS6JhXBFRERkdxTUKOEuYF+eHpNaMxWFrCVa6po2nG71lJLheocu0gogFVVQWMkCKjaA1MTvWluag1qO0hBaGmViIiI5IPe7ZWyZ9bCQP/Idm0t7L+8cPNJkV4sVJkaUpkyKlyptq5Zkf5aq55GQUV/1rvbcQnVVxIREZHsUlCjhLk14aUnHPiSYOlHMWgNBzXU1lUqVrRw5ShBDbV1zZIMXmvJo8ZWSK0fMzgIW3sKNx8REREpSwpqlDC3NlwktGiWnqBMDRFItlzuidTHGO1GO7pcS8tPpiQteKqgRkFZTQ0siNQ00c+2iIiIZJmCGiXK9fXCc0+Fxmxl4YuEDmuNfPLc1Y4bHCzMXEQKpacz6P4zJBYLCoNGpHeJ0I3flKRlamj5ScE1RwN2ykISERGR7FJQo1StexwSiZHt+tmwdFnh5hPV0BLcwA1JJNTWVSpP9FPpxhasujr9uOjNd1c7LvX3WybkEomg+0mqaKFKybu0gJ2CGiIiIpJlCmqUqOjSE1YchsWqRj+4AKy6Gppaw4NagiIVxkVrY0R/J4Y0R8YH+mH71txMqlxt64bBgZFts7Ffb8kfBTVEREQkxxTUKFFuTaSexoriqacxLFJXw7UrqCEVpiuz5RBWOwPmN4QHVXtgcqI3y/MbsZrawsxFRmj5iYiIiOSYgholyO3YBhufD43ZiiKqp5FkrdFiobpJk8qSdgM33nKIaLFQ/b5MSno7V2VpFAOLfh8UrBMREZEsU1CjBLknHw0PzG+AtsWFmcx40m7SlKkhFaYj8xajqj0wTWrnWpyi2Um9u3G7dxVmLiIiIlKWFNQoRWlLT47AzAo0mbGlt3XVJ3RSOZxz6YGJpnFutKM3fwpqTE5apoY6nxQDmzU7KGSdStkaIiIikkUKapQgt/aR8MDKIqynAWmZGnR14FIL+YmUs107YG9feGy85SeRzAItP5mctNdLmRrFI/qzrYCdiIiIZJGCGiXGdbWnp1kXY5FQgMYWqErpyOJGabkoUq6iN9lz5mEz68c8PK2IqG78Jidt+YkyNYpF2lIgBexEREQkixTUKDHRrie0LMIamgszmQlYVVV6un273sxKZUgvXDlB5kA0s6l3F273zuxOqky53bugN1KnYbysGMkv1YsRERGRHKqezMGe5zUD3wBOJgiI3Alc5Pv+hhzMTUazNlwk1Ip16cmQloXQvnF403Vuoviqf4jkQDRzYLx6GqTUHki9Oe/YAsvm5GJ25SVao6F+FjZLr1vRiC4/UcaeiIiIZNFkMzW+CzwPnACcCuwG/jvLc5IxOOdwT4bradjK4mvlmiqtrasyNaRSRG+0M8kcSKs9oN+XTKRnxWjpSTGxaBaSfq5FREQki8bN1PA871+Ar/q+n0gOHQ68ZWjb87zPA3/P7RQrm3MO1j5C4s7fwJOPBcUHUx18WGEmlqlIBxS1dZVK4Tojn0ZnULjSWhbinn96ZEBp+plJy4ppLdBEZFTRLKWt3biBAaympjDzERERkbIy0fKTlwN/9zzv3b7vPwzcBdzged6PgBrgQwRLUCQH3O6dJL79ZYh2O0k95s+3wRlvLcqWrgDWuhCXOtCuoIZUiKkUrkyrPaBPtDMSDf6onkZxWdAA1dUwOBhsOxcUjV64pLDzEhERkbIwblDD933P87wzgV94nncj8BHgo8AXCJau/Bn4bDYn5HneKcnzHwrsCabhX5jcdx5wBbAQeBS40Pf9+7N5/WLh9u4lcc1n4Lmnxj/uf38IzmFvOCc/E5us6I1cT5c+oZOy5/buhe094cFMWoxG0vTV1jUzWn5S3CxWBU2tsGWkvhJdWxTUEBERkayYsKaG7/u/AI4AGgkyNX7t+/6Rvu+/1Pf9i33f7xn/DJnzPO8E4Cbgq8nrLQG+l9z3auA/gA8AC4CfA7d6njc3W9cvJu4Pv5gwoDF87C9vxKW+WSwmjc3BJ3RDXCJ4MytSzqI/47W1MG/BhA9La32p5SeZiWS0pL2OUnjN0YCdfrZFREQkOzLqfuL7/nbgfZ7nvQb4rud5twP/4vv+rgkeOllfAr7t+/5NKWMPJP8+H7jZ9/3fAXie9xWC5S9nAddnegHP8xoJAib4vk9VVVU25p1VLh4nfudtk3iAg7t+S9W55+duUlNVVUV/cxtsHmmQE+vcQmzJfoWbk0iOJbo7SKRsW/NCqqsn/ufWtS0OPY5tPcTig1jtjGxPsWy4gQHiW7tDY1Vti4OW0lI0XEtb+Heiq70o//8VERGR0jNRodDFwNeAlwAPEyw/OQL4DPCI53kX+b5/SzYm4nneLOAVwG89z3sA2Ad4DPiI7/v3Ja/7g6Hjfd93nuc9mByfjNUES1gAaG0tvoJye594iI6tXZN6jN3/F1ovvjxHM5qezqXL2JMS1Jjdt5M5Rfi6i2TLzr5dbEvZnrFkX5oz+Jl3zc1srJ2B6987PNaYGKCmdZ8czLI8DLz4HFtcSuWe6hpalx+ioEaR2bn/wWz748h27Y6ejH4nRERERCYy0UeHPwC2EdTROB34D9/3zwI+4XneT4HveZ73dt/3z83CXBYQLIc5P3mttQRBlFs9zzsYmANsjzxmGzDZ5SffAG5Mfv1ke3v7eMcWROLZ9ZN+THxbN8X4XAAG5zeFtnc8vY7eIp2rSDYMrg8vHeuf15D572dTK2x6YXiza82jxGbOzub0ykpizaPhgaZWOromFxSW3EvUhX+G9254vmj/zxIREZHikGkCwkRBjWOAI3zfX+953m+BZ4d2+L7/kOd5rwA+POVZhu1M/v193/cfAfA870sEAZVjk/vnRR4zH3hmMhfxfb8bGM5VjsfjU51vzrgM0tTT1NQW5XMBcJH17Yn2jUU7V5FsSERaF7vGlox/5l1zWyioEd+yCafflzEloh2Vmtv070sRco0t4e3OLQwODGCxCUt7iYiIiIxroncTa4EPJDMlLiISQPB9P+H7/leyMZFk3Y7nINwBNMkRLH952dCA53kGrEqOl5d9D4DJpk7vvzw3c8kCi3R0UFtXKXsdU2jnOtaxKhY6vmjr3CYtaShK0e/LQD9s31qYuYiIiEhZmSgl4D3AfxJ0HHkIeHeO5/Mt4GLP834MrAMuJWjr+heCTI3bPM+7nqALy0XATOB/cjynvLO5C7BVx+Duvyfjx8Re87oczmiaWheFt7d24Qb6sZrawsxHJIdcIg7dHeHByXTjaAkf6zrV1nU8ae1cW9T5pBhZ7QyY3wDbUhqmdW6GBY2Fm5SIiIiUhXGDGsllIEflaS4QtHKdA9xOELB4EDg9mcVxt+d5FwLXAQuBR4EzfN/fkcf55Y2dcTbu4b/B4ODEB+9zABxxdO4nNVULmqC6BgYHgm3ngk+yF6v4oZShrd0QT/m9NYOmlrGPj7DmtnC6mjI1xhfN1JhEVozkWXNbKKjhOtuxgw8t4IRERESkHEyheEPu+L7vgE8n/4y2/wbghrxOqkBsnwOInf9REtd9ZfzARttiYqsvL+pK/xaLBW9mN784Mti5SUENKU8dkcyKBU1YdU3mj48u1+ruwMXjRf07XigukUgP+kwmK0byypoX4p56YmRAWUgiIiKSBarQVcTsZa8k9rEvQ92s9J31s7HXvpnYx7+CzS+B9N3IEhTXrjezUp7SlkNM9ia7oQVSiyfG49DTOf2JlaNtPSMZYENUU6N4RX8XlIUkIiIiWVBUmRoyin32h3j4TbudewF23KnBGuUSYS2Lwin1HSoWKmWqK7IcIpp5MQGrroaGZuhKaXfZuVkZCKOJ3hTPbyypfxcrTnO0XoyCGiIiIjJ9ytQodh1boL9/ZNti2PGvLb037q3hGzunDihSrjqysBwievMXPacAoxRRVZHQomZpmRrK2BMREZHpU1Cj2G18Przdtrgku4akFe+L1h0QKRPRT5/TbuQyoLauGcrCay15FP253rUT17u7MHMRERGRspHx8hPP85YBJwCtRIIhvu9/MbvTkiFuw3OhbVuyX0HmMW2jtXXduxebUWIZJyLjcM5lp3BlZMmKUxBwdNHXuklBjaI2ew7U1UNf78hY15agg5eIiIjIFGUU1PA875+A7wMDQCeEyiM4QEGNHIkGNVi8b0HmMW3zG6GmFgZSltJ0boZSDdKIjKZ3F/RFPnmeUqZGtK2rghqjmXZRVskrMwsKub747Mhgp4IaIiIiMj2ZZmp8FrgG+KTv++P0F5Ws2/hcaNOWLCvMPKbJYrHg0+fU5TQdCmpImYnWvpg1B6ufPfnzRGtDdLXjnAtuCmVEdPnJJIuySgE0LwwFNVzHFvRTLSIiItORaU2NhcC3FdDIL7enNz29ekmJZmrAKCn1KhYq5SWtcOVUMweiyyj27oEd26Z2rjLlenfB7p3hQWVqFL20uiddqhcjIiIi05NpUOMOYFUuJyKj2PhCeLuuPmj1WKKsJVJXQ3UCpNxkqXClzayDufMj59bvS0g04Fs3C2bNKcxcJHMtausqIiIi2ZXp8pMbgKs8z1sKPERQW2OY7/t/yfbEZLR6GvuVdvp5NFNDbV2l3GQrUwOC35eU7AzXsRk78JCpn6/MpLW5bW4r7X8fK4Q1RerFKLgtIiIi05RpUOMnyb+/Pso+B1RlZzoSklZPY7+CTCNbrHVR5M2sghpSXlxne3hgGkENa27DPb1mZECfaIdFAkhq51oiot+nni7c4ABWXVOY+YiIiEjJyzSoUZrVKUtcWqZGiQc1iC4/2daD27sHmzGzMPMRyba05SfTKFwZfWw0M6HSRYM80eKqUpwamqGqCuLxYNsloKcz/f8HERERkQxlFNTwff/5iY+SbHLOwYbwy17qmRrMb4DaGdC/d2SsczOUaEcXkVRuoB+2dYcHm1unfsLmaO0BpemnSqvFEC2uKkXJqqqgsSW87KRji4IaIiIiMmVjBjU8zzsW+Jvv+/Hk12NSTY0c6OmCvt3hscX7FGYuWWJmQZ2A1AyUdgU1pEx0tYNLWWBVXQPzG6d8OmuO1B7Q8pOwLBVllQJoagsFNVyn2rqKiIjI1I2XqXE30AZ0JL92MOr7DtXUyIXo0pOmVmxmfUGmklUti0LPzXVs0ptZKQ9pmQOtWCzTBlOjiH5yvWsHrnc3Vj9r6ucsE25gALZ2hQdbprHUR/LKWtpwT6QMKAtJREREpmG8oMYyoDPla8kjt+HZ8ECpLz1JspaF4U+f1QFFykTacojpZg7MnhO0ce7rHRnr3AL7HjC985aD7khWTFU1LJh6VozkWdrSqvYxDhQRERGZ2JhBjdQ6GqqpUQAby6yexpBoW1d1QJFyEV0OMc3MATMLbv5eWJ9yjc0KasAYWTFKGCwV1hwJbitTQ0RERKZhGrnRkkvRziflEtSw1khKfYfezEp5cNGf5aZpFAkdkvaJtupqALhoJxjV0ygt0e9XV3tQHFtERERkChTUKEJuoB/aN4YHF+9XkLlkXbROwPatuD29ox8rUkqy2c51rHMoqBGIfLKvIqElJhrw27sHdmwrzFxERESk5CmoUYw2vwiJxMh2bS20lMmb9nkLYEZdeCz6qatIiXGJRND9JFU2fmfTlmspswlGyVgpl38fK4TNrIO588ODWoIiIiIiU6SgRhGKLj1h4T5ls148aOsauQFRXQ0pddt6YHAgPJaF5SdpGQi68QvkICtG8kzFQkVERCRLxut+ksbzvEbgQOAh3/f35mZKEm3nWi71NIZYyyLciyPdXVy72rpKiYtmDsxvxGpqp3/e6M361m7cwABWUzP9c5eoUbNimpSpUWqseSHumbUjAwrYiYiIyBRlFNTwPK8euA54G+CAg4D1nud9B9jk+/5nczfFypOWqVFmQY1oSr2KhUqpc9Ebsmwth1jQANXVMDiYvJALbugXLsnO+UvR9q0w0B8ea85CUVbJr+j3TPViREREZIoyXX7yReBg4FVAX8r4LcBZ2Z5UxSvXdq5DIh1Q1NZVSl4kdT5bhSstVpW+jKXSP9GOPv/5DVjtjMLMRaYukoWkzj4iIiIyVZkGNd4MrPZ9/14ItZdfA+yf9VlVMLdja3oV+HLpfJJk0Q4o7QpqSImL3mhns8ZD9OavwjOb0m5+1fmkJKXXi1FQQ0RERKYm06BGCzBaFa86UDmErNoQztJgfgM2Z25h5pIrrZEbvp3bcX1q6yqlK+1GOwtFQodYdLlWpd/8dahIaFmILtHasQ23p2/0Y0VERETGkWlQ4xHglFHG3w78PXvTkbKvpwEwZz7MjLZ1rexPn6XERbtxRAMR05HWJaLCgxppWTHK1ChJc+bDjJnhsa4K/9kWERGRKcm0+8lngJs8z9sXqALe4XneIQT1NEYLdshURTufLN63MPPIoaCt6yJ44ZnhMdexCdv3gALOSmRqXO8u2L0zPJjFG21rbgut+av0mhpaflIezCzIaEqtIdWxBZYsK9ykREREpCRllKnh+/5tBHU1Xg0kgI8Bi4DX+b7/59xNr/K4jc+FB8oxU4NRPslWXQ0pVZEiodTNgllzsnf+6PKKrnZcIp6985eaXGbFSH5F68UoU0NERESmYMJMDc/zaoDjgPt93z8h5zOqYC4eh00vhsbKrvPJkGixUHVAkVKVthyiNfgUOluaWsEsaOcKQXvXrd3Q2JK9a5SIUbNimpSpUaqsJZqFpKCGiIiITF4mmRqDwG+A+Tmei3RsgsGBke2qKmhbUrj55FKrOjpIecj1cgirqYEFTeHBSv19ScuKqYfZWcyKkfyKBKRch4IaIiIiMnkTBjV833fAE8DS3E+nsqUVCW1bglXXFGQuuZbW1rVSb9Kk9EWXQ+SiG4eKhQZGKRKa1awYyav0tq76f0BEREQmL9PuJx8GrvI875XJ5SiSC9EioeW69ASgNRLU2Lkd17u7MHMRmYZ8FK5UW9eAioSWmWhb157OYBmmiIiIyCRk2v3ktwQBkLsBPM8Lvevwfb82y/OqSBXRznXI7LlBQcW+lEBGxybY76DCzUlkKtIyNXJwox3N1KjUzKZ8ZMVI/jS0QCwGiUSwHY9DT6eCVSIiIjIpmQY13pvTWUggrZ3rfgWZRj4EbV0XwvNPD4+59k2YghpSQtzgAPR0hQdzlKmhtq6jBHN081vSrLoaGpqhK6VWSucWfV9FRERkUjIKavi+f32uJ1LpXO+u4BOqVOWcqUHyRi0lqKG6GlJyujrAJUa2q6qhoWns46cqrfbAFpxzlVdPIh9ZMZJfzW2hoIbr3EKF/VSLiIjINGWaqTHM87w2ILTcxPf9F7I2o0q1MfISzpoD8xsKM5d8idbVUFtXKTVdkRoPjS1YrCr714kus9jTB7t2wJx52b9WkXIDA7A1khUTrTUiJcea23BrHh4ZqNAsJBEREZm6jIIanufNA64FPCIBjaQcvIuvLKPV0yj7T2EjHVBcu4IaUlrSCldGCx9midXVB3Vodu0YGezYXFFBDbo7wKUswqmqhgWNhZuPZEdaZ5/2MQ4UERERGV2m3U+uAo4C3gbsAd4FfArYBPxTTmZWaSqp80lSekcHfUInJaYjshyiKYfLIdJu/irs9yUaQMpVVozkVVqx10r7uRYREZFpyzSocQbwQd/3/xdIAPf6vv9F4DLgHbmaXCVxG58LDyzetyDzyKvo8pNdO3G7dxVmLiJTkBZYyGGNh7QgYEdltXVNe61zlBUjedbcGt5O1osRERERyVSmQY0G4Jnk1zuABcmv7wKOz/akKo1LJGDD86GxisjUmD0X6meHB1VXQ0pJtHBlLm+00z7RrqyghoqElqmx6sWIiIiIZCjToMbzwJLk108Bb0h+fSKgj9anq7sD9vaNbJvBon0KN598inz6rLoaUiqcc+mFQqM3aNlU4ctP0uqX5PK1lrwZrheTqtICdiIiIjItmQY1bgZOSH79deAyz/M2A99N/pHpiBYJbV6IzZhZkKnkm7WoA4qUqO1bob8/PNbUOvqxWZCWBVJpN36Rls/K1CgjaQG7CvvZFhERkWnJqPuJ7/uXp3z9C8/zjgVeDTzp+/6vczW5SpFWT6MClp4Ma4182tpeWZ8+SwmL3njNW5DbYGQ0M2HHNtyeXmxmfe6uWSRcIgFdka4YytQoG9bchnt23chAhWUhiYiIyPRkFNSI8n3//4D/y/JcKla0nWsl1NMYFm3rqjezUiLyWSQUgLnzYcZM2LtnZKyzHZYuy+11i8H2rTCQv6wYybPo706FFcEVERGR6ck4qOF53hzg5UArkWUrvu/fmOV5VZYKLBI6xFoXEapzr5oaUio6w5kDuV4OYWbBzV9qELRzc2UENaIBpHkN2IwZhZmLZF8k68ZFa9WIiIiIjCOjoIbneacCP2Gk60kqByioMUVu7970OhIVFNSIZmrQuwu3a0fQGUWkmKVlauRhOUQkqOE6t2C5v2rBuc7o0hPV0ygn1twWDm6rpoaIiIhMQqaZGl8HbgU+7vv+xhzOBwDP82LA3cArgaW+729Ijp8HXAEsBB4FLvR9//5czyenNr0ALuXt3IyZ0NhSuPnkmc2aDbPnwK6dI4Ptm9Kr4YsUmfRuHLlfDmHNC8M3f5WSpt+pIqFlLfr93FqheDAAACAASURBVNaD69+L1SobR0RERCaWafeT/YHP5iOgkfTPQG/qgOd5rwb+A/gAQcbIz4FbPc8r6btft+HZ8MDifbFYpt+WMhFNPe5QXQ0pAZGghuUrUyNFxdSgiQaQop1gpLTNWwA1teGxaHaOiIiIyBgyzdS4H1gGPJ3DuQDged7BwIXAW4AHU3adD9zs+/7vksd9BfgQcBZw/STO3wg0Avi+T1VVVZZmPjVu04uhT15jS5cVfE755toWk0ipfG+dmyvuNZDS4vp6ie/cHhqraluM5fjn1toWM5g60LmlIn5XEpGgRqx1cUU874pRVcVAcxtu0wvDQ7GeDmL7VEC9GBEREZm2MYManuelFjv4HHCV53mfAR4CBlKP9X0/K9Udk8tO/gv4KLAtsvsI4Acp13Se5z2YHJ+M1QRLWABobS1sBf2Ojo3sTdmee8jhzCnwnPJt+/4Hs+PeO4a3Z27vobHCXgMpLf3r15H6ObLV1dN64MFBMc8cGnSHEcrN6OmkpaEBq6nJ6XULbWN3eyj427j8JczQvxFlpXPJvuxJCWrM7ttVcf8XioiIyNSMl6mxAULvIw34n1HGHJCtj8wuBrb4vn+z53n7RfbNAbZHxrYBk11+8g1GCps+2d5euBRX5xwD69eFxnbNa6S3gHMqhPis8Lew74VnKeT3RWQiibWPhQcaW+no6Mj5dV3CoKoK4vHkRBK0r3kUa12c82sXiuvdTWJH+J/+rdW1mP6NKCuDcxtC2zvWr6u4/wtFREQkLNMEhPGCGidmZyqZ8TzvQODDBG1jR7MTmBcZmw88M5nr+L7fDXQPbceHbg4KwG3rhl07QmOJhUtxBZxTIbhonYD2TQwODub8U2+RqUpEWg+75tb8/VvS2AIpdWfiWzZiTeVbY8JtiZRyqqsnXjcLq7B/J8udawq/aUm0by7o/88iIiJSOsYMavi+f2c+JwK8GmgGHvM8D0aKmD7ied7lwMPAy4YO9jzPgFXAzXmeZ/aktGYEoKEZq59dkKkUVEukwGLf7iDYMycawxIpEh0FKBI6pLktFNRwHZvLu61rtBhqU6sCnmXIWtTWVURERKYmo0KhnuedBPT5vn9vcvs9wPuBJ4DVvu/vGO/xGfKBP6RsLwHuBV4LrAUeAW7zPO964C7gImAmwZKYkuSiQY3F+xZkHoVm9bODFq6pWSvtmxTUkKLluqLtXPOXKWEtC3GPp9RQLvObPxftgpHPAJLkT/R3qLsdl4hjMRWEFRERkfFl2v3ka8BnADzPOwj4FkFBz+OAqwgCHNPi+34vKW1cPc8bmtsW3/d3AXd7nnchcB2wEHgUOCNLAZXCiAQ1bMl+BZlGUWhdFApquI5N2IErCzghkXGktXPN4/KPaAvkMg9qRDM18vpaS/40toIZuGS+xuAgbO2BxubCzktERESKXqZBjQOAocp4ZwJ/8H3/A57nvRL4WS4m5vv+cxDOqvZ9/wbghlxcrxDcxufDAxUc1LCWhbhn1o4MtG8e+2CRAnKDg9AdKQqaz0yN5kiafkd5/66kBW1aFNQoR1ZTAwsaoadrZLBzs4IaIiIiMqHYxIekORH4bfLrjUBj9qZTOdzgAGzeEBqr6EyNlkXh7eg6epFi0dMJicTIdiwGDXm88Youv+j6/+zdd5xcVf3/8deZ3WSzSTa9QUJHmhRBQTpIE5Fm4SjYC4jYGwK2H1hAxfYFxIIN+1FRFJUivUkXAQWkQ0LqppdNdu/5/XFmsjN3tsxmZ86dmX0/H488snP3Jp8zuzN37vmccz5nAb64Pc2mbFaMlp80rZE2C0lERESqotKkxkPAB6y1BwKH0Vv7YgtgUS0a1vTmz4We7t7Hra3QxNsyDmpmaVLDp3aXEKkb6Y7W1BmY1konvVXB9NTWVhvWw7LOePEj8t0bSkfuIeqsGImrbGmRkhoiIiJSgUqTGucA7wRuBn7unPtP/vjxwN01aFfTKysSuvmWmJaRWxDNpGdqLJyH977vk0UyVDZ6HLmTbUa3waTUBLlm7fwtXgi+aBZKSytMmZZde6S2lNQQERGRTVBRUiO/vet0YKpz7rSib10KnFGLhjW9dJHQ2Vtn0oy6kd7Wdd1aWLksm7aIDCS9HGJaBjMHUnUlfLMu1+prVox2w2he09OvayU1REREZHAVz5l2zvUAy1LHnql2g0YKP/eZ0gNzRuZ2rgWmfWzYwnXl8t6DC16ECZOza5RIH8oSCBkUrjTTZ+Eff6T3QJN2/sp+1umlN9JUyorgNmuyTkRERKpqUwqFSjVoO9dy6boaC1VXQ+pQltu5FqSLZTZpUoNFC0oeqkhok0v/ftesxq9elU1bREREpGEoqZEBv2pFeWE/JTXK62qoWKjUGe99WUe7rCMWQ3qafpNu61o+U0NFQpuZGTcexo4vPajZGiIiIjIIJTWyMPfZ0scdEzFaZlFeV6NJO2rSwFYuh661pccyWBJh0u+VZu34pWfFZLDURyJTXQ0REREZIiU1MlC284lmaQBgtPxE6l26g9UxETNmbPx29DlNf2X8dtSQ9x4Wp3ea0fKTZle2nEvJbRERERmEkhpZUD2NvpVt6/qitnWVulIvyyH6nKa/sMlGtJd3wvr1pcey2GlG4kq/pxYv6Ps8ERERkTwlNTJQNlNjpG/nWpCeWt61DpYvzaYtIn0pK1yZYSe7bJp+k41op5M0E6dg2tqyaYvEo+UnIiIiMkRKakTmkx6YV1pTQzM1AjNmLExM1RbREhSpJ3UyUwP6qKvRZNP0yzqzKhI6IpQlCpstWSciIiJVp6RGbIsWlE6pNjnYfIvs2lNvUh01rx1QpI7UVUe72bd1TXVmTQYFWSUD6df10iX4DRuyaYuIiIg0BCU1YksvPZk1GzNqdCZNqUdl27pqlE7qSXo3jiwLV85o8uUn9bB1rsQ3eQq0tvY+9l51NURERGRASmpElq6noaUnKekdUBY0WUdNGpbvq8ZLlstPyqbpN9dMjXopyipxmVwLTEvNyknvgiMiIiJSREmNyMqLhG6VSTvqVdlMDdXUkHqRHi0ePbq8BkxM6ZkLyzrxXV3ZtKUWymbFKKkxYqRe277ZdvYRERGRqlJSI7a5z5Q8NHO2yaYd9aqP4ofa1lXqQnrmwLRZGGOyaQuEhEp66VqTjGj7tWtg1YrSg+lrgzQtk56p0WxLq0RERKSqlNSIyK9bUz5FfI5mapRId1zWd8GyzmzaIlKkbLQ445kDJpcrb0OzdP7Sz2NMO4yfkE1bJL6yejHNkawTERGR2lBSI6a5z5U+bh8LU6Zn05Y6ZdrGwKQppQe1BEXqQT0VCS1IJTWaZpp+H7vMZDorRqIqe28pqSEiIiIDUFIjIp9aesLsrXWj3pcZ6WKhSmpI9nx6aceM7Gs8NGvnr3xWTB0kkCSe9AykxQvwSZJNW0RERKTuKakRk3Y+qYiZmS4W2iRT6qWxpTraZlr2SY2yafrN8l5JLT8x02f2c6I0pXRNjQ3ry3ceEhEREclTUiOisp1PlNTo24x05XvN1JBs+aQHliwsPVgHu3GUb+vaHEkNn95pRjM1RhQzuq18GWKTvLZFRESk+pTUiMR7Dy88W3JMMzX6Vr6tq25mJWOdi6Gnu/exycG0Gdm1pyBdWLdzEb6nJ5u2VNPC9EyN7BNIElm6XsyiBf2cKCIiIiOdkhqxdC6GtatLj83eMpu21Lu+tnXVemrJUrpWxZRpmNZR2bSlpB0zIFd0Ge/pgc5F2bWnCnz3hnC9LKakxohTXi9GyW0RERHpm5IasaSXnkybiRkzNpOm1L30zeyG9bBsSTZtEaGPLSXTa/4zYlpby3dQavTO35JF4IuSmC0t2iVqJErXUWmSIrgiIiJSfUpqRFK284mWnvTLtLXB5Gklx/y8FzJqjQjl27mmZxNlqWxb1wZPaqSTMlNnYFpasmmLZCeV3C5LLIqIiIjkKakRi3Y+qZhfvRJaW0uPXXweyY++iX/68YxaJSOZT3e062g5RLNt61rWea2jn7XEU14Et7Ff1yIiIlI7SmpEkt75REmNvvmn/0fyuTPKb2B7evD/vInkK58kueLyUHhVJJb0TI166miX7RbU4J2/9Na52vlkZEr/3letwK9dk01bREREpK4pqRGB37AeFswtPTh760zaUs/8/Lkk3/48rFw+8Hl//z3+b7+L1CoZ6bz35Um2OkpqNNu2ruWzYuqjfolENr4DxrSXHmvw17aIiIjUhpIaMbz4PBTv3jF6NMyon05RvUiu+BmsWT34iYD/y6/xKh4qMaxeCekR4jpKapRdSxbNb+yZTItLt+7UTI2RyRhT/j7TEhQRERHpg5IaEaSXnrDZlpicCt8V852L4V93V/4Penrwt1xbuwaJFKQ7UuM6MGPHZ9OWvkxLdfzWd8Hypdm0ZZjqfVaMRKZioSIiIlIBJTViUD2NQfn/PFC6jWMl/+ahe2vUGpFeZbuJ1Fkn24xph4mTSw82audv+dKQlClWZz9viUfFQkVERKQSSmpE4Oc+W3pASY1yq1dtwr9ZWf12iKTVc5HQgvS2ro1aeyDdaZ04GdM2Jpu2SPZmpF/XSmqIiIhIOSU1YtBMjcGlC8JVon1s9dshkra4/pdDNMuIdj1vnSvxmfTSqvSsKRERERGU1Kg5v2IprFhWelA7n5QxO+429H+z0+41aIlIqbLR4XrsaKeLaTbqtq6NMCtG4kn//jsX47s3ZNMWERERqVtKatTaC6mlJ5OmYDomZNOWOmZmzYad9xjavznk6Bq1RqTIwnRHuw5342iW5SfpZEw9/qwlninToaWoqLZPoHNRdu0RERGRuqSkRo2V7XyipSf9yr3u7dA6qqJzzauOwczYvMYtkpHOr++C9NbBdTh7wMxIdf4bNKlRvvxkZjYNkbpgWlpg6ozSg406C0lERERqRkmNWkvX05i9VTbtaABmm5eQO/0sGD164BO32h7zplPjNEpGtiULSx+3joJJU7Jpy0DSMxpWrcSvWZ1NW4Zj8YKSh3U5K0bimqZioSIiIjIwJTVqzM99pvSAZmoMyOyxN7nPfScsLelv14PuDZDTS1ciSI8KT5uJqcfX3viO8sK5Ddb58+vWwMrlpQfrcFaMxGVmpIvgNuYsJBEREamdOrw7bx6+pwfmPV9yTDufDM7Mmk3urWeQ+8bl5D73bcy7Plp6wtxn4anHsmmcjCiNshuHMaa8bY3W+UsnkNraoWNiNm2R+lFWL2ZBPyeKiIjISKWkRi0tnBdmFRS0tMCsOdm1p8GYtjGYLbclt/9hsNX2Jd/zN/89o1bJiJLejSNdu6KepDt/jbb9ZR+7zBhjsmmL1I2yJUiNlqwTERGRmlNSo4bKioTOmoOpsBCmlErvdOLvuQ2/emVGrZGRomz9/rT6LVxZXiy0wZafpDur6WUHMjKli8UuXoD3Ppu2iIiISF1SUqOW0kVCtfRkk5l9Di6tGdC9AX/HDdk1SEaG9EyNei5cmWpbwxVULPtZK6khlBUKpWsdrFiWTVtERESkLimpUUPazrV6TNsYzL6Hlhzzt1ytETupGZ8kZbtx1PPsgbIkQINN0y9LwtRzAkmiMWPaYcKk0oONlrATERGRmlJSo5bKtnPdOpNmNAtzcOkSFObPhccfzqYx0vyWLSmtiWNMXS8/KUsCLF2C37A+m7ZsilQNEJNediAjV1mxUCU1REREpJeSGjXi16yGzkWlBzVTY1jMnK1h+51Ljvmbr86mMdL80h2nSVMxo0Zn05ZKTJ4Cra29j70vn2lSp3z3BuhcXHpQMzUkr9FnIYmIiEhtKalRK3OfLX08rgMmTcmmLU2krGDo/Xfitb5aaqB8OUR9zxwwuZby+gPpbVLrVeci8Env45YWmDI9u/ZIfSlLajTI61pERESiaB38lHistV8FjgW2AFYBfwU+7ZzrLDrn7cAXgM2Ah4AznHP3ZdDcAfVVT0PbEw6fefkB+N9cBoWdT3q68bdfj3nNG7JtmDSfRixcOX0WzH9h40O/6EUa4qqTTr5MmY5pacmmLVJ/Gr0IroiIiNRUvc3U6AHeCkwF9gDmAD8pfNNaeyBwKfB+YDLwB+Bv1toJ8Zs6CO18UhNm1GjM/oeVHPO3XB2KOopUUwMWrmzUbV1VJFQGUr78pDFe1yIiIhJHXc3UcM6dU/RwkbX2YuBXRcdOBa5wzl0LYK39OvBB4HXAzyqJYa2dSkia4JyjpUajgcncZ0oe57bYpmaxRprcocew4borew8sXkDusX+T2/XlmbVJmk+S6jjlZm5e/+/hGZvTU/x48fz6bzPgFy+geB+j3MzNGqLdEoeftTklaesVy8htWB92RhEREZERr66SGn04HPh30eM9gJ8WHjjnvLX2gfzxSn2IsHwFgJkzq79O3icJc+c9V3Js6u570VaDWCPSzJks3GNvuh68Z+OhUXfeyLTDj8mwUdJs5i5ZWNLRnrrjLnX/Hl67w84Ul9tsWbKwJte4alu8opO1RY87tt2BCQ3QbonDz5jB3DHt+HW9r5IpyQZGz9w6u0aJiIhI3ajbpIa19g2EmRmHFB3uAJanTl0GDGX5yUX0zv54bMGC6u8O4Be+iF+7pveAMSxt78DUINZI1bPf4VCU1Fh7183Mf/QRzORpGbZKmoVfs4pkZemlZmlrW92/h/3o0pHr7vnzmP/ivFBEtI5teP6Zkser28ezts5/1hLZtJklyzqX/PdhcmPrb+WpiIiIVE+lg3N1mdSw1p4EfB843jl3f9G3VgITU6dPAp6s9P92zi0BlhQe9/T0DHD2pvHPP1V6YPpmJK2joAaxRiq/x97QMREKHc8kofvma8gd9+ZsGyZNwc+fW3qgfRw9Y8Zi6vw97CdPA2PCdq4APd30LF6ImToj24YNwHtfVlMjmTodX+c/a4nLT5tVktToWThPrxEREREB6q9QKNbadxESGsc5525MfftBYK+icw3wsvzxutHXzidSXaZ1FObAI0uO+Vuv1U2uVIVP78YxfVZD7F5kRo2C9GylhS9m05hKLV8K67tKj6W3ppURz8xQsVARERHpW10lNay1HwYuBF7tnLu9j1N+CLzeWnu4tXY08AlgDPDHiM0cVDqpoZ1PasMcdFQYlS5YuhgerrvdfaURLUolAqY3UH2H1E4RPv1c6s3iVOd0wiQVgJRyqURXWeJRRERERqy6SmoA3yHUx7jRWruq8KfwTefcbcAZhOTGcsACxzjnVmTS2v688GzJQyU1asNMnwUv3bPkWHLz1Rm1RprK4tJ6DqaBthgt29a1zjt/fc2KEUkr39a1zpN1IiIiEk1d1dRwzg06v9s5dzlweYTmbBLf1QUL55UeVFKjZnKHHE3ycFHZlYfvwy9egJnWQCPrUnd8eslGI3W0UwmYdL2KupNqXyMlkCSi9PKTzkX4nh6Mtv4VEREZ8eptpkbjm/dcb5E+gLYxUMdF+hrebnvDpKm9j73H33ptdu2R5lDW0W6cpEZ57YE6H9EuW+rTOD9riWjKDDBFtyw9PdC5KLv2iIiISN1QUqPK/AtPlx6YvRUmpx9zrZiWllBbo4i/7Tp8d3dGLZJG5zdsCPVZiqWXdNSzsmn68/HFidY6UzaTJJ2UEQFMaytMSRXBrfdZSCIiIhKFetvVNlf1NGIzBx5ZOoK3Yhk8eFd2DZLGtmRh6WyrllaYPLX/8+tNevnGurW9Wx/XIy0/kUrNaLClVSIiIhKFkhpVpu1c4zNTpsEee5ccU8FQ2WTpjtLUGZhc46zbN+1jYfyE0oN12vnz69aUJ1waaacZiaq8WGh9vq5FREQkLiU1qsh7D3OfKTlmZm+dSVtGmtwhR5ce+O+D+AXz+j5ZZABlW6A24nKIshHtOq2rkd75pG0MdEzKpi1S/8q2K1ZSQ0RERJTUqK7lnbBqZemxOVtl05aRZpc9ywqy+luuyagx0tAauEhoQVmb63Vb18Xl27kaM+gmWDJCaVtXERER6YuSGtWUXnoyZTpm7PhMmjLSmFwOc/CrS475O/6B37A+oxZJoyob/Z3WeEmNsroadTqiXfazbsAEkkTUYEVwRUREJA4lNaqorJ7GbM3SiMkceAS0FNU+WLUSf98d2TVIGlN6pkYjLj8pm6ZfpyPaC1UkVIagryK46dmRIiIiMuIoqVFN2vkkU2bCZMye+5Uc8yoYKkPgve9jSUTjdbTLEjEL6zOpUZZs0UwNGUDfRXDr87UtIiIi8SipUUXa+SR7Jl0w9In/4Oc+l01jpPEs74T1qSVLjbj8JFUolJXLw04j9aYZZsVIXCoWKiIiIilKalSJ794AL75QckwzNTKw424wc3bJIX+LZmtIhdIFNSdOxrS1ZdOW4eiYFHYSKbZoQTZt6Yfv7obORaUHG3BWjMSlYqEiIiKSpqRGtcyfCz3dvY9bW8s611J7xpjygqF33ojvWpdRi6SR+D5242hExpg+iirWWeevcyEkSe/jXA4mT8uuPdIYGmVnHxEREYlGSY0qKVt6svmWmOKilRKN2f8waB3Ve2Dtavw9t2bXIGkcTbCd60bpafr1Vlcj3RmdOgPT2ppNW6RxpGbzlCUiRUREZMRRUqNaUkkNM3vrTJohYMZPwLziwJJj/pZrMmqNNJR0R7uBl0OU7SRSZ7UHmmVWjMRVvvykvl7XIiIiEp+SGlXi5z5TemCOtnPNkjmkdAkKTz+Of/bJbBojDaN8N46Z2TSkGlLFQuuuoGIzzYqReNKvk2Wd+PVd2bRFRERE6oKSGtXygrZzrSvb7QyzSxNLKhgqg1pcWkyzbLZDAylLEtTZ8hPfRLNiJKKJk2HU6NJjdVYEV0REROJSUqMK/KoVsGxJ6UElNTJljCnb3tXfdTN+bR1uayl1wa9bAyuXlx5s5NkD6bZ3Lg67NNWL1KwYzdSQSphcDqalZlCproaIiMiIpqRGNcwtnaVBx0TMhMnZtEU2Mq88FEYXbcfZtQ5/182ZtUfqXHrmQFs7dEzMpi3VMGU6FBcr9gksXphde4p478tmxTBDSQ2pUNnSqvqahSQiIiJxKalRBWU7n2iWRl0wY8dh9jm45Ji/+erQoRJJS9ecmD4rbI3aoExLC0ydUXqwXupqrFgG6W2WpympIZUx6Zka2tZVRERkRFNSoxrSO58oqVE30ktQeOFpeOqxbBojda2pioQW1OuIdrodHRMxY9qzaYs0nvS2rvWSrBMREZFMKKlRBWUzNbSda90wW78Ettq+5Ji/WQVDpQ+LmqdIaEG9bn9ZViR0RuP/rCUek16qpJoaIiIiI5qSGsPkkx6Y91zJMc3UqC9lBUPvvQ2/elVGrZF6VT5TowmWQ9TriPZibecqw5B+vSxeED6LRUREZERSUmO4Fi2A9V29j00ONt8iu/ZIGbP3QVA8tX3DevydN2TXIKlPqQ5/2WhwA6rbbV37qF8iUrGpM6G43k13NyztzK49IiIikiklNYYrvfRk1mzMqNGZNEX6Zsa0Y/Z9VckxFQyVYr67GzoXlR5shsKV6SU0i+bjkySbthQpmzHSBEt9JB4zahRMnlp6sF7qxYiIiEh0SmoMU7qehpae1CdzyKtLD8x/AR5/JJvGSP3pXATFnf1cLmyJ2ujSxU67N8CyOhjRTs0Y0fITGbJ6XVolIiIi0SmpMUzlRUK3yqQdMjAzZxvYbqeSY/4WFQyVvHSHaOoMTGtrNm2pIjO6DSalR7Sz7fz5dWtg5fLSg02w1EfiqtciuCIiIhKfkhrDNfeZkodmzjbZtEMGZQ5OFQy97w78imUZtUbqSVMWCS1IJQwy39Y1tcsMbWOgY1I2bZHGNS01C0lJDRERkRFLSY1h8OvWlN9IzdFMjXplXnEAjB3fe6CnG3/H9dk1SOpHukhoM9TTyKu7YqHppMq0mZjioo8ilZih5SciIiISKKkxHHNLt3KlfWxzrMNvUmZ0G2b/w0uO+VuuqYvCiZItvzDVIWqm5RB9FAvNkoqESjWULz9RoVAREZGRSkmNYfCppSfM3lojjnWurGDoovnw6IPZNEbqx+LUTI2mWn5SZyPaTbh1rmQgnQxbsxq/elU2bREREZFMKakxHNr5pOGYWXNgx91KjiU3q2DoSOa9L5+90ESzB+ptRLt8poaSGjJ0Ztz40uWEkPlrW0RERLKhpMYwlO18oqRGQzCHlBYM5V934ZctyaYxkr2Vy6BrXemx9FaojazPEe2V2bQFymdqNFECSSKbni6Cq7oaIiIiI5GSGpvIew8vPFtyTDM1GoPZc1/omNh7IEnwt12XXYMkW+l6Gh0TMWPGZtOWGuhzRDujYqG+uxuWLCw9qJkasonqrgiuiIiIZEJJjU3VuRjWri49NnvLbNoiQ2JaR2EOPKLkmL/1WnzSk1GLJEt+8QhYDpEe0c6q89e5CIoL8+ZyKq4smy79Xl28oO/zREREpKkpqbGp0ktPps1sqtHdZmcOShUM7VwMD92fTWMkWwubuEhonplRJzugpONOnYFpbc2mLdL4tPxEREREUFJjk5XtfKKlJw3FTJ8FL92z5Fhy898zao1kqomLhG5UJ9u6+nQhx2lNVLtEoqu3IrgiIiKSDSU1NpV2Pml4uUNeU3rg4fvw6fX+0vTKOtrNVCS0YEadLD9RkVCppvTrZ+kS/IYN2bRFREREMqOkxiZK73yipEYD2n1vmDSl97H3+Fuvza49ko0R0NEuH9HOaqZGKu6M5lvqIxFNngLFy5e8hyWqqyEiIjLSKKmxCfyG9bBgbunB2Vtn0hbZdKalBXPgUSXH/G3XhR0aZETwXetgxbLSg01YU6NsRHt5J76rK347yhJITfizlmhMrqV8CZPqaoiIiIw4SmpsihefL63gP3q0RhwblDnoSDBFb4PlS+HBu7NrkMSV7gCNHg0TJ2fTllqaODk8t2LpXV9qzHs/MuqXSFzT0kurlNQQEREZaZTU2ATppSdstmUYMZKGY6ZMh91fUXJMBUXJQgAAIABJREFUBUNHkHQne9osjDHZtKWGTC5X1vmLXlRx5TLoWld6rBnrl0hUKhYqIiIi2ktvU8x9tuSh6mk0ttwhryEpnp3x3wfxC+dhZmyeXaMkivIioU0842rCJJj33MaHyR9/genqwuy1P2bUqNrHT4+gd0zUNtgyfOkiuItHRk0N7z0sXgDLO2HUaJg1B9M2Jutm1ZT3HubPhVUroG0MbLZFnGsX4FetgIUvhrotU2dgiutx1TJuT0+YHbx2DYwdB5vN0SCaiEgflNTYBGUzNZTUaGwvfRlMnQFFO5/4W67BvPFdGTZKolhU2gFqxiKhvqsL/4tL4NF/l35j3nP4y76Bn/hjcu/8MGbXl9e2HWVFQpvvZy3xmemb4YsPZLWzTyQ+6cHfeRP+xr/Cs0/0fqOtHbPvIZijTmy6hLzfsB5/89X4m/5eWs9sfAfmgCMxRxxfsySDf/JRkuv+BA/8s3TZ8a57kTv8eMyue9Um7ppV+Buuwt98DSxb0vuNKdMwB70ac9ixmLHjahJbRKrPr12Dv+92WDgPMDBzNubl+2lwp4qU1NgU2vmkqZhcC+ago/B/+sXGY/726/EnvDXaKJBko2ymRpPVxvEbNpBcdB489lD/Jy1fSnLRF8md8RnMHntXvw1JDzzyAP66P5V+Y9LUqseSESi9rGrxAnyShCVXTcZvWE/yva/Cv+8p/2bX2tDx/+dN5N5/Nuale8ZvYA341StJvnMuPP14+TdXrcRfcwX+zhvIfeQLmC23q2rs5Pqr8L/9YZidkfbw/SQP3485+g2Y17+9qssW/aL5JN/+Qt8Jus7F+Ct/GX7PHzsXM3VG1eIK+M5FsHQJtI6CmZtjxrTHidvVBQtegA0bYNKUEfF79SuXw4svgE9gyvSmLRzu13fh//jzsLtiagmu/80PMAcfjTmx9v0Nn/TA+vUwuq0pPx8BjO/rYj1y+Hnz5lV24rIl+Fuuxd/xD1iyqOR75vwfkktXYJeG4pcvJfn0u6Gnp/Qbbe3wkl3IHfoa2O3lNZv26deuwd95A/6268JUU+9h6kzM/odhDjoSM6E2xSu99/C//+Bv+hv+kQdg7WpoH4vZ+WWYVx0DO+xasxoTfsWysNvMnTeE2hbGhCnUBx6J2e+wmo1C+Z4e+Nc/SW76e9nsBXPSu8gd9bqaxM1C8ldXkqwbUPs4chdcVtWfu3/sIZKfXdT3jhS5HObVr8ec+BZNp5ZNlix8Ef+Z95UenL015rBjMK88tGZLMnxPDzx4F8nNV8OTj8L6LpgwCbPXfphDjsHM3rLqMZPLvoG/6+bBTxzdRu7sr2HmbFPV+H59F/6e2/C3XgPPPQXd3TB5KuaVB4cb8yrfB/mkh+TCz8D//jP4yR0TyX3+25gqJUuTe27F/+DrFZ1rTno3uaNOrEpcv24NyZc+Ub7DXl9mzSH32W9W/TXuVyzF33od/o4bwhbJxoSlPoXP5vbajCz7pAceui+8px5/BNavg/ETMC97JebQYzBbblubuN7j770df8Nf4In/9n5jdBtm30MxR56AmTWnNrEXvoi/7kr8nTdC19reb2yzA+aw12L2OaRmHVA/99lw73f/nbByOYxug+12JnfI0bDHPpiWGt3vPvkoybV/gn+lZj9tvwu5I46Dvfav3X3nk4+G5/zQfbBmFYwZCzvvTu7QY2Cn3ase13etCwnK4tdVX3bcLSRmR40e+Lyhxi++333s4ZBAah0Fu7+CWj3njbE7F+NvuTp8ZnUuglwLbLEN5qCjMPscPKTr1uabbw4waEOV1KggqZHcfQv+Z/8XMlx9mTSF3Ac/i9lq+yo3T2LxSULyuTPy08L6sf0u5M44B9Mxobqxn3yU5LtfKd9atKBtDLl3fxSz1/7VjbthPf4n38Hfc2v/J+21H7l3fxzT1lbd2P+6i+Syb5Z+iBfrmBhGG1+yS3XjrlxOcvGX4KnH+j3HHHgk5i3vx7Q29kQ2391NcvZ7YVlnxf/GnHwaucOOrU78h+8PP+uegbdINvu+CvPujzZlgVapreSfN+J/djF0b+j7hMnTwmdzlTtDfllneG0XL/9IMcfYkLCr0uvaP/skyZc+Vvk/eNm+tHzgnKrEBvAvvhBmffW3ZW5LK+bNp5I79DXVi3n/HSSXXlDx+eaIE8i96T3Dj5v0kJzzvpIlqQMa007u6z+pyjTy5No/4X/344rPN28+ldzhxw07boG//06SH3+rvKhzQcdEch/4DGa7naoWE0LNkuS7XxkwgWWOOB5z0ruqmgT33d3hPujuAZKFo0eTO+1MzB77VC0ugH/kAZJLz+//Zw3hHuy9n6zqKL73Pswc+Pvv+z9pmx3IffAzVR9QS26+Gv/L74XOdT/MQUdh3npGVZM5vnsD/vKLQ/KoP7vvTe7UT1Z1dk7y0+/gb7++onPNoceQe8vpVYvtV64gueRLIeneX8y9D8K86yNVT6Ykt18flj1393P/N2U6uQ99ruKVDkpqVGbQpIa//06S713Q9/TDYu3jwsjIZltUsXkSS/Lby/D/+PPgJ261PblPnV+1Tr5/4WmSC87qv3NfYHLhArBbdeoe+CQJr+sH/jn4ybu9InQMqvQB4//zQJhOnPT/oQaE0cYzL8BsVZ0pxb5rHcnXzgojjIMwBx5J7h0fqkrcrPhHHggjBEPR1g477YYZ1wFjx8O4/J+x4zHjxkPx8bHj+r259KtXkZx9apj5UwHz9g+SO+ioobVVRjR/3+1hKcZgxo4nd/bXMbNmVyfumtUkF5wZZtQNwhz7JnInvGV48TZsgNUrSH79A7j/ziH8S4M583zM5luG2XfDuH77zkUkX/lk2PJ8sKjv+BC5A4/c5FiQn4q/ekX4/fa17KQ/La3w8gMwLcP7rPJLl5TXIBrMNjsM+zXmIXwmrxvkfqDY1OmYT34FM34CtI0ZVhLNP3QfyUVfHLDDCUBbO7mzLqjaTCDf1UXy9bMHTBIWmMOPI/fmU6sSFyD51ffwN/5t8BNbW8O937Y7ViWuf/5pkgs+1f9gaRFzwOHk3vmRqsQFSK64fOCERsHsrcid9dWq1Xzw/7qL5JIvV3SuOeYkcq97W3Xieh/qh919y+An77wHuY/8v6rMUvHLlpB8+j2D3+sWtI4i97WfVGXg1K/vIvlahe+pVxyIOe1TVUvAJ3fdjL/sG4OfOL6D3NkXYiqor1ZpUqOxhyJrzG9YT/KL7w6e0ABYu5rkNz+k5WPn1b5hUlX+2ScqS2gAPPsE/vo/Y445qSqxk199f/CEBoBPSC6/mNz5P6zODIIH/llZQgPgoXvx996G2efgYYf1SQ/J5ZdUdpFf30Xyy0tpOefCYccF8Df8taKEBhCWxex/eNVnisTkOxcNflJa11p48G76uuL1eRVsHxcq8o/rgHHjMfmEh1/0YsUJDQB//V/wBx6p2RpSEd/VRfLz71Z28ppVJL+9jJaPDDHB11/sq/9QUUIDwP/V4V95CGbWHHyShPfEqpVh9441q/CrVsLqFeHY6pWhRsTq/PdXrwrHBhrFHTg6/mtnhfdtLheSkeM7wnt1/ISQuCwkKsdPwGz8XgeMmxDez6ND8t7/4WcVJTQA/K9/gN9zP8y48WHq85pV+ecXnlP6OfuNz73oOW8YvKPXp55uuPvmvq9Vtfb04/ihJGCqZcki/Nmnhufc2hp+d+N7f7dm/ISi32tH/vc8ofe1MHY8prU1zOy7/OLBExoAXWtJfvk9Wj5dQVKxAv6Gv1TU+YL8Z8V+r6rKzGi/cF5lCQ2A7m6SP/2Clo9/cdhxAZIrf1lRQgPyNd6OOKEq9fv83OcqS2gAzH0Wf80fMcNMzEJILCRXXF75+df+EX/4cZgJk4Ydm4fvryyhAWH3wztvwPSRmPXeh+vxurWwbk3+7/DHF77uKjr2v0cqT2gAdG8g+b9zQ+JsTHv40zYGxrRj2kofh6/zf7e2lt07+Vuurvw9de9tmAOOgCoUPfZd6/C/+l5lJ69aSeJ+RMsHPzvsuAUNl9Sw1rYAFwDvBMYA1wLvc84trnYsf9/tYZ1Zpf7zL/z8uVUbEZI4Kv5QK5x/7R9JOiaAGebMhaWLK1srXLBsCf63P8RX48P8miuGdv6VvyRZ3zXsuDz3VOVTegGefpzkjz8Pu9OElhQ1qriB6dvY1Hk+wV/zhyE11d/0t4ZOahCjTsXa1eFP/ne6yZ2Juc/Cc0+ClvBJBfy9t4bOb6Uevo/kb7+HCROHF7inB3/DVZWf7z3J+Z8KSYXVqyvrMNZCkoSkwaoVvU1LndLne3f0aGgfH7aNrdT6LpLPng5JD6ypPLEpVdDdHX5XRb+vin7P7WPDOvuh3O8+8V+SP/8apkzblJYWNSgZ8v1I8svvYfY5CBIfPvt9Ev5O8n+XHCv62hd/3+Mff2Robf3vg/Rcej6mfXh1p3zXOnjw7iH9m+Syb2J23h0wkDOhzonJ9f5ddsyE607xsZwJ9TOG0tbrriRpGxP+jyQp/VkmxT/jntLfR1L6M/ediytOBgMhiXTRF8NMXZMrfS659N/p55kr+Zn42/4xtOfsfkTPP28qS1LQta6yQe7heOZ/+Gf+V96mgf5NS0s+wTGmN9GR3qVzEMnvfoxZULRyoZAj2ZgsMaXHNz42Jf/GP/6foV33/30vfsnCqhXGbbjlJ9bazwDvAI4GlgA/BsY65zZlIeeAy096Lj1/iNM9wbzhHeSOfsMmNEWy0vORk3XzJeVGt5G72DXs7IEhr8HPmDntTHJ7H5h1M6QB9Fz8pSF3CkRERKS+mDefRu7wgWu5NfPyk9OA85xzTwFYa88EnrDWbu2ce2awf2ytnQpMBXDO0TLAuqlk5YohjzyaVSsG/D+lvvjubnqU0JC+rO+iJenZOAW70fhtXoLfajv8s09W/G9yR50Y1jeuXoXPTwX3a/JTwouObfL08AG0tLaQ07VTKpCsXJ7NEoMstY7qvyBqf1paBy3UW7eMCbPNhtL+9rHkjn7DsOs/+SULw24BQ2D2OZjcFsOvMdFz/VWwbEnl/yDX0jsiLiLSYMzq6vWbGyqpYa2dCGwJ3Fc45px70lq7AtgdeKaC/+ZDwMbFtTNn9r8F2aKODoa6mnX8lGlMHOD/lPriveeFTblZlOaXa2Hm7DkNvZ/3mpNPZckFZ1V0buuW2zLrg2dhWgb/WEi61uFXrSRZtYJk5YrSv1etYNXfryCpcA1+wdSX7sFoXTulAgvHd1CFxXCZMKPbyHVMJDdhYvi7Y0L+8SRyHRNpKf5e4e/xHfQsnM+Lp76u4unP4448jskf+XwokLxiOcnKZfm/l9OT/3vjnxWpr1evrOo0a9M2puj5TgrPeUL+uW58npNKfybjOuh6+AEWnVP5bgAT3vB2Jp783mG313vPgmefZEOFNTJyk6ay+TlfrcoOFau22Iql3668NtuUj32esYe+JhSwXbmcnhXLSn+nK5aTrAp/96R+137tmmG3V2QkMmPaMe1jybWPC3+PHYtpH0eufWz+8XiSrrWs/muF9Uvyxp9wMmbUaPzaNSTr1uDXrCFZuxq/bm34e+3a8L21a5qm39IxZRoTqnTv11BJDaBQEja98G9Z0fcGcxHwq/zXjy1YsKDfE3u23B7ur7CYYt6azbZk3QD/p9Qfs/3O+KFUOjc5zM57hHVsw7Fi6ZBG0QGYNQczfdbw4uLxjz40tNH21lGYnXYvXT+3KZEXLxjaukoIayonTU0d7OdBWfvyj5Me/EP3Dqlok3nJLixctAnFNuvJDruRO/bNJFf9ZuDzJk/FnHEOCxcPYYQQYMz48Gf65iWHzeh2uPziiv8bs+2OLG3vAF07pQLdW20P/753SP/GbLMDjB9mVfnu9fj/DnFXjO12ovVtZ2ws2Gjaxmz8lgd68n/6tW49rFsCuVHkjjmJ5K9u8JgTJ7P+1W9g4cJC/SID4yeHPwPI5f/4pCcU7Vy1kuSJ/9Dzk+8MHrOI2Wt/Wk44JRSlHD+hZLvA4ufc7y352i5Y24WfOYfcvoeS/POmwWNuviVr9zu8avdf/k3vga9/pqKZIrlTTmNh5xDqjgwUd5eXY3Z4aUX1HsxOu7Nypz1ZVficyo2CSdPDn/7+DdCS/+O7N2ws1prccBXJEOuLma22g+Fu+dnTg//vg0ObadIxkdzOe/TWjiiur9BfPQmTC0++uNbCE4+GYo6VMobcq1+PaR/ebiC+q4vk6t8PrYjktjuS23HXkpogfdYLSdcVSUpriSSPPVRx0V8AjMHsuR9m9Oj+61iU1bsoqmuRP+5Xrxhy/Tqzxz5hO+6NzytVJyXp47kXP/+kJzznB+8e2o5CY9ppOeV0zLhxMGZsKNRZKM45ZmzYZSg12OXzf9K/UfPk4xX3L8xur2D9CW/t9/vp4TXfvSFf72Mdft2ajUVM/ZpV9Pz420MrMj1ufOjXQFEBj/wXhQR3f8eLjvl5z8PCFyuPC6zebAvWDnLdHmgCQrFGS2oUKoOlq31NAlZQAefcEkItDgB6evq/nfAHHA5//lXlF57ps0h23C1U/JbGcfDRQ9q+zRxweFW2+/Q9PfizTw0FQyvROipscVqF7Z6Sv/8Bf8XPKj7fHPsmcq+1w47rV68iOfOdFVf9ZuJkzFlfr8qOL8mvvo+/8a+V/4NDjh7w+tAozAmnYKbNxF/1G1ic+uDI5cINi30PyZRpUKXn6/c+CK78ZcU3T+bIE5riZy2RHHAkXOUq7wjNmo05++tVqY+TfO+roYh4hXLHvgk/e+ve+8HhvM6PPwWzvgt/3ZX9nzNlOrkPf4Fk4pThxRobtnJmxmZw49+gj+J1/TEnvgW/2RbVec5v/xCmpwd/z639nzNna8yHv0Ayuq1q1zC225ncGWeT/ODr/XcOWlowb/sAfs/9qnf9Mgbzgc/gv3s+PPZQ/+ftvAfm9LNCJ2pTY5scjJ8Y/hx3Ctx6XeWjv5OmYs6+sCpbXyY/uwh/23UVn29Ofh+mGvWXlnXiz3pP5T+/PffFvOEdww5rANO5EF9Bsi78A0Pu1E9ipg1/NDv34N0kF3+p4vPN3geTO/UTw45rgJ65z8HjD1f2D8aOw5z6KUzb8Jf/muuvwv/mB5Wff9ixsN+rKO+yFx74il8z5h0fwl/w6cGLLU+ZhnnbB4Z2HTG5sANd+zjyVRV6v/X0/8JOXZX+V/a95PY/rPLY/fCL5pN85n2Vz/TbfEuSbXeqWr+5oeZVO+eWAc8BG/edsdZuS5ilMcThk8GZSVMxr3pt5eef8JaGnqo+Upk9961814Ux7ZgqFYI1LS2YE06p/Pwjj69KQgPAHPJqmNL/aE6JSVMxhxxdnbjjxmOOel3l5x9/cnW2sAXMq18ftrCrxFbbY/bcrypx60HugMPJffn7Yf/1E07BHHMS5uTTyF3wI3Knfxoz3Ar2KWZMO7kzzgmVuAc796gTMa9QgVCpnJk6HXNo5dek3AlvqVrBX3OshaKZBwN6yS6wy55ViQtgcjly9j3kzv46Zt9XlbZj8y1DwbVzL8LM3rJqMSH8/CqdpWf2PRSz2RZVi21GjcKc+klyHz0XXvbK0hmS2+yAeddHyJ3zDczkqf3/J5sae/e9yX3pUsyxb4ZJU3q/Mb4Dc+QJ5M67hNwBR1Q/7tjx5D5+HrnTPw077tb7szc52HkPcqefRe6j/w8zdni7cJTE7JiAOfKEys8/4ZSqJDSAcE81ZvDPCgC23C7cs1Uj7qQpmONOruzksePJve7tVYkLob9AR2W7MZljTqpKQgOA3V4O2+1U2bmj2zDHnFSduEDuTe8NW5JWwJx8WlUSGhAGIql0hnPHxJDUqBIzbSa5T18AW7+k/5O224ncp79a1WuYOeJ4mFjhLKottsHsfVB14k6fhTnoqIrPz5341qoW42/U3U/eTu/uJz8COpxzm9LrGnD3E8iPpv/omwOPEqBdTxqdX9ZJ8q3Pw7zn+j+prZ3cBz8TlmFUUfKX3+D//KsBzzH7vQrzzg9jqrhNp5/3HMm3vjBwUbKJk8l99Nyq7I++MW6S4H9+yaAjM+a1ltyJ/U/F26TYTz5KctEXB94Ocs7W4TlX+oEg/fIvPE3yi0vhyUfLv9kxEfPaN2EOe23D7jAj2fHd3SQ/vBDuv2PA84x9D7khdNYqiv3ve0i+/9WBZ5xtuV24jlQpEd1nO5IeWLsmLA+ssLOwqZJbrsH/4tKBZ8fsuhe5M84pWW5Sbb67G9atCVPAaxinLK73Yaq3T2DM2KgDWH5Dfpp5ezumdfh1O/qNk/Tgf3oR/s4bBjzPHHcyueMrTAZUGvvRf5Nc8uWBlwlstgW5j5+HSS9HHU5c7/F/+iX+bwMs6+qYSO5Dn8dsM0DHdFNiP/80yf+dN+A9mDnqRMwb3lnV15tfuTzc7z7/dP8njW4j9/6zMLu+vGpxAfzjj5B89yv934O1tGBOfh+5Kg2kbYy7YF54zksW9n9Sx8Qw8LPVdlWNDfnrxxP/xd/+D/yisDzDzJyNOeAI2HbHmtwD+eefJvn2F2DFsv5P2nxLch87t7rvqe4NJN//Gvzrrv5PMgbzplMH3fWkoNLdTxoxqdECfBV4J9AGXAec5pyrcA5/iUGTGpDvhN3+D/z1f4G5z5Z+c+c9whq7l1ZvNEay4deuwV9zBf7Wa0svAq2jMHsfhDnmjZhZc2oT+6F7Sa75Y/l00y22wRxxPGa/w2pz0Vu+FP/33+PvuAHWFu0C0z4Ws++rwnOu4sVuY1zv8XfdhL/uz/Bcqq7IDi8ld9TrMHvsU/W4ECrb+2uuwN9xY9iDvGDyNMwhR2MOPy6sn5Sq8c89ib/vTli5DEa3wXY7YV62b1UK68nI5ZMe/G3X4a+/qjwhvcue5I5+fe864WrHnvss/m+/D0tRiusu5Ge2mSNPqHmiITb/v/+QXP0HeOje0unFM2djXvXa8LyrNLNOsuG9x995A/4ffy7v9O64W9gha/e9axN7/lz8334XBhGLl8FMmIQ56ChMFepZ9Bv7mf/hb/wb/t5be5OV02eF1/SBR2IqneU51LhrVuFvvx5/89WwYG442DoK8/L9w3uq0lkVQ427bi3+uivxt1wNy4qWRrS2Yl5+AOY1J1V9xtfG2KtWhD7VLdf01l8YPyEM3h36GsyMzQf+DzY17srl4X739uthzareb7S1Y/Y9JMyIqXQGc4Pwyzrx1/0Jf9s/Sp/zlGmYg4/GHH4sZkz131M+6cHfci3+hqvK6+jtulfoNw9hgLhpkxpVVlFSY+PJ3oeLfOfCsI3WZltUoWij1BvfvQGeehxWrQhT5bbevmYfaGWxF86DF+eC74FpM2H21lFGsX3XOnjqsZDYaB8XpvVG6Nh770NnZNH8MMV21hzMzNp8oJXFXrcWnnsK1q+DcRNgy22rNp1WROIJn81PQeei8Nm8+ZbVm649WOyVy+HZJ0JHaMJE2GbHpr+O+M7FMPcZ6O4ORZy32k5Lb5uM9z4M4i2eD6YFNptds85mWezVK+GZJ0Itk/ETYNsdajpDpSR2T0/o/LW0hsGdiLMIfWFHi/Zx0ZKDvrsbnn4cVi4PAw5bbV/T2WVl8TdsCAU9R7dF+1n79V3hOa9eGQp/brtDTTr29cRvWA8vPBNmQo0bH/oWET6nvPfhPrtzUVg6OHsrzNQZQ/5/lNSozJCSGiIiIiIiIiJSe5UmNZRaFxEREREREZGGpKSGiIiIiIiIiDQkJTVEREREREREpCEpqSEiIiIiIiIiDUlJDRERERERERFpSEpqiIiIiIiIiEhDUlJDRERERERERBqSkhoiIiIiIiIi0pCU1BARERERERGRhqSkhoiIiIiIiIg0JCU1RERERERERKQhGe991m3I0oh+8iIiIiIiIiJ1zAx2QmuMVtSxQX9AfbHW7gA8BuzonHu8uk2qv7hZxtZz1nNuxrhZxtZz1nNuxrhZxtZz1nNuxrhZxtZz1nNu1tgjLW7M2Fp+IiIiIiIiIiINSUkNEREREREREWlISmpsmiXAufm/R0LcLGPrOY+M2CMtbpax9ZxHRuyRFjfL2HrOIyP2SIubZWw955ERW8+5+eNGiz3SC4WKiIiIiIiISIPSTA0RERERERERaUhKaoiIiIiIiIhIQ1JSQ0REREREREQakpIaIiIiIiIiItKQlNQQERERERERkYakpIaIiIiIiIiINCQlNURERERERESkISmpISIiIiIiIiINSUkNEREREREREWlISmqIiERmrR2bdRuktqy122fdBqk9a+3UrNsgIiIy0rVm3YBGYq39HTAOGA30AN45d3Sk2B8GbnTOPRQjXir25sBezrmrrLUvc879K1Lc44C/ARcDDzvnLokU90xg7/xD75yzMeLmYx8CvA5oy8c+I1bsrFhrfwVcD/zOObciUszfAT7/0BD59wxcbK3dAFwBXOecS2odMKvrl7X2mPQx59zfah23KP5HgF2dc6daaz/nnPtipNCvB74WKVaJrK5hGV6zTwZOJAzUxH4vv4cMfs/W2n2cc3fHjpuP3Qq8lPA5RRbtsNZ+2jn31UixjgQscIlz7l/W2tOccz+IETvVjmjPOR8vq/fzLs65/1hr3wY84Zy7M0bcfOzdgX2cc5dZa49wzv0jUtxxwM7OuXuttbOdc3NjxM3H3t85d0f+64Occ7dGjD2T3uvIcxHj7lL0cFWs2NbaTwCvIPS/73bOfT1S3FOcc7/Kf/0h59xFkeIeAbyR3j7Nu2sZT0mNIXDOnWStPQ84F0iAT0QMfwfwamvt2cBo59wbI8b+MtAJXAW8G/hwpLgHAisJHd79I8UEmO2cOylivGKnAx8DNsQMaq29CJiWf+idc6dEDP8W4DDgfGvtOOfcO2sdMP9e/jzwPaALOK3WMVPx322tHQ+8A7gEqPmofobXr+mpx77Ps2pnO+D5/NcdEeO+3Vp7OLCC+B3trK5hWV2zj3TOvSlivGLHW2u3o/dvmiSSAAAgAElEQVT3fGakuAdaaz9K6HT+1jkX8zPDAXcTPqd8/uuasta6oocGeBkQq4N/BvAu4LPW2in52DWX8XOG7N7Pb88PdmwLvAqIltQAPgLMz3/9WiBKUgP4DuFe5F7gHOADMYJaa18KnGKtXUZ4jb0biJLUsNb+GFgCdBOuI+fEiJt3EfCf/Ne7W2vvc859PELcnHPuZABr7YUR4hWMsdZ+j5Bc+EPEuCcCnyRSn0ZJjaHbAZhN+AVtHTHuEcBU4BngrohxAZYCyyPHBNgC+BDhZuLgiHH/a639IOEmFefc5RFj30VILhRmLCyJFHdd4UKbgUnAS+h9fcfyEsJruweYFTEu1tpjCTNyPOE1Hkvx9WubGAGdcz+z1k4GDifMFInNA+3W2l2BzWMFdc7tGitWH7K6hmV1zb4n/54qPN9bIsZ+S9HX0RJ2zrlvWmsnAb8GTrXW/sY5d2mk8I845y6IFKtghXPuvYUH1tpYzxVgkXNuGfBJa+0F9M6CqrUsnzNk937eCngfcD5hkCemFYTkAkDMZaIrCfcjAOsixn0jsGP+bw/8NmLsh51z34wYr9idzrnPAlhrv0S8cgwvtdaeQuh/b2atPSbSzNXFwARgFL2DPDHMA9oJA2k1p6TGEFhrDyBkMK/IH/pJxPCthAtOF7A2YlyAxwmZ812BeyLGfScwyzm3wlr75YhxjwR+Ru8HW0x7AFvmY0fJXFtrPwDskJ8FtBzAOffdWsctcj7hg/T7zrmYo/g/IPyee4DvR4wLMBn4kHNuTeS4X6B3plWU6Yd53yRcw64jJGhjJgq/QRhpfRtwdqyg1trjCR3eDmC9c+7EWLHJ7hr2DsJIVFfka/ahwO30Pt+YSY1ZhNdWoQNU0+m1BdbabxKWkp2dXxJxfoy4eRustdcBiwAizexLv54+EyFmwV8LXzjnzrLWxkpEZ/mcIbv387nABOfcC9baP0eMC2FWyAettfsDv4wYdxFwcH70PkoHEMA5d6619gDn3O0A1tp9Y8UGTsjPcludb0usWW4A0621nyPcZ08H/hkp7o2ExALAtfTOkK61bZ1zp1hr24DzgAcjxX0JYXaZIfystfykjkwBVtHbGYjZAbuCcON2ALAX4c0QhXPue9banwPGObcqVlzgQsLI7nsIb8L3RYr7L+CqGHUO+jDPORf7xuXh/J+CaK/rfKLwL4RM7mustTHrLRSmT7cRsWhyfsr4bGA3a8OKhIgf5oXp4hCmfMaykHD9uNxaOydW0KJ6HoXptLsRb5TiNYTprecDMaa1FsvqGvYpwkhUjvA6i7WM7VHn3P9FipV2KmG6+tcIncBYvuqcW1B44JyLlrAjDDYcGTEezrmnrbW7EablJ8B3CctiY8S+Mj+o88Gi2DHiZvac894OWGvtKMJn5KGR4m4BvMFa+37CdeTmSHFxzjnC8qqonHNfsdZeQfic/G/k8CcSksIAxxOvg//2oq+jLkt1zr0v/57GOffwYOdXmae3llusAZ6LrbWvICTf/zrYydVgrTXAzc65n8aIB0pqDIlz7i8Zhn8NcBPwvZg3qqmCiuQ7nbHWhvcAz+a/jrn85RXAldbadcRfC3+Mtfbl9E6jrnls59zN1tpznHNfAbDWnku8kc4phFkLJv845gfbjwm1agrrOWM959/SmyAFGB8pLsD/o3e070vE64TdDPRYa/8EPBIpJvTW89h4ExEx9hJCUnYfwvTemLK6hhnn3FsGP63qDrHWXk3E62aRBcAYQqdzZsS4f8r/fgt+45yLNeNsrLX2zfT+vGMlok8HziLMUPk28ZJmAO/PKHaWz/llhGn6/y9ffDiWE4i4Dr8gfb8Lca4lRXFN/nHs+86Z+RkTnkhLNPODO4VYhc/mKK8xa+3X6C0fYCL/vAv1WsYR+nWxkhqXEH7e9xCWz9X8ftc55621L7PW7kfvLPD/DPLPhkVJjcYxH3izc+4+a+0HYlWhzhcXzBEKzz2fn7oUSxewc35t+ORYQZ1zJ8SK1UfsPWPHzH+g7mKtLRQ/i3Yj4Zz7i7X2jMJyl/wHXSz3xnofFXPOvWitPdU5dx6AtfYrxCuQ1eWcez4fN+YythbgdufcNRFjFup5HAnsnR8Je3PE8JcQEmZvIxSkjSbDa9h21tqT6J1OHKWz65w7NEacfvyS8Fl1JvGKCkLYNenzsDERvUPE2DcSZrhNJ26i8AnCzXEr8L+IcbOMneVzXga0WWvfSpghHEvUdfgF+fvd8YRdSO6JNauwUNTZWjsqcsHfgs/SW5j0C5Fi/paQqItdOBzn3JnFO8zEnD1afA9krY052LECWOKcO89a+6mIcZcSlsMWElfn1TKYkhqNYz/CFG6IW6AUwuhAYRnI/xFvGchn6H0zRJnumR+N2Ae41jn3A2vthc65T0aKXdg27mLn3IM20rZx+Q/yjWsqY7LWfh3Yz1q7NeH3vB3h9RbDu/LbTa0h7raXhSRSoZDkgoHOr7K/WGt/T/hw+UXEuG3AufmdAxbGek/lvYFwkwxhBsNvIsU9DHiZc+5T+bo1UQo8Z3kNI8zIac//icKGbR+PB37snPu7tfZs51zM+hKzCUmzD0dOmu1grT2I8F7eAXg0RlAbtp58ArgjPxK3W4y4eYcRavLkCHU9XMQR1qxiZ/mcC3U0XkOYLRJLYR1+QZQ6NXnfJiQp7yHUYIq1C8kXCcW732qt/ZZzLmaB1BWEXVfGAocQYfZAfnCneGbMKmvtD1287XsLy9oh1BmLNUuk8JwT4N8xYub9Kx//Snrvh2K4qejrmiewlNRoHN0A1tqJRN6pgQyWgeQ7uxun4xG29Ypx0dndOfdGa+2b8tnMmNWvi7eNm0qkbePyXmKtPYP8zztS4TeAiwkX29sIF/n5A59ePc653bMYGcknkV7qnHsEwFrbEiNufn3jZBd3O+iC0YQbxQXAC5FjrwXIzzibGjFuVonoLK9htxGmy3tCId4Yjsu/pz6ZT5ptESluQVZJsw8TkuAm/3WsnbJ+Slh/f3o+Wfd+wmdXzTnnjksfs/lefrPGzvI5Az+n9z7suIidztOAo/JfR53dR3a7kHQQivJD5GU3wLfIppD3g4RZjJ5wDXsnEbbv7WNgKdqSWNfHVuvW2qOcczWtk+ic+2W+//gP4s6O2Sn/9zjCFtE1XfaipEbj+Cmh2Nz3iLtPOWSzDOTioq9jvgG7AJxzv82Pun2ISDdsZLdtHMCOWayFd849a6090Tn3LEA+sRJrVk6WIyPvobd45JeJMAqWH1Xdy1r7OJHWNxZ5FWEq8/8ozdzH8FfCDdOVhJlmsWSViM7yGvYF4tdsKbyWL7TWfowwsh1TVkmzdzrnvhYxXsFy59y3rbUzCZ/TUZKyA9hp8FOaLnasuJl0OvMxb8p//X3C52UsxbuQ9ESM6wlbfB5L/IHLTAp5E2aYLct/vTW9g6c1lU+Cb1x+Ugf2pcabP1hrf0b4rCoUi//wwP+iOorrPOUH1mpKSY3G8V9CZ6+NsNdwTIVlIDngUgBr7Q7OuccH/FfDkO/svpL4W+VtTBg5535jrY0ypTcvq23jAEZZa/emdy18rM4uhC1sC7aKGDfLkZHi0fOYhUI7Ce/lgpqubyzyceAgwnv4A4Sti6Nwzv2DVK2DSEu7fkpvIjpm5zPLa1gWNVt+WvjCOfcta+0TkeIWZJU0Oz5f3K+Q1IlVyLEzH2+BDduAXxkprsSXSacTWOGc+zmAtTbaZwWU7EKSK9wHWWv3cc7dXePQXyAUgd2CsMsO1toZzrmFA/6r6siqkPcPCVuPe0LyKuYszk/kE7M5wvLjmAV4szDXORerdttGRcttPBF+v0pqNI6sdmrAOdcDXJ06/GZq3yGKvlVeH4mabcivRYsQO31zeEOMuHkrCetmC2J1diF8mH6R8LqOtrUq2Y6M3J6/cUqAqyLG/SFhG7WEMLU4li8StlU93Tm3OGLc/sT4fR8FfNQ5F3MLxkyvYWRQs6WPWkAxd8qCsJPR6/KfkzFlsctMSfIkP9L5iizaUaRrBMaOFTerTudSa+2P8l/HSqRs5JxLJ4KPJmwBX8uYKygvKH06Ee7Figo6FxexrGniPz9qv2cWM4TzXnTOxd5qvT81n8EALMl/Nhd2rIpSp6av5Ta1pKRG48hkp4aMRd8qL7/8ocAQ1iz/MVLsXVKxPwucHCM2cFE+lifemnBgYyXqnfNfx9yfPbORkfwoVMykQsEXCDO+RhPW0cYqbPhXQjHFP1hr3+yci/oay8h1wBettQlwmXPuwRhBs7yGAY8XarZYa6PsxmGtPabooSHUeIiW9CcMNPzUWvtf4IfOuUWR4p4I7OqcO9Va+zlC4jA6a+3XYs0SsdZeDvzaOff3wjHnXJTluFnFttb+BLgfuMk591CsuPk4txKS0cXtOTPCsqcv0zubcXWNY9WzGJ3d/tQ08Z9fDru3tfZkemebxdoaGuBAay30zk6Otex5FqEYa1s+7uXABRFC70aYKRs1EWutfQchKeih9vX6lNRoHJns1DCAGBfbwlZ5nyLeVnmvJUzfLjy/owY4t9p+TpjKW4i9XcTY3wIuK/o6yswYAGvt8YRRxwnW2i7n3Ikx4mY5MmKtPQt4HeEDdZpzbvdax8x7pNC5ttbG3B4wq2KK/an5jjPOuQfys3FOIxRV3OCci7GONctr2HuBwk4r7yTOVsWfBn5E7/ONWRgV59wV1tp/AxcC+1hrH3DOnRsh9HbA8/mvOyLEA8Baez29RUkNoaB1rKUv7wXebK39DaG2w2XOuVid3qxivwd4JXCetXZ/51yUAZ4BxNjZ6OuFUfR8fbGYO6/0JcvkQjP7B2GAJfbW0ADfLPo6ZuxvAL+md1kXzrkYiYZlwC7kZ2oAsZaYH+ycizU4q6RGo+ir0xNpnR/W2p0K0/GKamnE6JRMcc7dZq1dQrxlCRc75zaO8llrY2Y1f+Gc+1ZR7Kcjxl6ZH5XBWht7d4zXEC6w59NbPDMrsW5eZgFXO+e+YK39RKSYEArnH0u49rdE3B4wk2KKRbsoQX6fdOfcmcXFq2oY+9eE6bxvc86tt9a+vdYx87K8hk231rYRftaxlnRdVlh/D2Ctjbq8KT+S/jTwvnydiVgFhz3Qnq/gv3mkmADPOOc2Fm601l4aMfZUYFvCjfl8QjIr1myzrGL/GXiKUDsm5tamWcqq5hTW2g8DNxZmxeSlBz9qEXe3VEwoX/YdU4yt5v8MHE7YGSO254HX0/taizW77x7nXMwlxwVLgVfnv/bEGbx7KbDSWrsfkYrTK6nR2Gq+zi+vbPTNOfdYhLjHWmu7CTcQRwBX1Dpg8dTS/ON/QpzCgsUJjfzjy/Oxa77dE/Bva+0fCEt9rq9xrLQlhA+1fYAdI8fOymIgZ639LHGLZh6YPhbp9ZVVMcWLU4+jjcikRyfyleVjXEcyu4YB36Z0xlfNFSc08o//ClG3vTy9eKQtX6w0RuxvEHa1eRtwdo1jFStJ2jjn3g/Rlu59ErjEOfdUPubzg5zfDLEvJBRZPpCwI9pnI8XtT4zCw8U1p/4SIV6xO4BX54vgjnbOvdE5F6OD/+r8AEcCPOCcu8g5d1etgxYVcoTexL+NkfgnzJbIYitZgM8RZso6wqzZWN5grT2SyLPu+5o9GGEp2RsJs0OOJLy29iP0W2tGSQ2pRBajbxAK3H0I+Aiwc8S4fYldSLJYzbd7cs79wFrrCOv8Yk8DvISwLv1thGJkUW6QrbXjgJ2dc/cWbe8VZWTEOfelQqEs8p38WDOv+hDj9fUPa+3DxH99fZDUDRvxpsr3JcvrSM1jO+ceILyPN4q0Br8vUba97GfqcIzY6wkFYNsIWyZH6RDkl+31JcbSvaeAo/Nr4VcRt8ObVexdCDuEtRB3ZwqstR8lJCl/CzzpnPuwc+63tY7bV82piEnKIwizcp4Bap5UKHIHoU82g3DvG4UL25t+njAbpYuwXDKWrLaShTBYOgq4nd4ZDDXnnDsoVqwK1HQpmXPuXGvthc658wCstefXMh4oqdHoYk2Vjz76lvcBYIxzbnGhEnaGHb+mZjPawxrAOfdi/sviNY4xbpC/Q/gQv5ew9v8DMUZGCpxznlAAriDWzKvorLU/JszIKezeFGtrscxmashGMdbgj0QXEtZmL826IXkx7kf2Av5OeB8fDxxKvCUZWcW+G7g0/3kR25aEDt/XCLV6shQlSUnoF3nCvUGsbakBziXMgvkLcFvEuAAvIVxHEuIm3rPaShbCz3k9YSn9zTECWmu/RtgaGYpmxcSInaEZ+a3HE2CzWgdTUqNBWGvPJKwdLt4esObr/PK6nHNvy68Jb4sUE1e09aNz7uH8l1l1/GJMP+xPjJvFTPawHkCM57yS3g7BugjxMmWtneic62u7yxg/64fd/2/v3MPlLKuz/0sEQahR+YgIKIIgVgggnqrIwSKggAgWXIZTOAoiKGqFIoKAHOxlNdBPKacoAoq4iic8YASVCAqfxSoUWkBNC1pQQbDBT0kx7P6xnmHGzQ7Z1D1r7Zm5f9eVi3cPk32/O3tm3vdZz1r37T5/xU+bct5I129gOnRqVH6OVGpXMOxRnzd2Rm1GiP9y98sBzOxVRAv3sGu/GDjWzMYIr4es+z6I6+JriTGnXVbw3GHh80TB6lXEv32/RzMBcPcdzewlRMH/EpIS/xrnE9G9y2jdskl8A9iU8FNLLdq5+/fa4aORo/3uKvSklKgnQMYo2QnEBjXAyf0WU1FjcHhMPGDSnB/APDO7lGiJezXh/D20tAiiywhjrtvd/eSk+ULMbOtmjnoikVTxeXLinkoyrIu5F9jWzD5MXMyr6Xdx4Xgzu98fGweY8fravVXrO/FpWRf3zxLu6r0jKH2n2KC0Unsdd7+7HXdGuvp+42RmuwFfIzpzbnH3syd4nQ+bdslsNkBL4fheO96mmUxnjO7d1a5TjxBt4zcnaFZrb9b53ZrZWUmaALj78WY2mygMn52pPQFZRcpdgG+T3B3TuhlvBc4Afpil27iFeE1DXioGhJ/F9+l2CFd3qva9q9DMrieKhWPE9fmypGtzp2j1Q1o8dNIo2V1EQlkKKmoMCF4XDwjwXOBwopqa5ey+PDIWJXOA7YkZ5e0T9HrpmKP+kmaOupyZ7ammJMMaSr0tLiJ2ZWbSnJmzMLN93P3SdnyAu19E/zuvViYKlC/hjw3BMn7nWckff4S732Nm+wN7EIuRLwF3JkhXjr1Uah9Kd2zsaODYjBsnwkTxQcLkeKsEvemgvR2wrrv/rHlepdAc7fcxs98QnyMHA9f2e3SveRDd6e6pC/tqbeBpZrZdO14jU7gVSF8B/JgYUUjxAzCz1xCfJTOAC9z9m1lFSuBa4rNrzMzO6RgtJ/AeYG8ivvffgfsf/+lTyvgR8wOSdG9194xNlenEVe7+fgAzOwXYOEn3YOL69E4i8OElSbqpqKgxIBTGA0LM+s1y95+b2RUZgma2yfjHPKKAMlovZxFv+gOA1yfo9VJljlqVYQ113haH9BgYfYiksQQzOxLY2cyeTty0vQa4qN+dV+7+bjPb1N2zZ1chigpz3P0trQvp1ETtV7j7ngBm9jHgUwmalQalJdrNRX+TFjE6Ru5nyHOIz82DgG0TdSu1zyJSow4hzIYPT9Ldi0ip2osoFGYUrXD3MTPbzMxuoBsPmDICUqlNLELmEu/l7E2lmcSu7omWGz3+OmAfwhx1AbmJbEfQLaj8A5BV1DiTmsICwIOt2woz2ytR92Ezu4romsXd90nUnoiMcYyNzWwb4hq5cZImwM+JCN13te6JoURFjcHhU96NqnuDt7jPftPcr9cBZpjZm4g3YoapTmfOrdOiNQZ8IGPkxt0fvTlsmeWZHAms0sxRF6zw2VNHeoZ1D+neFuMWYJBrUnUL8PSmuQy4PEO0FW42aLPZ2SZVGxK58ABPTdLs7CqP9dxEZDFynRrNRX89d7/LzDYiYouzOACY6e5Lzez0RN1K7WV0u47SOs2ao/2qwIvITzPaADid7j1B5phklfaLiA6JmcQCKHOBv5iIHl8ArJaoez9hKrgS8HMzWy2xiATJ44qNqsICwM1m9jmiSJn5+nqWu++YqPcoVck+RAH8zT3HWR056xM+MX/XOqK3TtJNRUWNAcDMdgX27lmM7ENU3DK4jJhJT6XdOG0BvMzdF7TZ4RTMbD5h0jSTuLhlVo+3AvY1s1lE98IeGaJek2HdId3boi3AOqMuqbj7ovb7vY42h0/CvHKxSdUY8JRWRFpnRU+eQvYiXl+dMbJ7k3QrDUortd/e5v5PJd7L+yXpHgNsamYVn9lV2kuBF5rZUcAzkjQ7LCC8tTppRt9J0j0B2NLdv2JmWyZpVmvv7O57m9lK5HctPIMYx12D6ObMYmPgtHY8g7hOZhWRzgE+0aObxc3Ns2WMxN9xG626t9PNmMxqZjaXrpfb1xK105N9zMyANekWzczd/yFDm3gtzwT+ifiZhxIVNQaDNYloqTWJSuoZidof5bGtzFm7u+8gsqQhzJuuStK9x93fnaQ1np2Jtu0PAlXn0CErirHK22J/M3sjYV65prtvnqidPoffulPWJUy5/ht4mru/PEMb+AjhoL8/eXGuExbrIKVgV2JQOg20ZwG7E59fWQUNgBnuvm+i3nTQfh+wI/G5eQ6AmW3s7nckaP/A3SuMI08jdja/Qoz7ZBoqVmnfb2brUNO18Ex3n5uk1cthRCrGKkRHYaaB5F1EF+UYOf5LALj7+WZ2M/HzpkbLF45WfZv4Hc/uPGBmT3b3/07Qrkj2WUys4bI2V3o5nBhpH2uj/EOJihqDwU+JVt5Op8azSXLebjva7ye8LJYSF5ssltA1rsxsfdw6CqqPJjVkVVIBfk3MSb+cmFseBUq8LYg89q+7+0nJ88JQMIff3sunufsJ8Gj7ZRb7uPtxiXoroq8Fu0KD0lJt4BrCvPJmM/txkibAhm08svOZnbnjV6Lt7st4rKHyXHJGBw8ysx3IT155gGRT52mgvTEx9tIhpWuhdQg/zcz2prvYzXpffZa6VIyTCS+NJxPeFilFneb39GPgyWZ2mLsfkqHb6IxWdUjpimkG6eM5jj5/hrXulNvdvbPBkpLO0czwt/cWDZ3MmbSRUDN7a2LQRCoqagwGz6DbXpq569bh+cQFfRmxEMzieuAoM9sK+HSi7nxqdjkhblg6bdtpefSFUYyV3hb3EV4xJwBbZIm2C+onge+4+0Nmltl5tVFz0v9v4M8Tdbc2s/fSvTnOLBRWUWFQWq19JbBjM7LOTFJaRBSqsrrLpot2Ce6+uZmt7O4PJ0vfQSQ4zSHaqIde290PGv9YW/Se32fpNYFvEYv72St47lRTmYpxq7vfBJBcmL3d3T/adE9b0ZOnmCOBNxD3vVmj7cuj7/fcrTtlSzO7g+49SVb3whss4u07ulmbeH9w91Ph0c3DoURFjQHA3b9sZucRmc7f8sTs7Mb5xIjAMqDvecod3N2Jnzmbh4gP+TFaW28inZGTGcBrzezX7v6TBN2SKMYqb4tWTFmdaH1cRrisp9AuqC8Grm5f/2IFf2Uq6TWpOjFR9+/GP2Bmz3T3X2WIm9lK7v6Hnof6WrArNCgt1SZ2g1YiRgV3IGKxM7gOeCvx8/Z7sTedtMeTUoQ3s1OJ3d39zOxMd09J5XD3c83sEmLk57cZmtNBewL6vrm0nF30LCpTMczMXk98jj3JzDypE+nNZrZZ093YzD6UuOA9C/gqUcBaAFSN8mXyALBTO840x3di/PjpwPeSNAFWsoiQfQRYNVE3FRU1BodjCdO7i83sbndPaZcCaI7M1/Y+lmEi2WPYOaOdR9aFrSrSC2Jx/RniQ3Ye8F4isq9vWG0UIxR4W7RiygeAU9x9mZm9p9+a43gVcIWZ/Z7c9u0NiNGmMSJCN2W2090nSkx6Kwk3EhMtwBIKdlUGpdXavyIWfReb2bMTdU8iPCYgvA8y4xBLtM1sl844gEUi2hWEsXcGTyU6FyBGBFIws+MJr4WZZjaWudit1B5BylIxJkqFMLOd3P0bfZZ+TCEh0SPnX9z9S00zs2t1k06HhJnNcfdbyLvfPh3Ykhhtzyz+z+nc75lZ5qbpXcAriHVNmmdLNipqDA4PAv9JdBGsVXwukNNqW2nYOUbXwySTP3P3GwHM7C3A3f0W9NooRqjzttgYWNfMHiYWvWm4+26Zej28jbqC3Xiy3lvpC7BCg9JSbWIUY5mZfZHcUbKl7v4zgFYozCRd27qJaNCTiObut2foE9fGtduOduZI6igawk5E36Pti6lMxZiIVwB9LWq4+2N8j5qfXUYHwVvNbDdiTbhmK6b0daPFzFYD9mnjtzOITY6j3H1hP3V7OJtICfsn4GXkJTg9xczWa8erJ2lCxI6/CcAiaXAoUVFjcPg08aH61+6+pPpkkqgy7LwAuLAdZ0Z6AXyzJ9brHwnjqAyqohihyNuC2GHtmCV9NEu0zTOu376cQW6nBtT5xVRRtQCbiErfhQztxe5+G7DQzDKNjr/c87mZ6V1SpV2ZiAYxZrQLEYt4VKLuyBnCmtnRxO7uW8zsRHc/1d3TxoCzMbOtiYXmGsD/IX+EbuRw903HP2ZmL+9z6szZwIuIwsIjhIdeJkuAX7v7B8zsmETdk4kxYIj77Sw2NbN9iHX/2r2dfsOEihoDgJltQLS1jgHPNrNMU5vl0XcTScKws0PmhW0Pd98PoFWR03azJ/IRSTIFK4liLPa2uB3IHjuBKFR9y93HJxdkcA4FBTszWx14YXP/7nioZP38JxE72c8hvHJE/ziU7nvqAPLie+9w970gWraTNMu03f0iM/sGsB3x2fkikhLRGnMTun4momPKmt0yXqm9IfCzdvzURN0qngFUe5aMp2oDoHLj4XX0MXXG3Q8ys3WBFzffwBf1S2s5/AjAzL5EQkd0B3f/KZBZROnwbWDldvRRbUcAABqkSURBVPwNoiA+dKioMRjsRI+3BLmmNpjZge0cOrvK+2SYSBLxpq+nZZWT1x62lpk9r2muk6T5eGTsLl9DQRTjNPC2qGAPIiqv43mQ6YD9E+By4j21HnkFu78n0jBuJBa6R7p71lzndkT31ccIn5qzk3TTDUp7dEvSjIDZZtYxIcvsiuktphxIXjGlUvvvCP+lB5L0eqly8L8beJm7n9HGEzKp0h4jWtbnMD3uR/qKu3+5Ut/Mtnb368zsRCIJ5fNA35NYij1yqjgNuB/4MhEjmxkz+kVio2X3ZP+nEoqNf9NQUWMAcPfzzGwfd78UwMwyTdAAXlBkivVuolsjOzbuBLo7uicna1dRFcUIhd4WRcwlFtdf6X0wKQ3kQuBS8t9TD9JdfD2UrL110/8msFWWaJFBaYeSNCPCRf+Cdnxmgl6H2Wa2ClF4zx4xqtK+0d2/mqjXS5Wp4Z50d1VfSu6ir0r7I4QX0v6EcbjoL683sz8QviU7AJ93977eE00Dj5yJyOgSeYBWGC2gd6PlvaiLcyhQUWMAMLMjgZ3N7OnEB81riIjVLFY2s5fRnSXNGn25pbkhp+LudwFp6TKTIMMUrCqKEYq8Lapw9weZuFsgIw3kB+5esftzL7BtM6halqz9HGKG9SBg20TdqoSIyjSjZcAid19gZjsk6p5FRBFCbjGlUntPM9sR+B3JvjwTmRoSxdp+f379HsDMZhJ+C5lUaW/u7sc17Z3pjqKI/rABcb04GnhhkmavR84YyR45ZrY2MS74CHCJu98DnJsgfQeRfjeHPo66LIfKjRbRJ1TUGAxuITKNbyU+dC5P1n8Q2Jk2fkLe6MtfmtmriWpqtpliCa0L5zLgk8Dt7n5ykilYVRRjpbfFdCNjZ+QpZraQaPnMjCW8CPg8MJP8nZkDCOfvpWZ2eqJuiUFpcZrR0cAv2vGuwNUZou7+Q2In+1GS0l7KtN19m35+/2nKV4kC+JeA/zsi2tvR7erbhuiqFP3jSGBVd7/PzBas8NlTQPPIGT/elOmRcybwYeKaNR/Y290zNtPWIDbtZgIvTtDrpXKjRfQJFTUGAHdfZGbPdfdFAGa2NzFLm8WNdONNH5xgTrwvFMZeVjIH2J7olNh+Bc+dSqqiGEUuK7n7awt0D3H3D8Cj6S9ZM/gQoz5mZisTN0+vTtKtNCitSjNaQnd8bbUkzeUx1EkzZvYZ4rr8Z8DT3H27fmuugL4XZd39asYVypKMtCu1Z5vZa2hF0j5rifisXGBmXwV+Sp7PQ+Vo1R3ufiOAmf0kUXeGu/9Vol4v82kbLdMgeEFMESpqDA6b9RxvTm5R4xDgu+14W+JD/7B+i5rZccAbibGXNd19835rTgNmEWZzBxAmqX2n5YVf0768DkWo9Z3CNJCN2vtqCeTEJI8bh4D8otmLgOvd/WQzyyymlBmUUpRmRMTyHWVmW5EfrTpSuPvenWMze2eWrpnNAOZNYDxXZWpYGdOcof0Ouh4mab/nEWY94LXAh4husyxKxpva9Xm2mX2TuPfLXBdWRjSfSxSRhjYeeRRRUWNwmGVmhxDjJ89I1r7d3T8CYGZrtnPI4FnA1939JDP76yTNUtz98M6xmWXtEJzNYwsZBydpjypVaSCPmfnvt0FpG4foFG4q+A2wipntR26La4lBaeMaktOM2mL3YXfP9C3paFelvZRpm9ku7XAlEl/X7j5mZi82szvopp/8a7Gp4VBi4Ry5Jt0umH2BvheiR5yHiKLGEcAuK3juVFIy3tSuz8cTXcLZEbKLiI6+9K4+dz/QzNYHzm4m9ad3ulXE4KKixuBwCTGX/lRgYbL2WJstHCPm0P4pSfc+YKaZnQBskaRZipnNJ+J7ZxL/3n33PHD3g5ZzLiltvSNKiUlVZ4RtHBkGpfubWVXX1RnEe2lnctMDqgxKoSDNqC12NzOzG+gudn+XoU1d2kul9mzidb2UfGPr+4EdyffZmoiM2f8q7cXEJtK9fdYRXU4CdiIKG+/LEnX3q83sFiJuPbtbdkZFwmFlzGjrENmNGCn7DOEpsv/j/iUx7VFRY3A4kHjjnU+0Mqfh7seb2SzCWPDBRN3TAMxsS2JnexS4x93fXX0Sjcq23mFnOplUZezOVHZd7UmMsY0BqwP/nqRbZVAKdWlGGwC9P2vfO74q016Kk2auIwqSY8APEnUBvkiYGi5oCSwpmNnRwBx3f4uZnejupyYZaZdot/HE7d092xx+lDmX7jjuecT4dd8xs08Avwb+QLynj8/QbVSOgVTxCHCguz8CYGbHJMVSiz6iosbg8EtgVeKNuFaWaDP1W799OcPM0lJIWhLIzsQHfErXwjRg65ZV3rm4qNV0OKlMA6ngPuLzo6Lr6pXuvieAmX2MPK+HKoNSqEszOozY5YSkjsLKtJfipJmT6O4kn0YU0bJ4B92Um12I4lkGG9KNNH1qkma19hvMbEPCB2nM3TN9gUaRJe5+CYCZZV6rbnH3+Yl6vZSNgVTh7p8b9/UvzOwwarvOxJ+IihqDw6eJNtNjiRntFIovoNu6+9xC/Qrm0209zJ5vHE9lW++wU5IGUmFQ2nazVyfaapcBT+qn3jjtTYnxuW3Ib+mtMiiFujSjkl1O6tJeKrWXuvvPAMzs90maHapSbsaIWOo5wDqJupXa+zJ97glGgQfM7OPt+M5E3d1b8aqzoZV2zagcAxFiKlFRY0DoiRzKMo98lGZQasTr5Unu/uoEzU2J+NhX0mNG1m/dacBDRPzjGHBOlmjrirkM+CRhDHtyVlvvqFGcBpJuUNp2sz8AnOLuy8zsPf3UG8dexKhPJx45cza9yqAUYLG73wYsNLMXJOpW7XJWpb1Uan/ZzC4nrhXZSTNVKTcfAd5GzL5n+uNUam9LJKGtBHyB3IX2SNHMjr9HM9TOHLdmgrFyjUOko6LhgKOihpgMFTuOewGb0DUjeyXwuiTtSo4gjOdmEC7nNyTpziEWfhfTXQCKPlCcBlJiUApsDKzbXMY3yBJ191MmetzMjnX3D/VZvsqgFOIzpFM8OoCE+Wwz2xO4v2iX8xqS016mgfYd7r4XxOInURfg552Um9YFlcXm7n5c092Z7jjIMGs/z93f3HTPRlHJfaOZHb8U+FbHayFRe6LPy7loHKIvmNlKwKZEBynu/n3qYqnFFKGihpgM6TuO7n6KmX24p0X/gxm604SOh0hm1XgWYUZ7ALErJPpLVRpIlUHpSXS7zD6aqLs8npKgUWVQCjDbzFZtx1mGv/OI0aKOl0bm6ys97WUaaPcWrg4kyViwdVHuY2a/aQ8dDFyboQ1sB3ylHW9D/NtnUaU9q3XErESM0m0yIl2rVbwKuKKNdKV5yIl0HPg+8DBxjf6+YqkHHxU1xGSo2nF8ZpsxfARYO1G3kguAC9vxx7JE3f3wzrGZpY84jSBVaSAlBqXtZiFz7GQ6UGVQCnAW8VkCrZU6gXcRnWY3kd/GW5X2Uqk928xWIf6tM5Oq9gJe0P47BmRF50L8zK9putn3BFXaS4iOVYii9F5o976fvJnu51e2V814NA7RP25197+tPgkxtaioISbDXsTu/crk7jieQPhLAJycpFnNHu6+H4CZnUHS+ImZzSdSdWYyOkkzlVSlgZQYlFZiZuu4+93tuDP2c1ufNSsNSiG6JBa1yM0dMgTdfTFwTIbWBFSlvVRqnwUsaMdZhatOF+UWdCNdU15fjXcQxpkA70zULdOeaIQuaXxuVPkOcE87XtvMvuDuKZHcZrYW3XGIu9A4RD952MyuovlsubvueYcAFTXEZCiZ6Wwf6n+ToTWNWMvMnkcshDId1u9x93cn6o0sVWkgxQallRxKd2fzaOBYd+/37nKlQSnEz9mJ3NwVuDpZP5uqtJdK7aXuvn8be1klURf+ONI15fVlkXW+Jt3d630J36m+U6m9HDLG50aVK939RIBmcD0rQ9TMPgH8GvgDcf93vMYh+sqz3H3HFT9NDBIqaojJ0DvTiWY6+0pVd8rWcd/2aJxY5Q3bUFOVBlJsUFrCuELOGJDyuVVsUAp1kZtVVKW9VGrPM7NLCePdVxOJJFlUvL4WE6Oo2QXCam2RywZmtj9xvdgA+Ock3VvcfX6SloDVzGwu8VmGu3+t+HzEFKCihpgMS4hZYYhWW8109onC7pT5dNvkNcfZf0rSQKgzKC2hFXLWc/e7zGwjYuynkqwd1qrIzSrS016mgfZzgcOJKNl3JWl2SH99ufuNZra9u1+eoTddtCvG50acQ+im7h3q7kuTolV3bx5ynY2loR8NLebbwJOB2dSMiIo+oKKGmAxnA1sTLa5j7u7F5yOmnoeIDpEx4JzicxkFqtJAqgxKK3m7mZ0FnEqM++xXfD59xcxmAA93IjdHhIq0l2rtU4BZ7v5zM7siURd3dzP7Bu2eIFH6DW3ht4S4F8lc+FVpV4zPjSzuvpRuyk2HjGjVeT3HWmQL8b9ARQ0xGT4BXEpEH4nh5Aji5mkGMSucYlA6qhSmgVQZlFYyC9id2NFOK2hU7bC6+5iZbWZmN9ASbtz9d/3WLaYi7aVM28zeSXguzTCzNxGLoEUZ2k3/IiIZohOHmJWYtS91HYXp2lXjcyKXnvczxGtrjBEw8S6m4wm0OpHsmJmYJfqEihpiMvzA3eXCPPyMtT8aPxlCqgxKpwHXAOu6+81m9uNE3cod1g2AXsf+g5N0q0hPeynWvoxona7iP909c8Snw7ZEEttKwBeAO4dZexqOz40q/b4n+izxflaHRhLuvrBzXODDJPqEihpiMjzFzBYC9xNtl4o+Gj4uAC5sxx+rPBHRH6oMSqcBVwI7tpSIpSt68lQwDXZYDwN2ascLH++JQ0Jl2kuF9kf5466BMcASdDv82swup2uyl1U0K0liK9YeqfG56UB2tKq739OuGZ339G/N7AJ3zzT/HSl6/r0fAW4uPh0xRaioISbDSu7+2uqTEH1lD3ffD8DMzkDjJ8NKlUFpJWcS17qrCMPjvreZToMd1nOJDhWA8wjzu2GmMu0lXbu9vt5P/J6XEkWsTDYjun9SioQ99CaxjSUnsVVpl4zPjSqF0ao3Ee/nzjjXgeQmGo0aPwTmEEXhOSt4rhgQVNQQk2EjMzuO7q6M4j6Hj7XM7HnEBXWdFT1ZDCxVBqWV/AqY4e4Xm9mzE3Urd1iXuPslAGY2Ct4plWkvVdrPBx4gXlvZ5qi/ATah3ROQ14m0hEimgIhXzUxiq9K+hprxuVGlKlp1Y+J9BbA+uaNVo8gMdZ0PHypqiMnQa36mmb/h5AQi/QTg5MLzEH2k0KC0kkXAMjP7InBrom6VQemewP1m9vH20FDfHFemvRQnzZwPXEQUNc5L1n4A6HRvjpFUWHD3U8Y/ZmbHuvuHhlg7fXxuxKmKVr2AeD+PEe/nnyfpjiobNpPlzu/5a8XnI6YAFTXEZPgZ8Fd0W2u/U3guog+0udG/qT4PIfrAYne/DViYbAh2DTU7rPMIE9iOl8ayRO10KtNeirWvBa7tfWwEFvgT8ZQCzUzt9PG5ESc9WrUVR7d0930z9AQQmx2rkT+uKPqIihpiMpxIVDMdeGPxuQghxBPhULrdKQcAWakNVTus7yIimm9idJKMKtNeplPSzLAv8EeRqvG5kaMqWrUVR19mZnvTLY6qc6CPuPtF1ecgph4VNcRk+AWwMvBdui2nQggxCMw2s1Xbcab3QMkOq7svBo7J0JpGVKa9jFrSTBlmto67392O13X3/wRuG3LtqvG5UaQyWvXqpj27SF+IgWdm9QmIgeBKItLqMuD3xecihBBPhLOIeeULyI0r/hVwj7tfTNLCa4Q5F1ij/cn2lyjRNrN1eo7XbYdpC/wi7UN7jo8GcPfPJuhWai9294XuvgcaPekr7n4P8OGePyeb2SuT5K+g+TsIIf53qKghJsNu7n6ju78JzZ8JIQaLZcAid9+fWHhmsQj4ZtthXT1RdxRZ4u6XtMSXB0ZEe6QW+Gb2j8CbzczN7LMkLgArtfnjf+sDEnVHlZuAtxEjfD8jolUzmE8YS48RnX1CiCeIxk/EZFiruUE/guI+hRCDxdHECB3ArkSbbwZVBqUjRWXaS5V2W2RvYmZziEVQVqRqmba7v8nM1nP3u8xsI+C+DN1qberG50aVqmhVeacI8SeiTg0xGU4g5obfiuI+hRCDxRK6Rp2ZnWbaYc1hHvAXwI/an8wFZ4l265rc2d0NeB/w9xm61drA29u4y6nkjpJValeNz40qnWjVTwILgAuTdL9LFEivBF6TpCnEUKFODbFCFPcphBhgrgeOMrOtgE8l6mqHNYfKtJdK7beb2VnEInsZsN8IaM8iWvQ/mKhZrd0Zn1tgZhpL6CPF0aoHAd8nr5NQiKFDRQ0hhBBDSbtJfdjdty2Q7+ywQiShiD5QmfZSnDQzigv8a4B13f1mM/txom6ldtX43MhRHK16i7t/MElLiKFE4ydCCCGGEncfAzYzs7XNbDUzyxw/qTIoFaPBNcBq7n4zULHAr9C+ErjTzObRHSkbdu2q8blRpTdadc1E3YfN7Cozu9TMLk3UFWJoUKeGEEKIYWYD4PSerw9O0tUOq+gnVwI7Fi7wK7TPJO5bryISIjIjTqu0q8bnRpUrCE+L7MSqZ7n7jsmaQgwVKmoIIYQYZg4DdmrHCxN1tcMq+skoLvArEyLStYvH50aV+dS8tlczs7nEdSNz7EWIoUHjJ0IIIYaZc4nxjzWA8xJ1rwd2MLOvA9cm6orR4FfAPe5+MXDbiGgvAr5pZl8kfyc9Xbt4fG5UqXptfxtYhRh7mZ2oK8TQoE4NIYQQw8wSd78EwMy2yBDUDqtIYBGwrC2ybx0R7cXufhuw0MxekKhbqV01PjeqfBfYpEWrPhk4I0PU3S/K0BFimFFRQwghxFBiZnsC95vZx9tDd2boNhf9zczsBrou+r/L0BYjwygu8A8F3tOODwCOHwHtqvG5UUXRqkIMKCpqCCGEGFbmAU+iuxhYlqitHVbRT0ZxgT/bzFZtx89K0qzWPpdIm4EYnzskUXsUUbSqEAOKihpCCCGGlXcBRwA3ATOStbXDKvrJKC7wzwIuaMdnJupWaqePz404D5vZVcC9AO6+T/H5CCEmiYoaQgghhhJ3XwwcUySvHVbRT0Zxgb8MWOTuC8xsh0TdEu2q8bkRR9GqQgwoSj8RQgghpp4l7n5J22V9oPpkxNDRWWTvTyT7jIL20cRYF8CuibpV2vOAvwB+1P7cl6Q7yqxmZnPNbBcz26X6ZIQQk0edGkIIIcQUoh1WkcDRwC/a8a7kGhtWaS8Blrbj7HjTCu3K8blRpTdaVQgxQKioIYQQQkwtlQalYjQYtQU+wPXAUWa2FfCpRN0S7eLxuZFE0apCDC4qagghhBBTi3ZYRb8ZqQW+mc0AHnb3bTP0pou2EEKIyTFjbGys+hyEEEIIIcQkaIvsPdz9CyOm/X7CoPS/ANz9d6OgLYQQYsWoU0MIIYQQYkBw9zEz28zMbiB5kV2pTRh1nt7z9cFJutXaQgghVoCKGkIIIYQQg8UoLvAPA3Zqxwsf74lDpi2EEGIFKNJVCCGEEGKwOAz4XPtz2Ihon0tEyK4BnJeoW60thBBiBaioIYQQQggxWIziAn+Ju1/i7pcADyTqVmsLIYRYARo/EUIIIYQYLJa0BTZmtsWwa5vZnsD9Zvbx9tCdGbrV2kIIISaHihpCCCGEEAPCiC7w5wFPoutnsSxJt1pbCCHEJFBRQwghhBBicBjFBf67gCOAm4AZSZrTQVsIIcQkUFFDCCGEEGJwGLkFvrsvBo7J0psu2kIIISbHjLGxsepzEEIIIYQQQgghhHjCKP1ECCGEEEIIIYQQA4mKGkIIIYQQQgghhBhI5KkhhBBCiGmHma0P/DuwjbtfV3w6QgghhJimqKghhBBCiCnHzNYEjgPeAKwH/Ab4V+B8wN39kcLTE0IIIcSQoKKGEEIIIaYUM3s28F2ikPFe4AfAk4FtgJOBG4D/KDo9IYQQQgwRKmoIIYQQYqo5B1iFGB1Z0vP4HWb2aQAzexowH9gd+DOi8PEed79+om+4vHEUM/sPYIG7n9a+HgPeAWwNvB64D3gPcHU7r107j7n758Z977nAPOAvgXuAk9z9Uz1ahxOxpusD/x+4Bdjb3e9+4v9EQgghhJgKZBQqhBBCiCnDzNYAdgE+Oq6gAYC7P+TuDwEXEsWDucBLgJ8CC81srSk4jfcBXwO2AL4KXAx8BvgGsCVwBXBxG5Hp5YPAJ4HNgc8DF5rZhu3neinwD8DfAn8OvBr4FEIIIYQoRZ0aQgghhJhKNiI2Tf51eU8ws+cDbwRe5+5Xt8cOIYocRwEn/onncJm7X9S+70nAEcBP3P0T7bETiG6OVwBf6fl7H3P3f2zPOR44kihe/BR4DvBb4HPu/mB7/r/8iecphBBCiD8RdWoIIYQQYiqZMYnnvLD999ExEnd/GPh/wCZTcA439Xzfe4Fl4x57EPgd8Mxxf++H487nXqDTOXIVsBhYbGaXmtmhE3R6CCGEECIZFTWEEEIIMZX8GHiEqSlO9NJJSxlfNFl5guc+PInHxnjsfdByn+PuvwVeCuwJ3E7r/jCzLR//tIUQQgjRT1TUEEIIIcSU4e73A1cCR5nZrPH/38xWJToeALbqeXwl4OXArcv51ve2/67T83eeBaw9Bac9Kdx9mbt/x91PIQoc9wD7ZekLIYQQ4rHIU0MIIYQQU83biEjXG5unxY+APwCvAv4G2Jkw4jy7JYr8EjgWeDpw9kTf0N1/b2bfBY4xs38jImLPAB7q888CgJntRviFfIcosLyE8Nn4twx9IYQQQkyMOjWEEEIIMaW4+13AiwkTzg8QRY3riLjUk4C7gIOBa4HLgX8Gng+81t1/+Tjf+mAiSvV64FKiAPKr/vwUj+EBYDfg68AdwIeA04GPJ+kLIYQQYgJmjI2NVZ+DEEIIIYQQQgghxBNGnRpCCCGEEEIIIYQYSFTUEEIIIYQQQgghxECiooYQQgghhBBCCCEGEhU1hBBCCCGEEEIIMZCoqCGEEEIIIYQQQoiBREUNIYQQQgghhBBCDCQqagghhBBCCCGEEGIgUVFDCCGEEEIIIYQQA8n/AOS5z5uzms3l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8" descr="data:image/png;base64,iVBORw0KGgoAAAANSUhEUgAABDUAAAHeCAYAAACLyzAHAAAABHNCSVQICAgIfAhkiAAAAAlwSFlzAAALEgAACxIB0t1+/AAAADl0RVh0U29mdHdhcmUAbWF0cGxvdGxpYiB2ZXJzaW9uIDIuMi4yLCBodHRwOi8vbWF0cGxvdGxpYi5vcmcvhp/UCwAAIABJREFUeJzs3XmcHHWd//HXp+dIZnLPnQsIVxLkiCKCKMgpggeyYoG7iv5UUNEAi7oeoHihKyqyuLoq7iqsopbIroqIF4iA6Mp9JQQIV645c88kM9P9/f1RPTNd1XP0zPTd7+fjkUemvlVd9e2emaTr05/v52POOURERERERERESk2s0BMQEREREREREZkKBTVEREREREREpCQpqCEiIiIiIiIiJUlBDREREREREREpSQpqiIiIiIiIiEhJUlBDREREREREREqSghoiIiIlxswOMLM7zWynmf3JzJZF9tea2ZNmdmYe5vIZMxvM8jn/ZGZ/yOY5Cy0Xr5OIiIgoqCEiIlKKbgD2AG8B4sD1kf0fBp5xzv0iD3P5HvCqLJ/zQmB1ls8pIiIiZai60BMQERGRzJnZLOBY4BXOub+b2Xbgr2ZW75zrNbOlwEeAY/IxH+fcBmBDls/5RDbPJyIiIuVLmRoiIiKlZUby777k372R8auBbzvnnsr0hEPLPczsLWa21sz6zOxuMzvQzOaZ2Q1mtt3MXjCzSyKPTVtWYWYfNbN1ZrbHzLrN7B4zOzZl/zvN7BEz6zWzbWZ2X+pSmejyEzN7l5k5M3ulmf3azHYn5/Ku5P73mdl6M9thZjebWUNkPoeY2R3J+TxvZheZ2bfN7LlxXpOlZpYYukZk341m9kTK9pVm9lByOVB7co4rJ3jN90s+p7dHxoee65KUsRoz+7SZPW1m/Wb2nJl90sws5ZjFyXltST7PF83sZ2am93oiIlLWlKkhIiJSQpxzPWb2DHChmV0GfBB4yjm31cxOBl4BvHMKpz4E+ATwSYIPPa4BfgJ0AA8AZxMsd/m6mT3knPvTaCcxs/OALwFXAPcAc4CXAwuS+48HfgB8HbiEIBhz+ND+CfwAuC45t/cB/2VmKwie88VAI3AtQWDnXcnr1QG/Jwj+vItg2c4ngTYgMdaFnHMvmtmfgX9KXnfo+c0C3gR8MeXwNuArwEZgXnJu95rZCufclgye10RuBF4LXEnwvXgF8GlgLvDx5DH/DSwG/hnYBCwCXg9Y9GQiIiLlREENERGR0vM+4CbgA8BW4B/MrAb4BnCpc653vAePoQF4uXNuE4CZtSXP9w3n3OXJsduBs4BzgD+NcZ5XAI84565MGftVZP9W59ylKWO/yXCO33HOXZ2cy9+BNxMEKvYfes5mdhjB6/Ku5GP+H7AQOHRoWUsyWPEi0DnB9W4EvmVmbSnBiTcD9cl9ADjn3jP0tZlVAbcRBBbeRhC8mbJkEOhs4Czn3P8mh/+QzNL4lJl92Tm3leB1/aRz7scpD/8xIiIiZU4piSIiIiXGOfdHguyAlcDCZNbEJcBG59zPzewYM3swuRzi1mSAYiKPDwU0ktYl//59ynXjwDPA0nHOcx+wysz+zcyOM7OZkf33AwvM7L/N7FQzm53B3IakzmUbQRbJPZEgzpNAnZk1JbePAtal1ulwzvUwdlAm1c8ICrGekzL2j8BfnHPPDQ2Y2elmdpeZbQUGCbJBGoDlmT+1MZ0G7AZuNbPqoT/A7wiyXI5KHncf8FEz+6CZZeO6IiIiJUFBDRERkRLknNvrnFvrnNtrZosIliGsNrNagiyOHwNLCG7Kr83glFsj2/3jjEcDFamuJ+hccgJwJ9BlZt8fqnPhnLuDIIPhQIIMje5kHYx9pjjHseY9NMeFjJ6R0THRxZIZEL8hCGSQDJS8FvjR0DFmdhTwS6CLYNnP0QSBhg2M/zplqgWYBewFBlL+/F9yf2Py73OSc70CWGtmz5rZ+7JwfRERkaKm5SciIiKl76vA95xza83scILaCt9yzu0ys++Q3vI1Z5xzDvgm8M1kEOAs4GtAFXBe8pifAD8xszkEdR+uBn4IHJ+DKW0GXjnKeEuGj78R+KmZHQC8DnCAn7L/zQSZGW91zg0CJJeGNEZPFLEn+XdtZDz6uG5gB3DyGOdZD+CcawcuAC5ILsH5Z+DbZvZ0MrNHRESkLClTQ0REpIQlay4cD3w+sqs++fes/M5ohHOuyzl3HfAH4NBR9u8cCnCMtj9L/g4cnNqNJJk18poMH/8rYCdBtsY/Ar91znWn7K8nWHLiUsbOBuomOG87QfbFIZHx10W2f0tQELTGOXffKH96oid2zj1KsBwJ4CUTzENERKSkKVNDRESkRCVrK/w78BHn3K7k8JMERSqvNrMbCDqa5O2TejP7LrAduJcgy+BwgroQ30ju/yxBlsQdwBaCZShvJ6gRkQvfBy4DfmlmlxMEEj5JsGxlzO4nQ5xzfWZ2M/B+go4ib4sc8luCAML3zOyHBMGZjxA89/HO68zsZ8D7zGwd8Hzy3AdFjrvDzPzk/L9KUJOkBjgAOJMgCDKboN7ID4G1yYe+k2CZyp8meo4iIiKlTEENERGR0vUhoCeZ7QAEtTbM7K3At4CfA3cRtDvNl3uA9xB0HZkNvABcRdCOFIJaEJcA/wDMJ1ge8iOCFqVZlwxKnErwelxPUF/jaoJuISsyPM2PCIIEuwjqZ6Se/zYzu5TgOZ0LPEiQqZHJkp+LCd6L/StB7ZPvA18gaFub6h8JlpP8P+BzBIVDnwZ+TRCY2QM8RND1ZR+CYMYjwBucc49k+BxFRERKkgVLX0VEREQqg5nVEWS0/ME59+5Cz0dERESmTpkaIiIiUtbM7F8IloM8AzQDFxF0Rfn3Qs5LREREpk9BDRERESl3A8DHCFrcAjwAnO6ce6BwUxIREZFs0PITERERERERESlJaukqIiIiIiIiIiWp0pefKE1FREREREREpDjZRAdUelCDTZs2FXoKIiIiIiIiIpJi0aJFGR2n5SciIiIiIiIiUpIU1BARERERERGRkqSghoiIiIiIiIiUJAU1RERERERERKQkVXyhUBEREREREZFscM4Rj8cLPY2SUFVVhdmEzU0mpEwNERERERERkWnq7+9nz549OOcKPZWi55xjz5499Pf3T/tcytQQERERERERmYZEIoFzjrq6ukJPpWTU1NSwd+9eEokEsdjU8y2UqSEiIiIiIiIyDdO9Ma9UsViMRCIxvXNkaS4iIiIiIiIiFSsb9SEqjWpqiIiIiIiIiEjFUlBDREREREREREqSCoXKuFzHJtzf74btPVBTC/sdhK06BqupKfTUREREREREpMIpqCGjcp1bSNz4HXjs/vR9c+Zhr3sLduqZWjcmIiIiIiKSZ0cffTT/+q//yoknnljoqRScghqSxm3ZQOKqT8DO7aMfsHM77mf/BR2b4J8+oMCGiIiIiIiIFIRqakiIi8dJfPPKsQMaqcfeeRvu7t/nYVYiIiIiIiICsHr1ajZu3Mh73/teDjroID75yU/yqU99Ku2YL3/5y0CQ1XHttddy0kknsXLlSlavXk1fX9/wsffffz9nnnkmhxxyCKeccgp//vOf8/p8psucc3m7mOd55wIfBI4A6n3fr47sfx3wNWB/4BngUt/3f5ey/0Dg28Arga3A133f/9o0puQ2bdo0jYeXH/fAvST+40uZP6BtMbHPfUvZGiIiIiIiUrEGBwcBqK7Oz2KI1OUnDz30EOeddx4PPPAA1dXV9Pb2csQRR3DbbbdxwAEHcPTRR1NXV8cPf/hDZs+ezbvf/W5WrVrFpz/9aTZv3swpp5zCNddcw0knncS9997LBRdcwO23305bW1vOn8d4r9uiRYsAJrzRzHemxlbgW8Al0R2e5+0P3Ax8CZiX/Pt/PM/bL7m/CvgVsAZoBt4EfMzzvHPyMvMKkZhs5sWWjfDUE7mZjIiIiIiIiIxr1apVNDU1cccddwBw6623snz5cg444IDhY975zneyZMkS5s+fz8UXX8wvfvELAG6++WZe85rXcOqpp1JVVcWrX/1qjjzySH7/+9LJyM9rTQ3f938L4HneCaPsfidwv+/7P0xu/8jzvPcnxz8LHA/sC3zC9/1e4AHP874DvB/4aaZz8DyvEWhMzoeqqqopPpvyFN/84qQfY+0bqVp5eA5mIyIiIiIiUvwSiQSJRKJg13/rW9/KTTfdxKmnnspNN93E2WefHdqfzHoAYPHixXR0dOCcY8OGDdx2222sXLlyeP/AwACrVq3K29xjsdi07suLqVDoEUC01cYDyfGh/et8398V2f/BSV5nNXDF0EZra+skH17eNpkRn+Rj5s6ezWy9jiIiIiIiUqH27NlDT08PNTU1ebleLBajurp6+HrnnHMOV199NevXr+e+++7je9/73vA+M6O9vX14u729nZaWFmpra9lnn30466yzuPbaa/My79E0NDQwc+bMKT++mIIac4BodcptwEsm2D93ktf5BnBj8usn29vbJ/nw8pZoaIbOLZN6zM4ZdezW6ygiIiIiIhVqYGAgr5kajY2NPPPMMxx33HFAEBg45phjuOCCCzjxxBOZPXs2AwMDADjn+P73v8/JJ5/MrFmzuPrqq3njG9/IwMAAb3rTmzjjjDO47bbbOOGEExgcHOTBBx9kyZIlLFmyJOfPY3BwkK6urlGDQZkmIBRTUGMnQS2NVPOBHRnuz4jv+91A99B2PD7ZvIQy98oT4clHMz9+fgOJ5Yfj9DqKiIiIiEiFyvfSk9WrV/OpT32Kq666ive+971ceumleJ7H+9//fj760Y+mHX/WWWfx9re/nS1btnDyyScPH7N48WJ+8IMfcOWVV3LRRRcRi8VYtWoVX/jCF/L2XBKJxLTuy4spqPEwcGJk7KXAH1P2H+x53izf93en7H84T/OrCHbUcbibb4Ad2zI7/sTXY6pLIiIiIiIikjennXYap512Wmhsn332oaGhgZNOOint+MMOO4yLLrpo1HO99KUv5aabbsrJPPMhr0GNZAeTGqA2uT20cGYvcAPwUc/z3gbcBJwNHAmclzzmz8DzwBc9z/s4sBx4H3Bx3p5ABbDaGcTe9y8krvkMDPSPf/ChL8Nee1Ze5iUiIiIiIiKjGxgY4LrrruPcc8/NW12PYpHvlq7vAPqA3wJVya/7gH19338G+AfgcoIlJZcDZ/m+/xyA7/tx4I3AoQTLR24FvuL7/k/y/BzKnh18KLEPfwHG+WWw408jduFlWJ76MIuIiIiIiEi69evXs3LlSp599lk++MHJ9tEofeacK/QcCslt2rSp0HMoSm5PL4mL/wkSo6xtWnYwVZ/8av4nJSIiIiIiUoQGBwcBqNaHvpMy3uuWbENrE50j35kaUiqeemL0gAZAT2d+5yIiIiIiIiIyCgU1ZFRuzTj1V7dvxe3pzd9kREREREREREahoIaMyq15ZPwDOjbnZyIiIiIiIiIiY1BQQ9K4ndthw7PhwfpZ4WPaFdQQERERERGRwlIVE0nj1j4aHpjXgB24Enf/PSNjHSqwKiIiIiIikg3OOXjy0aAMQN9uqJuNHfoyOHAlZhPWyqxoCmpIurXhpSe24jBobAkfo+UnIiIiIiIi0+YevZ/Ez/4LNr8YHr/VhyX7ETvnvdiKwws0u7H97W9/413vehdr1qwp6Dy0/ETSuLWRIqErj4CWReFjlKkhIiIiIiIyLYl77yDxjc+nBTSGbXiOxDVX4B74S1ave/bZZ3PNNddM6xxHH310wQMaoKCGRLjuzrQsDFtxBNa6MHxgu4IaIiIiIiIiU+U2voC7/lpwifEPjMdJfO9qXOeW/EwMGBgYyNu1pkvLTyQkLUujZSHW2Iyrifyo7NyO6+vF6urzNzkREREREZEy4f74S4jHMzt4oB93x68x7z3Tvu5ll13G3/72N+6//36++c1v0tbWxpFHHsng4CA1NTX87ne/441vfCNXXHEFq1ev5r777qOvr4/99tuPyy67jOOPPx6Av/zlL5x77rm88MILAFxyySXE43FmzpzJLbfcQn19PZdccgnveMc7pj3n8ShTQ8LWhIMatuKI4Is582FmXfhYLUERERERERGZNLd3L+5vf5rcY+75Iy7TIMg4rrzySo4++mguvvhinnrqKe666y4AbrnlFk444QQeeeQRrrjiChKJBKeffjp33303jz32GG9+85s5//zz6e7uHvPct956K6eeeiqPP/44n//857n88svZsGHDtOc8HgU1ZJhzLr3zSbIgjZml19XQEhQREREREZHJ6+mA/v7JPaZ3F2zfmpv5AEcddRRnnnkmVVVV1NXVMWvWLN7ylrcwe/Zsampq+MAHPkBNTQ0PPfTQmOc49thjee1rX0ssFuOMM85g7ty5PP744zmbM2j5iaTasgG294SGbMVhI1+3LsK98MzITnVAERERERERmbzEBHU0xuJcdueRYunSpaHtvr4+rrzySv74xz/S09NDLBZj165d42ZqtLa2hrbr6+vZtWtXTuY7REENGeYiS09YsgybM29kuyVSLFTLT0RERERERCZvQRPEYpMLbtTWwtz5Wbm8maWNxWLhhRzf/e53+etf/8pPf/pTli5diplx6KGH4nIYWJkKLT+RYW7NI6FtWxnphZzW1lWZGiIiIiIiIpNl9bNg1TGTe8xRx2E1NVm5fktLC88999y4x+zatYva2loWLFhAf38/X//619mxY0dWrp9NCmoIAC4Rh3Xhehq28ojwdms4qKG2riIiIiIiIlMTO/mNmR9shp30hqxd+/zzz+eRRx5h5cqVnHjiiaMec8EFFzB37lxe9rKXceyxx1JXV5e2RKUYWLGljuSZ27RJN+YA7rmnSFz54ZGBqipi1/wImznSstXt3E7i0nA7nti/3YjVz87XNEVERERERIrO4OAgANXVk6vwkPjlj3G/+vGEx9lb/x+x1541pbkVs/Fet0WLFgGkr5OJUKaGAOlLT9jvoFBAA4DZc6FuVnisXUtQREREREREpsLeeC527gUws270A+pnYed9qCwDGtmiQqECgFsbLhIaXXoCQ21dF8LzT488rmMTtuygnM9PRERERESk3JgZdvIbcK86CffXO3FrHoK+3iCY8ZKXYa94DTZjRqGnWdQU1BDcwAA8/URozFakBzUg2dY1Jaihtq4iIiIiIiLTYzPrsRNOhxNOL/RUSo6WnwisXwv9/SPbtbWw//LRj410QFFbVxEREREREZmKbNT4VFBDcGsj9TQOPGTsVkGtC8OPVQcUERERERGpcGZGIpEo9DRKjnMuKHMwDQpqCG5NpJ7GGEtPAKw5HNTQ8hMREREREal0sViMwcHBrGQeVArnHIODg8Ri0wtLqKZGhXN7euG5p0JjtvLwsR/QGll+snsnbvdObNacHMxORERERESk+JkZM2fOpK+vj+rq6qAA6DQzEMqVc244oDFz5kxlasg0rXsc4vGR7fpZsM/+Yx5us+dC/ezwoJagiIiIiIhIhYvFYtTV1VFVVaWAxjjMjKqqKurq6qadpQHK1Kh4bk2knsbyw7BY1fgPal0Ez64bOUfHZmyswqIiIiIiIiIVYuiGXfJHmRoVLlok1FaMs/Rk6JiWaF0NZWqIiIiIiIhI/imoUcHczu2w4dnQmK0cu0josGhb13YVCxUREREREZH8U1Cjgrm1j4YH5jVA25KJHxgpFuqUqSEiIiIiIiIFoKBGJVsbaeW68vCMCtqMtvxErYtEREREREQk3xTUqGBuTTiowYoMlp5A+vKT3t2wa2d2JiUiIiIiIiKSIQU1KpTr7oDOLaGxTIqEAtis2TB7TnhQS1BEREREREQkzxTUqFDRrie0LMQamzM/QUu0roaKhYqIiIiIiEh+KahRqSJLTyzTpSdDx0eXoChTQ0RERERERPJMQY0K5JxLy9SwlZktPRnWGikW2q6ghoiIiIiIiOSXghqVaPOLsH1reGz5JIMazeGghpafiIiIiIiISL4pqFGB0uppLFmGzZk7qXNYa/ryE7V1FRERERERkXxSUKMCuTXTXHoC6W1d+3ph5/ZpzEpERERERERkchTUqDAuEYd1j4bGbOXkioQCWP0smDMvPKglKCIiIiIiIpJHCmpUmufXQ+/uke2qKjjoJVM7V0u0roaKhYqIiIiIiEj+KKhRYdzacCtXlh2Mzayb0rnS2rq2K1NDRERERERE8kdBjQqT1sp1xRTqaQyJZGqgTA0RERERERHJIwU1KogbGICnnwiN2YrJ19MYFumAouUnIiIiIiIikk8KalSS9Wuhv39ku7YW9l8+5dONtvxEbV1FREREREQkXxTUqCBuTaSexoEvwWpqpn7C1sjyk719sHPb1M8nIiIiIiIiMgkKalSQrNbTAGxmPcydHx5UsVARERERERHJEwU1KoTb0wvPrguN2crpBTUAaFFdDRERERERESkMBTUqxbrHIZEY2a6fBfvsP+3TWnQJSruCGiIiIiIiIpIf1YWeQCrP89qAfwNOIpjbg8A/+77/cHL/ecAVwELgUeBC3/fvL9B0S4pbE156wvLDsFjV9E/cHA5qKFNDRERERERE8qXYMjW+BTQAy4FW4D7gFs/zzPO8VwP/AXwAWAD8HLjV87y5hZpsKXFrw0VCbeU0Wrmmnqc1vQOKiIzPDfTjejpx27fiUjOoJOtcIo7b1hO83gMD+b12Xy+uuwO3e2d+rzs4iNvaHfwZHMzvtXfvDJ5zX29erysiIiKVq6gyNYADgX/3fb8HwPO8/wQ+CjQC5wM3+77/u+S+rwAfAs4Crs/0Ap7nNSbPh+/7VFVlIVuhyLkd24hveC40Vn3IKiwLzz2xcAmhW7LOzcRiMcxs2ucWKTeJp58g8Ydfkbj/LxBP3mzOayD2mtOoOvEMbF5DYSdYRlxPF/E7fk3irt/BjmRXpuoaYkcdR+yUNxFbdlBurpuIk/j73STu+DVu3ePD47Z0GbETX0/sVSdjNbW5ufbmDcT/+CsS994OQ0GFmXXEjj2ZqpPfiC1ckpvrDvST+MvtwXN+Yf3wuB30EmInvZ7YUa/OTmagiIiIyCiKLajxFeDtnufdDOwCLgDu9n2/y/O8I4AfDB3o+77zPO9BYLIpB6sJlrAA0NraOu1JF7vedY/QnbIda2iiddXLsxJ4SMydw8bUgb17aK6tpqqhadrnFikXzjm2X/9Ndv7sB+k7t/eQ+OWP4fZf0/iprzLz0JflfX7lpu/+e+n+0sfSswUGB0jcezuJe29n7jvez9xz3pPVAGyidxddV/4LAw/9X9o+9+KzxG/4d2J3/Zamz15LVWNz1q4LsPsPt9Bz7echHg/v2NNH4vZbSNz5GxpWX86sU9+Y1evGuzvp/PzHiEcKUQO4px4n/tTjVP/1TzRdfhWx+tlZvbaIiIgIFF9Q4x7gnUAnEAdeBE5P7psDbI8cvw2Y7PKTbwA3Jr9+sr29fWozLSGD994ZHlh+GB0dHdm7wLwG2N4zvNnx2MPElh+avfOLlLj4r35C/H/+e9xjErt20Pnpi6m+7KvEluyXn4mVocSz6xj814/BQP+4x+3472+ze9BRdeqbsnJdl4gz+PUrcI8/OO5xA88+xeZPvJ/qy6/GZszMyrUTD97L4L9fCc6NfVA8Ts+/fY4dg3FiL3tlVq7r9u5h8AuX4jY+P+5xex/+PzZdcQnVl35OGRsiIiKSsUwTEIomqOF5Xgz4A3Ab8A/AHuA84C7P8w4FdgLzIg+bDzwzmev4vt8NI4kL8einWmUo8cRDoW23/PDsPu/WhaGgRnzzi7gDV2bv/CIlzG3rIfHLGyc+EGBvH4P+f1F18RUTHyujiv/4ugkDGsPH/vz7uGNeg2Uhg8Ddf8+EAY3hYzc+z+AfbyF22lnTv24iTuJH3xk/oDF8sGPwxm8TO+zIrAQXEn+8ZcKAxvCln3iI+H33YEe+atrXFREREUlVNEENggKhy4Bv+L6/Izn2Pc/zvgwcAzwMDOdle55nwCrg5nxPtJS47g7o3BIasxWHZ/Ua1rwwtHacDhULFRni7v5d+pKA8Tz+AK5jM9aycOJjJcRteBaefiLzB/T3k/jOVdiyg6d/7b/eMbnjb/WJ9+6a9vIX174Rejozf0BPF4nrvoq1Lp7edZ2DP906qcck7riVKgU1REREJMuKJqiRrJuxDrjQ87yPA3sJMjXmELRv7QZu8zzveuAu4CJgJvA/BZpySXBrwl1PaFmIZXktN5EOKGrrKjLCPfbAJB/gcE88qKDGFEz6tQZ44iFcJJstL3p3w60/I4P8iuy7757CXHfdY7j+vVjtjEJcXURERMpU0QQ1kt5MUCz0eaAGeBp4q+/764H1nuddCFwHLCQIdJyRktUho1n7SGjTVmSnlWvonC2Lwm+Q2xXUEBnWuzs/jxHo3VXoGch4nIM9vaCghoiIiGRRUQU1fN9fA7xhnP03ADfkb0alzTmHiwY1VmZ36QkQ1NRI1bkZ55zauooAzKyb/GPq6rM/j0owU69b0Zuh75GIiIhkV1EFNSTLNr8I27eGx5bnIKjRHF5+Qn8/bOuBBY3Zv5ZIibGVq3CjtLsc9zE5yKiqBLZyFW6CLjNp9l+O7XPAtK/tHvgL7NiW+QNmzIRjTsAsNr3rdmyGJzIrUDrskJdOe3mTcwn4659g757MH3TACmyGsjREREQkuxTUKGNuTThLg6XLsDmT7YA7MZsxA+Y3wrbukcGOTQpqiAB2/Gm439wELpHZA5Yfhi1ckttJlSlbdhDseyA8/3RmD6iuJvahy7E50cZak5c4YAXuP6/O+Hh73VuIveGcaV/XDQ6S+Ph70gPYY5m3gNjqT2HV0//vP7GgCfe/P8z4eDvh9IkPEhEREZmk6X1EJEXNrQ0XCc1215OQaLFQ1dUQAcAam7HXnpnZwdU1xN7yztxOqMzF3vpuqMqsXam9/pysBDQA7OWvhgNWZHZwcxt20uuzc93qauzsd2V+/NnvykpAA8BOPAOa2zI7eP/l2MuPy8p1RURERFIpqFGmXCIOTz4WGrOVuUtpT0tlVgcUkWH2D+dhx582/kG1M4hd+ImstBetZLb8UGLnfwSqa8Y/7pQzsdd72btudTWxD14OE33/mtsla6z3AAAgAElEQVSIXfJZrH521q4dO+ZE7Jz3wnh1jMywc95D7JgTs3Zdq59N7J8/BxMtZVl2MLEPZSc7RERERCRK7zDK1fProS+lg0JVFRz0ktxdL/Km1rVvzt21REqMxarg7RfC8sNx130l/YDGFmKXfl5tXLPEjnwVsUX7kvjaZenLMg4/itjJb8AOeWn2rztnLrGPfgl39+9xf7oVNr0wsrOxBXvN67DXnI7Vz8r6tWOnvAl3wArcH36Fu/8eiA8GO6qqsSOPxU55U04CZtbcRuyyq3F33oa78zfQ3RE+4LjTiL3tAqxm/CCTiIiIyFQpqFGmoktPWHYwNpUuDBlKa+uqTA2REDOD1sjvyZCaGgU0sswWLoFIEU774GXEVh2d2+vW1GAnnoE74XTo6YTdO4OuLE2tWCy3yZG27GDs/A/j3v6B4NoADc1YjrvpWP0s7PS34E47i8Q1n4E1D43sa12kgIaIiIjklIIaZcqtidbTyHE3hUhNDTq34BKJnL+JFykpXVvGGG/HJeJBRodkhRvoDxcvBmyf/fN2fTODxpbgT55ZXT0s3jf/143FsKX74VKCGmP+zIuIiIhkie44y5Ab6Ien14TGclokFNKLxY1yQyFS6VzHGDd4g4OwtSe/kyl3Xe3h7eqaoEuT5Fbk/4Ixf+ZFREREskRBjXL0zNogqDCkthb2X57TS1rtDGhoCg+qA4pIWOc4tWbG2yeTF72ZzsPyDwFrigS49XMtIiIiOaZ3eGXIrX0kPHDgS/Kzprk5Uiy0Q29mRVK5zrE/tdbvS3a56M10pq1HZXpaIq9zTycuHi/MXERERKQiKKhRhqJBDVuZ46UnQ9eJ1tVQsVCRsHGCGuPuk8mLvJ4qxJonDS2QmhETj48ULRURERHJAQU1yozr64Vn14XGbGWOi4QOaQkHNZyWn4gMc4MD0NM19n6l6WdVWlaMMjXywqqroaE5PKiAnYiIiOSQghrlZt3jkEiMbNfPgqXL8nJpa418Eqp0epER3Z3gEmPv141fdkWCRKagRv5Ei4XqZ1tERERySEGNMuPWhlu5svyw/LWJbBm9rauIkF4wMVq0smMzzrn8zaeMuUQ8vftJs5af5EtaAElZSCIiIpJDCmqUmfR6GnlaegLBp3NmI9uDA7B17HR7kUqS9mn1soPD23v6YNeO/E2onG3rCdrkDjGDppbCzafSpGVqtI9xoIiIiMj0KahRRtyObbDhudCYrchfUMNqatPXUquuhkggWrhy6f4we274GC3Zyo5oAGl+Y/Dvk+SFRbNilKkhIiIiOaSgRhlxTz4aHpjfAG2L8zuJlmhbVwU1RGCMwpWqPZATae1xVU8jv5pbw9udW7S0SkRERHJGQY1ysiZcT8NWHI6lLgfJg7S2ie36hE4EGKXFaNson2grqJEV0ddaQY38iv5ca2mViIiI5JCCGmUkWk+DPC49GRZt66pMDZHgU+q0TI2FaZlNWn6SJWrnWlBWV5++tEoBOxEREckRBTXKhOtqT/90cuXheZ+HtUY6oOgmTQR2bIP+veGxptZRlp/o9yUb0pbxRINHkntaWiUiIiJ5oqBGmUjL0mhZhEWLduZDtK1r15agvaJIJYsGK+YtwGbMxFqirS9145cVkddby0/yT8VCRUREJF8U1CgXa6KtXPOfpQEEnz5byo/V4CB0dxZmLiJFwnWMsRwieuO3YxtuT19+JlWm3O6d0Ls7PBh9nSX3osVCo78DIiIiIlmioEYZcM7hnowENVYUJqhhNTXQ0BQe1BIUqXRjFa6cOx9mzAwf26Wbv2mJZrvUz8JmzS7MXCpZJJCk5SciIiKSKwpqlINNL8L2reGx5QXK1ABoVbFQkZBo6n1TENQws/QilgoCTkt661xlaRRC2pIfBetEREQkRxTUKANp9TSWLsPmzB394DywaF2NdgU1pLK5rvbwQGotDRVUzK4O1dMoCtF6Mdt6cNFiuSIiIiJZoKBGGXBrHw5t28oCtHJN1RpJO9Ynz1Lp0m60F476dXCsghrTonauxWHuAqipDY91to9+rIiIiMg0KKhR4lw8Dk8+FhqzFYUNaqRlaiioIRXM7emFndvDg83jZWro92U60pefKKhRCBaLBYWjU+lnW0RERHJAQY1S98Iz0JdS6b+qCg46pHDzgdHbusbV1lUqVPTT6RkzYc684U21dc2yaFHWFtXUKJjIa+9UV0NERERyQEGNEufWhJeesOxgbGZdYSYzpKkl3NY1HofujsLNR6SQRskcMLOU7chNd3cnbnAg9/MqQ26gH7Z1hweVqVEwafVMtLRKREREckBBjRIXLRJa6KUnAFZdEwQ2UqkDilSoCZdDNDQHGVbDD0hAd2fuJ1aOutrBuZHt6mqY31i4+VS6JhXBFRERkdxTUKOEuYF+eHpNaMxWFrCVa6po2nG71lJLheocu0gogFVVQWMkCKjaA1MTvWluag1qO0hBaGmViIiI5IPe7ZWyZ9bCQP/Idm0t7L+8cPNJkV4sVJkaUpkyKlyptq5Zkf5aq55GQUV/1rvbcQnVVxIREZHsUlCjhLk14aUnHPiSYOlHMWgNBzXU1lUqVrRw5ShBDbV1zZIMXmvJo8ZWSK0fMzgIW3sKNx8REREpSwpqlDC3NlwktGiWnqBMDRFItlzuidTHGO1GO7pcS8tPpiQteKqgRkFZTQ0siNQ00c+2iIiIZJmCGiXK9fXCc0+Fxmxl4YuEDmuNfPLc1Y4bHCzMXEQKpacz6P4zJBYLCoNGpHeJ0I3flKRlamj5ScE1RwN2ykISERGR7FJQo1StexwSiZHt+tmwdFnh5hPV0BLcwA1JJNTWVSpP9FPpxhasujr9uOjNd1c7LvX3WybkEomg+0mqaKFKybu0gJ2CGiIiIpJlCmqUqOjSE1YchsWqRj+4AKy6Gppaw4NagiIVxkVrY0R/J4Y0R8YH+mH71txMqlxt64bBgZFts7Ffb8kfBTVEREQkxxTUKFFuTaSexoriqacxLFJXw7UrqCEVpiuz5RBWOwPmN4QHVXtgcqI3y/MbsZrawsxFRmj5iYiIiOSYgholyO3YBhufD43ZiiKqp5FkrdFiobpJk8qSdgM33nKIaLFQ/b5MSno7V2VpFAOLfh8UrBMREZEsU1CjBLknHw0PzG+AtsWFmcx40m7SlKkhFaYj8xajqj0wTWrnWpyi2Um9u3G7dxVmLiIiIlKWFNQoRWlLT47AzAo0mbGlt3XVJ3RSOZxz6YGJpnFutKM3fwpqTE5apoY6nxQDmzU7KGSdStkaIiIikkUKapQgt/aR8MDKIqynAWmZGnR14FIL+YmUs107YG9feGy85SeRzAItP5mctNdLmRrFI/qzrYCdiIiIZJGCGiXGdbWnp1kXY5FQgMYWqErpyOJGabkoUq6iN9lz5mEz68c8PK2IqG78Jidt+YkyNYpF2lIgBexEREQkixTUKDHRrie0LMIamgszmQlYVVV6un273sxKZUgvXDlB5kA0s6l3F273zuxOqky53bugN1KnYbysGMkv1YsRERGRHKqezMGe5zUD3wBOJgiI3Alc5Pv+hhzMTUazNlwk1Ip16cmQloXQvnF403Vuoviqf4jkQDRzYLx6GqTUHki9Oe/YAsvm5GJ25SVao6F+FjZLr1vRiC4/UcaeiIiIZNFkMzW+CzwPnACcCuwG/jvLc5IxOOdwT4bradjK4mvlmiqtrasyNaRSRG+0M8kcSKs9oN+XTKRnxWjpSTGxaBaSfq5FREQki8bN1PA871+Ar/q+n0gOHQ68ZWjb87zPA3/P7RQrm3MO1j5C4s7fwJOPBcUHUx18WGEmlqlIBxS1dZVK4Tojn0ZnULjSWhbinn96ZEBp+plJy4ppLdBEZFTRLKWt3biBAaympjDzERERkbIy0fKTlwN/9zzv3b7vPwzcBdzged6PgBrgQwRLUCQH3O6dJL79ZYh2O0k95s+3wRlvLcqWrgDWuhCXOtCuoIZUiKkUrkyrPaBPtDMSDf6onkZxWdAA1dUwOBhsOxcUjV64pLDzEhERkbIwblDD933P87wzgV94nncj8BHgo8AXCJau/Bn4bDYn5HneKcnzHwrsCabhX5jcdx5wBbAQeBS40Pf9+7N5/WLh9u4lcc1n4Lmnxj/uf38IzmFvOCc/E5us6I1cT5c+oZOy5/buhe094cFMWoxG0vTV1jUzWn5S3CxWBU2tsGWkvhJdWxTUEBERkayYsKaG7/u/AI4AGgkyNX7t+/6Rvu+/1Pf9i33f7xn/DJnzPO8E4Cbgq8nrLQG+l9z3auA/gA8AC4CfA7d6njc3W9cvJu4Pv5gwoDF87C9vxKW+WSwmjc3BJ3RDXCJ4MytSzqI/47W1MG/BhA9La32p5SeZiWS0pL2OUnjN0YCdfrZFREQkOzLqfuL7/nbgfZ7nvQb4rud5twP/4vv+rgkeOllfAr7t+/5NKWMPJP8+H7jZ9/3fAXie9xWC5S9nAddnegHP8xoJAib4vk9VVVU25p1VLh4nfudtk3iAg7t+S9W55+duUlNVVUV/cxtsHmmQE+vcQmzJfoWbk0iOJbo7SKRsW/NCqqsn/ufWtS0OPY5tPcTig1jtjGxPsWy4gQHiW7tDY1Vti4OW0lI0XEtb+Heiq70o//8VERGR0jNRodDFwNeAlwAPEyw/OQL4DPCI53kX+b5/SzYm4nneLOAVwG89z3sA2Ad4DPiI7/v3Ja/7g6Hjfd93nuc9mByfjNUES1gAaG0tvoJye594iI6tXZN6jN3/F1ovvjxHM5qezqXL2JMS1Jjdt5M5Rfi6i2TLzr5dbEvZnrFkX5oz+Jl3zc1srJ2B6987PNaYGKCmdZ8czLI8DLz4HFtcSuWe6hpalx+ioEaR2bn/wWz748h27Y6ejH4nRERERCYy0UeHPwC2EdTROB34D9/3zwI+4XneT4HveZ73dt/3z83CXBYQLIc5P3mttQRBlFs9zzsYmANsjzxmGzDZ5SffAG5Mfv1ke3v7eMcWROLZ9ZN+THxbN8X4XAAG5zeFtnc8vY7eIp2rSDYMrg8vHeuf15D572dTK2x6YXiza82jxGbOzub0ykpizaPhgaZWOromFxSW3EvUhX+G9254vmj/zxIREZHikGkCwkRBjWOAI3zfX+953m+BZ4d2+L7/kOd5rwA+POVZhu1M/v193/cfAfA870sEAZVjk/vnRR4zH3hmMhfxfb8bGM5VjsfjU51vzrgM0tTT1NQW5XMBcJH17Yn2jUU7V5FsSERaF7vGlox/5l1zWyioEd+yCafflzEloh2Vmtv070sRco0t4e3OLQwODGCxCUt7iYiIiIxroncTa4EPJDMlLiISQPB9P+H7/leyMZFk3Y7nINwBNMkRLH952dCA53kGrEqOl5d9D4DJpk7vvzw3c8kCi3R0UFtXKXsdU2jnOtaxKhY6vmjr3CYtaShK0e/LQD9s31qYuYiIiEhZmSgl4D3AfxJ0HHkIeHeO5/Mt4GLP834MrAMuJWjr+heCTI3bPM+7nqALy0XATOB/cjynvLO5C7BVx+Duvyfjx8Re87oczmiaWheFt7d24Qb6sZrawsxHJIdcIg7dHeHByXTjaAkf6zrV1nU8ae1cW9T5pBhZ7QyY3wDbUhqmdW6GBY2Fm5SIiIiUhXGDGsllIEflaS4QtHKdA9xOELB4EDg9mcVxt+d5FwLXAQuBR4EzfN/fkcf55Y2dcTbu4b/B4ODEB+9zABxxdO4nNVULmqC6BgYHgm3ngk+yF6v4oZShrd0QT/m9NYOmlrGPj7DmtnC6mjI1xhfN1JhEVozkWXNbKKjhOtuxgw8t4IRERESkHEyheEPu+L7vgE8n/4y2/wbghrxOqkBsnwOInf9REtd9ZfzARttiYqsvL+pK/xaLBW9mN784Mti5SUENKU8dkcyKBU1YdU3mj48u1+ruwMXjRf07XigukUgP+kwmK0byypoX4p56YmRAWUgiIiKSBarQVcTsZa8k9rEvQ92s9J31s7HXvpnYx7+CzS+B9N3IEhTXrjezUp7SlkNM9ia7oQVSiyfG49DTOf2JlaNtPSMZYENUU6N4RX8XlIUkIiIiWVBUmRoyin32h3j4TbudewF23KnBGuUSYS2Lwin1HSoWKmWqK7IcIpp5MQGrroaGZuhKaXfZuVkZCKOJ3hTPbyypfxcrTnO0XoyCGiIiIjJ9ytQodh1boL9/ZNti2PGvLb037q3hGzunDihSrjqysBwievMXPacAoxRRVZHQomZpmRrK2BMREZHpU1Cj2G18Przdtrgku4akFe+L1h0QKRPRT5/TbuQyoLauGcrCay15FP253rUT17u7MHMRERGRspHx8hPP85YBJwCtRIIhvu9/MbvTkiFuw3OhbVuyX0HmMW2jtXXduxebUWIZJyLjcM5lp3BlZMmKUxBwdNHXuklBjaI2ew7U1UNf78hY15agg5eIiIjIFGUU1PA875+A7wMDQCeEyiM4QEGNHIkGNVi8b0HmMW3zG6GmFgZSltJ0boZSDdKIjKZ3F/RFPnmeUqZGtK2rghqjmXZRVskrMwsKub747Mhgp4IaIiIiMj2ZZmp8FrgG+KTv++P0F5Ws2/hcaNOWLCvMPKbJYrHg0+fU5TQdCmpImYnWvpg1B6ufPfnzRGtDdLXjnAtuCmVEdPnJJIuySgE0LwwFNVzHFvRTLSIiItORaU2NhcC3FdDIL7enNz29ekmJZmrAKCn1KhYq5SWtcOVUMweiyyj27oEd26Z2rjLlenfB7p3hQWVqFL20uiddqhcjIiIi05NpUOMOYFUuJyKj2PhCeLuuPmj1WKKsJVJXQ3UCpNxkqXClzayDufMj59bvS0g04Fs3C2bNKcxcJHMtausqIiIi2ZXp8pMbgKs8z1sKPERQW2OY7/t/yfbEZLR6GvuVdvp5NFNDbV2l3GQrUwOC35eU7AzXsRk78JCpn6/MpLW5bW4r7X8fK4Q1RerFKLgtIiIi05RpUOMnyb+/Pso+B1RlZzoSklZPY7+CTCNbrHVR5M2sghpSXlxne3hgGkENa27DPb1mZECfaIdFAkhq51oiot+nni7c4ABWXVOY+YiIiEjJyzSoUZrVKUtcWqZGiQc1iC4/2daD27sHmzGzMPMRyba05SfTKFwZfWw0M6HSRYM80eKqUpwamqGqCuLxYNsloKcz/f8HERERkQxlFNTwff/5iY+SbHLOwYbwy17qmRrMb4DaGdC/d2SsczOUaEcXkVRuoB+2dYcHm1unfsLmaO0BpemnSqvFEC2uKkXJqqqgsSW87KRji4IaIiIiMmVjBjU8zzsW+Jvv+/Hk12NSTY0c6OmCvt3hscX7FGYuWWJmQZ2A1AyUdgU1pEx0tYNLWWBVXQPzG6d8OmuO1B7Q8pOwLBVllQJoagsFNVyn2rqKiIjI1I2XqXE30AZ0JL92MOr7DtXUyIXo0pOmVmxmfUGmklUti0LPzXVs0ptZKQ9pmQOtWCzTBlOjiH5yvWsHrnc3Vj9r6ucsE25gALZ2hQdbprHUR/LKWtpwT6QMKAtJREREpmG8oMYyoDPla8kjt+HZ8ECpLz1JspaF4U+f1QFFykTacojpZg7MnhO0ce7rHRnr3AL7HjC985aD7khWTFU1LJh6VozkWdrSqvYxDhQRERGZ2JhBjdQ6GqqpUQAby6yexpBoW1d1QJFyEV0OMc3MATMLbv5eWJ9yjc0KasAYWTFKGCwV1hwJbitTQ0RERKZhGrnRkkvRziflEtSw1khKfYfezEp5cNGf5aZpFAkdkvaJtupqALhoJxjV0ygt0e9XV3tQHFtERERkChTUKEJuoB/aN4YHF+9XkLlkXbROwPatuD29ox8rUkqy2c51rHMoqBGIfLKvIqElJhrw27sHdmwrzFxERESk5CmoUYw2vwiJxMh2bS20lMmb9nkLYEZdeCz6qatIiXGJRND9JFU2fmfTlmspswlGyVgpl38fK4TNrIO588ODWoIiIiIiU6SgRhGKLj1h4T5ls148aOsauQFRXQ0pddt6YHAgPJaF5SdpGQi68QvkICtG8kzFQkVERCRLxut+ksbzvEbgQOAh3/f35mZKEm3nWi71NIZYyyLciyPdXVy72rpKiYtmDsxvxGpqp3/e6M361m7cwABWUzP9c5eoUbNimpSpUWqseSHumbUjAwrYiYiIyBRlFNTwPK8euA54G+CAg4D1nud9B9jk+/5nczfFypOWqVFmQY1oSr2KhUqpc9Ebsmwth1jQANXVMDiYvJALbugXLsnO+UvR9q0w0B8ea85CUVbJr+j3TPViREREZIoyXX7yReBg4FVAX8r4LcBZ2Z5UxSvXdq5DIh1Q1NZVSl4kdT5bhSstVpW+jKXSP9GOPv/5DVjtjMLMRaYukoWkzj4iIiIyVZkGNd4MrPZ9/14ItZdfA+yf9VlVMLdja3oV+HLpfJJk0Q4o7QpqSImL3mhns8ZD9OavwjOb0m5+1fmkJKXXi1FQQ0RERKYm06BGCzBaFa86UDmErNoQztJgfgM2Z25h5pIrrZEbvp3bcX1q6yqlK+1GOwtFQodYdLlWpd/8dahIaFmILtHasQ23p2/0Y0VERETGkWlQ4xHglFHG3w78PXvTkbKvpwEwZz7MjLZ1rexPn6XERbtxRAMR05HWJaLCgxppWTHK1ChJc+bDjJnhsa4K/9kWERGRKcm0+8lngJs8z9sXqALe4XneIQT1NEYLdshURTufLN63MPPIoaCt6yJ44ZnhMdexCdv3gALOSmRqXO8u2L0zPJjFG21rbgut+av0mhpaflIezCzIaEqtIdWxBZYsK9ykREREpCRllKnh+/5tBHU1Xg0kgI8Bi4DX+b7/59xNr/K4jc+FB8oxU4NRPslWXQ0pVZEiodTNgllzsnf+6PKKrnZcIp6985eaXGbFSH5F68UoU0NERESmYMJMDc/zaoDjgPt93z8h5zOqYC4eh00vhsbKrvPJkGixUHVAkVKVthyiNfgUOluaWsEsaOcKQXvXrd3Q2JK9a5SIUbNimpSpUaqsJZqFpKCGiIiITF4mmRqDwG+A+Tmei3RsgsGBke2qKmhbUrj55FKrOjpIecj1cgirqYEFTeHBSv19ScuKqYfZWcyKkfyKBKRch4IaIiIiMnkTBjV833fAE8DS3E+nsqUVCW1bglXXFGQuuZbW1rVSb9Kk9EWXQ+SiG4eKhQZGKRKa1awYyav0tq76f0BEREQmL9PuJx8GrvI875XJ5SiSC9EioeW69ASgNRLU2Lkd17u7MHMRmYZ8FK5UW9eAioSWmWhb157OYBmmiIiIyCRk2v3ktwQBkLsBPM8Lvevwfb82y/OqSBXRznXI7LlBQcW+lEBGxybY76DCzUlkKtIyNXJwox3N1KjUzKZ8ZMVI/jS0QCwGiUSwHY9DT6eCVSIiIjIpmQY13pvTWUggrZ3rfgWZRj4EbV0XwvNPD4+59k2YghpSQtzgAPR0hQdzlKmhtq6jBHN081vSrLoaGpqhK6VWSucWfV9FRERkUjIKavi+f32uJ1LpXO+u4BOqVOWcqUHyRi0lqKG6GlJyujrAJUa2q6qhoWns46cqrfbAFpxzlVdPIh9ZMZJfzW2hoIbr3EKF/VSLiIjINGWaqTHM87w2ILTcxPf9F7I2o0q1MfISzpoD8xsKM5d8idbVUFtXKTVdkRoPjS1YrCr714kus9jTB7t2wJx52b9WkXIDA7A1khUTrTUiJcea23BrHh4ZqNAsJBEREZm6jIIanufNA64FPCIBjaQcvIuvLKPV0yj7T2EjHVBcu4IaUlrSCldGCx9midXVB3Vodu0YGezYXFFBDbo7wKUswqmqhgWNhZuPZEdaZ5/2MQ4UERERGV2m3U+uAo4C3gbsAd4FfArYBPxTTmZWaSqp80lSekcHfUInJaYjshyiKYfLIdJu/irs9yUaQMpVVozkVVqx10r7uRYREZFpyzSocQbwQd/3/xdIAPf6vv9F4DLgHbmaXCVxG58LDyzetyDzyKvo8pNdO3G7dxVmLiJTkBZYyGGNh7QgYEdltXVNe61zlBUjedbcGt5O1osRERERyVSmQY0G4Jnk1zuABcmv7wKOz/akKo1LJGDD86GxisjUmD0X6meHB1VXQ0pJtHBlLm+00z7RrqyghoqElqmx6sWIiIiIZCjToMbzwJLk108Bb0h+fSKgj9anq7sD9vaNbJvBon0KN598inz6rLoaUiqcc+mFQqM3aNlU4ctP0uqX5PK1lrwZrheTqtICdiIiIjItmQY1bgZOSH79deAyz/M2A99N/pHpiBYJbV6IzZhZkKnkm7WoA4qUqO1bob8/PNbUOvqxWZCWBVJpN36Rls/K1CgjaQG7CvvZFhERkWnJqPuJ7/uXp3z9C8/zjgVeDTzp+/6vczW5SpFWT6MClp4Ma4182tpeWZ8+SwmL3njNW5DbYGQ0M2HHNtyeXmxmfe6uWSRcIgFdka4YytQoG9bchnt23chAhWUhiYiIyPRkFNSI8n3//4D/y/JcKla0nWsl1NMYFm3rqjezUiLyWSQUgLnzYcZM2LtnZKyzHZYuy+11i8H2rTCQv6wYybPo706FFcEVERGR6ck4qOF53hzg5UArkWUrvu/fmOV5VZYKLBI6xFoXEapzr5oaUio6w5kDuV4OYWbBzV9qELRzc2UENaIBpHkN2IwZhZmLZF8k68ZFa9WIiIiIjCOjoIbneacCP2Gk60kqByioMUVu7970OhIVFNSIZmrQuwu3a0fQGUWkmKVlauRhOUQkqOE6t2C5v2rBuc7o0hPV0ygn1twWDm6rpoaIiIhMQqaZGl8HbgU+7vv+xhzOBwDP82LA3cArgaW+729Ijp8HXAEsBB4FLvR9//5czyenNr0ALuXt3IyZ0NhSuPnkmc2aDbPnwK6dI4Ptm9Kr4YsUmfRuHLlfDmHNC8M3f5WSpt+pIqFlLfr93FqheDAAACAASURBVNaD69+L1SobR0RERCaWafeT/YHP5iOgkfTPQG/qgOd5rwb+A/gAQcbIz4FbPc8r6btft+HZ8MDifbFYpt+WMhFNPe5QXQ0pAZGghuUrUyNFxdSgiQaQop1gpLTNWwA1teGxaHaOiIiIyBgyzdS4H1gGPJ3DuQDged7BwIXAW4AHU3adD9zs+/7vksd9BfgQcBZw/STO3wg0Avi+T1VVVZZmPjVu04uhT15jS5cVfE755toWk0ipfG+dmyvuNZDS4vp6ie/cHhqraluM5fjn1toWM5g60LmlIn5XEpGgRqx1cUU874pRVcVAcxtu0wvDQ7GeDmL7VEC9GBEREZm2MYManuelFjv4HHCV53mfAR4CBlKP9X0/K9Udk8tO/gv4KLAtsvsI4Acp13Se5z2YHJ+M1QRLWABobS1sBf2Ojo3sTdmee8jhzCnwnPJt+/4Hs+PeO4a3Z27vobHCXgMpLf3r15H6ObLV1dN64MFBMc8cGnSHEcrN6OmkpaEBq6nJ6XULbWN3eyj427j8JczQvxFlpXPJvuxJCWrM7ttVcf8XioiIyNSMl6mxAULvIw34n1HGHJCtj8wuBrb4vn+z53n7RfbNAbZHxrYBk11+8g1GCps+2d5euBRX5xwD69eFxnbNa6S3gHMqhPis8Lew74VnKeT3RWQiibWPhQcaW+no6Mj5dV3CoKoK4vHkRBK0r3kUa12c82sXiuvdTWJH+J/+rdW1mP6NKCuDcxtC2zvWr6u4/wtFREQkLNMEhPGCGidmZyqZ8TzvQODDBG1jR7MTmBcZmw88M5nr+L7fDXQPbceHbg4KwG3rhl07QmOJhUtxBZxTIbhonYD2TQwODub8U2+RqUpEWg+75tb8/VvS2AIpdWfiWzZiTeVbY8JtiZRyqqsnXjcLq7B/J8udawq/aUm0by7o/88iIiJSOsYMavi+f2c+JwK8GmgGHvM8D0aKmD7ied7lwMPAy4YO9jzPgFXAzXmeZ/aktGYEoKEZq59dkKkUVEukwGLf7iDYMycawxIpEh0FKBI6pLktFNRwHZvLu61rtBhqU6sCnmXIWtTWVURERKYmo0KhnuedBPT5vn9vcvs9wPuBJ4DVvu/vGO/xGfKBP6RsLwHuBV4LrAUeAW7zPO964C7gImAmwZKYkuSiQY3F+xZkHoVm9bODFq6pWSvtmxTUkKLluqLtXPOXKWEtC3GPp9RQLvObPxftgpHPAJLkT/R3qLsdl4hjMRWEFRERkfFl2v3ka8BnADzPOwj4FkFBz+OAqwgCHNPi+34vKW1cPc8bmtsW3/d3AXd7nnchcB2wEHgUOCNLAZXCiAQ1bMl+BZlGUWhdFApquI5N2IErCzghkXGktXPN4/KPaAvkMg9qRDM18vpaS/40toIZuGS+xuAgbO2BxubCzktERESKXqZBjQOAocp4ZwJ/8H3/A57nvRL4WS4m5vv+cxDOqvZ9/wbghlxcrxDcxufDAxUc1LCWhbhn1o4MtG8e+2CRAnKDg9AdKQqaz0yN5kiafkd5/66kBW1aFNQoR1ZTAwsaoadrZLBzs4IaIiIiMqHYxIekORH4bfLrjUBj9qZTOdzgAGzeEBqr6EyNlkXh7eg6epFi0dMJicTIdiwGDXm88Youv+j6/+zdd5xcVf3/8deZ3WSzSTa9QUJHmhRBQTpIE5Fm4SjYC4jYGwK2H1hAxfYFxIIN+1FRFJUivUkXAQWkQ0LqppdNdu/5/XFmsjN3tsxmZ86dmX0/H488snP3Jp8zuzN37vmccz5nAb64Pc2mbFaMlp80rZE2C0lERESqotKkxkPAB6y1BwKH0Vv7YgtgUS0a1vTmz4We7t7Hra3QxNsyDmpmaVLDp3aXEKkb6Y7W1BmY1konvVXB9NTWVhvWw7LOePEj8t0bSkfuIeqsGImrbGmRkhoiIiJSgUqTGucA7wRuBn7unPtP/vjxwN01aFfTKysSuvmWmJaRWxDNpGdqLJyH977vk0UyVDZ6HLmTbUa3waTUBLlm7fwtXgi+aBZKSytMmZZde6S2lNQQERGRTVBRUiO/vet0YKpz7rSib10KnFGLhjW9dJHQ2Vtn0oy6kd7Wdd1aWLksm7aIDCS9HGJaBjMHUnUlfLMu1+prVox2w2he09OvayU1REREZHAVz5l2zvUAy1LHnql2g0YKP/eZ0gNzRuZ2rgWmfWzYwnXl8t6DC16ECZOza5RIH8oSCBkUrjTTZ+Eff6T3QJN2/sp+1umlN9JUyorgNmuyTkRERKpqUwqFSjVoO9dy6boaC1VXQ+pQltu5FqSLZTZpUoNFC0oeqkhok0v/ftesxq9elU1bREREpGEoqZEBv2pFeWE/JTXK62qoWKjUGe99WUe7rCMWQ3qafpNu61o+U0NFQpuZGTcexo4vPajZGiIiIjIIJTWyMPfZ0scdEzFaZlFeV6NJO2rSwFYuh661pccyWBJh0u+VZu34pWfFZLDURyJTXQ0REREZIiU1MlC284lmaQBgtPxE6l26g9UxETNmbPx29DlNf2X8dtSQ9x4Wp3ea0fKTZle2nEvJbRERERmEkhpZUD2NvpVt6/qitnWVulIvyyH6nKa/sMlGtJd3wvr1pcey2GlG4kq/pxYv6Ps8ERERkTwlNTJQNlNjpG/nWpCeWt61DpYvzaYtIn0pK1yZYSe7bJp+k41op5M0E6dg2tqyaYvEo+UnIiIiMkRKakTmkx6YV1pTQzM1AjNmLExM1RbREhSpJ3UyUwP6qKvRZNP0yzqzKhI6IpQlCpstWSciIiJVp6RGbIsWlE6pNjnYfIvs2lNvUh01rx1QpI7UVUe72bd1TXVmTQYFWSUD6df10iX4DRuyaYuIiIg0BCU1YksvPZk1GzNqdCZNqUdl27pqlE7qSXo3jiwLV85o8uUn9bB1rsQ3eQq0tvY+9l51NURERGRASmpElq6noaUnKekdUBY0WUdNGpbvq8ZLlstPyqbpN9dMjXopyipxmVwLTEvNyknvgiMiIiJSREmNyMqLhG6VSTvqVdlMDdXUkHqRHi0ePbq8BkxM6ZkLyzrxXV3ZtKUWymbFKKkxYqRe277ZdvYRERGRqlJSI7a5z5Q8NHO2yaYd9aqP4ofa1lXqQnrmwLRZGGOyaQuEhEp66VqTjGj7tWtg1YrSg+lrgzQtk56p0WxLq0RERKSqlNSIyK9bUz5FfI5mapRId1zWd8GyzmzaIlKkbLQ445kDJpcrb0OzdP7Sz2NMO4yfkE1bJL6yejHNkawTERGR2lBSI6a5z5U+bh8LU6Zn05Y6ZdrGwKQppQe1BEXqQT0VCS1IJTWaZpp+H7vMZDorRqIqe28pqSEiIiIDUFIjIp9aesLsrXWj3pcZ6WKhSmpI9nx6aceM7Gs8NGvnr3xWTB0kkCSe9AykxQvwSZJNW0RERKTuKakRk3Y+qYiZmS4W2iRT6qWxpTraZlr2SY2yafrN8l5JLT8x02f2c6I0pXRNjQ3ry3ceEhEREclTUiOisp1PlNTo24x05XvN1JBs+aQHliwsPVgHu3GUb+vaHEkNn95pRjM1RhQzuq18GWKTvLZFRESk+pTUiMR7Dy88W3JMMzX6Vr6tq25mJWOdi6Gnu/exycG0Gdm1pyBdWLdzEb6nJ5u2VNPC9EyN7BNIElm6XsyiBf2cKCIiIiOdkhqxdC6GtatLj83eMpu21Lu+tnXVemrJUrpWxZRpmNZR2bSlpB0zIFd0Ge/pgc5F2bWnCnz3hnC9LKakxohTXi9GyW0RERHpm5IasaSXnkybiRkzNpOm1L30zeyG9bBsSTZtEaGPLSXTa/4zYlpby3dQavTO35JF4IuSmC0t2iVqJErXUWmSIrgiIiJSfUpqRFK284mWnvTLtLXB5Gklx/y8FzJqjQjl27mmZxNlqWxb1wZPaqSTMlNnYFpasmmLZCeV3C5LLIqIiIjkKakRi3Y+qZhfvRJaW0uPXXweyY++iX/68YxaJSOZT3e062g5RLNt61rWea2jn7XEU14Et7Ff1yIiIlI7SmpEkt75REmNvvmn/0fyuTPKb2B7evD/vInkK58kueLyUHhVJJb0TI166miX7RbU4J2/9Na52vlkZEr/3letwK9dk01bREREpK4pqRGB37AeFswtPTh760zaUs/8/Lkk3/48rFw+8Hl//z3+b7+L1CoZ6bz35Um2OkpqNNu2ruWzYuqjfolENr4DxrSXHmvw17aIiIjUhpIaMbz4PBTv3jF6NMyon05RvUiu+BmsWT34iYD/y6/xKh4qMaxeCekR4jpKapRdSxbNb+yZTItLt+7UTI2RyRhT/j7TEhQRERHpg5IaEaSXnrDZlpicCt8V852L4V93V/4Penrwt1xbuwaJFKQ7UuM6MGPHZ9OWvkxLdfzWd8Hypdm0ZZjqfVaMRKZioSIiIlIBJTViUD2NQfn/PFC6jWMl/+ahe2vUGpFeZbuJ1Fkn24xph4mTSw82audv+dKQlClWZz9viUfFQkVERKQSSmpE4Oc+W3pASY1yq1dtwr9ZWf12iKTVc5HQgvS2ro1aeyDdaZ04GdM2Jpu2SPZmpF/XSmqIiIhIOSU1YtBMjcGlC8JVon1s9dshkra4/pdDNMuIdj1vnSvxmfTSqvSsKRERERGU1Kg5v2IprFhWelA7n5QxO+429H+z0+41aIlIqbLR4XrsaKeLaTbqtq6NMCtG4kn//jsX47s3ZNMWERERqVtKatTaC6mlJ5OmYDomZNOWOmZmzYad9xjavznk6Bq1RqTIwnRHuw5342iW5SfpZEw9/qwlninToaWoqLZPoHNRdu0RERGRuqSkRo2V7XyipSf9yr3u7dA6qqJzzauOwczYvMYtkpHOr++C9NbBdTh7wMxIdf4bNKlRvvxkZjYNkbpgWlpg6ozSg406C0lERERqRkmNWkvX05i9VTbtaABmm5eQO/0sGD164BO32h7zplPjNEpGtiULSx+3joJJU7Jpy0DSMxpWrcSvWZ1NW4Zj8YKSh3U5K0bimqZioSIiIjIwJTVqzM99pvSAZmoMyOyxN7nPfScsLelv14PuDZDTS1ciSI8KT5uJqcfX3viO8sK5Ddb58+vWwMrlpQfrcFaMxGVmpIvgNuYsJBEREamdOrw7bx6+pwfmPV9yTDufDM7Mmk3urWeQ+8bl5D73bcy7Plp6wtxn4anHsmmcjCiNshuHMaa8bY3W+UsnkNraoWNiNm2R+lFWL2ZBPyeKiIjISKWkRi0tnBdmFRS0tMCsOdm1p8GYtjGYLbclt/9hsNX2Jd/zN/89o1bJiJLejSNdu6KepDt/jbb9ZR+7zBhjsmmL1I2yJUiNlqwTERGRmlNSo4bKioTOmoOpsBCmlErvdOLvuQ2/emVGrZGRomz9/rT6LVxZXiy0wZafpDur6WUHMjKli8UuXoD3Ppu2iIiISF1SUqOW0kVCtfRkk5l9Di6tGdC9AX/HDdk1SEaG9EyNei5cmWpbwxVULPtZK6khlBUKpWsdrFiWTVtERESkLimpUUPazrV6TNsYzL6Hlhzzt1ytETupGZ8kZbtx1PPsgbIkQINN0y9LwtRzAkmiMWPaYcKk0oONlrATERGRmlJSo5bKtnPdOpNmNAtzcOkSFObPhccfzqYx0vyWLSmtiWNMXS8/KUsCLF2C37A+m7ZsilQNEJNediAjV1mxUCU1REREpJeSGjXi16yGzkWlBzVTY1jMnK1h+51Ljvmbr86mMdL80h2nSVMxo0Zn05ZKTJ4Cra29j70vn2lSp3z3BuhcXHpQMzUkr9FnIYmIiEhtKalRK3OfLX08rgMmTcmmLU2krGDo/Xfitb5aaqB8OUR9zxwwuZby+gPpbVLrVeci8Env45YWmDI9u/ZIfSlLajTI61pERESiaB38lHistV8FjgW2AFYBfwU+7ZzrLDrn7cAXgM2Ah4AznHP3ZdDcAfVVT0PbEw6fefkB+N9cBoWdT3q68bdfj3nNG7JtmDSfRixcOX0WzH9h40O/6EUa4qqTTr5MmY5pacmmLVJ/Gr0IroiIiNRUvc3U6AHeCkwF9gDmAD8pfNNaeyBwKfB+YDLwB+Bv1toJ8Zs6CO18UhNm1GjM/oeVHPO3XB2KOopUUwMWrmzUbV1VJFQGUr78pDFe1yIiIhJHXc3UcM6dU/RwkbX2YuBXRcdOBa5wzl0LYK39OvBB4HXAzyqJYa2dSkia4JyjpUajgcncZ0oe57bYpmaxRprcocew4borew8sXkDusX+T2/XlmbVJmk+S6jjlZm5e/+/hGZvTU/x48fz6bzPgFy+geB+j3MzNGqLdEoeftTklaesVy8htWB92RhEREZERr66SGn04HPh30eM9gJ8WHjjnvLX2gfzxSn2IsHwFgJkzq79O3icJc+c9V3Js6u570VaDWCPSzJks3GNvuh68Z+OhUXfeyLTDj8mwUdJs5i5ZWNLRnrrjLnX/Hl67w84Ul9tsWbKwJte4alu8opO1RY87tt2BCQ3QbonDz5jB3DHt+HW9r5IpyQZGz9w6u0aJiIhI3ajbpIa19g2EmRmHFB3uAJanTl0GDGX5yUX0zv54bMGC6u8O4Be+iF+7pveAMSxt78DUINZI1bPf4VCU1Fh7183Mf/QRzORpGbZKmoVfs4pkZemlZmlrW92/h/3o0pHr7vnzmP/ivFBEtI5teP6Zkser28ezts5/1hLZtJklyzqX/PdhcmPrb+WpiIiIVE+lg3N1mdSw1p4EfB843jl3f9G3VgITU6dPAp6s9P92zi0BlhQe9/T0DHD2pvHPP1V6YPpmJK2joAaxRiq/x97QMREKHc8kofvma8gd9+ZsGyZNwc+fW3qgfRw9Y8Zi6vw97CdPA2PCdq4APd30LF6ImToj24YNwHtfVlMjmTodX+c/a4nLT5tVktToWThPrxEREREB6q9QKNbadxESGsc5525MfftBYK+icw3wsvzxutHXzidSXaZ1FObAI0uO+Vuv1U2uVIVP78YxfVZD7F5kRo2C9GylhS9m05hKLV8K67tKj6W3ppURz8xQsVARERHpW10lNay1HwYuBF7tnLu9j1N+CLzeWnu4tXY08AlgDPDHiM0cVDqpoZ1PasMcdFQYlS5YuhgerrvdfaURLUolAqY3UH2H1E4RPv1c6s3iVOd0wiQVgJRyqURXWeJRRERERqy6SmoA3yHUx7jRWruq8KfwTefcbcAZhOTGcsACxzjnVmTS2v688GzJQyU1asNMnwUv3bPkWHLz1Rm1RprK4tJ6DqaBthgt29a1zjt/fc2KEUkr39a1zpN1IiIiEk1d1dRwzg06v9s5dzlweYTmbBLf1QUL55UeVFKjZnKHHE3ycFHZlYfvwy9egJnWQCPrUnd8eslGI3W0UwmYdL2KupNqXyMlkCSi9PKTzkX4nh6Mtv4VEREZ8eptpkbjm/dcb5E+gLYxUMdF+hrebnvDpKm9j73H33ptdu2R5lDW0W6cpEZ57YE6H9EuW+rTOD9riWjKDDBFtyw9PdC5KLv2iIiISN1QUqPK/AtPlx6YvRUmpx9zrZiWllBbo4i/7Tp8d3dGLZJG5zdsCPVZiqWXdNSzsmn68/HFidY6UzaTJJ2UEQFMaytMSRXBrfdZSCIiIhKFetvVNlf1NGIzBx5ZOoK3Yhk8eFd2DZLGtmRh6WyrllaYPLX/8+tNevnGurW9Wx/XIy0/kUrNaLClVSIiIhKFkhpVpu1c4zNTpsEee5ccU8FQ2WTpjtLUGZhc46zbN+1jYfyE0oN12vnz69aUJ1waaacZiaq8WGh9vq5FREQkLiU1qsh7D3OfKTlmZm+dSVtGmtwhR5ce+O+D+AXz+j5ZZABlW6A24nKIshHtOq2rkd75pG0MdEzKpi1S/8q2K1ZSQ0RERJTUqK7lnbBqZemxOVtl05aRZpc9ywqy+luuyagx0tAauEhoQVmb63Vb18Xl27kaM+gmWDJCaVtXERER6YuSGtWUXnoyZTpm7PhMmjLSmFwOc/CrS475O/6B37A+oxZJoyob/Z3WeEmNsroadTqiXfazbsAEkkTUYEVwRUREJA4lNaqorJ7GbM3SiMkceAS0FNU+WLUSf98d2TVIGlN6pkYjLj8pm6ZfpyPaC1UkVIagryK46dmRIiIiMuIoqVFN2vkkU2bCZMye+5Uc8yoYKkPgve9jSUTjdbTLEjEL6zOpUZZs0UwNGUDfRXDr87UtIiIi8SipUUXa+SR7Jl0w9In/4Oc+l01jpPEs74T1qSVLjbj8JFUolJXLw04j9aYZZsVIXCoWKiIiIilKalSJ794AL75QckwzNTKw424wc3bJIX+LZmtIhdIFNSdOxrS1ZdOW4eiYFHYSKbZoQTZt6Yfv7obORaUHG3BWjMSlYqEiIiKSpqRGtcyfCz3dvY9bW8s611J7xpjygqF33ojvWpdRi6SR+D5242hExpg+iirWWeevcyEkSe/jXA4mT8uuPdIYGmVnHxEREYlGSY0qKVt6svmWmOKilRKN2f8waB3Ve2Dtavw9t2bXIGkcTbCd60bpafr1Vlcj3RmdOgPT2ppNW6RxpGbzlCUiRUREZMRRUqNaUkkNM3vrTJohYMZPwLziwJJj/pZrMmqNNJR0R7uBl0OU7SRSZ7UHmmVWjMRVvvykvl7XIiIiEp+SGlXi5z5TemCOtnPNkjmkdAkKTz+Of/bJbBojDaN8N46Z2TSkGlLFQuuuoGIzzYqReNKvk2Wd+PVd2bRFRERE6oKSGtXygrZzrSvb7QyzSxNLKhgqg1pcWkyzbLZDAylLEtTZ8hPfRLNiJKKJk2HU6NJjdVYEV0REROJSUqMK/KoVsGxJ6UElNTJljCnb3tXfdTN+bR1uayl1wa9bAyuXlx5s5NkD6bZ3Lg67NNWL1KwYzdSQSphcDqalZlCproaIiMiIpqRGNcwtnaVBx0TMhMnZtEU2Mq88FEYXbcfZtQ5/182ZtUfqXHrmQFs7dEzMpi3VMGU6FBcr9gksXphde4p478tmxTBDSQ2pUNnSqvqahSQiIiJxKalRBWU7n2iWRl0wY8dh9jm45Ji/+erQoRJJS9ecmD4rbI3aoExLC0ydUXqwXupqrFgG6W2WpympIZUx6Zka2tZVRERkRFNSoxrSO58oqVE30ktQeOFpeOqxbBojda2pioQW1OuIdrodHRMxY9qzaYs0nvS2rvWSrBMREZFMKKlRBWUzNbSda90wW78Ettq+5Ji/WQVDpQ+LmqdIaEG9bn9ZViR0RuP/rCUek16qpJoaIiIiI5qSGsPkkx6Y91zJMc3UqC9lBUPvvQ2/elVGrZF6VT5TowmWQ9TriPZibecqw5B+vSxeED6LRUREZERSUmO4Fi2A9V29j00ONt8iu/ZIGbP3QVA8tX3DevydN2TXIKlPqQ5/2WhwA6rbbV37qF8iUrGpM6G43k13NyztzK49IiIikiklNYYrvfRk1mzMqNGZNEX6Zsa0Y/Z9VckxFQyVYr67GzoXlR5shsKV6SU0i+bjkySbthQpmzHSBEt9JB4zahRMnlp6sF7qxYiIiEh0SmoMU7qehpae1CdzyKtLD8x/AR5/JJvGSP3pXATFnf1cLmyJ2ujSxU67N8CyOhjRTs0Y0fITGbJ6XVolIiIi0SmpMUzlRUK3yqQdMjAzZxvYbqeSY/4WFQyVvHSHaOoMTGtrNm2pIjO6DSalR7Sz7fz5dWtg5fLSg02w1EfiqtciuCIiIhKfkhrDNfeZkodmzjbZtEMGZQ5OFQy97w78imUZtUbqSVMWCS1IJQwy39Y1tcsMbWOgY1I2bZHGNS01C0lJDRERkRFLSY1h8OvWlN9IzdFMjXplXnEAjB3fe6CnG3/H9dk1SOpHukhoM9TTyKu7YqHppMq0mZjioo8ilZih5SciIiISKKkxHHNLt3KlfWxzrMNvUmZ0G2b/w0uO+VuuqYvCiZItvzDVIWqm5RB9FAvNkoqESjWULz9RoVAREZGRSkmNYfCppSfM3lojjnWurGDoovnw6IPZNEbqx+LUTI2mWn5SZyPaTbh1rmQgnQxbsxq/elU2bREREZFMKakxHNr5pOGYWXNgx91KjiU3q2DoSOa9L5+90ESzB+ptRLt8poaSGjJ0Ztz40uWEkPlrW0RERLKhpMYwlO18oqRGQzCHlBYM5V934ZctyaYxkr2Vy6BrXemx9FaojazPEe2V2bQFymdqNFECSSKbni6Cq7oaIiIiI5GSGpvIew8vPFtyTDM1GoPZc1/omNh7IEnwt12XXYMkW+l6Gh0TMWPGZtOWGuhzRDujYqG+uxuWLCw9qJkasonqrgiuiIiIZEJJjU3VuRjWri49NnvLbNoiQ2JaR2EOPKLkmL/1WnzSk1GLJEt+8QhYDpEe0c6q89e5CIoL8+ZyKq4smy79Xl28oO/zREREpKkpqbGp0ktPps1sqtHdZmcOShUM7VwMD92fTWMkWwubuEhonplRJzugpONOnYFpbc2mLdL4tPxEREREUFJjk5XtfKKlJw3FTJ8FL92z5Fhy898zao1kqomLhG5UJ9u6+nQhx2lNVLtEoqu3IrgiIiKSDSU1NpV2Pml4uUNeU3rg4fvw6fX+0vTKOtrNVCS0YEadLD9RkVCppvTrZ+kS/IYN2bRFREREMqOkxiZK73yipEYD2n1vmDSl97H3+Fuvza49ko0R0NEuH9HOaqZGKu6M5lvqIxFNngLFy5e8hyWqqyEiIjLSKKmxCfyG9bBgbunB2Vtn0hbZdKalBXPgUSXH/G3XhR0aZETwXetgxbLSg01YU6NsRHt5J76rK347yhJITfizlmhMrqV8CZPqaoiIiIw4SmpsihefL63gP3q0RhwblDnoSDBFb4PlS+HBu7NrkMSV7gCNHg0TJ2fTllqaODk8t2LpXV9qzHs/MuqXSFzT0kurlNQQEREZaZTU2ATppSdstmUYMZKGY6ZMh91fUXJMBUXJQgAAIABJREFUBUNHkHQne9osjDHZtKWGTC5X1vmLXlRx5TLoWld6rBnrl0hUKhYqIiIi2ktvU8x9tuSh6mk0ttwhryEpnp3x3wfxC+dhZmyeXaMkivIioU0842rCJJj33MaHyR9/genqwuy1P2bUqNrHT4+gd0zUNtgyfOkiuItHRk0N7z0sXgDLO2HUaJg1B9M2Jutm1ZT3HubPhVUroG0MbLZFnGsX4FetgIUvhrotU2dgiutx1TJuT0+YHbx2DYwdB5vN0SCaiEgflNTYBGUzNZTUaGwvfRlMnQFFO5/4W67BvPFdGTZKolhU2gFqxiKhvqsL/4tL4NF/l35j3nP4y76Bn/hjcu/8MGbXl9e2HWVFQpvvZy3xmemb4YsPZLWzTyQ+6cHfeRP+xr/Cs0/0fqOtHbPvIZijTmy6hLzfsB5/89X4m/5eWs9sfAfmgCMxRxxfsySDf/JRkuv+BA/8s3TZ8a57kTv8eMyue9Um7ppV+Buuwt98DSxb0vuNKdMwB70ac9ixmLHjahJbRKrPr12Dv+92WDgPMDBzNubl+2lwp4qU1NgU2vmkqZhcC+ago/B/+sXGY/726/EnvDXaKJBko2ymRpPVxvEbNpBcdB489lD/Jy1fSnLRF8md8RnMHntXvw1JDzzyAP66P5V+Y9LUqseSESi9rGrxAnyShCVXTcZvWE/yva/Cv+8p/2bX2tDx/+dN5N5/Nuale8ZvYA341StJvnMuPP14+TdXrcRfcwX+zhvIfeQLmC23q2rs5Pqr8L/9YZidkfbw/SQP3485+g2Y17+9qssW/aL5JN/+Qt8Jus7F+Ct/GX7PHzsXM3VG1eIK+M5FsHQJtI6CmZtjxrTHidvVBQtegA0bYNKUEfF79SuXw4svgE9gyvSmLRzu13fh//jzsLtiagmu/80PMAcfjTmx9v0Nn/TA+vUwuq0pPx8BjO/rYj1y+Hnz5lV24rIl+Fuuxd/xD1iyqOR75vwfkktXYJeG4pcvJfn0u6Gnp/Qbbe3wkl3IHfoa2O3lNZv26deuwd95A/6268JUU+9h6kzM/odhDjoSM6E2xSu99/C//+Bv+hv+kQdg7WpoH4vZ+WWYVx0DO+xasxoTfsWysNvMnTeE2hbGhCnUBx6J2e+wmo1C+Z4e+Nc/SW76e9nsBXPSu8gd9bqaxM1C8ldXkqwbUPs4chdcVtWfu3/sIZKfXdT3jhS5HObVr8ec+BZNp5ZNlix8Ef+Z95UenL015rBjMK88tGZLMnxPDzx4F8nNV8OTj8L6LpgwCbPXfphDjsHM3rLqMZPLvoG/6+bBTxzdRu7sr2HmbFPV+H59F/6e2/C3XgPPPQXd3TB5KuaVB4cb8yrfB/mkh+TCz8D//jP4yR0TyX3+25gqJUuTe27F/+DrFZ1rTno3uaNOrEpcv24NyZc+Ub7DXl9mzSH32W9W/TXuVyzF33od/o4bwhbJxoSlPoXP5vbajCz7pAceui+8px5/BNavg/ETMC97JebQYzBbblubuN7j770df8Nf4In/9n5jdBtm30MxR56AmTWnNrEXvoi/7kr8nTdC19reb2yzA+aw12L2OaRmHVA/99lw73f/nbByOYxug+12JnfI0bDHPpiWGt3vPvkoybV/gn+lZj9tvwu5I46Dvfav3X3nk4+G5/zQfbBmFYwZCzvvTu7QY2Cn3ase13etCwnK4tdVX3bcLSRmR40e+Lyhxi++333s4ZBAah0Fu7+CWj3njbE7F+NvuTp8ZnUuglwLbLEN5qCjMPscPKTr1uabbw4waEOV1KggqZHcfQv+Z/8XMlx9mTSF3Ac/i9lq+yo3T2LxSULyuTPy08L6sf0u5M44B9Mxobqxn3yU5LtfKd9atKBtDLl3fxSz1/7VjbthPf4n38Hfc2v/J+21H7l3fxzT1lbd2P+6i+Syb5Z+iBfrmBhGG1+yS3XjrlxOcvGX4KnH+j3HHHgk5i3vx7Q29kQ2391NcvZ7YVlnxf/GnHwaucOOrU78h+8PP+uegbdINvu+CvPujzZlgVapreSfN+J/djF0b+j7hMnTwmdzlTtDfllneG0XL/9IMcfYkLCr0uvaP/skyZc+Vvk/eNm+tHzgnKrEBvAvvhBmffW3ZW5LK+bNp5I79DXVi3n/HSSXXlDx+eaIE8i96T3Dj5v0kJzzvpIlqQMa007u6z+pyjTy5No/4X/344rPN28+ldzhxw07boG//06SH3+rvKhzQcdEch/4DGa7naoWE0LNkuS7XxkwgWWOOB5z0ruqmgT33d3hPujuAZKFo0eTO+1MzB77VC0ugH/kAZJLz+//Zw3hHuy9n6zqKL73Pswc+Pvv+z9pmx3IffAzVR9QS26+Gv/L74XOdT/MQUdh3npGVZM5vnsD/vKLQ/KoP7vvTe7UT1Z1dk7y0+/gb7++onPNoceQe8vpVYvtV64gueRLIeneX8y9D8K86yNVT6Ykt18flj1393P/N2U6uQ99ruKVDkpqVGbQpIa//06S713Q9/TDYu3jwsjIZltUsXkSS/Lby/D/+PPgJ261PblPnV+1Tr5/4WmSC87qv3NfYHLhArBbdeoe+CQJr+sH/jn4ybu9InQMqvQB4//zQJhOnPT/oQaE0cYzL8BsVZ0pxb5rHcnXzgojjIMwBx5J7h0fqkrcrPhHHggjBEPR1g477YYZ1wFjx8O4/J+x4zHjxkPx8bHj+r259KtXkZx9apj5UwHz9g+SO+ioobVVRjR/3+1hKcZgxo4nd/bXMbNmVyfumtUkF5wZZtQNwhz7JnInvGV48TZsgNUrSH79A7j/ziH8S4M583zM5luG2XfDuH77zkUkX/lk2PJ8sKjv+BC5A4/c5FiQn4q/ekX4/fa17KQ/La3w8gMwLcP7rPJLl5TXIBrMNjsM+zXmIXwmrxvkfqDY1OmYT34FM34CtI0ZVhLNP3QfyUVfHLDDCUBbO7mzLqjaTCDf1UXy9bMHTBIWmMOPI/fmU6sSFyD51ffwN/5t8BNbW8O937Y7ViWuf/5pkgs+1f9gaRFzwOHk3vmRqsQFSK64fOCERsHsrcid9dWq1Xzw/7qL5JIvV3SuOeYkcq97W3Xieh/qh919y+An77wHuY/8v6rMUvHLlpB8+j2D3+sWtI4i97WfVGXg1K/vIvlahe+pVxyIOe1TVUvAJ3fdjL/sG4OfOL6D3NkXYiqor1ZpUqOxhyJrzG9YT/KL7w6e0ABYu5rkNz+k5WPn1b5hUlX+2ScqS2gAPPsE/vo/Y445qSqxk199f/CEBoBPSC6/mNz5P6zODIIH/llZQgPgoXvx996G2efgYYf1SQ/J5ZdUdpFf30Xyy0tpOefCYccF8Df8taKEBhCWxex/eNVnisTkOxcNflJa11p48G76uuL1eRVsHxcq8o/rgHHjMfmEh1/0YsUJDQB//V/wBx6p2RpSEd/VRfLz71Z28ppVJL+9jJaPDDHB11/sq/9QUUIDwP/V4V95CGbWHHyShPfEqpVh9441q/CrVsLqFeHY6pWhRsTq/PdXrwrHBhrFHTg6/mtnhfdtLheSkeM7wnt1/ISQuCwkKsdPwGz8XgeMmxDez6ND8t7/4WcVJTQA/K9/gN9zP8y48WHq85pV+ecXnlP6OfuNz73oOW8YvKPXp55uuPvmvq9Vtfb04/ihJGCqZcki/Nmnhufc2hp+d+N7f7dm/ISi32tH/vc8ofe1MHY8prU1zOy7/OLBExoAXWtJfvk9Wj5dQVKxAv6Gv1TU+YL8Z8V+r6rKzGi/cF5lCQ2A7m6SP/2Clo9/cdhxAZIrf1lRQgPyNd6OOKEq9fv83OcqS2gAzH0Wf80fMcNMzEJILCRXXF75+df+EX/4cZgJk4Ydm4fvryyhAWH3wztvwPSRmPXeh+vxurWwbk3+7/DHF77uKjr2v0cqT2gAdG8g+b9zQ+JsTHv40zYGxrRj2kofh6/zf7e2lt07+Vuurvw9de9tmAOOgCoUPfZd6/C/+l5lJ69aSeJ+RMsHPzvsuAUNl9Sw1rYAFwDvBMYA1wLvc84trnYsf9/tYZ1Zpf7zL/z8uVUbEZI4Kv5QK5x/7R9JOiaAGebMhaWLK1srXLBsCf63P8RX48P8miuGdv6VvyRZ3zXsuDz3VOVTegGefpzkjz8Pu9OElhQ1qriB6dvY1Hk+wV/zhyE11d/0t4ZOahCjTsXa1eFP/ne6yZ2Juc/Cc0+ClvBJBfy9t4bOb6Uevo/kb7+HCROHF7inB3/DVZWf7z3J+Z8KSYXVqyvrMNZCkoSkwaoVvU1LndLne3f0aGgfH7aNrdT6LpLPng5JD6ypPLEpVdDdHX5XRb+vin7P7WPDOvuh3O8+8V+SP/8apkzblJYWNSgZ8v1I8svvYfY5CBIfPvt9Ev5O8n+XHCv62hd/3+Mff2Robf3vg/Rcej6mfXh1p3zXOnjw7iH9m+Syb2J23h0wkDOhzonJ9f5ddsyE607xsZwJ9TOG0tbrriRpGxP+jyQp/VkmxT/jntLfR1L6M/ediytOBgMhiXTRF8NMXZMrfS659N/p55kr+Zn42/4xtOfsfkTPP28qS1LQta6yQe7heOZ/+Gf+V96mgf5NS0s+wTGmN9GR3qVzEMnvfoxZULRyoZAj2ZgsMaXHNz42Jf/GP/6foV33/30vfsnCqhXGbbjlJ9bazwDvAI4GlgA/BsY65zZlIeeAy096Lj1/iNM9wbzhHeSOfsMmNEWy0vORk3XzJeVGt5G72DXs7IEhr8HPmDntTHJ7H5h1M6QB9Fz8pSF3CkRERKS+mDefRu7wgWu5NfPyk9OA85xzTwFYa88EnrDWbu2ce2awf2ytnQpMBXDO0TLAuqlk5YohjzyaVSsG/D+lvvjubnqU0JC+rO+iJenZOAW70fhtXoLfajv8s09W/G9yR50Y1jeuXoXPTwX3a/JTwouObfL08AG0tLaQ07VTKpCsXJ7NEoMstY7qvyBqf1paBy3UW7eMCbPNhtL+9rHkjn7DsOs/+SULw24BQ2D2OZjcFsOvMdFz/VWwbEnl/yDX0jsiLiLSYMzq6vWbGyqpYa2dCGwJ3Fc45px70lq7AtgdeKaC/+ZDwMbFtTNn9r8F2aKODoa6mnX8lGlMHOD/lPriveeFTblZlOaXa2Hm7DkNvZ/3mpNPZckFZ1V0buuW2zLrg2dhWgb/WEi61uFXrSRZtYJk5YrSv1etYNXfryCpcA1+wdSX7sFoXTulAgvHd1CFxXCZMKPbyHVMJDdhYvi7Y0L+8SRyHRNpKf5e4e/xHfQsnM+Lp76u4unP4448jskf+XwokLxiOcnKZfm/l9OT/3vjnxWpr1evrOo0a9M2puj5TgrPeUL+uW58npNKfybjOuh6+AEWnVP5bgAT3vB2Jp783mG313vPgmefZEOFNTJyk6ay+TlfrcoOFau22Iql3668NtuUj32esYe+JhSwXbmcnhXLSn+nK5aTrAp/96R+137tmmG3V2QkMmPaMe1jybWPC3+PHYtpH0eufWz+8XiSrrWs/muF9Uvyxp9wMmbUaPzaNSTr1uDXrCFZuxq/bm34e+3a8L21a5qm39IxZRoTqnTv11BJDaBQEja98G9Z0fcGcxHwq/zXjy1YsKDfE3u23B7ur7CYYt6azbZk3QD/p9Qfs/3O+KFUOjc5zM57hHVsw7Fi6ZBG0QGYNQczfdbw4uLxjz40tNH21lGYnXYvXT+3KZEXLxjaukoIayonTU0d7OdBWfvyj5Me/EP3Dqlok3nJLixctAnFNuvJDruRO/bNJFf9ZuDzJk/FnHEOCxcPYYQQYMz48Gf65iWHzeh2uPziiv8bs+2OLG3vAF07pQLdW20P/753SP/GbLMDjB9mVfnu9fj/DnFXjO12ovVtZ2ws2Gjaxmz8lgd68n/6tW49rFsCuVHkjjmJ5K9u8JgTJ7P+1W9g4cJC/SID4yeHPwPI5f/4pCcU7Vy1kuSJ/9Dzk+8MHrOI2Wt/Wk44JRSlHD+hZLvA4ufc7y352i5Y24WfOYfcvoeS/POmwWNuviVr9zu8avdf/k3vga9/pqKZIrlTTmNh5xDqjgwUd5eXY3Z4aUX1HsxOu7Nypz1ZVficyo2CSdPDn/7+DdCS/+O7N2ws1prccBXJEOuLma22g+Fu+dnTg//vg0ObadIxkdzOe/TWjiiur9BfPQmTC0++uNbCE4+GYo6VMobcq1+PaR/ebiC+q4vk6t8PrYjktjuS23HXkpogfdYLSdcVSUpriSSPPVRx0V8AjMHsuR9m9Oj+61iU1bsoqmuRP+5Xrxhy/Tqzxz5hO+6NzytVJyXp47kXP/+kJzznB+8e2o5CY9ppOeV0zLhxMGZsKNRZKM45ZmzYZSg12OXzf9K/UfPk4xX3L8xur2D9CW/t9/vp4TXfvSFf72Mdft2ajUVM/ZpV9Pz420MrMj1ufOjXQFEBj/wXhQR3f8eLjvl5z8PCFyuPC6zebAvWDnLdHmgCQrFGS2oUKoOlq31NAlZQAefcEkItDgB6evq/nfAHHA5//lXlF57ps0h23C1U/JbGcfDRQ9q+zRxweFW2+/Q9PfizTw0FQyvROipscVqF7Z6Sv/8Bf8XPKj7fHPsmcq+1w47rV68iOfOdFVf9ZuJkzFlfr8qOL8mvvo+/8a+V/4NDjh7w+tAozAmnYKbNxF/1G1ic+uDI5cINi30PyZRpUKXn6/c+CK78ZcU3T+bIE5riZy2RHHAkXOUq7wjNmo05++tVqY+TfO+roYh4hXLHvgk/e+ve+8HhvM6PPwWzvgt/3ZX9nzNlOrkPf4Fk4pThxRobtnJmxmZw49+gj+J1/TEnvgW/2RbVec5v/xCmpwd/z639nzNna8yHv0Ayuq1q1zC225ncGWeT/ODr/XcOWlowb/sAfs/9qnf9Mgbzgc/gv3s+PPZQ/+ftvAfm9LNCJ2pTY5scjJ8Y/hx3Ctx6XeWjv5OmYs6+sCpbXyY/uwh/23UVn29Ofh+mGvWXlnXiz3pP5T+/PffFvOEdww5rANO5EF9Bsi78A0Pu1E9ipg1/NDv34N0kF3+p4vPN3geTO/UTw45rgJ65z8HjD1f2D8aOw5z6KUzb8Jf/muuvwv/mB5Wff9ixsN+rKO+yFx74il8z5h0fwl/w6cGLLU+ZhnnbB4Z2HTG5sANd+zjyVRV6v/X0/8JOXZX+V/a95PY/rPLY/fCL5pN85n2Vz/TbfEuSbXeqWr+5oeZVO+eWAc8BG/edsdZuS5ilMcThk8GZSVMxr3pt5eef8JaGnqo+Upk9961814Ux7ZgqFYI1LS2YE06p/Pwjj69KQgPAHPJqmNL/aE6JSVMxhxxdnbjjxmOOel3l5x9/cnW2sAXMq18ftrCrxFbbY/bcrypx60HugMPJffn7Yf/1E07BHHMS5uTTyF3wI3Knfxoz3Ar2KWZMO7kzzgmVuAc796gTMa9QgVCpnJk6HXNo5dek3AlvqVrBX3OshaKZBwN6yS6wy55ViQtgcjly9j3kzv46Zt9XlbZj8y1DwbVzL8LM3rJqMSH8/CqdpWf2PRSz2RZVi21GjcKc+klyHz0XXvbK0hmS2+yAeddHyJ3zDczkqf3/J5sae/e9yX3pUsyxb4ZJU3q/Mb4Dc+QJ5M67hNwBR1Q/7tjx5D5+HrnTPw077tb7szc52HkPcqefRe6j/w8zdni7cJTE7JiAOfKEys8/4ZSqJDSAcE81ZvDPCgC23C7cs1Uj7qQpmONOruzksePJve7tVYkLob9AR2W7MZljTqpKQgOA3V4O2+1U2bmj2zDHnFSduEDuTe8NW5JWwJx8WlUSGhAGIql0hnPHxJDUqBIzbSa5T18AW7+k/5O224ncp79a1WuYOeJ4mFjhLKottsHsfVB14k6fhTnoqIrPz5341qoW42/U3U/eTu/uJz8COpxzm9LrGnD3E8iPpv/omwOPEqBdTxqdX9ZJ8q3Pw7zn+j+prZ3cBz8TlmFUUfKX3+D//KsBzzH7vQrzzg9jqrhNp5/3HMm3vjBwUbKJk8l99Nyq7I++MW6S4H9+yaAjM+a1ltyJ/U/F26TYTz5KctEXB94Ocs7W4TlX+oEg/fIvPE3yi0vhyUfLv9kxEfPaN2EOe23D7jAj2fHd3SQ/vBDuv2PA84x9D7khdNYqiv3ve0i+/9WBZ5xtuV24jlQpEd1nO5IeWLsmLA+ssLOwqZJbrsH/4tKBZ8fsuhe5M84pWW5Sbb67G9atCVPAaxinLK73Yaq3T2DM2KgDWH5Dfpp5ezumdfh1O/qNk/Tgf3oR/s4bBjzPHHcyueMrTAZUGvvRf5Nc8uWBlwlstgW5j5+HSS9HHU5c7/F/+iX+bwMs6+qYSO5Dn8dsM0DHdFNiP/80yf+dN+A9mDnqRMwb3lnV15tfuTzc7z7/dP8njW4j9/6zMLu+vGpxAfzjj5B89yv934O1tGBOfh+5Kg2kbYy7YF54zksW9n9Sx8Qw8LPVdlWNDfnrxxP/xd/+D/yisDzDzJyNOeAI2HbHmtwD+eefJvn2F2DFsv5P2nxLch87t7rvqe4NJN//Gvzrrv5PMgbzplMH3fWkoNLdTxoxqdECfBV4J9AGXAec5pyrcA5/iUGTGpDvhN3+D/z1f4G5z5Z+c+c9whq7l1ZvNEay4deuwV9zBf7Wa0svAq2jMHsfhDnmjZhZc2oT+6F7Sa75Y/l00y22wRxxPGa/w2pz0Vu+FP/33+PvuAHWFu0C0z4Ws++rwnOu4sVuY1zv8XfdhL/uz/Bcqq7IDi8ld9TrMHvsU/W4ECrb+2uuwN9xY9iDvGDyNMwhR2MOPy6sn5Sq8c89ib/vTli5DEa3wXY7YV62b1UK68nI5ZMe/G3X4a+/qjwhvcue5I5+fe864WrHnvss/m+/D0tRiusu5Ge2mSNPqHmiITb/v/+QXP0HeOje0unFM2djXvXa8LyrNLNOsuG9x995A/4ffy7v9O64W9gha/e9axN7/lz8334XBhGLl8FMmIQ56ChMFepZ9Bv7mf/hb/wb/t5be5OV02eF1/SBR2IqneU51LhrVuFvvx5/89WwYG442DoK8/L9w3uq0lkVQ427bi3+uivxt1wNy4qWRrS2Yl5+AOY1J1V9xtfG2KtWhD7VLdf01l8YPyEM3h36GsyMzQf+DzY17srl4X739uthzareb7S1Y/Y9JMyIqXQGc4Pwyzrx1/0Jf9s/Sp/zlGmYg4/GHH4sZkz131M+6cHfci3+hqvK6+jtulfoNw9hgLhpkxpVVlFSY+PJ3oeLfOfCsI3WZltUoWij1BvfvQGeehxWrQhT5bbevmYfaGWxF86DF+eC74FpM2H21lFGsX3XOnjqsZDYaB8XpvVG6Nh770NnZNH8MMV21hzMzNp8oJXFXrcWnnsK1q+DcRNgy22rNp1WROIJn81PQeei8Nm8+ZbVm649WOyVy+HZJ0JHaMJE2GbHpr+O+M7FMPcZ6O4ORZy32k5Lb5uM9z4M4i2eD6YFNptds85mWezVK+GZJ0Itk/ETYNsdajpDpSR2T0/o/LW0hsGdiLMIfWFHi/Zx0ZKDvrsbnn4cVi4PAw5bbV/T2WVl8TdsCAU9R7dF+1n79V3hOa9eGQp/brtDTTr29cRvWA8vPBNmQo0bH/oWET6nvPfhPrtzUVg6OHsrzNQZQ/5/lNSozJCSGiIiIiIiIiJSe5UmNZRaFxEREREREZGGpKSGiIiIiIiIiDQkJTVEREREREREpCEpqSEiIiIiIiIiDUlJDRERERERERFpSEpqiIiIiIiIiEhDUlJDRERERERERBqSkhoiIiIiIiIi0pCU1BARERERERGRhqSkhoiIiIiIiIg0JCU1RERERERERKQhGe991m3I0oh+8iIiIiIiIiJ1zAx2QmuMVtSxQX9AfbHW7gA8BuzonHu8uk2qv7hZxtZz1nNuxrhZxtZz1nNuxrhZxtZz1nNuxrhZxtZz1nNu1tgjLW7M2Fp+IiIiIiIiIiINSUkNEREREREREWlISmpsmiXAufm/R0LcLGPrOY+M2CMtbpax9ZxHRuyRFjfL2HrOIyP2SIubZWw955ERW8+5+eNGiz3SC4WKiIiIiIiISIPSTA0RERERERERaUhKaoiIiIiIiIhIQ1JSQ0REREREREQakpIaIiIiIiIiItKQlNQQERERERERkYakpIaIiIiIiIiINCQlNURERERERESkISmpISIiIiIiIiINSUkNEREREREREWlISmqIiERmrR2bdRuktqy122fdBqk9a+3UrNsgIiIy0rVm3YBGYq39HTAOGA30AN45d3Sk2B8GbnTOPRQjXir25sBezrmrrLUvc879K1Lc44C/ARcDDzvnLokU90xg7/xD75yzMeLmYx8CvA5oy8c+I1bsrFhrfwVcD/zOObciUszfAT7/0BD59wxcbK3dAFwBXOecS2odMKvrl7X2mPQx59zfah23KP5HgF2dc6daaz/nnPtipNCvB74WKVaJrK5hGV6zTwZOJAzUxH4vv4cMfs/W2n2cc3fHjpuP3Qq8lPA5RRbtsNZ+2jn31UixjgQscIlz7l/W2tOccz+IETvVjmjPOR8vq/fzLs65/1hr3wY84Zy7M0bcfOzdgX2cc5dZa49wzv0jUtxxwM7OuXuttbOdc3NjxM3H3t85d0f+64Occ7dGjD2T3uvIcxHj7lL0cFWs2NbaTwCvIPS/73bOfT1S3FOcc7/Kf/0h59xFkeIeAbyR3j7Nu2sZT0mNIXDOnWStPQ84F0iAT0QMfwfwamvt2cBo59wbI8b+MtAJXAW8G/hwpLgHAisJHd79I8UEmO2cOylivGKnAx8DNsQMaq29CJiWf+idc6dEDP8W4DDgfGvtOOfcO2sdMP9e/jzwPaALOK3WMVPx322tHQ+8A7gEqPmofobXr+mpx77Ps2pnO+D5/NcdEeO+3Vp7OLCC+B3trK5hWV2zj3TOvSlivGLHW2u3o/dvmiSSAAAgAElEQVT3fGakuAdaaz9K6HT+1jkX8zPDAXcTPqd8/uuasta6oocGeBkQq4N/BvAu4LPW2in52DWX8XOG7N7Pb88PdmwLvAqIltQAPgLMz3/9WiBKUgP4DuFe5F7gHOADMYJaa18KnGKtXUZ4jb0biJLUsNb+GFgCdBOuI+fEiJt3EfCf/Ne7W2vvc859PELcnHPuZABr7YUR4hWMsdZ+j5Bc+EPEuCcCnyRSn0ZJjaHbAZhN+AVtHTHuEcBU4BngrohxAZYCyyPHBNgC+BDhZuLgiHH/a639IOEmFefc5RFj30VILhRmLCyJFHdd4UKbgUnAS+h9fcfyEsJruweYFTEu1tpjCTNyPOE1Hkvx9WubGAGdcz+z1k4GDifMFInNA+3W2l2BzWMFdc7tGitWH7K6hmV1zb4n/54qPN9bIsZ+S9HX0RJ2zrlvWmsnAb8GTrXW/sY5d2mk8I845y6IFKtghXPuvYUH1tpYzxVgkXNuGfBJa+0F9M6CqrUsnzNk937eCngfcD5hkCemFYTkAkDMZaIrCfcjAOsixn0jsGP+bw/8NmLsh51z34wYr9idzrnPAlhrv0S8cgwvtdaeQuh/b2atPSbSzNXFwARgFL2DPDHMA9oJA2k1p6TGEFhrDyBkMK/IH/pJxPCthAtOF7A2YlyAxwmZ812BeyLGfScwyzm3wlr75YhxjwR+Ru8HW0x7AFvmY0fJXFtrPwDskJ8FtBzAOffdWsctcj7hg/T7zrmYo/g/IPyee4DvR4wLMBn4kHNuTeS4X6B3plWU6Yd53yRcw64jJGhjJgq/QRhpfRtwdqyg1trjCR3eDmC9c+7EWLHJ7hr2DsJIVFfka/ahwO30Pt+YSY1ZhNdWoQNU0+m1BdbabxKWkp2dXxJxfoy4eRustdcBiwAizexLv54+EyFmwV8LXzjnzrLWxkpEZ/mcIbv387nABOfcC9baP0eMC2FWyAettfsDv4wYdxFwcH70PkoHEMA5d6619gDn3O0A1tp9Y8UGTsjPcludb0usWW4A0621nyPcZ08H/hkp7o2ExALAtfTOkK61bZ1zp1hr24DzgAcjxX0JYXaZIfystfykjkwBVtHbGYjZAbuCcON2ALAX4c0QhXPue9banwPGObcqVlzgQsLI7nsIb8L3RYr7L+CqGHUO+jDPORf7xuXh/J+CaK/rfKLwL4RM7mustTHrLRSmT7cRsWhyfsr4bGA3a8OKhIgf5oXp4hCmfMaykHD9uNxaOydW0KJ6HoXptLsRb5TiNYTprecDMaa1FsvqGvYpwkhUjvA6i7WM7VHn3P9FipV2KmG6+tcIncBYvuqcW1B44JyLlrAjDDYcGTEezrmnrbW7EablJ8B3CctiY8S+Mj+o88Gi2DHiZvac894OWGvtKMJn5KGR4m4BvMFa+37CdeTmSHFxzjnC8qqonHNfsdZeQfic/G/k8CcSksIAxxOvg//2oq+jLkt1zr0v/57GOffwYOdXmae3llusAZ6LrbWvICTf/zrYydVgrTXAzc65n8aIB0pqDIlz7i8Zhn8NcBPwvZg3qqmCiuQ7nbHWhvcAz+a/jrn85RXAldbadcRfC3+Mtfbl9E6jrnls59zN1tpznHNfAbDWnku8kc4phFkLJv845gfbjwm1agrrOWM959/SmyAFGB8pLsD/o3e070vE64TdDPRYa/8EPBIpJvTW89h4ExEx9hJCUnYfwvTemLK6hhnn3FsGP63qDrHWXk3E62aRBcAYQqdzZsS4f8r/fgt+45yLNeNsrLX2zfT+vGMlok8HziLMUPk28ZJmAO/PKHaWz/llhGn6/y9ffDiWE4i4Dr8gfb8Lca4lRXFN/nHs+86Z+RkTnkhLNPODO4VYhc/mKK8xa+3X6C0fYCL/vAv1WsYR+nWxkhqXEH7e9xCWz9X8ftc55621L7PW7kfvLPD/DPLPhkVJjcYxH3izc+4+a+0HYlWhzhcXzBEKzz2fn7oUSxewc35t+ORYQZ1zJ8SK1UfsPWPHzH+g7mKtLRQ/i3Yj4Zz7i7X2jMJyl/wHXSz3xnofFXPOvWitPdU5dx6AtfYrxCuQ1eWcez4fN+YythbgdufcNRFjFup5HAnsnR8Je3PE8JcQEmZvIxSkjSbDa9h21tqT6J1OHKWz65w7NEacfvyS8Fl1JvGKCkLYNenzsDERvUPE2DcSZrhNJ26i8AnCzXEr8L+IcbOMneVzXga0WWvfSpghHEvUdfgF+fvd8YRdSO6JNauwUNTZWjsqcsHfgs/SW5j0C5Fi/paQqItdOBzn3JnFO8zEnD1afA9krY052LECWOKcO89a+6mIcZcSlsMWElfn1TKYkhqNYz/CFG6IW6AUwuhAYRnI/xFvGchn6H0zRJnumR+N2Ae41jn3A2vthc65T0aKXdg27mLn3IM20rZx+Q/yjWsqY7LWfh3Yz1q7NeH3vB3h9RbDu/LbTa0h7raXhSRSoZDkgoHOr7K/WGt/T/hw+UXEuG3AufmdAxbGek/lvYFwkwxhBsNvIsU9DHiZc+5T+bo1UQo8Z3kNI8zIac//icKGbR+PB37snPu7tfZs51zM+hKzCUmzD0dOmu1grT2I8F7eAXg0RlAbtp58ArgjPxK3W4y4eYcRavLkCHU9XMQR1qxiZ/mcC3U0XkOYLRJLYR1+QZQ6NXnfJiQp7yHUYIq1C8kXCcW732qt/ZZzLmaB1BWEXVfGAocQYfZAfnCneGbMKmvtD1287XsLy9oh1BmLNUuk8JwT4N8xYub9Kx//Snrvh2K4qejrmiewlNRoHN0A1tqJRN6pgQyWgeQ7uxun4xG29Ypx0dndOfdGa+2b8tnMmNWvi7eNm0qkbePyXmKtPYP8zztS4TeAiwkX29sIF/n5A59ePc653bMYGcknkV7qnHsEwFrbEiNufn3jZBd3O+iC0YQbxQXAC5FjrwXIzzibGjFuVonoLK9htxGmy3tCId4Yjsu/pz6ZT5ptESluQVZJsw8TkuAm/3WsnbJ+Slh/f3o+Wfd+wmdXzTnnjksfs/lefrPGzvI5Az+n9z7suIidztOAo/JfR53dR3a7kHQQivJD5GU3wLfIppD3g4RZjJ5wDXsnEbbv7WNgKdqSWNfHVuvW2qOcczWtk+ic+2W+//gP4s6O2Sn/9zjCFtE1XfaipEbj+Cmh2Nz3iLtPOWSzDOTioq9jvgG7AJxzv82Pun2ISDdsZLdtHMCOWayFd849a6090Tn3LEA+sRJrVk6WIyPvobd45JeJMAqWH1Xdy1r7OJHWNxZ5FWEq8/8ozdzH8FfCDdOVhJlmsWSViM7yGvYF4tdsKbyWL7TWfowwsh1TVkmzdzrnvhYxXsFy59y3rbUzCZ/TUZKyA9hp8FOaLnasuJl0OvMxb8p//X3C52UsxbuQ9ESM6wlbfB5L/IHLTAp5E2aYLct/vTW9g6c1lU+Cb1x+Ugf2pcabP1hrf0b4rCoUi//wwP+iOorrPOUH1mpKSY3G8V9CZ6+NsNdwTIVlIDngUgBr7Q7OuccH/FfDkO/svpL4W+VtTBg5535jrY0ypTcvq23jAEZZa/emdy18rM4uhC1sC7aKGDfLkZHi0fOYhUI7Ce/lgpqubyzyceAgwnv4A4Sti6Nwzv2DVK2DSEu7fkpvIjpm5zPLa1gWNVt+WvjCOfcta+0TkeIWZJU0Oz5f3K+Q1IlVyLEzH2+BDduAXxkprsSXSacTWOGc+zmAtTbaZwWU7EKSK9wHWWv3cc7dXePQXyAUgd2CsMsO1toZzrmFA/6r6siqkPcPCVuPe0LyKuYszk/kE7M5wvLjmAV4szDXORerdttGRcttPBF+v0pqNI6sdmrAOdcDXJ06/GZq3yGKvlVeH4mabcivRYsQO31zeEOMuHkrCetmC2J1diF8mH6R8LqOtrUq2Y6M3J6/cUqAqyLG/SFhG7WEMLU4li8StlU93Tm3OGLc/sT4fR8FfNQ5F3MLxkyvYWRQs6WPWkAxd8qCsJPR6/KfkzFlsctMSfIkP9L5iizaUaRrBMaOFTerTudSa+2P8l/HSqRs5JxLJ4KPJmwBX8uYKygvKH06Ee7Figo6FxexrGniPz9qv2cWM4TzXnTOxd5qvT81n8EALMl/Nhd2rIpSp6av5Ta1pKRG48hkp4aMRd8qL7/8ocAQ1iz/MVLsXVKxPwucHCM2cFE+lifemnBgYyXqnfNfx9yfPbORkfwoVMykQsEXCDO+RhPW0cYqbPhXQjHFP1hr3+yci/oay8h1wBettQlwmXPuwRhBs7yGAY8XarZYa6PsxmGtPabooSHUeIiW9CcMNPzUWvtf4IfOuUWR4p4I7OqcO9Va+zlC4jA6a+3XYs0SsdZeDvzaOff3wjHnXJTluFnFttb+BLgfuMk591CsuPk4txKS0cXtOTPCsqcv0zubcXWNY9WzGJ3d/tQ08Z9fDru3tfZkemebxdoaGuBAay30zk6Otex5FqEYa1s+7uXABRFC70aYKRs1EWutfQchKeih9vX6lNRoHJns1DCAGBfbwlZ5nyLeVnmvJUzfLjy/owY4t9p+TpjKW4i9XcTY3wIuK/o6yswYAGvt8YRRxwnW2i7n3Ikx4mY5MmKtPQt4HeEDdZpzbvdax8x7pNC5ttbG3B4wq2KK/an5jjPOuQfys3FOIxRV3OCci7GONctr2HuBwk4r7yTOVsWfBn5E7/ONWRgV59wV1tp/AxcC+1hrH3DOnRsh9HbA8/mvOyLEA8Baez29RUkNoaB1rKUv7wXebK39DaG2w2XOuVid3qxivwd4JXCetXZ/51yUAZ4BxNjZ6OuFUfR8fbGYO6/0JcvkQjP7B2GAJfbW0ADfLPo6ZuxvAL+md1kXzrkYiYZlwC7kZ2oAsZaYH+ycizU4q6RGo+ir0xNpnR/W2p0K0/GKamnE6JRMcc7dZq1dQrxlCRc75zaO8llrY2Y1f+Gc+1ZR7Kcjxl6ZH5XBWht7d4zXEC6w59NbPDMrsW5eZgFXO+e+YK39RKSYEArnH0u49rdE3B4wk2KKRbsoQX6fdOfcmcXFq2oY+9eE6bxvc86tt9a+vdYx87K8hk231rYRftaxlnRdVlh/D2Ctjbq8KT+S/jTwvnydiVgFhz3Qnq/gv3mkmADPOOc2Fm601l4aMfZUYFvCjfl8QjIr1myzrGL/GXiKUDsm5tamWcqq5hTW2g8DNxZmxeSlBz9qEXe3VEwoX/YdU4yt5v8MHE7YGSO254HX0/taizW77x7nXMwlxwVLgVfnv/bEGbx7KbDSWrsfkYrTK6nR2Gq+zi+vbPTNOfdYhLjHWmu7CTcQRwBX1Dpg8dTS/ON/QpzCgsUJjfzjy/Oxa77dE/Bva+0fCEt9rq9xrLQlhA+1fYAdI8fOymIgZ639LHGLZh6YPhbp9ZVVMcWLU4+jjcikRyfyleVjXEcyu4YB36Z0xlfNFSc08o//ClG3vTy9eKQtX6w0RuxvEHa1eRtwdo1jFStJ2jjn3g/Rlu59ErjEOfdUPubzg5zfDLEvJBRZPpCwI9pnI8XtT4zCw8U1p/4SIV6xO4BX54vgjnbOvdE5F6OD/+r8AEcCPOCcu8g5d1etgxYVcoTexL+NkfgnzJbIYitZgM8RZso6wqzZWN5grT2SyLPu+5o9GGEp2RsJs0OOJLy29iP0W2tGSQ2pRBajbxAK3H0I+Aiwc8S4fYldSLJYzbd7cs79wFrrCOv8Yk8DvISwLv1thGJkUW6QrbXjgJ2dc/cWbe8VZWTEOfelQqEs8p38WDOv+hDj9fUPa+3DxH99fZDUDRvxpsr3JcvrSM1jO+ceILyPN4q0Br8vUba97GfqcIzY6wkFYNsIWyZH6RDkl+31JcbSvaeAo/Nr4VcRt8ObVexdCDuEtRB3ZwqstR8lJCl/CzzpnPuwc+63tY7bV82piEnKIwizcp4Bap5UKHIHoU82g3DvG4UL25t+njAbpYuwXDKWrLaShTBYOgq4nd4ZDDXnnDsoVqwK1HQpmXPuXGvthc658wCstefXMh4oqdHoYk2Vjz76lvcBYIxzbnGhEnaGHb+mZjPawxrAOfdi/sviNY4xbpC/Q/gQv5ew9v8DMUZGCpxznlAAriDWzKvorLU/JszIKezeFGtrscxmashGMdbgj0QXEtZmL826IXkx7kf2Av5OeB8fDxxKvCUZWcW+G7g0/3kR25aEDt/XCLV6shQlSUnoF3nCvUGsbakBziXMgvkLcFvEuAAvIVxHEuIm3rPaShbCz3k9YSn9zTECWmu/RtgaGYpmxcSInaEZ+a3HE2CzWgdTUqNBWGvPJKwdLt4esObr/PK6nHNvy68Jb4sUE1e09aNz7uH8l1l1/GJMP+xPjJvFTPawHkCM57yS3g7BugjxMmWtneic62u7yxg/64fd/2/v3MPlLKuz/0sEQahR+YgIKIIgVgggnqrIwSKggAgWXIZTOAoiKGqFIoKAHOxlNdBPKacoAoq4iic8YASVCAqfxSoUWkBNC1pQQbDBT0kx7P6xnmHGzQ7Z1D1r7Zm5f9eVi3cPk32/O3tm3vdZz1r37T5/xU+bct5I129gOnRqVH6OVGpXMOxRnzd2Rm1GiP9y98sBzOxVRAv3sGu/GDjWzMYIr4es+z6I6+JriTGnXVbw3GHh80TB6lXEv32/RzMBcPcdzewlRMH/EpIS/xrnE9G9y2jdskl8A9iU8FNLLdq5+/fa4aORo/3uKvSklKgnQMYo2QnEBjXAyf0WU1FjcHhMPGDSnB/APDO7lGiJezXh/D20tAiiywhjrtvd/eSk+ULMbOtmjnoikVTxeXLinkoyrIu5F9jWzD5MXMyr6Xdx4Xgzu98fGweY8fravVXrO/FpWRf3zxLu6r0jKH2n2KC0Unsdd7+7HXdGuvp+42RmuwFfIzpzbnH3syd4nQ+bdslsNkBL4fheO96mmUxnjO7d1a5TjxBt4zcnaFZrb9b53ZrZWUmaALj78WY2mygMn52pPQFZRcpdgG+T3B3TuhlvBc4Afpil27iFeE1DXioGhJ/F9+l2CFd3qva9q9DMrieKhWPE9fmypGtzp2j1Q1o8dNIo2V1EQlkKKmoMCF4XDwjwXOBwopqa5ey+PDIWJXOA7YkZ5e0T9HrpmKP+kmaOupyZ7ammJMMaSr0tLiJ2ZWbSnJmzMLN93P3SdnyAu19E/zuvViYKlC/hjw3BMn7nWckff4S732Nm+wN7EIuRLwF3JkhXjr1Uah9Kd2zsaODYjBsnwkTxQcLkeKsEvemgvR2wrrv/rHlepdAc7fcxs98QnyMHA9f2e3SveRDd6e6pC/tqbeBpZrZdO14jU7gVSF8B/JgYUUjxAzCz1xCfJTOAC9z9m1lFSuBa4rNrzMzO6RgtJ/AeYG8ivvffgfsf/+lTyvgR8wOSdG9194xNlenEVe7+fgAzOwXYOEn3YOL69E4i8OElSbqpqKgxIBTGA0LM+s1y95+b2RUZgma2yfjHPKKAMlovZxFv+gOA1yfo9VJljlqVYQ113haH9BgYfYiksQQzOxLY2cyeTty0vQa4qN+dV+7+bjPb1N2zZ1chigpz3P0trQvp1ETtV7j7ngBm9jHgUwmalQalJdrNRX+TFjE6Ru5nyHOIz82DgG0TdSu1zyJSow4hzIYPT9Ldi0ip2osoFGYUrXD3MTPbzMxuoBsPmDICUqlNLELmEu/l7E2lmcSu7omWGz3+OmAfwhx1AbmJbEfQLaj8A5BV1DiTmsICwIOt2woz2ytR92Ezu4romsXd90nUnoiMcYyNzWwb4hq5cZImwM+JCN13te6JoURFjcHhU96NqnuDt7jPftPcr9cBZpjZm4g3YoapTmfOrdOiNQZ8IGPkxt0fvTlsmeWZHAms0sxRF6zw2VNHeoZ1D+neFuMWYJBrUnUL8PSmuQy4PEO0FW42aLPZ2SZVGxK58ABPTdLs7CqP9dxEZDFynRrNRX89d7/LzDYiYouzOACY6e5Lzez0RN1K7WV0u47SOs2ao/2qwIvITzPaADid7j1B5phklfaLiA6JmcQCKHOBv5iIHl8ArJaoez9hKrgS8HMzWy2xiATJ44qNqsICwM1m9jmiSJn5+nqWu++YqPcoVck+RAH8zT3HWR056xM+MX/XOqK3TtJNRUWNAcDMdgX27lmM7ENU3DK4jJhJT6XdOG0BvMzdF7TZ4RTMbD5h0jSTuLhlVo+3AvY1s1lE98IeGaJek2HdId3boi3AOqMuqbj7ovb7vY42h0/CvHKxSdUY8JRWRFpnRU+eQvYiXl+dMbJ7k3QrDUortd/e5v5PJd7L+yXpHgNsamYVn9lV2kuBF5rZUcAzkjQ7LCC8tTppRt9J0j0B2NLdv2JmWyZpVmvv7O57m9lK5HctPIMYx12D6ObMYmPgtHY8g7hOZhWRzgE+0aObxc3Ns2WMxN9xG626t9PNmMxqZjaXrpfb1xK105N9zMyANekWzczd/yFDm3gtzwT+ifiZhxIVNQaDNYloqTWJSuoZidof5bGtzFm7u+8gsqQhzJuuStK9x93fnaQ1np2Jtu0PAlXn0CErirHK22J/M3sjYV65prtvnqidPoffulPWJUy5/ht4mru/PEMb+AjhoL8/eXGuExbrIKVgV2JQOg20ZwG7E59fWQUNgBnuvm+i3nTQfh+wI/G5eQ6AmW3s7nckaP/A3SuMI08jdja/Qoz7ZBoqVmnfb2brUNO18Ex3n5uk1cthRCrGKkRHYaaB5F1EF+UYOf5LALj7+WZ2M/HzpkbLF45WfZv4Hc/uPGBmT3b3/07Qrkj2WUys4bI2V3o5nBhpH2uj/EOJihqDwU+JVt5Op8azSXLebjva7ye8LJYSF5ssltA1rsxsfdw6CqqPJjVkVVIBfk3MSb+cmFseBUq8LYg89q+7+0nJ88JQMIff3sunufsJ8Gj7ZRb7uPtxiXoroq8Fu0KD0lJt4BrCvPJmM/txkibAhm08svOZnbnjV6Lt7st4rKHyXHJGBw8ysx3IT155gGRT52mgvTEx9tIhpWuhdQg/zcz2prvYzXpffZa6VIyTCS+NJxPeFilFneb39GPgyWZ2mLsfkqHb6IxWdUjpimkG6eM5jj5/hrXulNvdvbPBkpLO0czwt/cWDZ3MmbSRUDN7a2LQRCoqagwGz6DbXpq569bh+cQFfRmxEMzieuAoM9sK+HSi7nxqdjkhblg6bdtpefSFUYyV3hb3EV4xJwBbZIm2C+onge+4+0Nmltl5tVFz0v9v4M8Tdbc2s/fSvTnOLBRWUWFQWq19JbBjM7LOTFJaRBSqsrrLpot2Ce6+uZmt7O4PJ0vfQSQ4zSHaqIde290PGv9YW/Se32fpNYFvEYv72St47lRTmYpxq7vfBJBcmL3d3T/adE9b0ZOnmCOBNxD3vVmj7cuj7/fcrTtlSzO7g+49SVb3whss4u07ulmbeH9w91Ph0c3DoURFjQHA3b9sZucRmc7f8sTs7Mb5xIjAMqDvecod3N2Jnzmbh4gP+TFaW28inZGTGcBrzezX7v6TBN2SKMYqb4tWTFmdaH1cRrisp9AuqC8Grm5f/2IFf2Uq6TWpOjFR9+/GP2Bmz3T3X2WIm9lK7v6Hnof6WrArNCgt1SZ2g1YiRgV3IGKxM7gOeCvx8/Z7sTedtMeTUoQ3s1OJ3d39zOxMd09J5XD3c83sEmLk57cZmtNBewL6vrm0nF30LCpTMczMXk98jj3JzDypE+nNZrZZ093YzD6UuOA9C/gqUcBaAFSN8mXyALBTO840x3di/PjpwPeSNAFWsoiQfQRYNVE3FRU1BodjCdO7i83sbndPaZcCaI7M1/Y+lmEi2WPYOaOdR9aFrSrSC2Jx/RniQ3Ye8F4isq9vWG0UIxR4W7RiygeAU9x9mZm9p9+a43gVcIWZ/Z7c9u0NiNGmMSJCN2W2090nSkx6Kwk3EhMtwBIKdlUGpdXavyIWfReb2bMTdU8iPCYgvA8y4xBLtM1sl844gEUi2hWEsXcGTyU6FyBGBFIws+MJr4WZZjaWudit1B5BylIxJkqFMLOd3P0bfZZ+TCEh0SPnX9z9S00zs2t1k06HhJnNcfdbyLvfPh3Ykhhtzyz+z+nc75lZ5qbpXcAriHVNmmdLNipqDA4PAv9JdBGsVXwukNNqW2nYOUbXwySTP3P3GwHM7C3A3f0W9NooRqjzttgYWNfMHiYWvWm4+26Zej28jbqC3Xiy3lvpC7BCg9JSbWIUY5mZfZHcUbKl7v4zgFYozCRd27qJaNCTiObut2foE9fGtduOduZI6igawk5E36Pti6lMxZiIVwB9LWq4+2N8j5qfXUYHwVvNbDdiTbhmK6b0daPFzFYD9mnjtzOITY6j3H1hP3V7OJtICfsn4GXkJTg9xczWa8erJ2lCxI6/CcAiaXAoUVFjcPg08aH61+6+pPpkkqgy7LwAuLAdZ0Z6AXyzJ9brHwnjqAyqohihyNuC2GHtmCV9NEu0zTOu376cQW6nBtT5xVRRtQCbiErfhQztxe5+G7DQzDKNjr/c87mZ6V1SpV2ZiAYxZrQLEYt4VKLuyBnCmtnRxO7uW8zsRHc/1d3TxoCzMbOtiYXmGsD/IX+EbuRw903HP2ZmL+9z6szZwIuIwsIjhIdeJkuAX7v7B8zsmETdk4kxYIj77Sw2NbN9iHX/2r2dfsOEihoDgJltQLS1jgHPNrNMU5vl0XcTScKws0PmhW0Pd98PoFWR03azJ/IRSTIFK4liLPa2uB3IHjuBKFR9y93HJxdkcA4FBTszWx14YXP/7nioZP38JxE72c8hvHJE/ziU7nvqAPLie+9w970gWraTNMu03f0iM/sGsB3x2fkikhLRGnMTun4momPKmt0yXqm9IfCzdvzURN0qngFUe5aMp2oDoHLj4XX0MXXG3Q8ys3WBFzffwBf1S2s5/AjAzL5EQkd0B3f/KZBZROnwbWDldvRRbUcAABqkSURBVPwNoiA+dKioMRjsRI+3BLmmNpjZge0cOrvK+2SYSBLxpq+nZZWT1x62lpk9r2muk6T5eGTsLl9DQRTjNPC2qGAPIiqv43mQ6YD9E+By4j21HnkFu78n0jBuJBa6R7p71lzndkT31ccIn5qzk3TTDUp7dEvSjIDZZtYxIcvsiuktphxIXjGlUvvvCP+lB5L0eqly8L8beJm7n9HGEzKp0h4jWtbnMD3uR/qKu3+5Ut/Mtnb368zsRCIJ5fNA35NYij1yqjgNuB/4MhEjmxkz+kVio2X3ZP+nEoqNf9NQUWMAcPfzzGwfd78UwMwyTdAAXlBkivVuolsjOzbuBLo7uicna1dRFcUIhd4WRcwlFtdf6X0wKQ3kQuBS8t9TD9JdfD2UrL110/8msFWWaJFBaYeSNCPCRf+Cdnxmgl6H2Wa2ClF4zx4xqtK+0d2/mqjXS5Wp4Z50d1VfSu6ir0r7I4QX0v6EcbjoL683sz8QviU7AJ93977eE00Dj5yJyOgSeYBWGC2gd6PlvaiLcyhQUWMAMLMjgZ3N7OnEB81riIjVLFY2s5fRnSXNGn25pbkhp+LudwFp6TKTIMMUrCqKEYq8Lapw9weZuFsgIw3kB+5esftzL7BtM6halqz9HGKG9SBg20TdqoSIyjSjZcAid19gZjsk6p5FRBFCbjGlUntPM9sR+B3JvjwTmRoSxdp+f379HsDMZhJ+C5lUaW/u7sc17Z3pjqKI/rABcb04GnhhkmavR84YyR45ZrY2MS74CHCJu98DnJsgfQeRfjeHPo66LIfKjRbRJ1TUGAxuITKNbyU+dC5P1n8Q2Jk2fkLe6MtfmtmriWpqtpliCa0L5zLgk8Dt7n5ykilYVRRjpbfFdCNjZ+QpZraQaPnMjCW8CPg8MJP8nZkDCOfvpWZ2eqJuiUFpcZrR0cAv2vGuwNUZou7+Q2In+1GS0l7KtN19m35+/2nKV4kC+JeA/zsi2tvR7erbhuiqFP3jSGBVd7/PzBas8NlTQPPIGT/elOmRcybwYeKaNR/Y290zNtPWIDbtZgIvTtDrpXKjRfQJFTUGAHdfZGbPdfdFAGa2NzFLm8WNdONNH5xgTrwvFMZeVjIH2J7olNh+Bc+dSqqiGEUuK7n7awt0D3H3D8Cj6S9ZM/gQoz5mZisTN0+vTtKtNCitSjNaQnd8bbUkzeUx1EkzZvYZ4rr8Z8DT3H27fmuugL4XZd39asYVypKMtCu1Z5vZa2hF0j5rifisXGBmXwV+Sp7PQ+Vo1R3ufiOAmf0kUXeGu/9Vol4v82kbLdMgeEFMESpqDA6b9RxvTm5R4xDgu+14W+JD/7B+i5rZccAbibGXNd19835rTgNmEWZzBxAmqX2n5YVf0768DkWo9Z3CNJCN2vtqCeTEJI8bh4D8otmLgOvd/WQzyyymlBmUUpRmRMTyHWVmW5EfrTpSuPvenWMze2eWrpnNAOZNYDxXZWpYGdOcof0Ouh4mab/nEWY94LXAh4husyxKxpva9Xm2mX2TuPfLXBdWRjSfSxSRhjYeeRRRUWNwmGVmhxDjJ89I1r7d3T8CYGZrtnPI4FnA1939JDP76yTNUtz98M6xmWXtEJzNYwsZBydpjypVaSCPmfnvt0FpG4foFG4q+A2wipntR26La4lBaeMaktOM2mL3YXfP9C3paFelvZRpm9ku7XAlEl/X7j5mZi82szvopp/8a7Gp4VBi4Ry5Jt0umH2BvheiR5yHiKLGEcAuK3juVFIy3tSuz8cTXcLZEbKLiI6+9K4+dz/QzNYHzm4m9ad3ulXE4KKixuBwCTGX/lRgYbL2WJstHCPm0P4pSfc+YKaZnQBskaRZipnNJ+J7ZxL/3n33PHD3g5ZzLiltvSNKiUlVZ4RtHBkGpfubWVXX1RnEe2lnctMDqgxKoSDNqC12NzOzG+gudn+XoU1d2kul9mzidb2UfGPr+4EdyffZmoiM2f8q7cXEJtK9fdYRXU4CdiIKG+/LEnX3q83sFiJuPbtbdkZFwmFlzGjrENmNGCn7DOEpsv/j/iUx7VFRY3A4kHjjnU+0Mqfh7seb2SzCWPDBRN3TAMxsS2JnexS4x93fXX0Sjcq23mFnOplUZezOVHZd7UmMsY0BqwP/nqRbZVAKdWlGGwC9P2vfO74q016Kk2auIwqSY8APEnUBvkiYGi5oCSwpmNnRwBx3f4uZnejupyYZaZdot/HE7d092xx+lDmX7jjuecT4dd8xs08Avwb+QLynj8/QbVSOgVTxCHCguz8CYGbHJMVSiz6iosbg8EtgVeKNuFaWaDP1W799OcPM0lJIWhLIzsQHfErXwjRg65ZV3rm4qNV0OKlMA6ngPuLzo6Lr6pXuvieAmX2MPK+HKoNSqEszOozY5YSkjsLKtJfipJmT6O4kn0YU0bJ4B92Um12I4lkGG9KNNH1qkma19hvMbEPCB2nM3TN9gUaRJe5+CYCZZV6rbnH3+Yl6vZSNgVTh7p8b9/UvzOwwarvOxJ+IihqDw6eJNtNjiRntFIovoNu6+9xC/Qrm0209zJ5vHE9lW++wU5IGUmFQ2nazVyfaapcBT+qn3jjtTYnxuW3Ib+mtMiiFujSjkl1O6tJeKrWXuvvPAMzs90maHapSbsaIWOo5wDqJupXa+zJ97glGgQfM7OPt+M5E3d1b8aqzoZV2zagcAxFiKlFRY0DoiRzKMo98lGZQasTr5Unu/uoEzU2J+NhX0mNG1m/dacBDRPzjGHBOlmjrirkM+CRhDHtyVlvvqFGcBpJuUNp2sz8AnOLuy8zsPf3UG8dexKhPJx45cza9yqAUYLG73wYsNLMXJOpW7XJWpb1Uan/ZzC4nrhXZSTNVKTcfAd5GzL5n+uNUam9LJKGtBHyB3IX2SNHMjr9HM9TOHLdmgrFyjUOko6LhgKOihpgMFTuOewGb0DUjeyXwuiTtSo4gjOdmEC7nNyTpziEWfhfTXQCKPlCcBlJiUApsDKzbXMY3yBJ191MmetzMjnX3D/VZvsqgFOIzpFM8OoCE+Wwz2xO4v2iX8xqS016mgfYd7r4XxOInURfg552Um9YFlcXm7n5c092Z7jjIMGs/z93f3HTPRlHJfaOZHb8U+FbHayFRe6LPy7loHKIvmNlKwKZEBynu/n3qYqnFFKGihpgM6TuO7n6KmX24p0X/gxm604SOh0hm1XgWYUZ7ALErJPpLVRpIlUHpSXS7zD6aqLs8npKgUWVQCjDbzFZtx1mGv/OI0aKOl0bm6ys97WUaaPcWrg4kyViwdVHuY2a/aQ8dDFyboQ1sB3ylHW9D/NtnUaU9q3XErESM0m0yIl2rVbwKuKKNdKV5yIl0HPg+8DBxjf6+YqkHHxU1xGSo2nF8ZpsxfARYO1G3kguAC9vxx7JE3f3wzrGZpY84jSBVaSAlBqXtZiFz7GQ6UGVQCnAW8VkCrZU6gXcRnWY3kd/GW5X2Uqk928xWIf6tM5Oq9gJe0P47BmRF50L8zK9putn3BFXaS4iOVYii9F5o976fvJnu51e2V814NA7RP25197+tPgkxtaioISbDXsTu/crk7jieQPhLAJycpFnNHu6+H4CZnUHS+ImZzSdSdWYyOkkzlVSlgZQYlFZiZuu4+93tuDP2c1ufNSsNSiG6JBa1yM0dMgTdfTFwTIbWBFSlvVRqnwUsaMdZhatOF+UWdCNdU15fjXcQxpkA70zULdOeaIQuaXxuVPkOcE87XtvMvuDuKZHcZrYW3XGIu9A4RD952MyuovlsubvueYcAFTXEZCiZ6Wwf6n+ToTWNWMvMnkcshDId1u9x93cn6o0sVWkgxQallRxKd2fzaOBYd+/37nKlQSnEz9mJ3NwVuDpZP5uqtJdK7aXuvn8be1klURf+ONI15fVlkXW+Jt3d630J36m+U6m9HDLG50aVK939RIBmcD0rQ9TMPgH8GvgDcf93vMYh+sqz3H3HFT9NDBIqaojJ0DvTiWY6+0pVd8rWcd/2aJxY5Q3bUFOVBlJsUFrCuELOGJDyuVVsUAp1kZtVVKW9VGrPM7NLCePdVxOJJFlUvL4WE6Oo2QXCam2RywZmtj9xvdgA+Ock3VvcfX6SloDVzGwu8VmGu3+t+HzEFKCihpgMS4hZYYhWW8109onC7pT5dNvkNcfZf0rSQKgzKC2hFXLWc/e7zGwjYuynkqwd1qrIzSrS016mgfZzgcOJKNl3JWl2SH99ufuNZra9u1+eoTddtCvG50acQ+im7h3q7kuTolV3bx5ynY2loR8NLebbwJOB2dSMiIo+oKKGmAxnA1sTLa5j7u7F5yOmnoeIDpEx4JzicxkFqtJAqgxKK3m7mZ0FnEqM++xXfD59xcxmAA93IjdHhIq0l2rtU4BZ7v5zM7siURd3dzP7Bu2eIFH6DW3ht4S4F8lc+FVpV4zPjSzuvpRuyk2HjGjVeT3HWmQL8b9ARQ0xGT4BXEpEH4nh5Aji5mkGMSucYlA6qhSmgVQZlFYyC9id2NFOK2hU7bC6+5iZbWZmN9ASbtz9d/3WLaYi7aVM28zeSXguzTCzNxGLoEUZ2k3/IiIZohOHmJWYtS91HYXp2lXjcyKXnvczxGtrjBEw8S6m4wm0OpHsmJmYJfqEihpiMvzA3eXCPPyMtT8aPxlCqgxKpwHXAOu6+81m9uNE3cod1g2AXsf+g5N0q0hPeynWvoxona7iP909c8Snw7ZEEttKwBeAO4dZexqOz40q/b4n+izxflaHRhLuvrBzXODDJPqEihpiMjzFzBYC9xNtl4o+Gj4uAC5sxx+rPBHRH6oMSqcBVwI7tpSIpSt68lQwDXZYDwN2ascLH++JQ0Jl2kuF9kf5466BMcASdDv82swup2uyl1U0K0liK9YeqfG56UB2tKq739OuGZ339G/N7AJ3zzT/HSl6/r0fAW4uPh0xRaioISbDSu7+2uqTEH1lD3ffD8DMzkDjJ8NKlUFpJWcS17qrCMPjvreZToMd1nOJDhWA8wjzu2GmMu0lXbu9vt5P/J6XEkWsTDYjun9SioQ99CaxjSUnsVVpl4zPjSqF0ao3Ee/nzjjXgeQmGo0aPwTmEEXhOSt4rhgQVNQQk2EjMzuO7q6M4j6Hj7XM7HnEBXWdFT1ZDCxVBqWV/AqY4e4Xm9mzE3Urd1iXuPslAGY2Ct4plWkvVdrPBx4gXlvZ5qi/ATah3ROQ14m0hEimgIhXzUxiq9K+hprxuVGlKlp1Y+J9BbA+uaNVo8gMdZ0PHypqiMnQa36mmb/h5AQi/QTg5MLzEH2k0KC0kkXAMjP7InBrom6VQemewP1m9vH20FDfHFemvRQnzZwPXEQUNc5L1n4A6HRvjpFUWHD3U8Y/ZmbHuvuHhlg7fXxuxKmKVr2AeD+PEe/nnyfpjiobNpPlzu/5a8XnI6YAFTXEZPgZ8Fd0W2u/U3guog+0udG/qT4PIfrAYne/DViYbAh2DTU7rPMIE9iOl8ayRO10KtNeirWvBa7tfWwEFvgT8ZQCzUzt9PG5ESc9WrUVR7d0930z9AQQmx2rkT+uKPqIihpiMpxIVDMdeGPxuQghxBPhULrdKQcAWakNVTus7yIimm9idJKMKtNeplPSzLAv8EeRqvG5kaMqWrUVR19mZnvTLY6qc6CPuPtF1ecgph4VNcRk+AWwMvBdui2nQggxCMw2s1Xbcab3QMkOq7svBo7J0JpGVKa9jFrSTBlmto67392O13X3/wRuG3LtqvG5UaQyWvXqpj27SF+IgWdm9QmIgeBKItLqMuD3xecihBBPhLOIeeULyI0r/hVwj7tfTNLCa4Q5F1ij/cn2lyjRNrN1eo7XbYdpC/wi7UN7jo8GcPfPJuhWai9294XuvgcaPekr7n4P8OGePyeb2SuT5K+g+TsIIf53qKghJsNu7n6ju78JzZ8JIQaLZcAid9+fWHhmsQj4ZtthXT1RdxRZ4u6XtMSXB0ZEe6QW+Gb2j8CbzczN7LMkLgArtfnjf+sDEnVHlZuAtxEjfD8jolUzmE8YS48RnX1CiCeIxk/EZFiruUE/guI+hRCDxdHECB3ArkSbbwZVBqUjRWXaS5V2W2RvYmZziEVQVqRqmba7v8nM1nP3u8xsI+C+DN1qberG50aVqmhVeacI8SeiTg0xGU4g5obfiuI+hRCDxRK6Rp2ZnWbaYc1hHvAXwI/an8wFZ4l265rc2d0NeB/w9xm61drA29u4y6nkjpJValeNz40qnWjVTwILgAuTdL9LFEivBF6TpCnEUKFODbFCFPcphBhgrgeOMrOtgE8l6mqHNYfKtJdK7beb2VnEInsZsN8IaM8iWvQ/mKhZrd0Zn1tgZhpL6CPF0aoHAd8nr5NQiKFDRQ0hhBBDSbtJfdjdty2Q7+ywQiShiD5QmfZSnDQzigv8a4B13f1mM/txom6ldtX43MhRHK16i7t/MElLiKFE4ydCCCGGEncfAzYzs7XNbDUzyxw/qTIoFaPBNcBq7n4zULHAr9C+ErjTzObRHSkbdu2q8blRpTdadc1E3YfN7Cozu9TMLk3UFWJoUKeGEEKIYWYD4PSerw9O0tUOq+gnVwI7Fi7wK7TPJO5bryISIjIjTqu0q8bnRpUrCE+L7MSqZ7n7jsmaQgwVKmoIIYQYZg4DdmrHCxN1tcMq+skoLvArEyLStYvH50aV+dS8tlczs7nEdSNz7EWIoUHjJ0IIIYaZc4nxjzWA8xJ1rwd2MLOvA9cm6orR4FfAPe5+MXDbiGgvAr5pZl8kfyc9Xbt4fG5UqXptfxtYhRh7mZ2oK8TQoE4NIYQQw8wSd78EwMy2yBDUDqtIYBGwrC2ybx0R7cXufhuw0MxekKhbqV01PjeqfBfYpEWrPhk4I0PU3S/K0BFimFFRQwghxFBiZnsC95vZx9tDd2boNhf9zczsBrou+r/L0BYjwygu8A8F3tOODwCOHwHtqvG5UUXRqkIMKCpqCCGEGFbmAU+iuxhYlqitHVbRT0ZxgT/bzFZtx89K0qzWPpdIm4EYnzskUXsUUbSqEAOKihpCCCGGlXcBRwA3ATOStbXDKvrJKC7wzwIuaMdnJupWaqePz404D5vZVcC9AO6+T/H5CCEmiYoaQgghhhJ3XwwcUySvHVbRT0Zxgb8MWOTuC8xsh0TdEu2q8bkRR9GqQgwoSj8RQgghpp4l7n5J22V9oPpkxNDRWWTvTyT7jIL20cRYF8CuibpV2vOAvwB+1P7cl6Q7yqxmZnPNbBcz26X6ZIQQk0edGkIIIcQUoh1WkcDRwC/a8a7kGhtWaS8Blrbj7HjTCu3K8blRpTdaVQgxQKioIYQQQkwtlQalYjQYtQU+wPXAUWa2FfCpRN0S7eLxuZFE0apCDC4qagghhBBTi3ZYRb8ZqQW+mc0AHnb3bTP0pou2EEKIyTFjbGys+hyEEEIIIcQkaIvsPdz9CyOm/X7CoPS/ANz9d6OgLYQQYsWoU0MIIYQQYkBw9zEz28zMbiB5kV2pTRh1nt7z9cFJutXaQgghVoCKGkIIIYQQg8UoLvAPA3Zqxwsf74lDpi2EEGIFKNJVCCGEEGKwOAz4XPtz2Ihon0tEyK4BnJeoW60thBBiBaioIYQQQggxWIziAn+Ju1/i7pcADyTqVmsLIYRYARo/EUIIIYQYLJa0BTZmtsWwa5vZnsD9Zvbx9tCdGbrV2kIIISaHihpCCCGEEAPCiC7w5wFPoutnsSxJt1pbCCHEJFBRQwghhBBicBjFBf67gCOAm4AZSZrTQVsIIcQkUFFDCCGEEGJwGLkFvrsvBo7J0psu2kIIISbHjLGxsepzEEIIIYQQQgghhHjCKP1ECCGEEEIIIYQQA4mKGkIIIYQQQgghhBhI5KkhhBBCiGmHma0P/DuwjbtfV3w6QgghhJimqKghhBBCiCnHzNYEjgPeAKwH/Ab4V+B8wN39kcLTE0IIIcSQoKKGEEIIIaYUM3s28F2ikPFe4AfAk4FtgJOBG4D/KDo9IYQQQgwRKmoIIYQQYqo5B1iFGB1Z0vP4HWb2aQAzexowH9gd+DOi8PEed79+om+4vHEUM/sPYIG7n9a+HgPeAWwNvB64D3gPcHU7r107j7n758Z977nAPOAvgXuAk9z9Uz1ahxOxpusD/x+4Bdjb3e9+4v9EQgghhJgKZBQqhBBCiCnDzNYAdgE+Oq6gAYC7P+TuDwEXEsWDucBLgJ8CC81srSk4jfcBXwO2AL4KXAx8BvgGsCVwBXBxG5Hp5YPAJ4HNgc8DF5rZhu3neinwD8DfAn8OvBr4FEIIIYQoRZ0aQgghhJhKNiI2Tf51eU8ws+cDbwRe5+5Xt8cOIYocRwEn/onncJm7X9S+70nAEcBP3P0T7bETiG6OVwBf6fl7H3P3f2zPOR44kihe/BR4DvBb4HPu/mB7/r/8iecphBBCiD8RdWoIIYQQYiqZMYnnvLD999ExEnd/GPh/wCZTcA439Xzfe4Fl4x57EPgd8Mxxf++H487nXqDTOXIVsBhYbGaXmtmhE3R6CCGEECIZFTWEEEIIMZX8GHiEqSlO9NJJSxlfNFl5guc+PInHxnjsfdByn+PuvwVeCuwJ3E7r/jCzLR//tIUQQgjRT1TUEEIIIcSU4e73A1cCR5nZrPH/38xWJToeALbqeXwl4OXArcv51ve2/67T83eeBaw9Bac9Kdx9mbt/x91PIQoc9wD7ZekLIYQQ4rHIU0MIIYQQU83biEjXG5unxY+APwCvAv4G2Jkw4jy7JYr8EjgWeDpw9kTf0N1/b2bfBY4xs38jImLPAB7q888CgJntRviFfIcosLyE8Nn4twx9IYQQQkyMOjWEEEIIMaW4+13AiwkTzg8QRY3riLjUk4C7gIOBa4HLgX8Gng+81t1/+Tjf+mAiSvV64FKiAPKr/vwUj+EBYDfg68AdwIeA04GPJ+kLIYQQYgJmjI2NVZ+DEEIIIYQQQgghxBNGnRpCCCGEEEIIIYQYSFTUEEIIIYQQQgghxECiooYQQgghhBBCCCEGEhU1hBBCCCGEEEIIMZCoqCGEEEIIIYQQQoiBREUNIYQQQgghhBBCDCQqagghhBBCCCGEEGIgUVFDCCGEEEIIIYQQA8n/AOS5z5uzms3l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Прямоугольник 6"/>
          <p:cNvSpPr/>
          <p:nvPr/>
        </p:nvSpPr>
        <p:spPr>
          <a:xfrm>
            <a:off x="4046386" y="2715766"/>
            <a:ext cx="3240360" cy="1292662"/>
          </a:xfrm>
          <a:prstGeom prst="rect">
            <a:avLst/>
          </a:prstGeom>
        </p:spPr>
        <p:txBody>
          <a:bodyPr wrap="square">
            <a:spAutoFit/>
          </a:bodyPr>
          <a:lstStyle/>
          <a:p>
            <a:r>
              <a:rPr lang="en-US" sz="800" dirty="0">
                <a:solidFill>
                  <a:schemeClr val="bg1">
                    <a:lumMod val="65000"/>
                  </a:schemeClr>
                </a:solidFill>
              </a:rPr>
              <a:t>Column activity_new has 58.4990% missing values.</a:t>
            </a:r>
          </a:p>
          <a:p>
            <a:r>
              <a:rPr lang="en-US" sz="800" dirty="0">
                <a:solidFill>
                  <a:schemeClr val="bg1">
                    <a:lumMod val="65000"/>
                  </a:schemeClr>
                </a:solidFill>
              </a:rPr>
              <a:t>Column campaign_disc_ele has 100.0000% missing values.</a:t>
            </a:r>
          </a:p>
          <a:p>
            <a:r>
              <a:rPr lang="en-US" sz="800" dirty="0">
                <a:solidFill>
                  <a:schemeClr val="bg1">
                    <a:lumMod val="65000"/>
                  </a:schemeClr>
                </a:solidFill>
              </a:rPr>
              <a:t>Column channel_sales has 26.2425% missing values.</a:t>
            </a:r>
          </a:p>
          <a:p>
            <a:r>
              <a:rPr lang="en-US" sz="800" dirty="0">
                <a:solidFill>
                  <a:schemeClr val="bg1">
                    <a:lumMod val="65000"/>
                  </a:schemeClr>
                </a:solidFill>
              </a:rPr>
              <a:t>Column date_first_activ has 78.2058% missing values.</a:t>
            </a:r>
          </a:p>
          <a:p>
            <a:r>
              <a:rPr lang="en-US" sz="800" dirty="0">
                <a:solidFill>
                  <a:schemeClr val="bg1">
                    <a:lumMod val="65000"/>
                  </a:schemeClr>
                </a:solidFill>
              </a:rPr>
              <a:t>Column forecast_base_bill_ele has 78.2058% missing values.</a:t>
            </a:r>
          </a:p>
          <a:p>
            <a:r>
              <a:rPr lang="en-US" sz="800" dirty="0">
                <a:solidFill>
                  <a:schemeClr val="bg1">
                    <a:lumMod val="65000"/>
                  </a:schemeClr>
                </a:solidFill>
              </a:rPr>
              <a:t>Column forecast_base_bill_year has 78.2058% missing values.</a:t>
            </a:r>
          </a:p>
          <a:p>
            <a:r>
              <a:rPr lang="en-US" sz="800" dirty="0">
                <a:solidFill>
                  <a:schemeClr val="bg1">
                    <a:lumMod val="65000"/>
                  </a:schemeClr>
                </a:solidFill>
              </a:rPr>
              <a:t>Column forecast_bill_12m has 78.2058% missing values.</a:t>
            </a:r>
          </a:p>
          <a:p>
            <a:r>
              <a:rPr lang="en-US" sz="800" dirty="0">
                <a:solidFill>
                  <a:schemeClr val="bg1">
                    <a:lumMod val="65000"/>
                  </a:schemeClr>
                </a:solidFill>
              </a:rPr>
              <a:t>Column forecast_cons has 78.2058% missing values.</a:t>
            </a:r>
          </a:p>
          <a:p>
            <a:r>
              <a:rPr lang="en-US" dirty="0">
                <a:solidFill>
                  <a:schemeClr val="bg1">
                    <a:lumMod val="75000"/>
                  </a:schemeClr>
                </a:solidFill>
              </a:rPr>
              <a:t>.</a:t>
            </a:r>
            <a:endParaRPr lang="ru-RU" dirty="0">
              <a:solidFill>
                <a:schemeClr val="bg1">
                  <a:lumMod val="75000"/>
                </a:schemeClr>
              </a:solidFill>
            </a:endParaRPr>
          </a:p>
        </p:txBody>
      </p:sp>
      <p:sp>
        <p:nvSpPr>
          <p:cNvPr id="2" name="AutoShape 4" descr="data:image/png;base64,iVBORw0KGgoAAAANSUhEUgAABDQAAAHaCAYAAAD/mBkvAAAABHNCSVQICAgIfAhkiAAAAAlwSFlzAAALEgAACxIB0t1+/AAAADl0RVh0U29mdHdhcmUAbWF0cGxvdGxpYiB2ZXJzaW9uIDIuMi4yLCBodHRwOi8vbWF0cGxvdGxpYi5vcmcvhp/UCwAAIABJREFUeJzs3Xl4VOX5//HPJDPJZLKQBJAlIAapgIKsiuASBAsiiFX5tS6ouKAoClJFrIpU0VqxqCwudaUIVcAqrbiwWOsCfFHEiiBFRSgoBEnIQpZJMsvvD8rInJPAhMw+79d1cZU5czLnYZLYee5zLxav1+sVAAAAAABADEmK9AIAAAAAAAAai4AGAAAAAACIOQQ0AAAAAABAzCGgAQAAAAAAYg4BDQAAAAAAEHMIaAAAAAAAgJhDQAMAgBi3Zs0aDRkyRH379tW9994rl8vle87j8eiiiy7Sv//975Bc+6qrrtKkSZOC8lpz5szRmWeeGZTXCqVBgwbpT3/6U6SXAQBAwiOgAQBADPN6vbrrrrs0cuRILVy4UGvWrNHrr7/ue/71119Xx44d1bNnz5Bcf86cOXrwwQeD8lrXXXed3nrrraC8FgAAiH/WSC8AAAAcu/3792vfvn264IIL1LFjR/Xq1Utbt26VJFVUVOjZZ5/V/PnzQ3b97OzsoL1Wenq60tPTg/Z6AAAgvpGhAQBADMvJyVFGRoY2btyoqqoqbdmyRccff7wk6bnnntOwYcPUrl27gF7rqquu0owZM/TAAw+oT58+6tevn5588knt3LlT1113nXr06KFBgwbpH//4h9/XHF5yMm/ePA0ZMkTdunVTQUGBHn30UdXW1ko6WP7y+OOP69xzz1W3bt103nnn6c9//rO8Xq8kc8lJ586dtWjRIt1www3q0aOHzj33XD3yyCN+JTVbtmzR1VdfrZ49e6qgoEDz5s3TL3/5S73xxhv1/huHDh2qhx56yO/Y+vXr1blzZ3333Xfyer168cUXdcEFF6h79+7q2bOnrrjiCm3cuLHe13vjjTfUuXNn1dTU+I6tW7dOnTt31rZt23zH3nzzTQ0fPlzdu3fX0KFDNXfuXN/7IkmffPKJRo0apR49eqhfv36aOHGi9u7d2/A3CwAAENAAACCWJSUladq0aZo2bZr69u2rVq1a6bLLLtPu3bv11ltv6eabb27U682fP1+5ublaunSprr76aj3zzDO65pprdOmll+qNN95Qr169dO+996q0tNT0tR9++KH+9Kc/6c4779SKFSv04IMPavHixXr55ZclSa+++qoWLVqkP/zhD1q+fLluu+02zZ49W2+//XaD63n00Uc1bNgw/f3vf9fo0aM1b948LVu2TJJUVFSkq6++WtnZ2Vq8eLFmzJihxYsXa9euXQ2+3iWXXKK3337bLyjy97//XT169FCnTp30yiuvaO7cuZo4caLee+89vfTSS6qpqdGUKVMa9T4ebtGiRZo+fbrGjh2rd955R/fcc4+WLl2qu+++W5JUWlqqW265RWeffbaWLVumF154QTt27NA999xzzNcEACARENAAACDGjRw5Up999pk++eQTzZs3T2lpaZo5c6bGjh0rt9utW2+9Veecc47uuOMOVVRUHPG1TjjhBN12221q3769rr32WknSL3/5Sw0fPlwnnniirrvuOtXW1mrHjh2mr92+fbssFovatGmjtm3bqqCgQC+99JKGDBkiSdqxY4dsNpvatGmjvLw8XXTRRZo3b5769OnT4HouvPBCXXrppTrhhBN0/fXXq2PHjtqwYYMk6bXXXlNKSopmzJihk046Sf369dPjjz/uy/ioz69+9SuVlZXpk08+kSTV1tbqvffe06WXXipJOv744/Xoo49q6NChysvLU+/evfWb3/xG33//verq6o743jXk6aef1g033KBf/epXat++vQoKCjR16lS9/fbb+uGHH7Rnzx7V1NSoRYsWysvLU/fu3TVr1izddtttx3Q9AAASBQENAADiQEpKinJzcyVJX375pf7zn//o17/+tebMmSO3261Vq1apsrJSc+fOPeLr5Ofn+/7ucDgkSR06dPAds9vtkuRXYnHIyJEjdeKJJ2rUqFEaPHiw7r//fpWXl/tec/To0UpJSdHQoUM1fPhwPfzww7JarWrTpk2D6+nYsaPf48zMTF9gYdOmTTr55JN9a5KkLl26KDMzs8HXa9Wqlc4++2xf2cyqVatUV1en4cOHS5IGDhyotm3bavbs2brjjjt06aWX+pqeejyeBl+3Ifv371dhYaGeeeYZ9erVy/dn4sSJkqRt27apa9euGjlypB588EH1799fEydO1IYNG3TyySc3+noAACQSAhoAAMSZRx55RHfddZesVqs+++wznX322UpJSdE555yjTz/99Ihfa7Wa+4UnJQX2cSE3N1dvvvmmFi1apEsuuUTbtm3T2LFj9cADD0g6GBhZsWKF5s2bp8GDB+vzzz/X5Zdfrueff77B10xJSTEdO5SBYbVajynIMGrUKL3//vuqqKjQP/7xDw0ZMkQZGRmSpBdeeEGXX3659u3bpz59+uh3v/udfve73zX4WhaLxXTMODZXku68804tXbrU9+fvf/+7VqxYodNOO02S9Nhjj2nFihW69dZb5XK59MADD+iyyy6rN3AEAAAOIqABAEAceeedd5SWlqaCggJJBzfchwIALpfrmAIAgVq5cqWeeeYZ9ezZU+PHj9fChQs1btw4X4POJUuWaNGiRerfv79++9vf6o033tCFF16oN99885iu17VrV23ZssVv079t2zYdOHDgiF83cOBApaena+nSpfrkk0985SbSwfKQG2+8UdOnT9cVV1yhvn37aufOnZJUbymLzWaTJL9Snv/+97++vzdv3lzNmzfXzp071aFDB9+f3bt3a8aMGaqqqtJ//vMf3X///WrTpo2uuuoqPfXUU3r22We1efNm38QaAABgxthWAADiRG1trZ544gnNmTPHd6x3795atmyZzjjjDL3zzju+jIBQSEpK0pw5c5SRkaFzzz1XJSUl+uijj9SrVy9JUnV1tWbOnKnMzEz16dNHu3fv1ueff67+/fsf0/WuuOIKzZs3T1OmTNEtt9yiiooKTZ8+XVL9mROH2Gw2XXTRRXriiSfUunVrnX766b7n2rZtqzVr1mjIkCGy2+1auXKlFi5cKOng+3t4eYsk9ejRQ0lJSZo1a5bGjh2r77//Xi+99JLveYvFohtvvFGPPfaY8vLyNHjwYO3cuVP33XefTjzxRLVo0UJut1tvvfWW6urqdMMNN8hisWjp0qVq1qyZqeQGAAD8jAwNAADixLx589SvXz916dLFd+zWW2+Vw+HQqFGjlJOTo1tvvTVk1x88eLAeeOABLVq0SCNGjNDYsWPVqVMnPf7445IOjni9+eabNWfOHJ1//vmaNGmSzj33XN13333HdL2cnBy99NJL2rt3ry699FLdfvvtGjVqlKT6S1UON2rUKFVUVOiSSy7xC3489thjkqTf/OY3+s1vfqPVq1drxowZkg72JjFq3769HnzwQa1evVrDhg3T008/ralTp/qdM2bMGN1///3629/+puHDh+t3v/udBg8erNmzZ0s62Nfjueee03//+1/9+te/1qWXXqq9e/fq5Zdf9pXCAAAAM4v3SK3AAQAAotR3332noqIinXHGGb5jhYWFKigo0F//+tcjTk8BAACxjwwNAAAQk4qKijRmzBgtXrxYP/74ozZt2qT77rtPHTt2VI8ePSK9PAAAEGJkaAAAgJi1aNEizZ8/X7t27VJaWprOPPNM3XXXXWrdunWklwYAAEKMgAYAAAAAAIg5lJwAAAAAAICYE/djW51OpzZt2qSWLVsqOTk50ssBAAAAAACS3G639u3bp27duplGowci7gMamzZt0pVXXhnpZQAAAAAAgHosXLhQffv2bfTXxX1Ao2XLlpIOvkE0CAMAAAAAIDoUFhbqyiuv9O3bGyvuAxqHykxat26tdu3aRXg1AAAAAADgcMfaHoKmoAAAAAAAIOYQ0AAAAAAAADGHgAYAAAAAAIg5BDQAAAAAAEDMIaABAAAAAABiDgENAAAAAAAQc8Ia0NiwYYMuueQS9e7dW0OHDtVbb70lSSorK9P48ePVp08fDRw4UEuWLAnnsgAAAAAAQIyxhutCbrdb48eP17Rp03T++edr/fr1uuaaa9SrVy/NmDFDDodDa9as0datWzV27Fh1795dXbp0CdfyAAAAAABADAlbhkZ5ebn2798vt9str9cri8Uim82m5ORkrVq1ShMmTFBqaqpOPfVUjRgxgiwNAAAAAADqUVxcrJqamkgvI+LClqGRk5OjK664Qr/97W81efJkeTwePfzwwyopKZHValX79u195+bn52vFihUBv3ZJSYlKS0vrfa6wsLDJawcAAAAAIFoMGzZMb7/9tlq2bBnppURU2AIaHo9Hdrtds2bN0qBBg7RmzRrdcccdeuaZZ2S32/3OtdvtcjqdAb/2ggULNHfu3GAvGQBCxuv1aut/S/SvDT/op5IqWZOTlN8mS4NPP17H5Tgivby4tmvvAb3/2U798FOFJKlNi3Sdd9rx6tAmK+TXrnLW6cMvftRX3xWpusalrPQUnX5ya/Xr1lrW5NAmTXq9Xm36vlgfffGjisuqZU1OUqd22Trv9OOVm2U/+gs0UXFZtVZ9ulPbfiyTy+1Ri2ZpKujdTifn58pisYT8+gAAxJOysrJILyEqhC2gsWLFCm3cuFFTpkyRJA0cOFADBw7UnDlzTMELp9MphyPwD/SjR4/WiBEj6n2usLBQY8aMOeZ1A0Cw7dp7QI+/ukHf7fLPLFv71R69tnKrBvZpr5svOVX21LD9JzohlFXU6MnXvtD6LXtNzy39cJt6ntRSky7vHZLNvdfr1dIPt+nVFVtVXePye+6f63cpN8uucZecqv7d2wT92pK07YdSPfnaF9qxp9zv+Nqv9uivy/+jIf06aOyvuslmTQ76tWvq3Hruza+06rOd8ni8fs+9u3aHOrZtpklX9NYJYQgoAQAQD66++mpJ0uDBg1VTU6OtW7dKOvh5o6CgQC+88IKmT5+uXr16aenSpaqpqdF1112nm266SZL0008/6fe//73Wr1+vVq1a6d5779UZZ5wRsX9PU4Sth8aePXtUW1vrd8xqteqUU06Ry+XS7t27fce3b9+uTp06BfzaOTk5ys/Pr/fP4aUsABBpOwvLNWXux6ZgxiEe78EN7v3PrVVNnTvMq4tfZRU1mjL343qDGYf8+5t9umvOx9pfHniGYKDmLftaL7212RTMOGR/uVOP/OVTffD5rqBf+9tdJfrd05+YghmHuD1evbt2hx566VO53J6gXrvO5daDL/yfVqz7rymYccj3u8s0Ze7H+v5H7jQBABCI+fPnS5JWrlyp5s2b6+uvv5Ykffnll0pPT9dJJ50kSVq+fLkWLVqkxYsXa8GCBfrwww8lSXfeeac6dOigTz75RFOnTtWkSZNUXFwcmX9ME4UtoDFgwABt2bJFf/vb3+T1evXpp59q5cqVGj58uAYPHqyZM2equrpaGzdu1LJly3ThhReGa2kAEBYej1d/nL9eB6rqjnrulh37teDdLWFYVWJ46vUv9eO+yqOet3d/lWYv+iKo116/Za/e+Nd3Rz3P65VmL/q3CouPvs5A1bk8euQvn6m65ujBsQ1bf9Lr//w2aNeWpEUrv9HG74qOel6V06U//uUzuYMcUAEAIJ4lJSXpvPPO08qVKyUdDGCcf/75vuevvfZatWnTRh06dNCoUaO0YsUK7d27V19++aUmTZqklJQUnX766Tr99NMb1cMymoQtn7lz586aPXu2Zs2apYcfflht27bVo48+qu7du2v69OmaNm2aCgoK5HA4NHnyZPXo0SNcSwOAsPj3N/u0a++BgM9f/n//1RVDuyiN0pMmKSyu1P9t2hPw+Z//5ydt2lakti0zgnL919//JuBzXW6P3vjgO102pHNQrr3uqz3aV1Id8Plvffy9zu3TXjZr0+931Na5tWz19wGfv6e4Up9+vTdkZTcAAMSjYcOG6Q9/+IMmTpyolStX6umnn/Y9l5eX5/t7q1attGXLFhUWFqq2tlYDBgzwPed2u3XCCSeEc9lBE9ZPyYMGDdKgQYNMx7OzszVr1qxwLgUAwu79z3Y26vzqGpfWfrVHg/pSOtcU/9rwg7z1Vzs06HdPrw7NYgLw7todenftjohcu7yyVjc8vDIi15YO/o4Q0AAAIHCnn3669u3bpw8++EA2m81XbiJJRUU/Z0kWFhaqVatWatGihbKysrRu3Trfc7t371ZWVmz2sgpbyQkAJLo9x1BKsDeI5QeJak8R72GsCGa5DQAA8cxms6miokLJycn65S9/qZkzZ/qVm0gHe23s379fO3bs0Ouvv64LLrhAeXl5ys/P13PPPSeXy6Vt27bp0ksv1RdfBLfkNlwIaABAmCQdy2hKxlk22TG974gIxrcCABCYiy++WKNGjdKGDRt0/vnn69tvv9WwYcP8zuncubP+3//7fxo9erRuvvlm9evXT5L05JNPasOGDRowYICuvfZa3XTTTTr77LMj8c9oMgqzASBM8o7L0NadJY36mnbHBaePQyLjPYwdfK8AAAjM9OnTNX36dEnStm3b1LFjR79yE0k6++yz9cc//tH0ta1bt9azzz4blnWGGgENAAiTIf066J/rAx/LmZWeon6ntA7hihLDuX3b65V3t8jdwNhQoySL9Pw9v9RxuY6gXP+hl9Zp3ebCgM+/YkhnXT60S1Cu/enmQk1/ad3RT/yf43LS9Nw9v1RyUtMzJVxuj65/aGWjxuAO6dehydcFACCRfPvtt3r++ec1cuTISC8lIig5AYAwOTk/V52Pzwn4/BFndVSKLTmEK0oMuVl2DezTLuDzz+yRF7RghiRdPLBTwOempSZraP8TgnbtPl1bqX2rwLMeLio4MSjBDEmyJifponM6Bnz+CW2y1OMXLYNybQAAEsUtt9yi7du366qrror0UiKCgAYAhInFYtFdV/dVi+y0o57b75TW+vXgX4RhVYnhpotP1UnHZx/1vI5tm2n8qOCODT+lY3NdP/KUo55nTU7SXVedptwse9CunZxk0b3X9lN2RupRzx3Yp51GnBl4ACIQFxV00pk92h71vNysVN177elKClIwBQCARLFy5UotWbJEGRn+NzBeeeUVDR8+PEKrCh8CGgAQRsflOPSnCWc3WEpiTbbo0nM76e5rTlNyMv+JDpa0VKseGnemhvTrUG+f1eQkiwb1ba8/3HKm0tNsQb/+rwo66Y4rejcYzDqhTZYeGjdAfbu2Cvq181pm6LEJZ6vXSfVnP6TbrbpiaBdNuqx30AMKyUkWTR7dV7/55Uly2Ouvcu3T5Tg9dts5at08PajXBgAA8c/i9XoDKyqOUT/88IMGDx6s999/X+3aBZ5yDAChdvl976iius7v2Fk92mrK1adFaEWJ4Y5ZH+mbw5qzntMrTzeM7KacIGZGNMTt9mj9lr36aluxqmtcynTYdPoprdX1hNywTPj44acD+viLH1Vc7pQ1OUmd2mXrrB5tZU8NfUut6hqX/v7RNi187z++Y6m2ZC15ZDjTTQAASFBN3a/TFBQAIqCmzm0KZkhSyYGaCKwmsZRW+L/H559xQliCGZKUnJykft3aqF+3NmG5nlG74zKD1nC0sdJSrRp5dke/gEZNnVuVTpcyQpAVAwAA4h/5zAAQAcWl1fUfL6v/OILD4/Fqv+E9bp4dnmAGJIfdZio9KWrgdwEAAOBoCGgAQAQUNRC4KCp1yhPgeFE0XllljVxu//e3ebOjN2lF8BjfbwIaAADUb19Jtb7ZWaIde8pVW+eO9HKiEiUnABABRaXOeo+73B6VV9YqO/PoUynQeMWG9z3TkaJURuOGVYtmdu3ae8D3mKwkAAB+5vZ49eGGH/T26u/1zc5S3/H0NJvOO+14jTyno47LCd54eUmqrq5WZWWlWrRoccyvsWvXLrVv3z6IqwoMGRoAEAFH2sRxxzp0jJkxLSg3CTvjpJeGgnsAACSa2jq3/vDyp3ri1Q1+wQxJqqyu098/2qYJf/pAm7YVBfW6V155pb766qtj/vr3339fkyZNCuKKAkdAAwAi4EhBi4bKUdB0xt4llJuEn/E9J0MDAICDZi36Qp9+XXjEcyqdLj344jq/bMemKi0tPfpJR1BWViaPxxOk1TQOAQ0AiIDisobvSjfUMBRNV2R4343ZAgg9Y1YMGUkAAEjf7CzRR1/8GNC51TUuvbZya1CuO378eO3evVsTJ07U/PnztWLFCo0YMUJ9+/bVNddco+3bt/vOfeyxx3TWWWepf//+uv7667Vr1y5t3LhR06ZN05YtW3TmmWcGZU2NQUADACLgSFkY+9jghYyp5KQZJSfhZmoKeoTgHgAAieLdNTsadf6ajbtVcqDp/x/61FNPqW3btpo1a5Z69uype+65Rw888IDWrl2rc889VzfddJPq6uq0du1avfvuu3rrrbf08ccfq3Xr1pozZ45OPfVUPfDAA+ratatWr17d5PU0FgENAIgAY3NKv+fY4IWM8X2n5CT8jFkxlJwAACBt/G5fo853ub36evv+oK7h9ddf169+9Sv16dNHNptNY8aMkcvl0rp165SRkaHi4mItWbJEO3fu1PTp0zVjxoygXv9YENAAgDCrc7lVWlHT4PNkaISOMUOjJSUnYWfMiqlyulTlrIvQagAAiA6VTlejv6Y6yP//uWfPHi1evFh9+/b1/SkuLtaePXvUvXt3PfLII/roo480cuRIDRs2TP/617+Cev1jwdhWAAizo2VgcMc6NLxer7kpKFNOwi49zabUlGTV1Lp9x4rLnHLYbRFcFQAAkZXpsKmyunEBigxHSlDX0LJlS11//fWaOHGi79iOHTvUqlUr7dmzRx07dtSCBQtUWVmphQsX6vbbb9fnn38e1DU0FhkaABBmxoBGksX/+aJSpzwebxhXlBjKK2tV6/LvwE3JSfhZLBZTlgaNQQEAia5v11aNOj81JVndTmwRlGvbbDZVVFTo4osv1pIlS7R582Z5vV6tXLlSI0aM0J49e/Tll1/qpptu0q5du5Senq6srCxlZWUpOTlZKSkpqqyslNcb/s+vZGgAQJgZN28d2mRp++5y32OX26PyylplZ6aGe2lxzRhISk+zKS2V/xuMhObN0vTjvkrfY7KSAACJ7oIB+Vr2yfajn/g/Bb3aKSMtONmNF198saZOnaobb7xRd999t+666y7t3r1beXl5evLJJ9WxY0d17NhRW7du1eWXX67Kykrl5+dr9uzZkqTTTjvN97+rV69Wamr4PsPySQ4Awsy4eWvbMkNFpU4dqKr1HSsqrSagEWRMOIkexsagTDoBACS69q0yNfLsjvrHx98f9dyczFRdPqRz0K49btw4jRs3zvd4xIgR9Z43ceJEv3KUQ1q1aqXly5cHbT2NQckJAISZcfPWolmaWhh6ORxprCuOjbl/BuUmkdKckhMAAEyuG9lNw/qfcMRzWmSnafq4AaabA4mKDA0ACDPj5q1Ftl3Nm6X5lZ0YN99ouvoCSYgM8+hWMjQAAEhOsuiWUT10dq88vb16u9Zt2iOX+2BfiryW6Ro2IF/nnXa80oNUahIPCGgAQJgZS06aN0szjQ9ldGvwmQJJlJxEjDGYRIYGAAA/635iC3U/sYXqXB5VVNXKZksOWr+MeENAAwDCrKjUnClgHB/KHevgMwWSSNWMGGPJCU1BAQAws1mTlJPFDZgjoYcGAISRy+1RyQH/YEXzbDsZGmFQXyAJkWEsOTlQVSdnrStCqwEAALEqbAGNf/zjH+rVq5ffny5dumjq1KkqKyvT+PHj1adPHw0cOFBLliwJ17IAIKxKymt0+Ihui0XKzTrYQ+Nw3LEOLq/XW0+GBnc8IiUrPUXWZP+PIPvJSgIAAI0UtpKTkSNHauTIkb7Ha9eu1eTJkzV+/HhNnTpVDodDa9as0datWzV27Fh1795dXbp0CdfyACAsjJvqnMxUWZOTTBkaRaVOeTxeJSVZwrm8uFXpdMlZ6/Y7RoZG5FgsFrXItquwuMp3rKisWm1bZkRwVQAAINZEpOSksrJSU6ZM0e9//3tlZmZq1apVmjBhglJTU3XqqadqxIgRZGkAiEvGcayHMjNyDT0FXG6Pyitrw7aueGecGpOWmiyHnTZSkWTMSjKWBAEAABxNRD7NvfDCCzrppJN03nnn6euvv5bValX79u19z+fn52vFihUBv15JSYlKS0vrfa6wsLDJ6wWAYDH1cfhfZoY9xapMR4oOVNUedm61sjNTw7q+eFVfIMliIfslkoxZSZRZAQCAxgp7QKOyslILFizQ888/L0mqqqqS3e5/Z9Jut8vpDPxOzYIFCzR37tygrhMAQsE8svXn//61yLb7BzTKqtWpfXbY1hbPGgokIXKMk04Y3QoAABor7AGNVatWqW3bturZs6ckKS0tzRS8cDqdcjgcAb/m6NGjNWLEiHqfKyws1JgxY455vQAQTMZN2+F9HJo3S9P23eW+x8YyCRy7I73viAxjUIlRxQAAoLHCHtD44IMPNGzYMN/jDh06yOVyaffu3Wrbtq0kafv27erUqVPAr5mTk6OcnJx6n7PZbE1bMAAEkXHTdvimjtGtocOEk+hj6qFByQkAAGiksDcF/fLLL33ZGZKUkZGhwYMHa+bMmaqurtbGjRu1bNkyXXjhheFeGgCEnHHTdnhAw7jJ5o518JChEX1aGH/eaQoKAAAaKawBDbfbrcLCQrVs2dLv+PTp0+VyuVRQUKAJEyZo8uTJ6tGjRziXBgAh5/Z4td8QpDi8jwAZGqFTdITMGESGMahUWlGjOpe7gbMBAADMwlpykpycrC1btpiOZ2dna9asWeFcCgCEXekBp9wer9+xwwMaxhR8pj4Ez5GasSIymmWkKjnJ4vc7UVzmVOvm6RFcFQAAiCVhLzkBgERlLCHJzkiVzZrse2zM0CgqdcpjCICg8aqcdapyuvyOkaEReUlJFiadAACAJiGgAQBhYtysGXtm5Bo2dy63R+WVtUJZfVKYAAAgAElEQVTTGANJKbZkZaTRMDoamBuD0kcDAAAEjoAGAISJqSGoYTNnT7Eq05Hi/zXcsW4yc0NQuywWS4RWg8OZRrfy8w4AABqBgAYAhIlxikN9fRyMkx8YZdl0xv4ZlJtED1PJCT/vAACgEQhoAECYHGlk6yGmxqDcsW4yYxkDDUGjhylDg5ITAADQCAQ0ACBMjJs1Y/BCYnRrKJhKTsjQiBrGsitKrAAAQGMQ0ACAMDFvrM2ZAsZGodyxbrpAAkmIDPPPOwENAAAQOAIaABAGHo/XtLE23p2WyNAIBWMgyfgeI3KMvwMlB2rkcnsitBoAABBrCGgAQBiUV9aaNmrGMa1SPT00uGPdZKZxufTQiBo5malKOmzgjNcr7S8nKwkAAASGgAYAhIGxIWimwyZ7itV0njF7oKjUKY/HG9K1xTNnjUsV1XV+x+ihET2Sk5OUk2UoOykloAEAAAJDQAMAwsA4raShPg7GrA2X26PyytqQrSveFRvu9luTk5SVnhKh1aA+psagZCUBAIAAEdAAgDAwjg5tKEvAnmJVpsN/w83kh2NXXyNWi8XSwNmIBBqDAgCAY0VAAwDCwLhJO1IfB+P0E+5YHzvz+065SbQxj26l5AQAAASGgAYAhIE5U6DhjbWpMSgZGsfMuDmub7IMIsv4804ADwAABIqABgCEgXlka8MZGoxuDR7j5tiY/YLIM35PCOABAIBAEdAAgDAwjw49QoaGqacAKfjHyjgxg5KT6GPO0ODnHQAABIaABgCEmNfrDbgpqESGRjCRoRH9jL8L+8udcjOqGAAABICABgCEWEV1nWrr3H7HjtQU1NRDg54Cx4ymoNEvN8v/d8Hj8ar0AFkaAADg6AhoAECIGctNHHarHHZbg+cbMzSKSp3ycMe60Wrr3CqrqPU7dqTMGESGzZqk7MxUv2OUWQEAgEAQ0ACAEDNuzo6WJZBryN5wuT0qr6xt4Gw0ZH+5//uenGRRs4zUBs5GJBmb5BqDgAAAAPUhoAEAIWYa2XqEchNJsqdYlelIOeJr4OiM71luM7uSkywRWg2OxJg5w+hWAAAQCAIaABBi5saURy97MDavZIPXeOZAEuUm0cr4vTFOpwEAAKgPAQ0ACLFjGR1qagxKhkajNWayDCKrORkaAADgGBDQAIAQO5YMDUa3Np0xCHSkyTKILGMZFk1BAQBAIAhoAECIGUeHGstJ6tM8mw1eUx1LIAmRYcrQIIAHAAACQEADAEKsyFByEkgvBzI0ms5UckIPjahl6qFRxqhiAABwdGENaBQWFuqmm25S7969dc4552j+/PmSpLKyMo0fP159+vTRwIEDtWTJknAuCwBCprK6TtU1Lr9jxrvR9TH10KCnQKOZSk4CyIxBZBjLgVxuj8oqayK0GgAAECus4bqQ1+vVLbfcon79+mnu3LnasWOHrrzySnXr1k3z5s2Tw+HQmjVrtHXrVo0dO1bdu3dXly5dwrU8AAgJY9mDPSVZ6faj/6fXmKFRVHrwjnUSY0cDUufyqLTCf0NMhkb0SrElKys9ReWVtb5jxaVO5WQShAIAAA0LW4bGl19+qZ9++kl33nmnbDabfvGLX+i1115Tq1attGrVKk2YMEGpqak69dRTNWLECLI0AMSF+iacWCxHD0rk1nPH+vDNHo6spNwp72EVC0kWKSczNXILwlEZA05MOgEAAEcTtoDG5s2b9Ytf/EKPPfaYzjzzTA0dOlRffvmlysrKZLVa1b59e9+5+fn5+vbbb8O1NAAIGXNjysDuONtTrMp0pPi/Fn00AmZ833Oy7EpOpm1UNDM1wuXnHQAAHEXYSk7Kysq0bt06nXHGGfrggw+0adMm3XDDDXruuedkt/t/iLHb7XI6A+/oX1JSotLS0nqfKywsbNK6AaApzKNDAy97aJFt14Gqn7Myisqq1al9dtDWFs+MmTGUm0Q/c4YGk30AAMCRhS2gkZKSombNmummm26SJPXu3VtDhw7V7NmzTcELp9Mph8MR8GsvWLBAc+fODep6ASAYTJM2GjE6tHmzNG3fXe57zB3rwBkzNGgIGv2M3yNKTgAAwNGELaCRn5+v6upquVwuWa0HL+t2u3XyySdr/fr12r17t9q2bStJ2r59uzp16hTwa48ePVojRoyo97nCwkKNGTOmyesHgGNhKjlpFvjGmtGtx878vpOhEe1Mo1tLydAAAABHFraC4jPPPFNZWVmaOXOmXC6XNmzYoJUrV+r888/X4MGDNXPmTFVXV2vjxo1atmyZLrzwwoBfOycnR/n5+fX+Obw3BwCEm3l0aCMyNIw9BUjBD1h9zVgR3WgKCgAAGitsAQ273a5XXnlF33zzjQYMGKA777xT9913n3r27Knp06fL5XKpoKBAEyZM0OTJk9WjR49wLQ0AQsZUctKIjTUZGsfuWJuxInLqawrqPXxUDQAAgEHYSk4kqUOHDnrxxRdNx7OzszVr1qxwLgUAQq66xqXK6jq/Y80bUXJizCoo5o51wIwTYRrTuwSRYfx5r3V5dKCqTlnpKQ18BQAASHTMsAOAEDEGIGzWpEZtzowZGkWlTnk83LE+Grfbo5JyppzEmrRUq9LTbH7HCOIBAIAjIaABACFS3+hQi8US8NfnGrI5XG6PyitrGzgbh5QcqNHhcR+LRcrJouQkFhib5hozbQAAAA5HQAMAQqSpo0PtKVZlOvzvWLPBOzrj+56dkSqblf+7iwXGprnGHjQAAACH4xMeAIRIMEaHGns/MPnh6EwTTuifETPMo1v5eQcAAA0joAEAIWIeHdr4sgdTY1A2eEdlDiRRbhIrTCUnBPAAAMARENAAgBAxjw5tfKYAo1sbzzThhIagMcOYTWMMCgIAAByOgAYAhIg5Q6PxG2tj341iegoclfE9ouQkdhiDT2RoAACAIyGgAQAhYs7QaHzpAxkajWfO0KDkJFYYA3hFpdXyehlVDAAA6kdAAwBCoLbObRqxeiylD6YeGtyxPirje0SGRuww/o44a92qcroitBoAABDtCGgAQAgYyx6SkyxqlpHa6NcxZmgUlTrl8XDHuiEej9f03tNDI3Y47FalpSb7HaPsBAAANISABgCEgHET1ryZXUlJlka/Tq6hXMLl9pgyP/CzsooauQ0Bn2OZLoPIsFgs9Uz2oW8MAACoHwENAAgB43jVY2kIKkn2FKsyHTa/Y8YeEfiZMZCUlZ6iFFtyA2cjGhmnAZGhAQAAGkJAAwBCoMhY9tCEPg5s8AJnaghK/4yYYywRMgYHAQAADiGgAQAhYNyENWVjbU7BZ4PXkKJS+mfEOtOkE0YVAwCABhDQAIAQMI1sbUIfB0a3Bs484YT+GbHGGIQiIwkAADSEgAYAhIDxrnJTRocaN+XGKR74GRkasc+YzURGEgAAaAgBDQAIAVPJCRkaYWHKjCFDI+YYp9JQcgIAABpCQAMAgqzO5VFpRY3fsaD20CAFv0GmkhMyNGKO8XelsrpO1TWuCK0GAABEMwIaABBk+8ud8np/fpyUZFF2ZvAyNIpKnfJ4vA2cnbi8Xq+55IQpJzEnI81mGrXLqGIAAFAfAhoAEGTGzVduZqqSkyzH/Hq5hhR8l9uj8sraY369eFVeWSuX2+N3rHkWJSexxmKxmEq0yEoCAAD1IaABAEFmnrTRtCwBe4pVmQ6b3zHuWJsZ35OMNJvsqdYIrQZNYcysMWbeAAAASAQ0ACDoQjFpw7TB4461iXH6C+UmscvYGJQMDQAAUB8CGgAQZOYMjaaXPZgag5KhYWIM8hg3xYgd5gAeGRoAAMCMgAYABJlpdGgQMjQY3Xp0xpITMjRilzGAR4kVAACoDwENAAiy4hCUnBizPIzlFTC/J4xsjV00BQUAAIEgoAEAQWYqfQhCyQkZGkdnytCg5CRmGRvp0hQUAADUh4AGAASR2+1RSXkIMjSMPTS4Y21CyUn8MP7OHKiqVU2dO0KrAQAA0SqsAY0XXnhB3bp1U69evXx/1q9fr7KyMo0fP159+vTRwIEDtWTJknAuCwCCpuRAjTzenx9bLFJOVvAzNIpKnfIcfqEE5/V6TY0jCWjErqz0FFmT/T+iEMQDAABG1nBebMuWLZo0aZKuv/56v+MTJkyQw+HQmjVrtHXrVo0dO1bdu3dXly5dwrk8AGgyY7lJdkaqbNamx45zDeUTLrdH5ZW1ys5MbfJrx4OK6jrVGu7gM+UkdiUlWdS8mV1791f5jhWXOtW2RUYEVwUAAKJNWDM0tmzZoq5du/odq6ys1KpVqzRhwgSlpqbq1FNP1YgRI8jSABCTjA1Bjb0AjpU9xapMh83vmDF4ksiM5SYOu1UOu62BsxELzKNb+XkHAAD+wpahUV1drR07dmj+/PmaPHmysrKydP311+vkk0+W1WpV+/btfefm5+drxYoVAb92SUmJSktL632usLCwyWsHgECZR7YGL0ugRXaaDlTV/Xyt0mp1apcdtNePZUw4iT/GDBtGtwIAAKOwBTSKiorUu3dvXX755Zo9e7Y2btyocePG6dprr5Xd7v+hxW63y+kMvKP5ggULNHfu3GAvGQAazTxpI3gb6+bN0rR9d7nvcTEbPB8mnMQf4+8Oo4oBAIBR2AIa7du314IFC3yP+/btq4suukjr1683BS+cTqccDkfArz169GiNGDGi3ucKCws1ZsyYY1ozADSWKVMgiI0pGd3aMFNmDA1BY55x3DEZGgAAwChsAY3Nmzdr9erVuvHGG33Hampq1KZNG7lcLu3evVtt27aVJG3fvl2dOnUK+LVzcnKUk5NT73M2GzXUAMInlJkCxg0ed6x/ZupdQslJzDNnaBDQAAAA/sLWFNThcGju3Ll677335PF4tHbtWr399tu68sorNXjwYM2cOVPV1dXauHGjli1bpgsvvDBcSwOAoDFuusjQCA9zhgYlJ7HO3BSUAB4AAPAXtgyN/Px8Pfnkk3riiSd09913q1WrVnrkkUd0yimnaPr06Zo2bZoKCgrkcDg0efJk9ejRI1xLA4Cg8Hi8pqyJYPfQOBx3rH9mCiSRoRHzjE1BSw/UqM7lCcoYZAAAEB/CFtCQpEGDBmnQoEGm49nZ2Zo1a1Y4lwIAQVdWUSO3x+t3zLgpawpjhkZRqVMej1dJSZagXSNWFRlKTuihEfuyM+1KTrL4/U7tL3eqVW7gPbYAAEB84zYHAASJsewhKz1FKbbkoL1+riE44nJ7VF5ZG7TXj1VVzjpV17j8jjHlJPYlJ1lMP/M0BgUAAIcjoAEAQWLKEghy2YM9xapMh3+jY2MQJREZN7mpKclKT6MhdDygMSgAADiSRpWc1NbW6q9//as+//xzeb1e9ezZU6NHj5bdzp0wADButkJR9tAiO00Hqup8j4tKq9WpXXbQrxNLzIEkuywWynDigbFky/i9BgAAia1RAY37779fBw4c0FlnnSW3263ly5frq6++ov8FAMicKWAcsxoMzZulafvuct/jYlLw65lwQv+MeGH8XpKhAQAADtdgQOODDz7Queee63fs//7v/7RixQqlpKRIkvr376/LLrsstCsEgBgRygknhzC61cwY1GHCSfwwfi8psQIAAIdrMKDxxhtv6JlnntGECRN01llnSZIKCgp01VVX6fTTT5fH49G//vWveqeWAEAiMmcKhCBDw/CaxiBKIioyBpLI0Igbxt+hYkpOAADAYRoMaMyZM0ebN2/WnDlz9NRTT2nixIn6/e9/r3fffVcbNmxQUlKSxo0bpwsuuCCc6wWAqGXcbIUiU4AMDTNTIIkJJ3HDmOVEhgYAADjcEXtonHLKKXr22Wf173//W7Nnz/YFNu67775wrQ8AYoLX6w1LLwdjkISeAvWUnJChETeMP+8l5U653R4lJzOkDQAABNAUdP/+/erRo4deeuklffbZZ5o1a5ZsNpsmTpyoHj16hGONABD1yitrVefy+B1rnhX8TAFjhkZRqVMej1dJSYk71cNUckIPjbiRk5WqJIvk8R587PFK+8tr1DKH7zEAAJAavMXx8ccfa8CAARowYID69u2rpUuX6rTTTtMrr7yi66+/Xo888ohuvPFGbd68OZzrBYCoZJxwkpFmkz21UYOkApJrKKdwuT0qr6wN+nViRXWNS5XVdX7HjKM+EbusyUnKzjT2jSErCQAAHNRgQOOBBx7Q5MmTtXHjRj399NOaNm2aampqJElnnnmmXnvtNV1xxRWaNm1a2BYLANHKNOEkRGUP9hSrMh02v2OJ3FfAuLm1WZOUlZ4SodUgFIyNQRP55x0AAPhrMKBRVVWl1q1bKyUlRXl5eXK5XKqr878LNnDgQL3++ushXyQARDvjJiuUWQLGYIkxOySRGBuxtmiWJoslcctv4pFpdCuTTgAAwP80mA89YcIEjRs3Ts2aNVNZWZluvPFGZWRkhHNtABAzjEGFUI4Obd4sTdt3l/seG5tiJhJTICkEo3IRWcbfJUpOAADAIQ0GNC677DINHTpUu3btUuvWrXXccceFc10AEFOMJSehGNl6CKNbf2Ye2UqzyHhjHMObyBlJAADA3xE71uXk5CgnJydcawGAmGXK0AhhyYkxC8EYTEkkxpITGoLGH/Oo4sT9eQcAAP4Y5A4AQWBMg28ewpITMjR+ZsrQCOH7jsgw9Yyh5AQAAPwPAQ0AaCKv16si45STUGZomO5YJ+4GL5y9SxAZxqyb/WVOuT3eCK0GAABEEwIaANBEldV1qql1+x0L5cbaPOXEKU+CbvCMEy/ooRF/jAENt8ersoqaCK0GAABEEwIaANBExuyMtFSrHHZbyK5n3OC53B6VV9aG7HrRqqbOrQNV/v9uppzEH5s1WdkZqX7HaAwKAACkozQFPWTnzp167LHHtHHjRtXV1cnr9b8TuHbt2pAsDgBigbnsIbSbanuKVZkOmw5U1f28hrJqZWemHuGr4o+x1MaabFGz9MR6DxJF82y7Sg/Lyjj4vadpOQAAiS6ggMb999+vvXv36oYbblBGRkao1wQAMcXUEDQMZQ8tstP8Axql1erULjvk140mxgknuc3SlJRkidBqEEotmqVp2w9lvsfGUiMAAJCYAgpobNy4UfPnz1e3bt1CvR4AiDmR6OPQvFmatu8u9z0uTsAUfNOEE0a2xi1jmVUiN8IFAAA/C6iHRqtWrVRbm3j12QAQCPPI1tBvrBndWk+pDw1B41Z9jXABAAACytC444479MADD+jmm29Whw4dZLP5N7vr1KlTSBYHALEgEhtrY9CkuCzxNnjGf3NzRrbGLWMZlzE7BwAAJKaAAhq33nqrJOn222/3HbNYLPJ6vbJYLNqyZUtoVgcAMcA45SSUI1sPIUOjvkASJSfxythol5ITAAAgBRjQeP/990O9DgCIWeamoKHfWBvvWCfiBs9c6kOGRrwyZj0VlTp9N1UAAEDiCqiHRl5e3hH/NEZRUZH69++vDz74QJL0ww8/6JprrlGvXr00dOhQ33EAiAVVzjpVOV1+x8KRoVFfTwGPx9vA2fHJlBlDhkbcyjV8b11uj8or6e0FAECiazBDo3///nr77beVm5urM84444h3QdauXRvwBe+9916Vlpb6Hk+cOFEDBgzQCy+8oDVr1mjSpElatWqVcnNzA35NAIgUYx+HFFuyMtJsDZwdPMYskEMbvOzM1JBfOxrUuTwqPVDjdywcgSREhj3FqkxHig5U/RzEKCqtVrOMxPh5BwAA9WswoHHXXXcpIyNDkjRlypSgXOzVV19VWlqa2rRpI0natm2bvvnmGy1cuFA2m00FBQU6/fTTtXTpUl133XVBuSYAhFJ9fRzCkQZ/cINn04Gqup/XUladMAGN/eX+gaSkJIuyM8nQiGctsu1+AY3iMqdObBfBBQEAgIhrMKBx8cUX1/v3Y7Vjxw69/PLLWrx4sS655BJJ0vfff6+8vDzZ7T9/CM3Pz9e3337b5OsBQDgY+ziEM0ugRXaaf0CjtFqd2mWH7fqRZAwk5WamKjmJfgrxrHmzNG3fXe57zKQTAAAQUFPQpnK5XJo8ebLuvfdeZWf//GG7qqpKaWn+H/7tdruczsaNHywpKfErYzlcYWFh4xcMAAGKxISTQ4wbvOIEmnRiyoyh3CTumfvGJM7POwAAqF9YAhpPP/20unbtqoKCAr/jaWlppuCF0+mUw+Fo1OsvWLBAc+fObfI6AaCxjJuqcEw4OSSRR7cy4STxGJu+GvvXAACAxBOWgMY777yjffv26Z133pEkVVRU6Le//a3GjRunH3/8UbW1tUpJSZEkbd++Xf369WvU648ePVojRoyo97nCwkKNGTOmSesHgIYYN1VhzdDITtwNnnnCCQGNeGccVUyGBgAAaHRAw+VyyWpt3Je99957fo8HDRqkqVOn6txzz9Xy5cv15JNP6vbbb9fatWu1bt06TZs2rVGvn5OTo5ycnHqfs9lCP20AQOIyNwUN38Y6kTM0zCUnNASNd8bvsTFLBwAAJJ6kQE989dVXNWTIEPXs2VO7du3S1KlT9cQTT8jr9TZpAXPmzNHWrVvVv39//eEPf9Djjz/um4ICANEukiUnxjvWibTBM5WckKER94zf432lziZ/BgEAALEtoFSL+fPn6/nnn9dtt92mhx9+WJJ0xhln6MEHH1RSUpImTpzYqIv+85//9P09Ly9PL774YqO+HgCigbPGpYrqOr9j4Z5ycriiUqc8Hq+SEmDaR1EpJSeJxhgsrK1zq6K6TpmOlAitCAAARFpAGRqvvvqqHnzwQf36179WUtLBLxk+fLhmzJihN998M6QLBIBoVVzuv6m2JicpKz18myvjBs/l9qi8sjZs148Ul9ujkgP+772xnwjij8NuU7rd/z4MfTQAAEhsAQU0du/erU6dOpmOH3/88SopKQn6ogAgFtTXx8FiCV92hD3FqkyHf5+gogQoOykpr9HhlQYWi5SbRUAjERin2SRSI1wAAGAWUECja9euWrFihen4X//6V3Xt2jXoiwKAWBANfRzMZSfxH9Awvu85mamyJgfcEgoxzFhalAg/7wAAoGEB9dCYMmWKxo4dq7Vr16qurk5PPvmkvv/+e+3YsUMvvPBCqNcIAFEpGvo4NG+Wpu27y32PixNgg2fMQqEhaOIwllklQkYSAABoWEABjV69emn58uVauHChHA6HnE6nzj77bD377LNq1apVqNcIAFHJuJmKxOjQRBzdagokhbERKyLL+L0uLqXkBACARBZQQOO2227TpEmTNGHChFCvBwBihnEzFYlMAWMzzEToKWAu9aF/RqIw/o6RoQEAQGILqOj4008/ldUaUOwDABIGGRqRYfw3MrI1cRh/x4zBLQAAkFgCilKMGTNG99xzj6655hq1bdtWqampfs/XNwEFAOJdNDQFNV4zETZ4xj4hxskXiF/mpqDxn5EEAAAaFlBAY9asWZKk9evX+45ZLBZ5vV5ZLBZt2bIlNKsDgChVW+dWWUWt37FI9HIwTzlxyuPxKikpfONjw63IUFZjzFJB/DIGr6prXKpy1slhtzXwFQAAIJ4FFNB4//33Q70OAIgp+8v9N9XJSRY1y0ht4OzQMfaPcLk9Kq+sVXZm+NcSDm6P1/Te00MjcaTbrbKnJMtZ6/YdKyqt1vGtCWgAAJCIAuqhkZeXp7y8PLVs2VK5ubnKzc1VTk6O0tPTtXPnzlCvEQCiTpGh7CG3mV3JEciKsKdYlenw38zFc6PE0gMHM1AOR0AjcVgslnoag1J2AgBAogooQ2PdunW677779MMPP5hfwGrVV199FfSFAUA0M26iItmYskV2mg5U1fkeF5VWq1O77IitJ5SMU1yyM1JlsyZHaDWIhBbZdv24r8L32NhTBQAAJI6AMjT++Mc/6sQTT9Rzzz2ntLQ0zZkzR/fdd5+ysrL06KOPhnqNABB1TI0pI5glYGoMGscbPGNmjHFsLeIfGRoAAOCQgDI0vvvuOz322GPq1KmTTjnlFNntdl155ZXKzs7WSy+9pAsuuCDU6wSAqGIe2Rq5DI1EGt1qet8Z2ZpwjL9riTDZBwAA1C+gDI3U1FSlpKRIkvLz831TTXr16qXvv/8+dKsDgChlLH2IxMhW37UNWQrGtcWT4lIagia6FobvuTFrBwAAJI6AAhp9+vTRs88+q4qKCnXr1k2rVq1SXV2dPvvsMzkcjlCvEQCijnET1SKCpQ8JnaHByNaEYxzdGs8BPAAAcGQBBTSmTJmizz//XIsXL9bIkSNVWVmpPn366O6779bo0aNDvUYAiDrGNPdIlj6YemjEcQp+NGXGIDKMv2tkaAAAkLgC6qHRsWNHLV++XNXV1bLb7VqyZIk+/fRTZWdnq0ePHqFeIwBEFZfbo5IDNX7HIrmxNmYpFJUeHG2aFIExsqEWTZkxiAxjmVFFdZ2cNS7ZUwP6SAMAAOJIQBkakuTxeFRcXKxt27bpxx9/VF5entLT0/Xdd9+Fcn0AEHX2lzvl9f78OMki5WalRmw9xg2ey+1ReWVthFYTOh6P15ShQVPQxJOVnqIUq//Hl+Jyyk4AAEhEAd3OWL16te644w6VlZXJ+79P8RaLRV6vVxaLxdckFAASgbExZU6WXcnJAceHg86eYlWmw6YDVXW+Y0Vl1crOjFyQJRTKK2vlcnv8juXSFDThWCwWNc9O056iSt+xotJq5bXMiOCqAABAJAQU0HjooYc0YMAA3XjjjcrMzAz1mgAgqkXj6NAW2Wn+AY3SanVqlx3BFQWfsdwk02GTPYUyg0TUopl/QCOe+8YAAICGBfRJ8Mcff9Rzzz2n9u3bh3o9ABD1jJsn49jUSGjeLE3bd5f7HhfHYaNEJpzgEOPvXFEpJScAACSigHKke/bsqc2bN4d6LQAQE4ybp2jI0EiE0a3GIA0TThKXadIJGRoAACSkBjM0Fi5c6Pt7ly5ddM8992jDhg1q3769kpL84yBXXnll6FYIAFHGuHmKho218T+AJUAAACAASURBVI61sXlmPCgyNgQlQyNhtTD0TjH2tQEAAImhwYDGiy++6Pc4Oztbq1atMp1nsVgIaABIKMZMgWgYHZoIGRrm3iWRf98RGc2No4rJ0AAAICE1GND45z//Gc51AEDMMDanjIoMDcMa4rFJovEufDS874gMU8lJHAbwAADA0QU8Z3D//v1yOg9+mNy4caNmz55N0ANAwnG7Pdp/oMbvWDSUPhjXUFTqlMfjjdBqQsPcFJQMjURlLLEqr6xVbZ07QqsBAACRElBAY9WqVRo4cKA2bNig//73v7rmmmu0fPly3XHHHfrLX/4S8MXeeecdDRs2TL169dLw4cN9JSxlZWUaP368+vTpo4EDB2rJkiXH9q8BgBArragxBQpysyK/sW5uKL9wuT0qr6yN0GqCz+v10hQUPs3SU2VNtvgdi8e+MQAA4MgCCmjMmjVLt912mwYMGKDXX39dbdu21dtvv62ZM2dq/vz5AV1o+/btuueee/Twww/riy++0L333qvbb79d+/fv19SpU+VwOLRmzRrNnj1bf/rTn/Sf//ynSf8wAAgFY2p7dmaqbNaAk91Cxp5iVabD5ncsnvoKHKiqU63L43fMGMRB4khKsiiXSScAACS8gD6F79ixQyNGjJAkffDBBxo8eLAkqXPnzioqKgroQvn5+Vq9erV69+6tyspK/fTTT0pPT1dKSopWrVqlCRMmKDU1VaeeeqpGjBhBlgaAqGSatBFFm2pz2Un8bPCMPUHS7VY57LYGzkYiME86iZ+fdwAAEJiAAhqtW7fW5s2b9fXXX+u7775TQUGBpIPBjXbt2gV8sfT0dO3atUt9+/bV3XffrUmTJmnnzp2yWq1q376977z8/Hx9++23jfynAEDoRXPZg6kxaBxt8EyNWKOgbwkiy9QYlJITAAASToNTTg533XXXacKECUpKSlL//v3Vp08fzZkzR3/+8581Y8aMRl2wTZs22rhxo9avX69bbrlF119/vex2/7ssdrvd14A0ECUlJSotLa33ucLCwkatDwCOxJShEUUb63ge3WrOjIme9x2RYQxqxVMADwAABCaggMbll1+unj176scff9RZZ50lSTrrrLM0ZMgQde7cuXEXtB68ZP/+/TVkyBBt2rTJFLxwOp1yOBwBv+aCBQs0d+7cRq0DAI6FOUMjekpOjJMf4qlJYjS/74gMY8kJPTQAAEg8AQU0JKlr167q2rWr73GvXr0adaEPP/xQL7/8subNm+c7VldXp+OPP14fffSRdu/erbZt20o62EC0U6dOAb/26NGjfT0+jAoLCzVmzJhGrRUAGmIeHRo9mQLGrIV4ytAw/lui6X1HZBgzNCg5AQAg8QQc0Giqk08+WZs2bdLSpUs1cuRIffzxx/rwww+1ePFi7dmzRzNnztRDDz2kb7/9VsuWLdNzzz0X8Gvn5OQoJyen3udsNprGAQieaC59MG7yjY00Y5nx3xJNvUsQGTQFBQAAYZs12LJlSz377LOaP3+++vbtq1mzZumpp57SiSeeqOnTp8vlcqmgoEATJkzQ5MmT1aNHj3AtDQAC4vF4td+4sc6OntIH85QTpzweb4RWE1xFpf6BJGO/ECQe4897aUWN6gyjfQEAQHwLW4aGJPXt21dvvPGG6Xh2drZmzZoVzqUAQKOVVdbI5fYPEERTpoCxr4TL7VF5Za2yM1MjtKLg8Hq95gyNKAokITKyM+1KSrL4gnZer1RS7tRxuYH34AIAALEtbBkaABDrig1ZApmOFKXakiO0GjN7ilWZDv8yu3holFjpdMlZ6/Y7Fk2lPoiM5CSLcg3Bunj4eQcAAIEjoAEAATI3BI2+LAFz2Unsb/CMvRHSUpPlsIc1wRBRyjy6lcagAAAkEgIaABAg8+jQ6MsSMK4pHholGgNJzZulyWKxRGg1iCbGTB0yNAAASCwENAAgQKYJJ1HYmNLYLDMeRrcaG4JSboJDjL1UCGgAAJBYCGgAQIBMJSfNoq/kxLjBKy6L/RR8GoKiIcbgFiUnAAAkFgIaABAg42YpGktOjBu8+MjQMAaSou99R2RQcgIAQGIjoAEAAYrFpqDG7IZYZMwyMTaCROIyZSTFQQAPAAAEjoAGAATA6/XGRFNQ85QTp7xeb4RWExyxUOqDyDD+vO8/UCO32xOh1QAAgHAjoAEAAThQVadal/9GKRqbgjY3bPZdbo/KKmojtJrgMAaSovF9R2TkZtl1+MAbj8er0oqayC0IAACEFQENAAiAsXQjPc2mtFRrhFbTMHuKVZkOm9+xWO4rUOWsU6XT5XcsGjNjEBnW5CTlZKb6HTP2XAEAAPGLgAYABMDcmDJ6yx7MZSexu8Ez9s9IsSaZAjZIbMYAl3G8MgAAiF8ENAAgAMZNUjQ3pjRu8GK5UaIxGNM8O02Ww2sMkPBMjXBj+OcdAAA0DgENAAiAqY9DFJc9tMyOn9GtxlIf478NMPaNIUMDAIDEQUADAAIQS5M2TKMsY3iDZ8qMieL3HZFhDC6SoQEAQOIgoAEAASgujZ2SE+MGL5YzNEy9S6L4fUdkGH8XY7kJLgAAaBwCGgAQAGNQIJpLTkw9BWJ4g2fMLmHCCYyM2VKx3AQXAAA0DgEN4P+zd9/hUZXp38C/0zLJJJMGCSWEVJpIkd67i0oRRV/XFVd0dcWGa0HEBQRFERArv0VAXV3ZFcWKFAUURenVSO+BEEICIT2Taef9I8yQnElgAmeeMzP5fq7LC3NykvvMZObMee5zP/dDdAWSJHkkBeTTOvyJ5yonFkiSpNLRXJtAWl2G1OGZwLPA6QzM1zsRERHVDRMaRERXUGqxw2J1VNvmzxUa8j4TdocThSVWlY7m2ngmkvz3eSd1xEZWf707nBIKSypUOhoiIiISiQkNIqIrkDcZDDPqYArVq3Q0VxYaoofZZKi2LRD7ClisdhSX2apt8+dEEqkjxKBDVERItW2B+HonIiKiumNCg4joCuSDowZRYdBoNCodjXc8p50E3gAvX9Y/Q6/TIjI8pJa9qT6T91Y5VxC4K/sQERGR95jQICK6AvngKBCqBOQDvEBcytIzkRQKrda/E0mkDo+lW1mhQUREVC8woUFEdAWB1BDUJS468Jdu9UgksX8G1UL+ngzEiiQiIiKqOyY0iIiuwHOlDf8fWMsHePLlTwOBRyKJK5xQLTwrNALv9U5ERER1x4QGEdEVyAdHgbDShnyAF4gVGvJjDoREEqmjobxCg1NOiIiI6gUmNIiIrkA+OGoYAJUC8ukZgdhT4HyBPJHk/887qcOzZwwrNIiIiOoDJjSIiK5A3lAzEHo5eK5yYoEkSSodzdWRJ5LkfUGIXDxe74XlAfd6JyIiorpjQoOI6DLKLDaUWuzVtsnvBvsjeb8Ju8OJwhKrSkdzdTx7aPj/807qaBBZ/fVusztRVBpYr3ciIiKqO6EJje3bt+POO+9E586dMWTIECxZsgQAUFhYiMceewydO3fGgAEDsHTpUpGHRURUK3n/jBC9FmaTQaWj8V5oiN7jOAOpr4DV5vBIwARCZQypI9SoR0RY9dc7G4MSEREFP72oQIWFhXj00UcxefJkDB8+HPv378f999+P5s2bY8mSJTCZTNi4cSMOHjyIhx56CO3atUPr1q1FHR4RUY08l2wNg0ajUelo6qZhdBiKy2zur88VlCO9WbSKR+S9/KLqg1GdVoOoCKNKR0OBoGF0GErKq7zeC8uRmhCl4hERERGRrwmr0MjOzkb//v0xcuRIaLVatG3bFt27d8fOnTuxdu1ajB8/HkajEe3bt8fw4cNZpUFEfuGcrLlgIK204dkoMXAqNORL5cZGhUKnDYxEEqlDPs0qkF7vREREdHWEVWi0adMGc+bMcX9dWFiI7du3o1WrVtDr9UhMTHR/LyUlBatXr/b6d1+4cAEFBQU1fi8nJ+fqD5qI6j3PCo3AWWlD3kQzkJZuPVcYuIkkUodnY1BOOSEiIgp2whIaVRUXF2PcuHHuKo3//Oc/1b4fGhoKi8X7C5HFixdj3rx5Sh8mEVFAD6zlyZdA6ikgv7suv/tOJCevSJJX+RAREVHwEZ7QOHXqFMaNG4fExES89dZbOHr0qEfywmKxwGQyef07x4wZg+HDh9f4vZycHIwdO/ZaDpmI6jH5oKhhAA2s5cmXwKrQCLylckld8vemvLqKiIiIgo/QhMbevXvx4IMPYuTIkZg4cSK0Wi2SkpJgt9uRnZ2Npk2bAgCOHz+O9PR0r39vTEwMYmJiavyeweD/qxEQkf+qqSlooJAnAQJpgCevJuGSrXQl8vemvP8NERERBR9hTUHPnTuHBx98EPfffz8mTZoErbYydEREBAYPHoy5c+eivLwcGRkZWL58OUaMGCHq0IiIahXITUE9egoUWCBJkkpHUzcelTEB1LuE1CHvGXO+sDxgXu9ERER0dYRVaHzxxRfIz8/H/PnzMX/+fPf2v/71r3j55Zfx4osvon///jCZTJgwYQI6dOgg6tCIiGpUYXOguMxabVsgTX2Q952wO5woLLEi2uz/y5/Kq0kCKZFE6pC/3i1WB0otdkSEsVKTiIgoWAlLaIwbNw7jxo2r9ftvv/22qEMhIvKKfFCt12kRGR6i0tHUXWiIHmaTAcVlNve2c4Xlfp/QsNmduFBcUW0bp5zQlZhCDTCF6lFmsbu3nS8oZ0KDiIgoiAmbckJEFGjOF8j7OIRCq9WodDRXx3Paif/30bhQZEHVmQJaDRAT6d9JGPIPHiudBFDfGCIiIqo7JjSIiGoRDCttyAd48uVQ/ZH8eY82h0Kv48cVXZl8pRM2BiUiIgpuvEIkIqqFvJpBPkc/EMgbJQbC0q3yyhj5YyCqTSCv7ENERER1x4QGEVEt5EuHBmJjygay1UHkj8kfySs05I+BqDYeU04CIIFHREREV48JDSKiWnhUaATgwFqehAmECg2PqT4BmEgidciX9w2EBB4RERFdPSY0iIhqEQwD60Aswfdsxhp4zzupQ/5aCYQEHhEREV09JjSIiGohH1gHYlNQz1VOLJCqLiHihzybsQZeZQypIxATeERERHT1mNAgIqqBze5AQUlFtW2B2BRUfsx2hxOFJVaVjsY78pVYWKFB3pKvclJmsaPMYlPpaIiIiMjXmNAgIqqBfO69VqtBtDnwEhqhIXqYTYZq2+QVEP7E4XAiv7h6IikQK2NIHeFhBhhDdNW2sY8GERFR8GJCg4ioBvJBUGxkKHRajUpHc208p534b0KjoKQCTmf1KTGxkYGXSCJ1aDQajyoNf369ExER0bVhQoOIqAbyQZB8kBRI5FM25FM6/In8eY82G2HQ86OKvOfxevfjiiQiIiK6NrxKJCKqgXwQ1CCApz3IKzT8eeWHc7LKmEBOJJE6PCqSOOWEiIgoaDGhQURUA8+BdSAnNKonBfy5pwAbgtK1kjfC5ZQTIiKi4MWEBhFRDTymnATw0qHyZIw/V2jIj40NQamuPJdu9d8EHhEREV0bJjSIiGrgMeUkgCsFPAd4/pvQkA8+A3GpXFKXPIHHCg0iIqLgxYQGEVENzhUE05QT+QDPAkmSatlbXfLBZxwrNKiO5Ekwf07gERER0bVhQoOISMbucOJCsaxSIICnnMgHeHaHE4UlVpWO5vKCqRkrqUOewCsus8Fitat0NERERORLTGgQEclcKKpA1QIGjQaIjQzchEZoiB5mk6HatnN+eNfa6ZQ8ppwEcmUMqSMyPAR6XfXLm3z20SAiIgpKTGgQEcnIqwRizEaPAVKg8Zx24n8JjcKSCjic1afCsIcG1ZVGo/Fo4uuPCTwiIiK6doF9hU5E5APywU8gNwR1kT8G+fKo/kD+vEeGhyDEoFPpaCiQyV/v8p44REREFByY0CAikvFoCBoEfRzkj8Efl24NpkaspC75a4eNQYmIiIITExpERDKeS7YG/rQHeQm+vFeFP/BsCBr4zzupw2PKiR8m8IiIiOjaMaFBRCQjH/wEQ6WA/DH4Z4VG8D3vpA6PKVZ+mMAjIiKia8eEBhGRjHzwEwxLh8qnnPhjCb7n884KDbo6bApKRERUPzChQUQkIx/8xAVhQuNcgQWSJNWytzrkzzsrNOhqeSTw2BSUiIgoKDGhQURUhcMpIV9eKRAEPTTkj8HucKKwxKrS0dRMPuhkQoOulvy1U1BSAZvdodLREBERka+oktDIyMhAnz593F8XFhbiscceQ+fOnTFgwAAsXbpUjcMiIkJhSQUczuqVC8GQ0AgN0cNsMlTb5k9l+JIkeS6XyykndJWiIozQaTXVtrGPBhERUfARmtCQJAlffPEFHnjgAdhsNvf2KVOmwGQyYePGjXjnnXfw+uuv48CBAyIPjYgIgGdjyugIIwx6nUpHoyzPaSf+k9AoKrXCZndW2yZv7EjkLa1W45GIZEKDiIgo+AhNaLz33nv4z3/+g3Hjxrm3lZaWYu3atRg/fjyMRiPat2+P4cOHs0qDiFQRzEuHeqz84EcJDXlyJTzMgDCjXqWjoWAgf737UwKPiIiIlCE0oTF69Gh8++23aNeunXtbZmYm9Ho9EhMT3dtSUlJw+PBhkYdGRASgsllmVcHUx0FeoeFPS7fK754HQyNWUlcgrOxDRERE10bo7a/4+HiPbWVlZQgNrX4HNDQ0FBaL96WhFy5cQEFBQY3fy8nJqdtBElG95lGhEQT9M1zkS1n6Uwm+R/+MIHreSR3y19A5P3q9ExERkTJUr+cNCwvzSF5YLBaYTCavf8fixYsxb948pQ+NiOohjwqNIKoUkFeb+FOFhnw6QDA976QOf+4ZQ0RERMpQPaGRlJQEu92O7OxsNG3aFABw/PhxpKene/07xowZg+HDh9f4vZycHIwdO1aJQyWiesCzUiB4Btb+XIIvrxYJpued1CFP4DGhQUREFHxUT2hERERg8ODBmDt3LmbMmIHDhw9j+fLlWLhwode/IyYmBjExMTV+z2Aw1LidiKgmnpUCwTP1wfOOtQWSJEGj0dTyE+J4PO+cckLXSN7Q158SeERERKQMoU1Ba/Pyyy/Dbrejf//+GD9+PCZMmIAOHTqofVhEVM84nZJHpUAwNQWV9xSwO5woLLGqdDTVea4uEzzPO6lD/t69UFwBu8NZy95EREQUiFSp0OjevTu2bNni/jo6Ohpvv/22GodCRORWVGr1GPDEBlGlQGiIHmaTAcVlNve2c4XliDYbVTwqQJIkj4aNrNCgaxVjNkKrAZxS5deSBOQXWRAf432PLiIiIvJvflGhQUTkD+T9M8wmA0JDVJ+Zpyh/bJRYWm5DhdVRbRubgtK10um0iImUTTsp4EonREREwYQJDSKii84XBG9DUBf5Y5I/ZjXIqzPCjHqYQtn/iK6dR2NQ9tEgIiIKKkxoEBFd5DHtIQirBOSPyR+Wbg3mRqykLjYGJSIiCm5MaBARXeTRmDII+zjIkwXyJqhq8Hzegy+RROrwXLpV/dc7ERERKYcJDSKiizwrBYJvYC0f4PlDhYb8GIJpZRlSlzw5xiknREREwYUJDSKiizyXbA3GCg1ZDw0/GODJGzXKpwkQXS2PiiQ/SOARERGRcpjQICK6SF6hEYxTHzxXObFAkiSVjubiMRSyQoN8w7NCg1NOiIiIggkTGkREACRJqhdNQeV9QewOJwpLrCodTSV5lUgwPu+kDvlrKb/IAodT3QQeERERKYcJDSIiACXlNlhtjmrbgrEpaGiIHmZT9SVR1e4rIG/UyIQGKSU2svp72OmUUFDMKg0iIqJgwYQGERE8p5uYQvUwhRpq2TuweU47US+hUWaxobzCXm1bMPYuIXUY9FpEm43VtvnDyj5ERESkDCY0iIjgOcgJxv4ZLvLHpmajRHkyxRiiQ3hYcCaSSB3yBJmaCTwiIiJSFhMaRESoYcnWIK4SkFdoqLl0q0ffkqhQaDQalY6GghGXbiUiIgpeTGgQEaGGlTaCuI+Dx1KWKpbgy6tDgrkyhtThsVRxAaecEBERBQsmNIiI4DnICeaBtXxZVL+q0AjiRBKpQ97clxUaREREwYMJDSIi1FShUX+mnMiXTRVJHjsYV5YhdcV5vN5ZoUFERBQsmNAgIoLnwDqYKwU8VzmxQJIkVY7Fo3dJED/vpI4GfrSqDxERESmLCQ0iIlQO6quST8sIJvIqCLvDicISqyrHIr9bHszPO6lD/po6X2iB06lOAo+IiIiUxYQGEdV7ZRYbyivs1bbJ7+oGk9AQPcym6kujqtVXQN6/g1NOSGk1JfCKStVJ4BEREZGymNAgonpPXoIeGqJDeKhepaMRw3PaifiERnmFHaXltmrbOOWElBZi0CEyPKTaNjYGJSIiCg5MaBBRvSdfaaNBVBg0Go1KRyOGfBUX+fKpIsj7lhj0Wo+BJ5ESPKadsI8GERFRUGBCg4jqPfngJphXOHGRV0Jkni0WfgzypXIb1oNEEqmjQbR86VaudEJERBQMgrummojICzVVaASznPOlOH66sNq2VRtP4PjpQgzrk4p+HROg1fo+sSAv+5cPOomU4tkYlBUaREREwYAJDSKq9+rTkq27D+Xi1Y+2orzC4fG9A5kXcCBzBzb9kY1n7+kCg963RXzyhAZXOCFf8ajQqGdTTkrKbTiaVQBLhR1RZiNaNIuGTlc/inTzLpTj1NliOJxOxMeY0LyxWVglWIXNgSOnClBSZkV4mAHpidEIDRFz6S1JEk6eLUZufhm0Wg2aN4pEXAzPsUQUfJjQIKJ6T77SRsMgXWnjxJkizPj3VlRYPZMZVW3MOIN/GX/Hk3++wafHI59ywhVOyFfkyTL5Ms3B6nReCb748TDW78qC1e50b28YFYqbeibj1n5pCDUG56XgH0fO4ct1h7HzYC6kKqv0pjaNwoi+qRjUJdFnlWgXii34at0RrN16EiVVGh+HhxkwpGtzjB6YjphI35zvnE4J63acwrJfj+GYrBKvU+t43D4gHR1axPkkNhGRGoLzU0whxWVWlFfYYTaFIEzwB36FzYGiEisMei2iIkKEzit3OiUUllTA4ZQQFRECg14nLDZQuYRmSbkNplADIsIMV/4BBdnsThSVVkCj0SAqwgidgLJ7F0mSUFRqRYXNgcjwEGF3cVwsVjuKSq0wXlwRQORrznHxNSdJEiLDjT6vDJDLu1BW7etgXbJ18ar9V0xmuKzddhK39k9DcpNInxzLuYJy7DuRX21bMFfGkLrkCQ35e14Eu8OJwpKLny/hIT6vkPj9cB5e+feWGquxzhVasPj7A9iYcQYvPdwTURFGnx6LxWpHcakNIQatkM+XZeuPYtG3e2r83rHsQrz92S7sOpSLp+/upPjf4dTZYkxdsLHGPi2l5TZ8u/4ofvv9NF76e080b6zs+dXhcOKtJbvw886sGr+/80Audh7Ixd9GtsWo/umKxpZzXdNYbU6Yww3ir2kq7CgqU+ea5mx+GbJyiyFJQOMGJjSLNwuLbamw40hWAcosdkSYDGiRGC30Ot5md6CwxAqdToOocKOQ6asup84W40hWAWx2J2IjQ9GhRUOhj728wo7iMivCjHqYTWIbnDscThSUVAAAoiOMQivwHA4nss+VorzCjsjwEDSKNQnvh8aEhoylwo61205i5cYTOHWxSZ5GA3RoEYdbeqWgx/WNffpHyjiSh+W/HcfWvTlwOCtvKcTHhGFoj2Tc1DPZpysAnC8sx8qNJ7B6SyYKiivfFAa9Fr07NMWIPqlo2TzGZ7EdDid+3X0aKzeewP4qg5z0ZlG4pVcKBnRO9Okg93h2Ib779RjW7z7tHvCZTSEY0q05hvVOQaNYk89il5bbsHpLJlZtOoEz50oBAFoN0Kl1Iwzvk4JOreJ99pqTJAk7DuRixYbj2HngLC6+5NCkYThu7pmMP3VPQrgPk0pn88uwYsNxrN16EsVlVgCAMUSHfh0TMKJvKlKaRvksts3uwM87srBy43GcOltS7XsnsgvRuVV8UJVk510ox7Z9OXX6mZUbj+PR0R0UPY6c86X48Lu92LI3B06nVO173/16FM3iI9CxZbyiMal+czglHM8uqrYtJ78M419fh1t6p2BQl0SEGHx30ZuZU4Tlvx3HLztPuZML4WEGDO6aiOG9U9GkYbjiMbNyi2tNZlR1LLsQMz7cgtce76t4Al+SJPx+uPKaZtv+s+73e6NYE27qmYybeiQhwgcX/RsysmtNZlS1ftdpRJuNeOjWdorFLim3YdqiTVdsOnu+0IIXF23Gu88MUPQ5+GjFvlqTGVV9sGwvGkSFoW/HBMViu5SUWfHD5kx8v/kEcs5XJg61GqDrdY1xS+8U3NAyzqfXNNv2n8WKDcexq0plTkJcOG7ulYIbuzWHKdR31zQ7D+Tiq58P4/fD56ptb5UUg1v7pqFPx6Y+e+znCsrx5brD+Gn7KZRZ7O7tUREh+FP3JNw2IN2ng+wDmflY/utxbMjIht1RWQ0WG2nEjd2TcEuvFMT6qCIJAHYezMXnaw9h77Hz1bZHRYRgaI9k3Dmohc8q0ZxOCZv2nMHKDceRceTS3z2psRk390rB4K6JPk3mZeUWY/lvx7Fux6W/e3ioHgM7J2J431QkxEX4LHZhSQW+++0YVm/OxIWL40ag8rEP652CId2ShN2g1EiSJF15t8CVlZWFwYMH48cff0SzZs0uu2/O+VJMW7QJp/NKa92nx/WN8eyYLjAqfPHjdEpY8HUGVm48Ues+0WYjXvxbD6QnRisaGwB+P5SHVz/eWu0kKPeXoa3x5xtbKn4yLim3YcaHWzxORFWlJ0bjxb/1QLRZ+btI364/ig+W7UFt74QQgw7PjemM7tc3UTz2yZwiTHt/M/Iu1D6fe2DnZhh/1w3QKzy4tjuceOezXVi3o/aLn7iYMEx7sIfid5EAYMueM5i9eAestpovuDUa4G8jr8et/dIUj11QXIHpH2zGkVMFte7TNrUBJj/QXXiVkK/8vOMU5v5vg0DCRQAAIABJREFUZ51+RqfVoHVyLOKiwxAXE4a4GBPiY8Iufm2qc+Xa8exCTH5vI4pKrbXuo9UA4++6AYO7Nq/T7yaqSZnFhpkfb8PuQ3m17pPcJBLTHurhk2bAqzadwHtfZXgk71wMei2euruT4gPLNz/diZ+2n/J6/3/e3w09FPyMczglzP/yd/ywObPWfWIjQzHtoR6KJq4lScIjs3687HVcVVqtBh9OvlGxv/2XPx3GRyv2eb3/X29pgzsHt1Qkdn6RBQ+8vNp9M+xKmjQMx3sTByt6B/3EmSJMW7QJ5y+T0LmxW3M8dkcHxW8Y2OxOvPXpTqzffbrWfRrFmjD97z19Msj7dPVB/O+HA5fd56aeyXjk9vaKVy0czSrAtEWb3Xfoa9K4gQkvP9wLjRsom0CVJAmLvz+Az9ceqnWf8DAD/nl/N7RLa6hobAD47tdjWPjNH5fdJz0xGi8/3Evx6zmL1Y7Zn2zHtn1na90nsZEZ0x7qgfgY5W+Mrt16EvOW7q71Pa/XafDE/7sBg7okKh4780wRpi7chPyi2t/rbZJjMfXBHl4973UZr9fEbxIa+/btw9SpU3HkyBEkJSVh+vTp6Nix4zX/Xm+foOIyK55+6xd3Nvlyendoion3dlF0YP/hd3vx9c9Hrrif2RSCN/7RT9ET0pGsAkyc91utA8uq/jbyeozqr9wA0+Fw4p/vbbxsMsMlvVkUZj3eV9E7aWu2ZOKdz3dfcT+9ToOXH+6F6xU8GZ8vLMfTb62/7MnA5U/dk/DE/7v290NV736+G6u31H6x6RIbGYo3n+qvaHZ9z9FzmLJgI+yOK59+nryrI4Z0S1IsttXmwHPzfsXRrMIr7ts2tQFeGdcrKCo1Vmw4jve+ylD0d5pNBsRFmy4mO8IQH2O69G90GKIiLpWbllfY8eisH71aLlOr1WDOE319WhVGwc/plDBt0SbsukwywyWpsRmvj++n6F28X3Zm4fX/7rjiflqtBtMe7IEbWl19ZZLd4URJmQ0l5VaczS/Dyx9s8XpgCwDpzaLx2B0dEGEyIMIUApNRf02DroXf/IHvfj12xf2iI4yY+49+13Sxb7U5UFxmRUmZDbsO5eKDZXvr9PMJcREKDXAl7D58zqtrKZcQgxYdWsRBg2u/njydV4LTeSVX3rGKB0a0RadW8YgwGWA2hVzT9VXehXI8/fYv7grfyxnWOwXjbm9/1bFq4m0Sr2F0GN78R39Fb5B5ey0JAH/5UyvcPbS1YrEvFFswfu7PXj3vCXEReOvp/opWDCz98RD+s3L/FfcLDdFh9hN9FU1gbt9/FtPf3+zVvp1axWPaQz0UG7tJkoRX/r0VW/ZeufI1IS4cc5/sr2jF86Y/svHqR9uuuJ9GA0y+vzu6tW2sWOwLRRb8482fkV905ddc+/SGeOnhXlesALzWhIZfTDmpqKjAuHHjMG7cONx555349ttv8fjjj+Onn35CSIiYOUhf/3zEq2QGAGz4PRsZPc8p1lQp+1yJV8kMoDLxsnjVATw7prMisQHgw2V7vf4A/mTlPgzumqhY2dr63ae9SmYAwJGsQqzekonhfVIViW2x2vHBd95d+NgdEhZ9swdvPd1fsZPh52sPeZXMAIDVWzJxc69kpDdTpjrnSFaBV8kMoPKuz2drDuIRhaYeSFLlc+lNMgMA3l+2F306Jij2Abx6S6ZXyQwA2HvsPNbvPo2BnZXPbotmNilfaVJcZkNxWSGOZdf8fBr0WjSMrqzosNocXiUzgMqB6FfrjuD5+7oqebhUz2zec8arZAYAZOYUY+XG47h9YAtFYtvsDrzvxbQHwFWh+Qf+9dxAWO2ViQnXAL24zIqSchtKyqwX329Wd+KiuOzS9vKK2qsrvXEkqwBPvfWL+2utBggPC4HZZHAnOczurz23uwbEESYDsvNKvEpmAEBBSQX+98MBPHnXDRfnn7se46XHV1Juq/JYPbfXJYFQk6tJBCjFanNe9u6ur3343V58WOU6KESvrfL3rfzXbApBeFjlv9X//iGVf/MwA0yheny6+oBXg2qgMsF+c89kJCnUo+nAiXyvK5LOFZRj6U+HFJtqZHc4sfj7y1dmVPXlz0cwol+aYtUC3/16zOvn/XReCdZtP4Wbe6UoEruguOKKVSkuFqsDHy3fh+l/76lIbAD4dLX3z/vOg7k4ePICWifFKhJ7x4Fcr5IZAHA6rxTL1h9VLJHlcDix8BvvPl8kCVjwdQY6t2mk2LTCr34+4lUyAwAyjpzD9n05Pqlyr8ovEhqbN2+GVqvFX/7yFwDAHXfcgY8//hjr1q3D0KFDfR7fZndizZaTdfqZ977KQO8OTRWJv/ugdxdcLut3ZyHGbITReO2VCkUlFfjj6Lkr73iR1e7E7P9sR6tkZe6crt1at+f909UHK0/cCrwnj50uRGmV7uNX3D+7EO98tkuRhpF2u9PrhILLO5/tUizDutXLk7DL6i2ZCDPqoVdgLtz5gvJaB8A1KS23YfYn25GaoEBWXwJWbTpepx9ZueF4UCQ0OrSIg16ndc9tFcFmd+LMuVJ3b5i62LTnDAqKK3wyzYzqh5Ub6/Ze//zHQyi12KFEzjrzTPFly7/lTueVYPTzy71O9PqaU8LF5EHt08NqU9eL5h+3ncK6HVm1Tsshcax2J/KLLF7fbHHRajV1/vu9uWQnurRpVKefqc3mPWfqtP+qjSfgdErQabWQJAkSAMlZ+a9TkgDp4r+A+3E5JQmShCr7AxIk5F0or9PzVWF14Pl5vypSae2UJOw6mFunn/loxT7sOXoe0ABajebSv6j8V6MBNFX/BTy3aQANNDh86kKdzlk7D+bizf/tQFioodrz6XRK7q+dF792/b/k2i7bp7TMhkMna582XJNX/70VKU2j3I9Dq9FAq730/5qLz4VWq5Htc+l7Gk3l672uicivfj4Cm8OpyHSj07kldVp6PPdCOWZ/sg1NLr7mLr7EL/7/pb9f5fZL35Rc36/ytcPhxNpt3k9nBICVG0/Uj4TG8ePHkZZWfRpDSkoKDh8+LCShcfR0QZ0uPAAgK7cEn62pfb6YL0kS8M36o6rEBoDdh/Ow+3DdkjBKKSq14rPLzNPztbq+iZV0PLvIo7GdKHaHhC/XeVdF5Avb9p1V7S7WgcwLKC23+bQ5qghREUb06dgUP1+mZ4rcs/d0hsMpIe9CGfIKypGbf/HfC+XXfFf0SpxOCZk5RYg2c3lBqjurzVGtQZs3Ssvtl50H7mv+ksy4VnWZ6uLCZEZgu5q/39GsQq+rJZVmszux/Le6JTyVlJlTjMycYlVil1nsl+0z4ms/1eEaRGkXiitwoY4JIKVYrA4s/fGwKrEBYGNG3ZJ+Sso4kgdJkny6qIZfJDTKysoQFlb9rndoaCgsFu8ynhcuXEBBQc1ZupycK9+JLinz/i49EdU/wZDQAIAxN7XBzgO5l23K6XLHoBbo36nmeYyu5fjyCsorkx0XKpMceQVlyL1QjnMXyuucJK6JyGoSCi6lFlutjZ6DWZhRh/AwAy4UVdQpsRAeZkCIXoviMmvAJlbCQ/UIM+q9ntrmMqhzIlqnKFOG/vXPR+pUkdakgQm3KTTN6WBmPn6s402XBlGhsFgddapWJSKqC7tDgtXuVHxBjar8IqERFhbmkbywWCwwmbxrErV48WLMmzfvquObQv3iaSAiPxUs54hGsZVdzqe/v/myJbIj+6bi3pvb1Pp9jUaDqAgjoiKMtfZ1qbA5cO5iwiP3QjkWfvOHe0lkbzVUYHoX1U++XJrR1zQaICKseq+CiLBLPSrMtWyPCAtxL5H3vx8O4NPVB72O+eojvZGaEAVJklBhdVT2qSi/1Mejag+Lyp4eVfp8lFf2vLjSErHe0Gk11R5nZe8G12OUP+5L28ND9e7mzVMXbPS6d4rZZMCjd3ZQ7EI7IsyA2Z9s93r/e25qU2viuK4Gd0nEtn1nvUpYA0CHFg0xY1xvAJVVNaXl1f/GVXu0XOpZYvXo8XI1FTlEVH+E6LUI8fHyrX5xlZ6amorFixdX23b8+HEMHz7cq58fM2ZMrfvm5ORg7Nixl/35tGbRCA8z1ClDHRcdhi7XKTP3b++x8zhZx9KzQV2awahAk8SiEis2ZGTX6WdaNo9GmkLNKTf8nu31hy8AhBn1GNCpmSI9NDLPFGHf8fw6/Uy3to0UWd7NZnfip20nUZfrgKYNw9GhpTLl978fykN2He4iabUaDOqSqMh60ucLy7F1b92mj1yXEqtM8zAJ+HlnVp0a6KUmRCHCh2u3i5aaEIX/e24Q1mzJxKpNJ9x3E/U6LXq1a4JhfVJwXUqDa45jNOiqrR5wMqcY39ZhqlxK00g0b2S+5uOg+slo0KFNciz2n/D+HG8M0WFg52aKlMVmnS3GH0e9a3jt8sSdHdCrQ8I1rzACAKP6p2HTH2dw4syVpyne2i/N3aNIo9Eg1KhHqFGPuJi6fdbZ7E6Ultvw3lcZdbqu0GmBOeP7ISEuAmFG/TU//w+NaocJ76xH6WWWoXd5ZLRyyQwA6N2+Kbpe18irKZKdW8ejj4LL9YYYdHj0jg547eMrr3xgCtXjoVGXmmLqtBpEhocgMrxun3WSJMFidSA7rwTPvP0L6lJU1ywuAu1aKLNy3K6DuV439gcqH+/NvZIRotfV2DPC1VdCA0CjdfWRkPeVqPz6fGE5vl3vXRNcl5t6JCM14dqvaSQJ+KwODeYBILFRBP7UPQlOJwBIcEqX+ihc6h9S+cudF3squHuHVP0XwL7j53Ew80KdjvnG7s0RfXEFtMqeFBpoL/alcP2/xqNvhec+NrsTi775A7Y6VJT1uyEBN7SMr+zbUbVHh/PS81DZw6PK/7ser7P6z/yyMwu5F7zvY2HQazGoS6IiPTTOnCu97FLkNencOv7Sak4Xe6BUPdW6zruunilVt1f9WpKA5b8dg6UON6g6t2nk0+kmgJ8kNHr27Amr1YpPPvkEf/7zn/Htt9/i3Llz6NOnj1c/HxMTg5iYmptUGgxXvktjNOgwpGvzOl1sPzK6Pbpep0yDxswzRXj89XVe79+zXRM8dbdyq5w8+/Z6HDzp3QlJr9Ng8gPdEWNWZgnPtIQozFv6u9f7//nGlop1oS+z2DD2pR+8vqvULD4Ck+/vrtybUgLWbvO+KeqTf75BkYEmUPkhNHHeb17vP6hzIp686wZFYkuShEdn/4SsXO+6yocZdXjxwR6K3XFt3MCEfy/f5/X+t/RKViSuP4kIM+C2AekY1T8NpRY7bDYHIkwhiiSsanNLr2R899sxr+daD++T6vMPQAput/RKrlNCY/TAFrj7T60UiW2x2jH2pdVe3yhpFGvC4G5JinWhN4Ua8NLDPTHjwy2XbZw3sl8qHhjRVpGYBr0W0WYj7hzcok4JjV7tE9AiUbklmhMbmfHyuF6Y8eGWWjvx63VaPPH/OqCvggkFoHLANfGvXTH3vzuw6Y/a56x3b9sYz97TWbG/t0vv9k3xzF864Z3Pd8Nmrzm7EG02YsoD3ZHU+NoH1BqNBmFGPdKaRaNPh2b4ZZf3/RGe+ksnxZbmzjiSh3/O3+j1/jd2T8LDtym3bOz+E/leN6hsGB2Gcbe3U2w5eK1Wg//7wvvr6AdGXK9YM9ZzBeX42ytrvP5cb5vaAOP/nzLXkgBw/EwRVm084dW+oSE6PHJ7e8VuULVIjPZq2VSXkX1TMXa4Mudam92JB2as9np1m9hIIyY/0B16hV5zep0WS9Z4XwE4TKFVdS7Ht/UfXgoJCcGiRYuwYsUKdOvWDYsXL8b8+fO9nnKihNED0xEb6V03/RtaxqFza2VOBgCQ1CQSf+qe5NW+YUYd7rlJufWrAeD+EW29/lC9Y1BLxZIZADCoSyLSmnm3ekVCXIRiS00BlRd8fxlae1l9VRoN8LeR1ys6wLrrxpZeL6XZu0NTtElWZo4vALRJjkXv9t6t0mM2GXDXjS0Vi63RaC4+l97t/5ehbRQtH7+pZ/KlLPUVpDWLwqAugb/CSW00Gg0iwgyIiQz1aTIDAJrGReBvI737MO9xfWMM7trcp8dDwa9PxwS0TvJuwNS4gQkj+ij3+RIaosd9w67zev8H6vA57K0YcyhmP94Xk+7rio4t4twlv2aTAX/qnoS3nuqPh25tp8gdw6rSmkV7fd40heoVv6YBgBaJMZg/cTDG3d4eqU2j3Hd742LCcNeQllg4aQgGdfHNOcZo0GHSfV0xY1wv9G7fFGHGynuHYUY9erZrghkP98I/7++GUKNv7ikO6JyIhZOG4K4bWyI+Jsy9KkNK00iMu60dFjw/WLFEQlV/GdoK4V5OzxzQqZmix9AurSG6e7kKXFRECP7fYOWuaQDgkds7wBhy5UofrQZ47I4OiiUzAGBIt+a4Ps27m119Oyagc+t4xWI3jA7D7QPSvdpXr9Ni7HDvz4neGHNTGyTEebdazKN3dFC02rZb2yZol+ZdhVHD6DDc5uXz5A2DXov76/Bc3j+8rWLJDAC4tX+a18977/ZN0V6hSqzL0UhScLfNysrKwuDBg/Hjjz+iWbPLz1M8caYI0xZtwvnLNJRql9YQkx/opvj8XJvdiTc/3YlfL9N52BSqx+T7u6NduvIvjI0Z2Xj9vztqzegDwPA+KT65+LlQZMG0RZsvu5RnQlwEXvp7T8THKpvkkiQJ//3+wGVXTtFpNRh/V0efXPwcOnkB09/ffNlpN13aNMLz93VVvJlOhc2B1z7ehu37ay+NjQwPwYsP9vDJxc+P207i3c93X3b+7V1DWuKem1orfqc+N78MUxduwum82qtEUptGYdpDPRATqVwCj4BVm07gg2V7au2nMbRH5Z0zXydYqH4oLKnASx9svuzd08YNTJj+955o2tC7RGddfL72ED5Ztb/W72s1wLjRHXBzz2TFY9fE4ZQUT5zUxGZ3YM7iy1cpRIQZMOVv3RWrPLwcV5m80tcv3hL1vNfE6ZTcUyV8bf/xfLz84WYUX6bZfo/rG2PCmC4IUfiaxlJhx6sfbb1s/5RosxEvPtij1t5P1+KPo+cw86OttT52Y4gOT93dyeubSXVRZrFh5sfbLjsNYUCnZhh/V0cY9Mo+706nhPlfZeD7TSdq3SfEoMPEe7ugm5dJp7o4X1iOV/69FYdP1XyODzHo8Ngd7X1yDV9SZsXLH2657PT1uJgwTH+oJxJ9MIX2m1+O4INle2v9vkYDPDjyeozsl1brPlcr90IZpi3ajFNna2+Z0LNdEzxzT2evxi91Ga/XhAkNmcKSCqzccBzfbz5RrVQxNSEKw3qnYFCXREWzXFVJkoSNGWewfMOxyjWiL4oIM2BIt+YY0TcV8TG+q1rJyi3GsvXHsG7HKffcKI0G6NQqHiP6pipalSJXYXPgh00nsHLjiWqDzEaxJtzcMxk390r2aZO3P46cw7Jfj2Lr3hx3X4sQvRb9bmiGkf1SkdLUuyqSq5FfZMHy345h9ZZMFJZcSmy0SorBsN4p6HdDM59dCDmcEtbvysKKDcerzYOMigjBn7onYXifVMT6cEB/PLsQy9Yfw/pdWbBeTKZpNUC3to0xsm+aT5J3LmUWG1ZtPIFVm07gbP6lubcJcRG4pVcyhvZM9mlH5vqspMyKH7efwuY9Z1BUakVoiA5tUxvipp5JPhlUUv1mszuwestJrNx4vFq/qriYMNzcMxm39Erx6SpGe4+dx3e/HsOmPWfcpdl6nRZ9OzbFyH5pPhlc+QOnU8Jvv5/Gig3Hq13wm00G3NgtCSP6prLxbxA6X1iO7349htVbTqK47NI1TZvkWAzrnYK+HRN8llhyOJz4eWflNU3VAW602Yih3ZMwrE+KolXGciVlVqzddgqrt2TidG4xJFycTta1Of7UPcmn11NOp4Rdh3KxcsMJ/H4kDxVWB0yhenRp3Qi39E7BdSmxPktqSZKE7fvPYvlvx7GzyrKoYUY9BnZuhlv7paGpl5WxV8PhlLDrYC6+33QCR7IKYHc4ERsZir4dE3BjtyREm72rwL8aNrsTP247iRUbjlfrWdQwKhRDeyZjWO8UmH3Yh+1gZj6WrT+GDRnZ7huEep0Gvdo3xa390nxyQ9KlwubAuu2nsGrjCfdNaa0G6NgqHsN6paDrdd73zmBC4wqu9glyOJzIyS+DpcKOyHAjGkaHCp3PfaHIgvwiC0IMOjRuYFI8o3o5FqsdZ/PL4HBIaBAViqgI350I5CRJwtn8MpSW22AKNaBRrEnoHZXiMivOFZRDq9EgPtbkLhUVwe5w4sy5UlhtDkSbjYo0H62L84XlKCiuQIhBhyYNw32WuKtJeYUdufllcEoSGkaH+fTkL+d0Vr7myiyVS7M2ijWxdwNREJIkCbkXylFcZoUpVI9GseFC75qXlNuQd6EMGo0G8TFhAb0SS13lF1lwwX1NE84KrHrAZnci57x61zTnCspRWFIBY4gOTRqEKzrNwxv1tSqosKQC5wst0Ok0aNwgvN7cGJIkCXkF5SgutSLMqEejBmI/X0rLbchV8fOlzGJDeYUdEaaQq/qbM6FxBdf6BBERERERERGR8q51vM4UOREREREREREFHCY0iIiIiIiIiCjgMKFBRERERERERAGHCQ0iIiIiIiIiCjhMaBARERERERFRwGFCg4iIiIiIiIgCDhMaRERERERERBRwmNAgIiIiIiIiooDDhAYRERERERERBRwmNIiIiIiIiIgo4OjVPgBfczgcAICcnByVj4SIiIiIiIiIXFzjdNe4va6CPqGRl5cHALjnnntUPhIiIiIiIiIiksvLy0NSUlKdf04jSZLkg+PxGxaLBXv27EFcXBx0Ol2dfvbUqVMYO3YsPvroIyQmJvroCP0zPh97/Yutdvz6Glvt+Hzs9S+22vH52OtfbLXj87HXv9hqx6+vsdWOz8cemLEdDgfy8vJw/fXXIzQ0tM4/H/QVGqGhoejSpctV/azNZgMANG7cGM2aNVPysPw+Ph97/Yutdvz6Glvt+Hzs9S+22vH52OtfbLXj87HXv9hqx6+vsdWOz8ceuLGvpjLDhU1BiYiIiIiIiCjgMKFBRERERERERAGHCQ0iIiIiIiIiCjhMaBARERERERFRwGFCg4iIiIiIiIgCjm7atGnT1D4IfxYaGopu3bohLCys3sXnY69/sdWOX19jqx2fj73+xVY7Ph97/Yutdnw+9voXW+349TW22vH52OtfbI0kSZLwqERERERERERE14BTToiIiIiIiIgo4DChQUREREREREQBhwkNIiIiIiIiIgo4TGgQERERERERUcBhQoOIiIiIiIiIAg4TGkREREREREQUcJjQICIiIiIiIqKAw4QGEREREREREQUcJjSIiIiIiIiIKODopk2bNk3tg/A3TqcTkiRV+0+j0QiLv3v3bjRq1EhoTLmSkhLo9XrVjkH0cy7neg2IPIYjR47g559/xt69e7Fv3z5cd911QuJKkoTc3FwUFRWhuLgYZrNZSFyXSZMmIT8/HwkJCQgNDRUaW23bt29H06ZNhcc9deoUioqKqv0XFRUl/DjqI7X+5v5g69atCAsLw9tvv43S0lKkp6cLPwY1zu0AsHbtWqSmpgqN6TJ16lQUFxcjOTkZer1eaGy73Y7s7GwUFhbyPFPPHD16FEajEZ999hkcDgeaNGmi9iEJs379enz55ZcoLS3FuXPnkJCQICy2GtfvhYWF2LVrFz7++GMYDAZkZWXhrbfewtChQ4UdA6ln6dKlaNu2LWw2G+bPn49u3boJPwaxn2wB4p///CcyMjLQqlUraDQaHDlyBN9++62w+KdOncL3338PrVaLli1bYtSoUcJiA8DcuXNx6tQpDB06FHv37sWzzz4rLPYbb7yB4cOH45VXXkF6ejqmTJkiLDYAPPfcc9Bqte4PgpkzZwqLvWDBAowePRpardjCqSeffBJpaWnQ6XQAgMcff1xo/JkzZ+KPP/7AvHnzkJWVhffee09I3AkTJqC4uBhGoxFarRYOhwPvvPOOkNgumZmZWLZsGaKjozFkyBC0b99eSNxvv/0W69evR/fu3aHVarF9+3b897//FRJ7woQJ0Gg0kCQJAKDRaDB79mwhsV2+/vpr7N69G927dwcA3HLLLcJif/nll4iIiEB4eDgAIDExUVjs+fPn4+jRo9BoNKo97wMGDEBaWho2bNgg9GJXzXM7ACxbtgwajQYmkwkA0LNnT2GxX3rpJWzbtg1PPPEEGjdujPvuuw9paWlCYj/99NNIT093f66J/Hw5deqUxzZR77dZs2YhLy8Pbdu2xf3334/nnntO6Ptt06ZNHttEvuYA4L333sPNN9+MkpISLF26FJ06dRIa/9///jcGDRqEmTNnom3btnjiiSeExV67di2io6PRr18/PP/888IGeGpdv4eFheHs2bOoqKjA2bNnAQB33XWXkNgu06dPR2lpqftaVvQ5fsyYMYiIiABQmVS69dZbceeddwqL/7///Q/79u2Dw+FAp06dhMY2m8145plnYLfbcd999wmLWxUTGjWYOXMmZs6ciUmTJgGo/GASyWAwQK/Xo6KiosYPZF8rLy9H8+bNcfPNN2Pz5s1CY5eVlWHr1q147LHH8MMPPwiNDQApKSl45JFHhMd1xa6oqEBISIjQuA0bNsSTTz4pNGZVS5cuRUZGBmJiYoRe7M6ZMwevvPIK/vnPfwIAXn31VWGxXUaPHo309HR89913WLBgAf7v//5PSNzHH38cRUVFeOaZZwAAr732mpC4QOXzXlVJSYmw2C4ZGRmIiorCLbfcgokTJwpNaCQkJGDt2rXur0W+5h0OB15//XVh8eSsViu+/vprPPXUU/j111+Fxlbz3A4AAwcORHFxMYqLi4XHfv/993Ho0CEMGDAAgwcPxvTp0/Gvf/1LSOw2bdrg/vvvF/65BlRey5lMJiQnJ7u3iXq/lZWV4fXXX8e6deuwePFiITHI9v3cAAAgAElEQVSrWr16NQC4k+RqVLw6nU4sX74cjzzyCN59913h8U+fPo1t27bh7rvvFn6+0Wq1sFqtyMrKgt1uFxZXrev3kJAQjBo1CgUFBbjuuuuQnZ2NQ4cOCb1THx8fr+o5vnXr1pg8eTKAymuqEydOCI1vtVoxY8YMAOLHrdu3b0dSUhIKCwuxY8cO4clLgAmNGuXm5iI/Px/jxo0DAHTo0EFo/L1798LhcCAmJgYdO3YUGhsAwsPDkZGRgblz57rvoooSGRmJPXv2oFOnTggLCxMaGwAOHjyIJ554AqGhocLvYO7btw/x8fHQ6XTCLj4mTJiA06dP49FHH0V4eLjwxyxJElJTU3H77bercsFVXl6OVatWQZIkWCwW4fEnTZqETp06Yfz48YiMjBQaOykpCc8//zw0Go3w88ykSZNw5MgRxMfHIycnB19++aXQ+ABw/vx5/PrrrygvLxcat2vXrti2bRsAoLS0VGjss2fP4h//+Id7cCm6QmPKlCkoKSlBREQERM92VfPcDgB6vR6bNm1yf6aKrLzs3bs3HnzwQffXIh/7/v37MXXqVFXumr755pv49NNPMXbsWGExXSRJwvbt2zFw4EB8/fXX2L59u9D4U6ZMwTfffIPbbrtNaNyqnnjiCRQUFMBsNqty08TpdGLt2rV44oknhJ/nH3jgASxZsgRLly513zgQQc3rd6CyKqply5Zo2bIlXnrpJaGx16xZg/3798NoNKpyji8tLcXKlSuh0WhQWFiImJgYofHXrFmDgoICSJKErVu34u233xb2vrvrrrvQokULAMCWLVuExJTTSGq84v3cl19+iTNnzqCsrAwAYDKZhN5FO378OLZu3Yo9e/bAZrMJvXvqdDoBAIcOHYJWq61WKirC6dOnsXv3bqSmpiI+Ph4NGjQQFhsA3nnnHYwfP15oTJfZs2dj5MiRwkvRt2zZ4i69/+GHH4SWgS9YsMAjiy3ygtdqtWLTpk3QaDTo0aOH0LuIS5cuxenTp91fazQaoRd9+fn5WLZsGSRJwm233Ybo6GhhsadPn47+/fsjOjoaP/zwAyZOnCgsNgAUFBRgxYoVkCQJw4YNE3rhMX78eLRr1w5t2rTB2rVrhQ7sX331VTz//PPCp7W5vPXWWzh9+rS7j4PI97qa53YAePbZZ9GrVy9cd911+Oyzz/Diiy8Kiz1s2DD350lWVhZGjhyJv//970Jii7yors3hw4eh0+mE9jCRJAmlpaU4c+aM+yZFSkqKsPhA5efbxo0bodPp0KNHDxgMBqHxFy1ahN9//x16vR4Wi0XYdFIXp9OJs2fPwm63Q6fTCetdpNa0SrWv34HKyoAGDRpAo9EgOztb2LRxSZLcj9/FlUQVxWazYfPmzXA4HOjduzeKi4sRGxsrLP7p06fdNwZdrz1RvVtmzZqFffv2ISoqCrm5uViyZImQuFWxQqMGo0ePVjX+mjVr0KlTJ4wePVp4Ay9X+X1VIi863333XYSHh6NNmzaYNm2a8DLFnTt34vHHH3fPcxaZ4TWZTEJL0c+ePYu5c+fiwIEDaN26NYDKChlRCQ2LxYKbb74ZP/74I4YMGQJJkoSfBP/1r3+5B1irVq0S+lofNGgQLBaL+8LHlUAV5bXXXsO9994LSZIwd+5cvPzyy8Jim81mmM1mfPDBBx4XIb4mv9jMyMgQ/j7v0KEDTp06BZvNJiwuABw4cACzZs1yn99EDzRDQkI8phyJoua5Hai8uE5ISMDPP/+MoqIiobF79uzpLoWeNWuW0GleJ06cUPV5f/PNN9GgQQNUVFTgyy+/xIQJE4TE1Wg0WLRokTt2QUGBsNgub7zxBrp27YqysjK8+uqrQpNoQGWPqFtuuQXp6en47LPPhMYGKisBmzRp4r6OFnVjcs6cObDb7Th58iQaNGggrBGu2tfvADBx4kQcO3YMdrtdaBPYhQsXqnpz7F//+hdOnDjhvq5YuXKl8HPdvHnzAABFRUWw2+1YsGCBsNhlZWUYM2YMmjZtKrTnZFVMaPih4uJiLF68GOfOncOePXuENuWcOXMm9uzZg+3bt6N169aIi4sTFhsAIiIiYDKZkJqaKnzFi/LycjzzzDNo164dgMpVR0TZsGED8vPzMWbMGKSmpuLTTz/1ecxGjRph9uzZOHv2LJxOJ5xOp9BpH3a7HcuWLcOuXbtQWloKjUbjTqyIotYAS55MkiQJ58+fx4cffijsGAwGg/u1/sUXXwiLC1SWxYaHh2P27NnC76LMmTMHJSUl2LdvH5o0aSL8HDd27FjExMRg586d6Nq1q9DYVS/w1CjO3LJlC4qLi93ndlEJFTXP7S5PP/00jEYjcnNzhU9jdQ2uNRoNLBaLsPdcbm4uhg4dikGDBiEkJARbt24VErcqs9mMv/71rwDEzytXMzYAREdHY/DgwQAqE7ei2e12NGzYEEuXLkVubq7w+CkpKe6p46K98sorKC0txYgRI/D999/jlVde8XlMta/fAeD555/H0aNHERcXh7NnzwqbTvrwww/j66+/dn9tNBpRUFAgrPL04YcfrnZzTsQ1vFzVz3cRrze56OhofPzxx6r0iQKY0PBLrqY+N910U42dqn3tv//9L6KjozFixAhMnz5d6MoPffr0wZIlSzBu3DjccccdwuICldnt9u3bY+nSpZgyZQoWLlwoLMP61Vdf4cUXX8Tbb7+NP//5z9i1axfuvvtuIbHfeOMNVe5iRERE4PHHH8eKFSvQokULZGdnC+9jodYAy5VM2rlzJ1q3bo2ysjLhPTQGDhzoTpaKXlpt1KhR2LhxIz755BNIkiS8Ieurr74KnU6HO+64A2+++SbeeOMNYbH379+P3bt3o1u3bkITiGqvugBUPu+FhYUAIHT5TjXP7S4rVqzAH3/8gcGDB+PAgQNCV5zo3r07UlNTYbfb0bJlS1itViFxZ8yYgZEjR2Lq1KmYPHkyvvjiC+HL+f3yyy84ePAgJElCVlaW0Ne9mrGByr5cEyZMgCRJKCkpER5/2rRpkCQJOp1OleV6N2/ejH379rk/30U+dp1Oh8aNG6Nv377VKm99Tc3rd6BytZPHHnvMPZ1UpHXr1mHYsGEAKlfU2rJlC6ZPn+7zuHl5eXjjjTewb98+rFu3DhqNBklJST6PK/fWW29Bo9HA4XAgJydHaOzp06fDZrMhPj4eZrNZaGwXJjT8kNpNfcLCwmAwGBAaGir07unSpUuh0WjcdxQKCgqExQYqB9hjx47FyZMnMWvWLOHPvVarxQsvvIAZM2bgzJkzwuKqeRcDqFxebtiwYWjZsiUmT56Mm266SVjsV199FcXFxTCZTMIrBYDKi4+nnnoKhYWFmDNnjtC7eLt27VJtxYsFCxZAkiQ0adIEXbp0ER7fZDK5p36Ibj7sWmFl2LBhQldYqbrqgqgleuW+/vpr5OfnA6jsSC/qvKP2uR2onN+cmJiI4cOHY+rUqUJjL1u2DLfeeitMJhM2bdokLJliNpsxZMgQdOrUCbNnz0ZFRYWQuFV98sknHttWrlwp5H2nZmwANQ5mP/vsM2HLaT700EPunmBqLGO5cOFCrF+/Hk6nEwMGDBAWFwCaNWuGlStX4plnnhG6NLda1+8uZrMZERERqkwnjYiIcN+c2bhxo7DqjLi4OMycORNnz57FqVOnhFc7u7jeW3q9HvHx8QCA3bt3C2n6PnHiRPdy8ID4qU4AExp+6amnnsKRI0fgdDrRsmVL4fFvvfVWLF68GFOnTnWXS1osFp9PAUlKSlLlJOCSmpqKdevWYeDAgRg1apTQztQPP/wwDhw4gC5duuD5558XOvdNzbsYANz9KzQajfAPwCVLlqiyZrtLdHQ0mjVrhmbNmgkfWK9fvx6ZmZmqzG0fOHAgfv/9d1itVmzZsgU9evQQFhsA2rZti88//xx///vf0b9/f6GxAXVWWFF71QWgMkntGsyLfL2peW530Wq1OHHiBJYsWSJ8dRu1lozt0aOH+3l/6KGHMGnSJKHxa3Py5Ml6GRuAO6EoQqtWrVRdxvLFF19E//79IUkSXnvtNaGJxLFjx+LOO++EJEmIiIgAICaZpdb1u8vTTz8NoPIz1pVQEZXEGzx4MCZNmgS73Y5BgwYJX9lm9uzZ6NGjB/R6PTQajfAppTU1AN28ebOQhEZycrKqS+YCTGj4penTp6O0tFSVZc6AymVq5XN8P/roI5/fTevWrZtHV2yRJ4SqS7tdf/31QsvlqiaujEaj0G78at7FAIAXXngBW7Zsgd1uF960TK0121169uyJSZMmweFwYODAgUJjf/fddzh06BB0Oh3S0tKExs7OzkZ+fj60Wi1atWolNDYA3HbbbR7LGYq6czlu3DisXbsWmZmZQlc4cX2uAJWP/4YbbhAWu6qFCxdCo9EIm/YAqHtud7nnnnuQmZkJp9Opyt2rXbt2CZ/mNGLECPf/JyYmYvHixcJiU81E/v3VXsYyJCTEXfG5Y8cOobEBuKtTXEQks9S6fpereoNGVBJv586dqpxbXVJTU4VWIPkTtZdFB5jQ8Evx8fGqZ7rkRJXoqtkV+9133/WoEBDVU+Hee+9FZGQkwsPDIUmS0BOCmncxgMou9Pv27UNkZCQWLFggdKUTtad3paSkoHv37pAkCXl5eUJjv/nmm2jYsCEsFgu++uoroR34U1NTkZSUhISEBHdppNpE3bn84IMPoNFoMHToUKFLutWUsEtOThYWHwAeffRRHD16FGazGY0aNRIWV81zu8v333+P7OxsdO3aVfi5Rq1pTpMnT3YnrkR/rl2OGud6f4gtOv5LL72EzZs3w263Y/r06SgpKRFWAg8ArVu3dvcQ6dy5s5CY/kjt15worqrTsLAwVc41hw8fxvjx41Wrdq6JqL99amqqqsuiA0xo+KU1a9Zg//79fvWmEJXVt9vtiIuLU6UrdnJyMjIzMz3u3Iowe/ZsfPLJJ3juueeEx1b7LkZZWRnuvfdeNGnSRPhyT67pXQ6Hw10p8Ouvv6Jv375C4s+ZMwcpKSlo2bIl/vjjDyExXcxmM+69914A4jvwf/XVV9Dr9ao05ayNqHPcCy+8gJMnT2LixIkwm80YPnw4Ro4c6fO4q1evBgC0b98egNg7tS4vvfQSJk+ejNLSUsyYMQNz584VElfNc7vLuHHjkJGRgTfeeANr1qxBx44d8cADDwiLr8Y0p+HDh2Pfvn1CH6fc/PnzMWrUqGpLSA4ZMiToYwOVVVnJycno168fUlJSAEDoe8BgMFT7LI2NjcXnn38uLKGRnp6OHj164MyZMzAajUJiXo5aiQU1p3ID4h73d9995/5/NVbamDp1Ko4ePQpJklRb6UPuuuuuExJH7WXRASY0/NJXX33lsU3kIKsmok6IL774ovvkJ7o8ccSIEdi9e3eN89B8rUmTJjUmM44ePerz6QD+cBcjKipKteWe0tPTq329d+9eYe+1Bg0aYPDgwSgoKBDeBV7NDvzh4eGqNeWsjaiLrokTJyIuLg4zZsxAWloaZs2aJSShMWXKFHzzzTeqDurNZjNiY2MRGxsrdFluNc/tLk8//TQ6deqEd955B5GRkXj//feFxX7yySexYsUKZGZmCun679KjRw80bdrUY7vIOf2jRo3CN998g7y8PHTq1AlDhw5FixYtgj42UHk9tXfvXsyaNQuZmZlYtWoVGjduLCy+2j7//HPMnDkTCQkJmDJlitDrm5kzZ6Jr167o2bOne+qJiGSW3W53r1jnIur6vaZVGXv27CksiTdp0iQcOXIE8fHxyMnJEbZkrMsLL7yAyMhIpKWl4ffff3cvcCBKTe0KRPUI++ijjzy2iWyADDChETBEDrLeeOMNjBgxAqdPn0ZGRgbGjx+Phx9+WEjs+fPnY/jw4Zg3bx7S09MxZcoUIXFdarpzsGjRIjz00ENCj8NlzZo1Pk9oDB06FCkpKardPZg+fTrsdjuaNGniHtyqncATZdiwYYiNjcX333/vXjNe1MW+mh341WzK6VpNqao77rhD2EB/xowZMBgM7q8nTpwopH+HVqvF7bff7rFd5EXHHXfcgalTp8LhcGD06NEAxL3e1T63y6uQHnzwQWHxly9f7u5NtXfvXqHzzJs3b+6xTeSc/ry8PPeKaU6nE88++yzefvvtoI8NVCZUGjRogPvuuw/du3cXFvdyRF5nhISEYN++fdVWXxDl2WefxY4dOzBx4kQUFxfj448/FpLMmjNnDiRJQlpaGvr27YumTZsKu37PycnB8uXLceONN0Kr1eKnn35Cz549hSXxQkND3UvGfv/990JiVtW4cWPcdNNNsNvtQpvvuvhbuwLRDZCZ0CAP5eXlaNGiBVq0aIHffvtNaOyysjJs3boVjz32mCqN22pit9tViy3iw3/atGno378/tFqtaqWJer0ezZo1c38tMoEnJ/KCq1evXgDg7gQPqNPAy0XUB9CQIUOQmJioyvJmta2mJOrOZdVkhosaFz8uIi86/KVhnYua53aR8fPy8jBnzhwhsbwh8hy7c+dOPPLII+4lHEX2jVEzNgD873//w86dO/H1119jwYIFqi3XnJ+fj8jISOj1emEl8AAwYcIErFq1Cg6Hw90jSkTVKwA8/vjjMBqNGDx4sNClyR9++GHs2PH/27v3uCrrbH/gn70RENjgFg8XFVHBUckUtdQ4WZOXyVI5WpKjHkajNC8wXprhZl5QBHNMeJ2YTC3RmeMFwkS0wkrHGvN+RwQ9iTCioygIKCiXzX5+f/DaTyDY/GaavdbOZ71fr3m9Ap0+W4PN86xnfdc6hT179uCzzz5r9cGFtbzyyivIycnBpEmTADQOiqTEuTIWaCyaG41GpKamkq2MbcoyrsDR0dFm5hVRkoLGzwTlBYC7uzvi4+Oh0+ng5uZGlgsAbm5uyM3NxYABA2ymFZ37/KG1PfHEE+jfvz8cHBy4Xwq5qqoq5Ofno2PHjvDw8ICjoyMGDx7M+pq0MMArLi6Obb2ZpUPD8vfMsV7tYY/7e8yP4fx65/57p8ovLCzEli1b1E6YkJAQktxHofx7P3nyJE6cOKFmUh654swGGlel6nQ6PPXUUxg6dChpNtA4UyAkJAR//OMf0aFDB9IWeKBxLfrkyZObfY6i6xVo7Lw7ceIEcnNzceTIEbKbyzlz5sDV1RWhoaEsXTlDhgxBTEwMdDod+ZGLuXPn4ubNmwgPDyc90mgxfvx4AM3nR1B14SmKgoyMDKvn/DOof7ZLQcMGZWVlYdSoUc2+ISlvsmbMmIH6+nrk5ua2mC9gbU2n5Pbp0wcA3TrFR6H+prRMgwfQrGvBWs6fP4/a2lr13F1ERITVM/8Rqr/zhIQEdThlUlISkpKS2Kehc95kUU7E5lpv9vvf/x61tbUs2Y+i5a0LWvh6584PDQ1Vi3icf9/19fWwt7cnfQ1eXl545513ADQOPz5+/DjZjRZnNgCEhYVh27ZtuHLlCkvHo4ODA44ePYqIiAjyeQaPQvU9l5WVhYqKChiNRtJBsGlpacjLy8O6deuQmJhI3uncq1cvnDp1CoqikK9kf/vtt9GjRw/o9XoAtnEtS9WFt2HDBhQVFTX7HOXRQq6ZMU1JQcMGde7cGUlJSbCzs8OLL76IAQMGkN5kxcTEYNKkSUhLS4OdnR172xJlO/bx48fRo0cPbNiwAQMGDMCoUaMwdepUkuykpCSMHTsWCQkJ6vyQ4OBgq+f27NkTb775pjqdmBpnl4QtDaekvNhPSEhAnz59mg2j1Ov1ZD+AONebfffdd7hx40azz1Fd+HDO7+Ae2PYw6ptbzvd27vzc3FycP38eI0aMwO3bt0k6kkpLS3HgwAHs378fI0eOhKIoyM7ORmpqKtmZfgCoqKhAbm4ugMZrCco10ZzZALB27VrExsYCaLy+WLFiBWm+r68vbty4AQcHB/LjNtwmT56sznEICAggy42NjUWvXr0wb948kk6Uh3F+zQUEBCAsLMymuo2pfr7NnDkTmZmZ6seOjo5qQY0C18yYpqSgYYO6du0KLy8vXLlyBUePHkVGRgYSExPJ8l1cXHDw4EHMnDkTmzZtIst9FMqnOZmZmXjhhRfg7++PQ4cOYdSoUWq10dq45oeUl5cjISFB/ZiyqgvwdklwDafkvtg3Go3YtGkTjh07pn5u5cqVZD+AIiMjcfbsWXTv3p38In/ChAk4ceIEPvnkEzg4OJC233PO7ygpKWn18xT/zbm/3gHe93bu/OvXr6NLly4YO3YslixZQpLp7u6Obt26oX///urXfVxcHEl2U6GhocjLy4PJZEJsbCwqKys1kQ00Xju1a9cOiqKgoaGBNBsAnn32WZw/fx4XL15UO0CpVVdXQ6/Xqw8sKLpegcab+d/85jdQFAVr1qxBfHw8Se7w4cORnZ2NnJwcjB49mrxgrdPpYDQaYTabyb/m8vPzsWTJkmZbPrhRdgEeOHAAY8aMAdD48+bYsWNkW624ZsY0JQUNG7Rx40a8+uqrePPNN1FXV9fqkzVrGjJkCG7evAlFUVjOXT6M8g2hrq4OmZmZWLBgAQ4ePEiWC/wwP2TgwIGk3QKtXWRSTv/n6pIwm81wcXHB1q1boSgK0tLSyLKbXuz7+vpCr9dj6dKlZPm//OUv4efnxzK4CgBSUlLg4uKCgIAALFu2DCkpKaT5mZmZWLVqFXQ6Hd577z0MGDCAJJdzfsehQ4eafazT6dQzv9bG/fUO8L63c+fr9XoUFRUhLS0N1dXVZJmDBg1CeXk5MjMz1a956puMzMxMREVFqR2I7u7umsgGgClTpqgDpydOnEiaDTRu3OjevTt69uyJ8+fPk+evX78eFRUVqK2thbe3N9566y2Srlegcfhz3759AQA7duwgyQQa17FbNiqtWLGCvKAxceJE9ZgV9bFSf39/zJs3jzSzKe4uQIPBgFGjRgEADh8+THp9xzUzpikpaNgQy1OsoqIi5OTk4Ny5c+pTLCoZGRm4fv06ACA7O5u0O4J7nSIALF68GFVVVTAYDORPk0JDQ1FQUIDq6mqyG6xHoZz+z9Elcfv2bSQlJSEvLw8HDhyATqdD165dSbKBHy72S0pK4OPjg+TkZAQGBpK9hvLyctTW1j7yqb21GQwGODs7w8/Pj3x415EjR3D37l0cOnQIjo6OKCsrI8vmnN+xatUqtpkR3F/vAO97O3d+VFQUDh8+jIaGBrWgcPbs2VZX2f67nThxAvHx8WxP6AGwdyByZZtMJtjb28NsNrP8/Xfo0AEjRoxARUUF2rVrR57v6OiI6OhoALTHGgFg2LBhiIyMhKIoeOmll8hya2pqcO7cOQDAvXv3yHItdu/ezdYZUVRUhIiICLWASP3fnLsLcMSIEYiNjYXJZMKIESNw//59smyumTFNSUHDhlieYg0YMICtRXP48OFsF9yWi9uHh5dRrVMEGlcIXr9+HW3aNH5rUL4xL1y4EG5ubvD398e5c+fIJ0Q3RVXI4uqS8PDwwMqVK/H3v/8d169fh6IoLD/8T5w4AaBxeJLlnyns3r0bOp0OOp0Oer0ednZ2ZE/rAWDo0KFIS0vDrFmzMGHCBLJcALh58yZGjBiB0tJSAFAnwd+6dcvqx18453d89NFHrEPDAL6vd4D3vZ07397evkWx+OjRoyQFjZqaGvz1r39VC5dBQUFWz2xq4sSJOHnyJHr37g0PDw/NZAONT2mXL18Ok8mE5cuXo1+/fqT5nTt3xokTJ1BWVoa0tLRm68kp7Ny5ExcuXIDZbEZubi5KS0vJbnJ79OiBU6dOwc7ODr179ybJBBoLp5999hkAqLMsKHEWFZKTk1t8jnKpAGcX3jfffIPy8nIMHDgQQONsOsrjtFwzY5qSgoYN0ev1OHHiBAoLC3H58mUAIN8l/O6776K4uBienp7Q6/UoKysj22M9ePBgpKamkg8va8rBwQGrV68mzbTw9vbGSy+9BJPJRDoItTUUT3K5uyQAYPny5axFpJqaGmRmZiIyMlL9YUBh9erVWLlyJRYsWACdTqe2qFI5ceIE1q1bR5pp8aiOr507d2LWrFlWzeac3zFz5kwUFBRg+/btaNOmTYt1hhQePHjA8vUO8L6320I+l4EDB6KyshIVFRUsG1a2bt0Ko9GI4OBgLFu2DO+//74msgHgxo0bOHLkCBRFQXl5OY4cOUJaUMrNzUVsbCz0ej3CwsLIci12794NRVFgNpsBgLRLJT09HeHh4aitrcWaNWvI5uB9/vnnyM/Ph8lkgoODA/mxj48//hiHDh2CnZ0defGyNZTX0pMmTULHjh3h4uJC/jDay8sLN27cYBkEC/DNjGlKCho2Zs6cOThx4gT5jbzF6tWrkZiYiIULFwJoLHBQ4hhe1tSxY8dw79499WkS5Xm8/v37w2g0IjU1leTsW2VlJfLy8rB//371Rn7Hjh1Ys2YNybk/W+iS8Pb2xssvv4z6+nqWItILL7yAF154ATqdDqtWrSLNrqiowP/93/8BAO7evUua/de//hV/+9vf2FpDW0N1HINrfgfQuNotJiYGdnZ2SElJUc86U0lMTFSPs1E/reV8b7eF/IdRHj86c+YMBg8ezFLQcHJygr29Pdq2bUt+7IIzG2h8SHTz5k0Ajd23N2/eJOlEA4CrV6/Czc1NPWbFITo6Wu1EBOi7su7cuQOz2QxFUVBcXIwuXbpYPbOurk7dLEJ9TQE03tgOHjwYVVVVSExMJJ+V9DDK95ydO3di2rRp6nsr5cycgIAAbN++HcHBwSwbC7lmxjQlBQ0bdPXqVezZs0c9i0TdJqgoCj7++GMAtG8GAM/wsqYSExPVSeQcZz4vXryIoKAgkpVLTk5OKCkpQW1tLW7evAmdTqe25lGe++PqksjIyICnpycuXLiA1NRUVFdXk7doZmdnw8HBQf0BRPlEIyYmRp2TExMTQ5YLAHv27GnxuYMHD+K5554jfR1NUbzXcc7vuBtV2KcAACAASURBVHr1KnQ6HcrLy+Hg4MByc7lo0SIUFBTAw8MDJSUl+PTTT8myud/bOfMvXryotr1bHpg88cQTJNk5OTlo164dxowZg+joaIwePZok12LcuHHYsmULlixZQjqgjzsbaL0bbd26dVbvRAMauyN8fHywf/9+9XNUx+ssunXrhtmzZ5NmWri4uGD37t0AGo/eZGVlYfr06VafGfX111+joqICiqLg+PHj+J//+R/S4qnRaMTw4cMBNH7vc6Ms3Hbu3Bn79u1TP6b+ei8qKkJ0dDTMZjNcXV1JHxR169YNc+fOhaIoZFsKHyYFDRs0YcIE9OjRA3v27MH69evxwQcfkOa/8847uHz5MnQ6ndq+RHWzYRleZjabybtDgManp5Yn9Z6eniQ/+C3279+PsWPHqq/D2iuXHBwcMH78eHTq1Ak9evTA+vXrSbeMWHB1SXTt2hXfffcdJkyYgHfffbfZDm8qw4YNw71791jmd2RnZ+PkyZNQFAV6vZ7snOmjXLhwgbWg4ebmZvUMzvkdlhuML774AsAPf96amhqywaxOTk4IDw+H0WgkP3LC+d7OlV9SUoI1a9YgPz8fAQEBavv9oEGDSNdUl5WV4eDBg3jw4AFZpoWiKOjWrRsURcGhQ4dIO6I4s3/sNVGgvplrzaVLl/Db3/4Wbdu2JT++3dqfn6KY1PTPaNlsQzUAGADy8vLUYahVVVWIioqy+t97TU0Nbt++jX379qlrwdPT0xEZGUm6VGDQoEHqbCiOB7Kenp5YuHAhFEUhP0Z8584dJCYmoqamhjzbQgoaNig2NhYDBw7E3LlzSS6yW9OjR49mH1PdbHzwwQfq4LSvvvqKvEWwoqJCPepC3Qbv6urKsnLJMpm5R48e6mRmKpxdEoMHD0ZWVhaGDh0KRVHw5ZdfkuRarF27FoWFherHlGs0AeD7779Xf/BwtKZysszqGTlyJG7duoWwsDBMmTLF6rmc8zsedYOxefNmspt7V1dXGAwGbNy4UT3XToXzvZ0r38vLC3/4wx9w+fLlFj/TqQQHByM/Px9FRUUs22U+/fRTzJgxg+XIB2f2o3B0ZnHx8/PD3LlzuV+GiqKY1Llz5xaf27NnD1lBo7U5MdYezGkymZCVlYXTp0+juroaOp0OPXv2BEC7VGDr1q3o27cvAgICmnVqUNHr9TAajTCbzeQ/X4HGooaiKKRHrJqSgoaNycjIgJeXF65fv47U1FTodDr2s7aUuAenmUwmfPjhhzCbzeRPk5quXBo+fDhZPudkZu4uiVdffRWLFi2CXq8nHdAINK60GzJkCFt7Xk1Njfq03tIKz4myNdQyq2fMmDEss3oexrVOlTp7/PjxcHZ2xtSpU1mK9Rs2bIBOp0NdXR15Nmf+1q1bUV1drd5YUz4o2LVrF6KioljOdQONnUg1NTUs3Yec2Y/C9ZCMWklJCU6fPo1Zs2apf2buWU1aKiY1Ze3OW4PBgIiICOTm5rJuFXJ2dkZgYCCKi4tRX19Pnj9lyhR1Lhb1MNjWjlhRd2lJQcPGDB8+HDU1NerqUso9wj+G6qKXe3BaeXk5xo0bBxcXF6xfv540e8SIES3mR3z00UeYMWOGVXMXL16M6upqlsnM3F0STz31FFtB4ejRo9i6dWuzlW6UF1zLly/H4cOHoSiKVY82taaqqgr5+fno2LEjPDw84OjoiMGDB5Plc8/qeRjnhS5ldkpKCuLj4+Hv74+EhASsWbOGLHvOnDkoKCiAq6srvLy8yHJtId/T05NtlgAAJCQkqP9M3XXp5OSEr776Sv2Y8iKbMxvg60SzBd999x2efvpp7pfRDNf7PGfBHKD7c3NvFXr99dfRvn17nD59mmWxQ//+/ck6cR5mC0fMpKBhQyznXS0DvBRFQVlZGVJTU0lfh6IoKCkpUVuWOnXqRHazkZiYyHpx7+bmhsDAQAAgO1f+YywbAaxp/fr1yMvLg5ubG27fvo20tDSrZzbF2SXBKTk5GTk5OS2G/lLNq/nDH/6A8vJy6HQ6fPHFF6TFlISEBLRp0wYhISFISkpCUlISaWHJMqunoaGBZVbPwziemtbX18Pe3p70/dbJyUntTnBwcCDLBRoLeIsWLUJ1dTVWrFhBWkzhzv/666+Rn58PR0dH8lkCy5cvb/E5ikK9Rd++fXHy5EkEBgaSf59xZgO214lGacKECaz5n332GZ566ikkJSUhMDAQoaGhmDlzptVzOQcAPwpVQaXpVqE2behvb/Pz83H27Fm2jU5aJwUNG2I573r69Gn07t0b9+/fZ/khGB0djU6dOqlvCBEREWQ3GxkZGeoMDYD+aU5ISAiWLFmChoYG9h+IAE1l+/79+wgNDUWnTp2QlZVl9byHcXZJcGttgxHVvJoOHTqQr+20cHFxUdszOdqxU1JSMHbsWCQkJODw4cOkK0Q5npqWlpbiwIED2L9/vzo0LTs7G6mpqSQX2RazZ8/Gpk2bYDKZMH36dLJcoHF+h7u7O9zd3VmK1Zz5O3fuJM37RygK9Rb79++H0WjE888/j5iYGNJOMM5swPY60bTk+PHjAICRI0eqgyKtqbUHohwDgAsKCrB9+3bY29tj0qRJ6Nq1K9lgzuDgYEyZMgXXr19nOUbLvdFJ66SgYYO2bt2KBQsWoLKyEqtXryYf2Ofn50c+Ad6Ce4ZGYGCg2qFhC6gq20ajEX/6059Ytm0IHt9//z3bBPg+ffrgk08+wVtvvUV6sWVx//59HD9+HOHh4eTHnDiemrq7u6Nbt27o378/fH19odfrsXTpUpLspk6ePInKykoMGTIEly5dUrdoUWitWE254YUz3zJo+e7duygtLUV6errVM38M5dNLvV6Puro6XLt2jbSQwp0NNB7ZtRzjpT5WqHU1NTXIzMxEZGQkyUYnywPRixcvwsHBAR06dGBZT71hwwbExMTAzs4OKSkpeOedd8gGc+7cuRN79+5l6c6w4NzopHVS0LBBRqMRPj4+8PHxYXl6efToUeTl5akXWpQ3OtwzNDgdP34cPXr0wIYNGzBgwACMGjXK6rvrzWazelPl6ekJV1dXq+aJf4yqiNWlSxfMnz+fJKsps9kMFxcXbN26FYqikB9xAhqPeOTm5mLgwIHk77EcT031ej0GDRqEkpIS+Pj4IDk5GYGBgejatStJvkVOTg6MRiPLE6zWitWUG14485t2Oq5YscLqeU2ZzWbo9fpmn6M80//GG28gLS0NGRkZePvttwHQrEnmzgaApUuXqg/H4uPjNbfNilNiYiLq6+tRUVFB+j2XlpaG+/fvIzg4GHv37m02v8barl69Cp1Oh4qKCvLjjEDjz/Xa2toW7zdUZs2ahX379uFvf/sby0YnrZOChg3y8PBAQEAAvLy8EBoaSp7f9A2QujW26QwNjrVDnCzrU/39/dX1qS4uLlbNbO3IAfUxHy3jHI757bff4vLly+r2AYrC5e3bt5GUlIS8vDwcOHAAOp2O/KYaAEJDQ1FQUIDq6moMGDCANJtzfoel9ZmqDbo1tvQEi3tYHlV+ZGSkOmjc0dGRJNMiLi6uxRwNaxfqm/L19UVUVFSzz1GsSebOBvgfjmnZ8uXLERISgj/+8Y/o0KED2XVVmzZt4O3tjeeee458deju3btx+/ZtjBkzBnPmzCE/Ms89hHfjxo3Q6XQYNWoU3N3dSbOFFDRs0tmzZzFt2jT06tULhw8fJs9fsGAB+vbtCwA4deoUnn32WURGRpJkb9myhXVAJSeO9amP+iFLObRNyziHY7a2ItfaA0k9PDywcuVK/P3vf8f169ehKArLMaeFCxfCzc0N/v7+OHfuXIvtQtbEOb/jwYMHpG3QDwsODkZ+fj6Kiops4gkW9+A2qvzVq1cjPz8fZrMZffr0Icm0KCoqQkRERLPCqbUL9f+IVtYkBwUFITY2Fg0NDRg2bBhZrmg8Pn306FFERETg008/Jcv18fHBF198gd/97nfo0qULWS7QWEBYtGgRsrOzWY59cG/aWLhwIa5evYro6Gi4urpi7Nix+K//+i/W16QlUtCwQR06dMDIkSNRUVHBcgauX79+6kX2qlWr1N31FLgHVHJavHgxqqqqYDAY2C/2Oc77ahH3cMyHUQ0kXb58OVtBAQC8vb3x0ksvwWQy4c6dO6TZnPM7EhMT1e9tykKKxa5duxAVFaXe3HLh2PDCmb9ixQp07NgRiqLg888/b9E1YE1r165FXl6e2oVmC7SwJvmbb75BRUUFBg4cCAAyFJSYr68vbty4AQcHB3Tr1o0sd9q0aXjxxRdx9+5dlqUC7dq1Yz32wSk6OhoeHh5YsWIF/P39sWrVKiloEJKChg0aM2YM3N3dsXfvXpYLAHd3d8THxwNoPJNGWdAAtDugcvPmzawbXprifnKpFdzDMbl4e3vj5ZdfRn19PXlBAWjc1240GpGamgqj0UiazTm/Y9GiRSgoKICHhwdKSkpInxxaND3SSPEex73hhTvf4s033wQA8jkKiYmJsLOzQ0hICJKTk5GUlESa3xqOGz3qbC8vL9y4cYN08K74wXPPPYdt27Zhx44dmDZtGlluTEwMOnbs2GxLISXuYx+cVqxYAXt7e/Xj6OhopKen49e//jXjq9IOKWjYoP/8z/8EwPME7datWwgODsb9+/ehKApcXFxI29aWLVuGhoYGdOzYkf0pHjXuDS9NcZ8t1wJbGI75MIr/7hkZGfD09MSFCxeQmpqK6upqdQsDlb59+2L79u1wd3fH5MmTSbM553c4OTkhPDwcRqOR5chJWFgYtm3bBkVRyC7yuTe8cOcDjQ8J4uLioNPp0KFDB9JsZ2dn1i40jjXJtpAdEBCA7du3Izg4WHPXUrZg7dq1iI2NhaIoSE5OJhsM2r17d7YthYC2ChgPa1rMsOB4YKNVUtAQzRw8eBA3btxo9jnKN6jFixejvr5e7RDQ0oBKrg0vHNtVtM4WhmNyDSTt2rUrvvvuO0yYMAHvvvtuq7M8rK211XJUOOd3uLq6wmAwYOPGjSxDly0X+QCQlJREcpHPveGFOx8ARo8eDWdnZ1y7do28oMHdhcaxJtkWsi2oO6JEI51OB6PRCLPZjIaGBrJczi2FoiXpdqYjBQ3RzIQJE3Ds2DF1Aj71uUs7Ozv1uIvWJCYmorKyEgBIZ6dwbFfROlsYjsk1kHTw4MHIysrC0KFDoSgK+RwJy2q58vJyODg4kF9wcM7vGD9+PJydnTF16lTytvtbt25Br9fDaDRCURTSi3yAf8MLZ35KSgri4+Ph5+eHhIQErFmzhiTXFrrQONYk20I20Lg2Nj09HXZ2dpg0aRJ5vpZNnDhRLZS/9tprZLmbN29u8bkvvviCdEW2+IF0O9ORgoZoYevWrejbty8CAgJI1z5FRkbi7NmzmDlzJgwGA6qrq7Fu3TqyfG6ZmZnqDY6npydZ2yDHdhXRiHM4JudA0ldffRWLFi2CXq9HSEgIafbu3bvVSfDAD2faa2pqSNZUc87vsNzY+vv7k97YAsDSpUtRX1+P4cOHQ1EUTJw4kSwb4N/wwpnv5OSEuro6AI1HGynYQhca0NjpaOl+XLZsmWayASA9PR3h4eGora3FmjVrkJiYSP4atGr37t020xFz9epV7pegCZcvX0ZOTo7a/RgSEoJXXnmF+VVphxQ0RAuWm5zi4mLU19eT5a5evRrz5s3DokWLUF1djffff58s2xZUVFSobamUbYK2tF1FaziHY3K2gj/11FNk62kf9qgjdJs3byYpInLO7+C4sbWYOnUqMjIyyI7SPYx7wwtn/uzZs5GamoqGhgZMnz6dJNPShVZQUICLFy+ie/fu8PLyIsluaunSpViwYAEqKysRHx9POhSVM9vizp07MJvNUBQFxcXF5Ks8taq1dcXi8bZ+/XpMmDCh2YYXb29vxlekLVLQEC28/vrraN++PU6fPo1BgwaRZru5ueE//uM/0KFDB5tYY0nJZDLhww8/hNlsxoMHD8hybWm7ipZwDse0hVZwW0PVGso5v2P27NnYtGkTTCYT2Y2tRVBQEIKCgkgzm+Le8MKZf+7cOUyZMgXJyck4cuQI6eaLjz76CC4uLggICEBcXBxSUlLIsoHGgag+Pj7w8fEhv6bgzAYau/B2794NAOjcuTOysrIwffp0kk40rWt6HcX99y3HHmh0794dtbW15A8LRCMpaIgWCgsLsWXLFphMJvTs2ZM0OyQkBIsXL0ZDQwMmTJhAms2tvLwc48aNg4uLC9avX0+Wa0vbVbSEazimrbSC2xqKWRrc8ztOnjyJyspKDBkyBJcuXdLUSkfuDS+c+cePHwfAM7/DYDDA2dkZfn5+LDd2QUFBiI2NRUNDA4YNG6aZbKD1brR169axbsHQigULFqBv374AgFOnTuHZZ59FZGSk1XPv3buHS5cuqUWMQYMGYeTIkVbPFUBeXh48PT1hZ2cnw0AZSEFDtHDt2jV1+vyKFSswfPhwsuzAwEAEBgaS5dkSNzc39c9OeeHHtV1F67iGY9rCQFJbUl9fD3t7e5ILEO75HTk5OTAajRgzZgyio6M1NSiOe8MLZ35NTQ3b/I6hQ4ciLS0Ns2bNIp+X880336CiogIDBw4EQDvknDP7x8jTehr9+vVTj5atWrUKdnZ2JLlxcXF45pln1I7bQYMG4Re/+AVJttb5+vriySeflKH6TKSgIVo4c+YMMjIyoCgKLl++jB07dpBfiGhRSEgIlixZQt6dwrVdRfAOx+QcSMqltLQUBw4cwP79+zFy5EgoioLs7GykpqZi5syZVs/nnt8BAGVlZTh48CDpsTZbwLnhhTNfURQkJiaipqYGAMgHQ/r4+OBXv/oVzGYzKioqSLO9vLxw48YNlk4kzuwfI0+Oabi7u6sb+9zc3MgKGn5+fqRbVcQPnJ2dmy1SeNTPe2EdUtAQLbz++uvqD705c+Ywvxrt4OpO4dquIniHY3IOJOXi7u6Obt26oX///vD19YVer8fSpUu5XxbZU9Pg4GDk5+ejqKhIcwOAOTe8cOZv2LABRUVFzT5HOSep6aA86pvpgIAAbN++HcHBwepwRi1kt4ayE000XjvX1NTAZDLBYDAAoFmf+v3332Pu3Llqx58MIxVaIQUN0cKpU6dQUFAAnU4HnU4nb4iPOa7tKoIP50BSTnq9HoMGDUJJSQl8fHyQnJyMwMBA9hkiVDcZu3btQlRUlE3cYFHj3PDCme/u7g53d3f1Y+obWlsYlJeQkKD+M/XQa45s7k400ejhY4TWXp964cIF/PrXv7Zqhng0y4rWe/fuYdeuXcyvRnukoCFaaGhowHvvvcf9MgQRru0qgg/XQFJbYRmMyDEksSmOp6acN3ecODe8cOZ37doVW7duRUhICPR6PTIzM0mPt3EPynvjjTeQnp4OOzs7TJo0SRPZttqJJqyrrKxMM92WtsgyG8nR0RHFxcXMr0Z79P/4twitKSkpwfz58xEZGYmoqCjulyOsrLy8HM888wx+9atf4e7du9wvRxAYPHgwDAYDhg4diqCgIM09sX/w4AEyMzPRtWtXlJWVkWSWlpYiIyMDs2bNwo4dO5CRkaE+LaV6ahoWFgaDwQAXFxfNHSe0bHh58skncenSJc3kW77Xn332WTzzzDPk60Mtg/KefvppluN16enpCA8PR1hYGNauXauJbEsnmmVlbHp6Og4ePEiWL1pn7aOFzz//PI4dO6b+7+zZs8jJybFqpvhBXFwcXnzxRQQHB6O2tpb75WiOdGiIFpycnLBs2TLo9VLv0gKu7SqCF+dAUm6JiYkwmUwAoE6itzZbeGq6du1a9WhRUlKSus1KC7g3vHDmN/1etwwMpNqs09qgPKpsizt37sBsNkNRFBQXF6NLly6ayLaVTjQt4lqfajAY1GL1+++/j8zMTPTr18/quQLo2LEj9u7dq26YEbTkb120cPHiRaxatUp9aitrPB9vXNtVBC/OgaTcFi1ahIKCAnh4eKCkpASffvqp1TO553fcunULer0eRqMRiqKgoaGBJNeWcG944cpv7XudarNOa5P+Kbf6uLi4YPfu3QCAzp07IysrC9OnTycpqHBmAz90onGs69U6rvWppaWlMJvN0Ol0qKqqgre3t9UzRaN27dqhtrZWHgYzkYKGaGHlypXqWVfLmTDx+OLariIEFycnJ4SHh8NoNJJf6HM9NV26dCnq6+sxfPhwKIqCiRMnkmXbAu4NL9z5D6ParMOd3VpBZd26dWzFHKpsgKcTTTTiWp/6xhtvYPPmzTCZTJg9ezYqKyvJX4NWOTk54auvvlI/lrWttKSgIVrYsmUL8vLy4Obmhtu3byMtLY37JQkhxL+Nq6srDAYDNm7cSF605XpqOnXqVGRkZGi24457wwt3/sM413dyrw7VSjGHoxNNNOJan5qenq6po4S2RAoYvKSgIVq4f/8+QkND0alTJ1k9JIR47IwfPx7Ozs6YOnUq3NzcSLO5npoGBQUhKCiILM8WcW944c4HeDbr2EJ2U1op5nB2omkZ5/rUqqoqREREqIVTqkKKENykoCFaqK+vR/v27ZGamop79+5xvxwhhPi3SklJQXx8PPz9/ZGQkIA1a9aQZctTUx5hYWHYtm0bFEXBtGnTNJFfWlqKAwcOYP/+/Rg5ciQURUF2djZSU1OtvlmHM/tRtFbM4exE0zLO9alLlixBQUEBFEWR63ehKVLQEC1UV1ejS5cu+O1vfyu7y4UQjx0nJyfU1dUBABwcHMiz5akpPe4NLxz5nJt1uLf6SDGHtxNNy55//nn1ex0AHB0d4efnR7JtZOHChXBzc4O/vz/OnTuHESNGWD1TCFsgo1hFC25ubvDw8ICvry98fHy4X44QQvxbzZ49G5s2bcJHH32E6dOnk2Y3fWpaXFxMmq1VTTe8tGvXjnzDC1e+ZbOOj48PfHx8kJ6ejoMHDz722UDLgkr37t3ZijmU2U2lpKTAYDDA398fGzZsIM/XMoPBgKioKERFRUGn0yEzM5Mk19vbGxMmTECfPn1IVwQLwU06NEQLssZTCPE4O3nyJCorKzFkyBBcunQJ/v7+ZNny1JQe94YX7nyuzTqc2ZxrkrlXNFtwdqJpHdf6VA8PD+Tn5+Pjjz9GdXV1s04RIR5nUtAQLcgaTyHE4ywnJwdGoxFjxoxBdHQ0Ro8eTZbNOb9Dq7g3vHDnc23W4c4GtFnMsbB0oplMJvJONK3jWp9aWFiIkJAQJCUlkeQJYSukoCGEEEJzysrKcPDgQTx48IA0V56a0uPe8MKdz7VZhzsb0HYxh7MTTeu41qf6+fmhtrZWfrYIzdEpnAu5hRBCCGKnT59Gfn4+zGYzxowZA3d3d7Ls4uJifPLJJzCZTAgJCZGbDGF1MTExbJt1OLMBwGQyqQWV6upqdOjQQRPZALBs2TK4urri7bffRnR0NFatWkWar2Xz58+HyWQiX58aERGBF154AXZ2dtDpdBg/fjxJrhDcpENDCCGEpuzatQtRUVHqxSYleWoqqHFu1uHe6sO5JtkWVjRzdaJpHdf6VF9fXzz55JNwcXEhyxTCFkhBQwghhOYkJCSo/7xy5UqyXM75HUKbmm7WMZvNmskGtF3MCQ4ORn5+PoqKihAXF0eer2Vc61OdnZ2xb98+9eOIiAiSXCG4SUFDCCGEpoSFhWHbtm1QFAXTpk0jz5enpoIS52Yd7q0+Wi7mcHaiaZ23tzdefvll1NfX486dO2S5UsAQWiUzNIQQQmhKZGSkus4uKSmJdHgb5/wOoU0LFixAfHw86urqyDfrcGYDwJUrV+Ds7Izi4mK4ubmhV69emsgGGo891NfXqx9TdqJp3QcffAAXFxd1feqZM2e4X5IQjzU99wsQQgghqNy6dQt6vR5GoxHt2rVDQ0MDaf6uXbswbtw4/Pd//zeMRiNpttAmzs063Ft9UlJSYDAY4O/vjw0bNmgmG2jsRDMYDHBxccGcOXPI87WssLAQvXv3RlJSEtavX8/9coR47MmREyGEEJqxdOlS1NfXY/jw4VAUBRMnTiR/DVzzO4Q2zZ49G5s2bYLJZML06dM1kw1ou5izdu1atk40rZP1qULQkoKGEEIIzZg6dSoyMjIwb948lnzu+R1Cezg363Bv9dFqMadpJ5qiKOSdaFqXl5cHT09PdX2qEMK6pKAhhBBCM4KCghAUFMSWL09NBTXOzTrcW320WsyxhU40LZP1qULQkhkaQgghBAHu+R1Cuzg363BmNy2ofPvtt5rJtmyVmTdvHubPn49OnTqR5mudZX1qVlYWsrKyuF+OEI896dAQQgghCMhTU8EhODgY+fn5KCoqQlxcnGayLbRYzOHuRNM6WZ8qBC1Z2yqEEEIQOHLkCDIyMvDcc8+pn3vllVcYX5HQgiVLliAqKgrOzs4AAL2erjmXMxvgXZMsK5qFEIKGFDSEEEIIIR5TS5YsQX19vfox5WYdzmxLvlaLOUIIoRVS0BBCCCGEeEwVFhY226zTpUsXTWQD2i7mCCGEVki5WAghhBDiMbV27VrMnj0bc+bMwfr16zWTDTSuSTYYDHBxccGcOXM0ky2EEFoiBQ0hhBBCiMcQ52YdW9jqo+VijhBCaIVsORFCCCGEeAxxbtbh3urTtKCiKApbMYc6WwghtEYKGkIIIYQQj6GpU6ciIyMD8+bN01Q2oO1ijhBCaIkMBRVCCCGEEI8VzjXJsqJZCCHoSEFDCCGEEEIIIYQQPzsyFFQIIYQQQgghhBA/O1LQEEIIIYQQQgghxM+OFDSEEEII8W9RVVWF5ORkjBo1Cv369cOIESPw3nvvoaqq6v/r//+b3/wGq1atsvKrFEIIIcTjQracCCGEEOInu3fvHiZNmgSDwYBFixahW7duuHLlClauXIkzZ85g8+bNsLe3536ZQgghhHiMSEFDCCGEED/Ze++9BwD405/+hLZt2wIAunTpgq5du2L06NH4/PPPMX78A4vf+AAABKxJREFUeM6XKIQQQojHjBQ0hBBCCPGT1NXV4bPPPsPvf/97tZhh0a1bN/z5z3/GL37xC5jNZvz5z3/Gtm3bcOPGDfTs2RORkZF45plnWvw7Y2JicP/+fbz//vvq54YPH4433ngDoaGhSElJQUFBAXx8fLB9+3Y4OTnhd7/7Hdq3b4+EhASUlZVh2LBhePfdd2Fvb4+UlBR8//336NixIzIzM+Hg4ICXX34ZsbGx0Ov1KCkpweLFi3Hy5Em0adMGv/zlL7FkyRK4urpa/e9PCCGEEP8amaEhhBBCiJ+kuLgYVVVV6Nu3b6u//vTTT6Ndu3b48MMPsXbtWsyfPx9ZWVkYPHgwZsyYgeLi4n8pd9++fairq0NmZiZGjRqFuLg4fPDBB0hOTsbq1avx5ZdfIjs7W/39f/nLX3D//n2kpaVh7ty52LJlC/7yl78AAJYtW4aGhgbs2LEDmzZtwoULF5CSkvIvvS4hhBBC0JCChhBCCCF+ksrKSgD40W4GRVHwv//7v5g9ezZGjx4NPz8/REdHo3fv3ti8efO/lOvk5ITo6Gj4+vpi8uTJqKmpwaxZs/Dkk09ixIgRCAgIQEFBgfr727Zti8WLF8PPzw8TJ05E7969cf78eQDAtWvX0K5dO/j4+KBPnz5ISUnBa6+99i+9LiGEEELQkIKGEEIIIX6S9u3bA/ihsNGasrIylJeXo1+/fs0+P3DgwGZFh39Gp06dYGdnBwDqUZfOnTurv962bVvU1dWpH3fs2BEODg7qxwaDQf31uXPn4uuvv8aQIUMQHh6O8+fPw8/P7196XUIIIYSgIQUNIYQQQvwkvr6+MBqNarfDw+Lj4/H5558DAHQ6XbNfa2hogNlsbvH/efj3AYDJZGr2saWY0ZRe/+hLmx/bsjJy5Eh8++23WLhwIfR6PZYsWYIFCxY88vcLIYQQgp8UNIQQQgjxk9jZ2WHs2LHYsmULamtrm/1aQUEB0tPT4eLiAg8PD5w9e7bZr585c6bVTgh7e3tUV1erH1dXV+POnTvW+QMASE5OxrVr1/Daa68hJSUFK1euxJdfftmiiCKEEEII2yEFDSGEEEL8ZOHh4TCZTJg2bRoOHTqE4uJi7N27FzNmzMDAgQMxbtw4TJ8+HevWrUN2djYKCwuxatUqXLp0CZMnT27x7+vbty9OnjyJb7/9FleuXMGiRYt+tPvipyosLMTy5cuRm5uLwsJCfPnll+jduzfatJGFcEIIIYStkp/SQgghhPjJ3N3dsX37dqxduxaLFy9GaWkpvL29ERwcjLfeegv29vaYOnUq7t+/j5UrV6KiogJPPPEENm3ahF69erX4940bNw5nz57FggUL4OjoiLCwMJSXl1vt9cfFxSE+Ph5vvvkmamtr8fTTT8uWEyGEEMLG6RRFUbhfhBBCCCGEEEIIIcQ/Q46cCCGEEEIIIYQQ4mdHChpCCCGEEEIIIYT42ZGChhBCCCGEEEIIIX52pKAhhBBCCCGEEEKInx0paAghhBBCCCGEEOJnRwoaQgghhBBCCCGE+NmRgoYQQgghhBBCCCF+dqSgIYQQQgghhBBCiJ8dKWgIIYQQQgghhBDiZ+f/AbL83CP7NY7q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190" y="987574"/>
            <a:ext cx="3293722"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5441" y="987574"/>
            <a:ext cx="3476879"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249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365618" y="262800"/>
            <a:ext cx="6761100" cy="35334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smtClean="0"/>
              <a:t>Missing </a:t>
            </a:r>
            <a:r>
              <a:rPr lang="en-US" sz="1800" dirty="0" smtClean="0"/>
              <a:t>values –Historic Price Data</a:t>
            </a:r>
            <a:endParaRPr sz="18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4" name="AutoShape 4" descr="data:image/png;base64,iVBORw0KGgoAAAANSUhEUgAABDUAAAHeCAYAAACLyzAHAAAABHNCSVQICAgIfAhkiAAAAAlwSFlzAAALEgAACxIB0t1+/AAAADl0RVh0U29mdHdhcmUAbWF0cGxvdGxpYiB2ZXJzaW9uIDIuMi4yLCBodHRwOi8vbWF0cGxvdGxpYi5vcmcvhp/UCwAAIABJREFUeJzs3XmcHHWd//HXp+dIZnLPnQsIVxLkiCKCKMgpggeyYoG7iv5UUNEAi7oeoHihKyqyuLoq7iqsopbIroqIF4iA6Mp9JQQIV645c88kM9P9/f1RPTNd1XP0zPTd7+fjkUemvlVd9e2emaTr05/v52POOURERERERERESk2s0BMQEREREREREZkKBTVEREREREREpCQpqCEiIiIiIiIiJUlBDREREREREREpSQpqiIiIiIiIiEhJUlBDREREREREREqSghoiIiIlxswOMLM7zWynmf3JzJZF9tea2ZNmdmYe5vIZMxvM8jn/ZGZ/yOY5Cy0Xr5OIiIgoqCEiIlKKbgD2AG8B4sD1kf0fBp5xzv0iD3P5HvCqLJ/zQmB1ls8pIiIiZai60BMQERGRzJnZLOBY4BXOub+b2Xbgr2ZW75zrNbOlwEeAY/IxH+fcBmBDls/5RDbPJyIiIuVLmRoiIiKlZUby777k372R8auBbzvnnsr0hEPLPczsLWa21sz6zOxuMzvQzOaZ2Q1mtt3MXjCzSyKPTVtWYWYfNbN1ZrbHzLrN7B4zOzZl/zvN7BEz6zWzbWZ2X+pSmejyEzN7l5k5M3ulmf3azHYn5/Ku5P73mdl6M9thZjebWUNkPoeY2R3J+TxvZheZ2bfN7LlxXpOlZpYYukZk341m9kTK9pVm9lByOVB7co4rJ3jN90s+p7dHxoee65KUsRoz+7SZPW1m/Wb2nJl90sws5ZjFyXltST7PF83sZ2am93oiIlLWlKkhIiJSQpxzPWb2DHChmV0GfBB4yjm31cxOBl4BvHMKpz4E+ATwSYIPPa4BfgJ0AA8AZxMsd/m6mT3knPvTaCcxs/OALwFXAPcAc4CXAwuS+48HfgB8HbiEIBhz+ND+CfwAuC45t/cB/2VmKwie88VAI3AtQWDnXcnr1QG/Jwj+vItg2c4ngTYgMdaFnHMvmtmfgX9KXnfo+c0C3gR8MeXwNuArwEZgXnJu95rZCufclgye10RuBF4LXEnwvXgF8GlgLvDx5DH/DSwG/hnYBCwCXg9Y9GQiIiLlREENERGR0vM+4CbgA8BW4B/MrAb4BnCpc653vAePoQF4uXNuE4CZtSXP9w3n3OXJsduBs4BzgD+NcZ5XAI84565MGftVZP9W59ylKWO/yXCO33HOXZ2cy9+BNxMEKvYfes5mdhjB6/Ku5GP+H7AQOHRoWUsyWPEi0DnB9W4EvmVmbSnBiTcD9cl9ADjn3jP0tZlVAbcRBBbeRhC8mbJkEOhs4Czn3P8mh/+QzNL4lJl92Tm3leB1/aRz7scpD/8xIiIiZU4piSIiIiXGOfdHguyAlcDCZNbEJcBG59zPzewYM3swuRzi1mSAYiKPDwU0ktYl//59ynXjwDPA0nHOcx+wysz+zcyOM7OZkf33AwvM7L/N7FQzm53B3IakzmUbQRbJPZEgzpNAnZk1JbePAtal1ulwzvUwdlAm1c8ICrGekzL2j8BfnHPPDQ2Y2elmdpeZbQUGCbJBGoDlmT+1MZ0G7AZuNbPqoT/A7wiyXI5KHncf8FEz+6CZZeO6IiIiJUFBDRERkRLknNvrnFvrnNtrZosIliGsNrNagiyOHwNLCG7Kr83glFsj2/3jjEcDFamuJ+hccgJwJ9BlZt8fqnPhnLuDIIPhQIIMje5kHYx9pjjHseY9NMeFjJ6R0THRxZIZEL8hCGSQDJS8FvjR0DFmdhTwS6CLYNnP0QSBhg2M/zplqgWYBewFBlL+/F9yf2Py73OSc70CWGtmz5rZ+7JwfRERkaKm5SciIiKl76vA95xza83scILaCt9yzu0ys++Q3vI1Z5xzDvgm8M1kEOAs4GtAFXBe8pifAD8xszkEdR+uBn4IHJ+DKW0GXjnKeEuGj78R+KmZHQC8DnCAn7L/zQSZGW91zg0CJJeGNEZPFLEn+XdtZDz6uG5gB3DyGOdZD+CcawcuAC5ILsH5Z+DbZvZ0MrNHRESkLClTQ0REpIQlay4cD3w+sqs++fes/M5ohHOuyzl3HfAH4NBR9u8cCnCMtj9L/g4cnNqNJJk18poMH/8rYCdBtsY/Ar91znWn7K8nWHLiUsbOBuomOG87QfbFIZHx10W2f0tQELTGOXffKH96oid2zj1KsBwJ4CUTzENERKSkKVNDRESkRCVrK/w78BHn3K7k8JMERSqvNrMbCDqa5O2TejP7LrAduJcgy+BwgroQ30ju/yxBlsQdwBaCZShvJ6gRkQvfBy4DfmlmlxMEEj5JsGxlzO4nQ5xzfWZ2M/B+go4ib4sc8luCAML3zOyHBMGZjxA89/HO68zsZ8D7zGwd8Hzy3AdFjrvDzPzk/L9KUJOkBjgAOJMgCDKboN7ID4G1yYe+k2CZyp8meo4iIiKlTEENERGR0vUhoCeZ7QAEtTbM7K3At4CfA3cRtDvNl3uA9xB0HZkNvABcRdCOFIJaEJcA/wDMJ1ge8iOCFqVZlwxKnErwelxPUF/jaoJuISsyPM2PCIIEuwjqZ6Se/zYzu5TgOZ0LPEiQqZHJkp+LCd6L/StB7ZPvA18gaFub6h8JlpP8P+BzBIVDnwZ+TRCY2QM8RND1ZR+CYMYjwBucc49k+BxFRERKkgVLX0VEREQqg5nVEWS0/ME59+5Cz0dERESmTpkaIiIiUtbM7F8IloM8AzQDFxF0Rfn3Qs5LREREpk9BDRERESl3A8DHCFrcAjwAnO6ce6BwUxIREZFs0PITERERERERESlJaukqIiIiIiIiIiWp0pefKE1FREREREREpDjZRAdUelCDTZs2FXoKIiIiIiIiIpJi0aJFGR2n5SciIiIiIiIiUpIU1BARERERERGRkqSghoiIiIiIiIiUJAU1RERERERERKQkVXyhUBEREREREZFscM4Rj8cLPY2SUFVVhdmEzU0mpEwNERERERERkWnq7+9nz549OOcKPZWi55xjz5499Pf3T/tcytQQERERERERmYZEIoFzjrq6ukJPpWTU1NSwd+9eEokEsdjU8y2UqSEiIiIiIiIyDdO9Ma9UsViMRCIxvXNkaS4iIiIiIiIiFSsb9SEqjWpqiIiIiIiIiEjFUlBDREREREREREqSCoXKuFzHJtzf74btPVBTC/sdhK06BqupKfTUREREREREpMIpqCGjcp1bSNz4HXjs/vR9c+Zhr3sLduqZWjcmIiIiIiKSZ0cffTT/+q//yoknnljoqRScghqSxm3ZQOKqT8DO7aMfsHM77mf/BR2b4J8+oMCGiIiIiIiIFIRqakiIi8dJfPPKsQMaqcfeeRvu7t/nYVYiIiIiIiICsHr1ajZu3Mh73/teDjroID75yU/yqU99Ku2YL3/5y0CQ1XHttddy0kknsXLlSlavXk1fX9/wsffffz9nnnkmhxxyCKeccgp//vOf8/p8psucc3m7mOd55wIfBI4A6n3fr47sfx3wNWB/4BngUt/3f5ey/0Dg28Arga3A133f/9o0puQ2bdo0jYeXH/fAvST+40uZP6BtMbHPfUvZGiIiIiIiUrEGBwcBqK7Oz2KI1OUnDz30EOeddx4PPPAA1dXV9Pb2csQRR3DbbbdxwAEHcPTRR1NXV8cPf/hDZs+ezbvf/W5WrVrFpz/9aTZv3swpp5zCNddcw0knncS9997LBRdcwO23305bW1vOn8d4r9uiRYsAJrzRzHemxlbgW8Al0R2e5+0P3Ax8CZiX/Pt/PM/bL7m/CvgVsAZoBt4EfMzzvHPyMvMKkZhs5sWWjfDUE7mZjIiIiIiIiIxr1apVNDU1cccddwBw6623snz5cg444IDhY975zneyZMkS5s+fz8UXX8wvfvELAG6++WZe85rXcOqpp1JVVcWrX/1qjjzySH7/+9LJyM9rTQ3f938L4HneCaPsfidwv+/7P0xu/8jzvPcnxz8LHA/sC3zC9/1e4AHP874DvB/4aaZz8DyvEWhMzoeqqqopPpvyFN/84qQfY+0bqVp5eA5mIyIiIiIiUvwSiQSJRKJg13/rW9/KTTfdxKmnnspNN93E2WefHdqfzHoAYPHixXR0dOCcY8OGDdx2222sXLlyeP/AwACrVq3K29xjsdi07suLqVDoEUC01cYDyfGh/et8398V2f/BSV5nNXDF0EZra+skH17eNpkRn+Rj5s6ezWy9jiIiIiIiUqH27NlDT08PNTU1ebleLBajurp6+HrnnHMOV199NevXr+e+++7je9/73vA+M6O9vX14u729nZaWFmpra9lnn30466yzuPbaa/My79E0NDQwc+bMKT++mIIac4BodcptwEsm2D93ktf5BnBj8usn29vbJ/nw8pZoaIbOLZN6zM4ZdezW6ygiIiIiIhVqYGAgr5kajY2NPPPMMxx33HFAEBg45phjuOCCCzjxxBOZPXs2AwMDADjn+P73v8/JJ5/MrFmzuPrqq3njG9/IwMAAb3rTmzjjjDO47bbbOOGEExgcHOTBBx9kyZIlLFmyJOfPY3BwkK6urlGDQZkmIBRTUGMnQS2NVPOBHRnuz4jv+91A99B2PD7ZvIQy98oT4clHMz9+fgOJ5Yfj9DqKiIiIiEiFyvfSk9WrV/OpT32Kq666ive+971ceumleJ7H+9//fj760Y+mHX/WWWfx9re/nS1btnDyyScPH7N48WJ+8IMfcOWVV3LRRRcRi8VYtWoVX/jCF/L2XBKJxLTuy4spqPEwcGJk7KXAH1P2H+x53izf93en7H84T/OrCHbUcbibb4Ad2zI7/sTXY6pLIiIiIiIikjennXYap512Wmhsn332oaGhgZNOOint+MMOO4yLLrpo1HO99KUv5aabbsrJPPMhr0GNZAeTGqA2uT20cGYvcAPwUc/z3gbcBJwNHAmclzzmz8DzwBc9z/s4sBx4H3Bx3p5ABbDaGcTe9y8krvkMDPSPf/ChL8Nee1Ze5iUiIiIiIiKjGxgY4LrrruPcc8/NW12PYpHvlq7vAPqA3wJVya/7gH19338G+AfgcoIlJZcDZ/m+/xyA7/tx4I3AoQTLR24FvuL7/k/y/BzKnh18KLEPfwHG+WWw408jduFlWJ76MIuIiIiIiEi69evXs3LlSp599lk++MHJ9tEofeacK/QcCslt2rSp0HMoSm5PL4mL/wkSo6xtWnYwVZ/8av4nJSIiIiIiUoQGBwcBqNaHvpMy3uuWbENrE50j35kaUiqeemL0gAZAT2d+5yIiIiIiIiIyCgU1ZFRuzTj1V7dvxe3pzd9kREREREREREahoIaMyq15ZPwDOjbnZyIiIiIiIiIiY1BQQ9K4ndthw7PhwfpZ4WPaFdQQERERERGRwlIVE0nj1j4aHpjXgB24Enf/PSNjHSqwKiIiIiIikg3OOXjy0aAMQN9uqJuNHfoyOHAlZhPWyqxoCmpIurXhpSe24jBobAkfo+UnIiIiIiIi0+YevZ/Ez/4LNr8YHr/VhyX7ETvnvdiKwws0u7H97W9/413vehdr1qwp6Dy0/ETSuLWRIqErj4CWReFjlKkhIiIiIiIyLYl77yDxjc+nBTSGbXiOxDVX4B74S1ave/bZZ3PNNddM6xxHH310wQMaoKCGRLjuzrQsDFtxBNa6MHxgu4IaIiIiIiIiU+U2voC7/lpwifEPjMdJfO9qXOeW/EwMGBgYyNu1pkvLTyQkLUujZSHW2Iyrifyo7NyO6+vF6urzNzkREREREZEy4f74S4jHMzt4oB93x68x7z3Tvu5ll13G3/72N+6//36++c1v0tbWxpFHHsng4CA1NTX87ne/441vfCNXXHEFq1ev5r777qOvr4/99tuPyy67jOOPPx6Av/zlL5x77rm88MILAFxyySXE43FmzpzJLbfcQn19PZdccgnveMc7pj3n8ShTQ8LWhIMatuKI4Is582FmXfhYLUERERERERGZNLd3L+5vf5rcY+75Iy7TIMg4rrzySo4++mguvvhinnrqKe666y4AbrnlFk444QQeeeQRrrjiChKJBKeffjp33303jz32GG9+85s5//zz6e7uHvPct956K6eeeiqPP/44n//857n88svZsGHDtOc8HgU1ZJhzLr3zSbIgjZml19XQEhQREREREZHJ6+mA/v7JPaZ3F2zfmpv5AEcddRRnnnkmVVVV1NXVMWvWLN7ylrcwe/Zsampq+MAHPkBNTQ0PPfTQmOc49thjee1rX0ssFuOMM85g7ty5PP744zmbM2j5iaTasgG294SGbMVhI1+3LsK98MzITnVAERERERERmbzEBHU0xuJcdueRYunSpaHtvr4+rrzySv74xz/S09NDLBZj165d42ZqtLa2hrbr6+vZtWtXTuY7REENGeYiS09YsgybM29kuyVSLFTLT0RERERERCZvQRPEYpMLbtTWwtz5Wbm8maWNxWLhhRzf/e53+etf/8pPf/pTli5diplx6KGH4nIYWJkKLT+RYW7NI6FtWxnphZzW1lWZGiIiIiIiIpNl9bNg1TGTe8xRx2E1NVm5fktLC88999y4x+zatYva2loWLFhAf38/X//619mxY0dWrp9NCmoIAC4Rh3Xhehq28ojwdms4qKG2riIiIiIiIlMTO/mNmR9shp30hqxd+/zzz+eRRx5h5cqVnHjiiaMec8EFFzB37lxe9rKXceyxx1JXV5e2RKUYWLGljuSZ27RJN+YA7rmnSFz54ZGBqipi1/wImznSstXt3E7i0nA7nti/3YjVz87XNEVERERERIrO4OAgANXVk6vwkPjlj3G/+vGEx9lb/x+x1541pbkVs/Fet0WLFgGkr5OJUKaGAOlLT9jvoFBAA4DZc6FuVnisXUtQREREREREpsLeeC527gUws270A+pnYed9qCwDGtmiQqECgFsbLhIaXXoCQ21dF8LzT488rmMTtuygnM9PRERERESk3JgZdvIbcK86CffXO3FrHoK+3iCY8ZKXYa94DTZjRqGnWdQU1BDcwAA8/URozFakBzUg2dY1Jaihtq4iIiIiIiLTYzPrsRNOhxNOL/RUSo6WnwisXwv9/SPbtbWw//LRj410QFFbVxEREREREZmKbNT4VFBDcGsj9TQOPGTsVkGtC8OPVQcUERERERGpcGZGIpEo9DRKjnMuKHMwDQpqCG5NpJ7GGEtPAKw5HNTQ8hMREREREal0sViMwcHBrGQeVArnHIODg8Ri0wtLqKZGhXN7euG5p0JjtvLwsR/QGll+snsnbvdObNacHMxORERERESk+JkZM2fOpK+vj+rq6qAA6DQzEMqVc244oDFz5kxlasg0rXsc4vGR7fpZsM/+Yx5us+dC/ezwoJagiIiIiIhIhYvFYtTV1VFVVaWAxjjMjKqqKurq6qadpQHK1Kh4bk2knsbyw7BY1fgPal0Ez64bOUfHZmyswqIiIiIiIiIVYuiGXfJHmRoVLlok1FaMs/Rk6JiWaF0NZWqIiIiIiIhI/imoUcHczu2w4dnQmK0cu0josGhb13YVCxUREREREZH8U1Cjgrm1j4YH5jVA25KJHxgpFuqUqSEiIiIiIiIFoKBGJVsbaeW68vCMCtqMtvxErYtEREREREQk3xTUqGBuTTiowYoMlp5A+vKT3t2wa2d2JiUiIiIiIiKSIQU1KpTr7oDOLaGxTIqEAtis2TB7TnhQS1BEREREREQkzxTUqFDRrie0LMQamzM/QUu0roaKhYqIiIiIiEh+KahRqSJLTyzTpSdDx0eXoChTQ0RERERERPJMQY0K5JxLy9SwlZktPRnWGikW2q6ghoiIiIiIiOSXghqVaPOLsH1reGz5JIMazeGghpafiIiIiIiISL4pqFGB0uppLFmGzZk7qXNYa/ryE7V1FRERERERkXxSUKMCuTXTXHoC6W1d+3ph5/ZpzEpERERERERkchTUqDAuEYd1j4bGbOXkioQCWP0smDMvPKglKCIiIiIiIpJHCmpUmufXQ+/uke2qKjjoJVM7V0u0roaKhYqIiIiIiEj+KKhRYdzacCtXlh2Mzayb0rnS2rq2K1NDRERERERE8kdBjQqT1sp1xRTqaQyJZGqgTA0RERERERHJIwU1KogbGICnnwiN2YrJ19MYFumAouUnIiIiIiIikk8KalSS9Wuhv39ku7YW9l8+5dONtvxEbV1FREREREQkXxTUqCBuTaSexoEvwWpqpn7C1sjyk719sHPb1M8nIiIiIiIiMgkKalSQrNbTAGxmPcydHx5UsVARERERERHJEwU1KoTb0wvPrguN2crpBTUAaFFdDRERERERESkMBTUqxbrHIZEY2a6fBfvsP+3TWnQJSruCGiIiIiIiIpIf1YWeQCrP89qAfwNOIpjbg8A/+77/cHL/ecAVwELgUeBC3/fvL9B0S4pbE156wvLDsFjV9E/cHA5qKFNDRERERERE8qXYMjW+BTQAy4FW4D7gFs/zzPO8VwP/AXwAWAD8HLjV87y5hZpsKXFrw0VCbeU0Wrmmnqc1vQOKiIzPDfTjejpx27fiUjOoJOtcIo7b1hO83gMD+b12Xy+uuwO3e2d+rzs4iNvaHfwZHMzvtXfvDJ5zX29erysiIiKVq6gyNYADgX/3fb8HwPO8/wQ+CjQC5wM3+77/u+S+rwAfAs4Crs/0Ap7nNSbPh+/7VFVlIVuhyLkd24hveC40Vn3IKiwLzz2xcAmhW7LOzcRiMcxs2ucWKTeJp58g8Ydfkbj/LxBP3mzOayD2mtOoOvEMbF5DYSdYRlxPF/E7fk3irt/BjmRXpuoaYkcdR+yUNxFbdlBurpuIk/j73STu+DVu3ePD47Z0GbETX0/sVSdjNbW5ufbmDcT/+CsS994OQ0GFmXXEjj2ZqpPfiC1ckpvrDvST+MvtwXN+Yf3wuB30EmInvZ7YUa/OTmagiIiIyCiKLajxFeDtnufdDOwCLgDu9n2/y/O8I4AfDB3o+77zPO9BYLIpB6sJlrAA0NraOu1JF7vedY/QnbIda2iiddXLsxJ4SMydw8bUgb17aK6tpqqhadrnFikXzjm2X/9Ndv7sB+k7t/eQ+OWP4fZf0/iprzLz0JflfX7lpu/+e+n+0sfSswUGB0jcezuJe29n7jvez9xz3pPVAGyidxddV/4LAw/9X9o+9+KzxG/4d2J3/Zamz15LVWNz1q4LsPsPt9Bz7echHg/v2NNH4vZbSNz5GxpWX86sU9+Y1evGuzvp/PzHiEcKUQO4px4n/tTjVP/1TzRdfhWx+tlZvbaIiIgIFF9Q4x7gnUAnEAdeBE5P7psDbI8cvw2Y7PKTbwA3Jr9+sr29fWozLSGD994ZHlh+GB0dHdm7wLwG2N4zvNnx2MPElh+avfOLlLj4r35C/H/+e9xjErt20Pnpi6m+7KvEluyXn4mVocSz6xj814/BQP+4x+3472+ze9BRdeqbsnJdl4gz+PUrcI8/OO5xA88+xeZPvJ/qy6/GZszMyrUTD97L4L9fCc6NfVA8Ts+/fY4dg3FiL3tlVq7r9u5h8AuX4jY+P+5xex/+PzZdcQnVl35OGRsiIiKSsUwTEIomqOF5Xgz4A3Ab8A/AHuA84C7P8w4FdgLzIg+bDzwzmev4vt8NI4kL8einWmUo8cRDoW23/PDsPu/WhaGgRnzzi7gDV2bv/CIlzG3rIfHLGyc+EGBvH4P+f1F18RUTHyujiv/4ugkDGsPH/vz7uGNeg2Uhg8Ddf8+EAY3hYzc+z+AfbyF22lnTv24iTuJH3xk/oDF8sGPwxm8TO+zIrAQXEn+8ZcKAxvCln3iI+H33YEe+atrXFREREUlVNEENggKhy4Bv+L6/Izn2Pc/zvgwcAzwMDOdle55nwCrg5nxPtJS47g7o3BIasxWHZ/Ua1rwwtHacDhULFRni7v5d+pKA8Tz+AK5jM9aycOJjJcRteBaefiLzB/T3k/jOVdiyg6d/7b/eMbnjb/WJ9+6a9vIX174Rejozf0BPF4nrvoq1Lp7edZ2DP906qcck7riVKgU1REREJMuKJqiRrJuxDrjQ87yPA3sJMjXmELRv7QZu8zzveuAu4CJgJvA/BZpySXBrwl1PaFmIZXktN5EOKGrrKjLCPfbAJB/gcE88qKDGFEz6tQZ44iFcJJstL3p3w60/I4P8iuy7757CXHfdY7j+vVjtjEJcXURERMpU0QQ1kt5MUCz0eaAGeBp4q+/764H1nuddCFwHLCQIdJyRktUho1n7SGjTVmSnlWvonC2Lwm+Q2xXUEBnWuzs/jxHo3VXoGch4nIM9vaCghoiIiGRRUQU1fN9fA7xhnP03ADfkb0alzTmHiwY1VmZ36QkQ1NRI1bkZ55zauooAzKyb/GPq6rM/j0owU69b0Zuh75GIiIhkV1EFNSTLNr8I27eGx5bnIKjRHF5+Qn8/bOuBBY3Zv5ZIibGVq3CjtLsc9zE5yKiqBLZyFW6CLjNp9l+O7XPAtK/tHvgL7NiW+QNmzIRjTsAsNr3rdmyGJzIrUDrskJdOe3mTcwn4659g757MH3TACmyGsjREREQkuxTUKGNuTThLg6XLsDmT7YA7MZsxA+Y3wrbukcGOTQpqiAB2/Gm439wELpHZA5Yfhi1ckttJlSlbdhDseyA8/3RmD6iuJvahy7E50cZak5c4YAXuP6/O+Hh73VuIveGcaV/XDQ6S+Ph70gPYY5m3gNjqT2HV0//vP7GgCfe/P8z4eDvh9IkPEhEREZmk6X1EJEXNrQ0XCc1215OQaLFQ1dUQAcAam7HXnpnZwdU1xN7yztxOqMzF3vpuqMqsXam9/pysBDQA7OWvhgNWZHZwcxt20uuzc93qauzsd2V+/NnvykpAA8BOPAOa2zI7eP/l2MuPy8p1RURERFIpqFGmXCIOTz4WGrOVuUtpT0tlVgcUkWH2D+dhx582/kG1M4hd+ImstBetZLb8UGLnfwSqa8Y/7pQzsdd72btudTWxD14OE33/mtsla6z3AAAgAElEQVSIXfJZrH521q4dO+ZE7Jz3wnh1jMywc95D7JgTs3Zdq59N7J8/BxMtZVl2MLEPZSc7RERERCRK7zDK1fProS+lg0JVFRz0ktxdL/Km1rVvzt21REqMxarg7RfC8sNx130l/YDGFmKXfl5tXLPEjnwVsUX7kvjaZenLMg4/itjJb8AOeWn2rztnLrGPfgl39+9xf7oVNr0wsrOxBXvN67DXnI7Vz8r6tWOnvAl3wArcH36Fu/8eiA8GO6qqsSOPxU55U04CZtbcRuyyq3F33oa78zfQ3RE+4LjTiL3tAqxm/CCTiIiIyFQpqFGmoktPWHYwNpUuDBlKa+uqTA2REDOD1sjvyZCaGgU0sswWLoFIEU774GXEVh2d2+vW1GAnnoE74XTo6YTdO4OuLE2tWCy3yZG27GDs/A/j3v6B4NoADc1YjrvpWP0s7PS34E47i8Q1n4E1D43sa12kgIaIiIjklIIaZcqtidbTyHE3hUhNDTq34BKJnL+JFykpXVvGGG/HJeJBRodkhRvoDxcvBmyf/fN2fTODxpbgT55ZXT0s3jf/143FsKX74VKCGmP+zIuIiIhkie44y5Ab6Ien14TGclokFNKLxY1yQyFS6VzHGDd4g4OwtSe/kyl3Xe3h7eqaoEuT5Fbk/4Ixf+ZFREREskRBjXL0zNogqDCkthb2X57TS1rtDGhoCg+qA4pIWOc4tWbG2yeTF72ZzsPyDwFrigS49XMtIiIiOaZ3eGXIrX0kPHDgS/Kzprk5Uiy0Q29mRVK5zrE/tdbvS3a56M10pq1HZXpaIq9zTycuHi/MXERERKQiKKhRhqJBDVuZ46UnQ9eJ1tVQsVCRsHGCGuPuk8mLvJ4qxJonDS2QmhETj48ULRURERHJAQU1yozr64Vn14XGbGWOi4QOaQkHNZyWn4gMc4MD0NM19n6l6WdVWlaMMjXywqqroaE5PKiAnYiIiOSQghrlZt3jkEiMbNfPgqXL8nJpa418Eqp0epER3Z3gEmPv141fdkWCRKagRv5Ei4XqZ1tERERySEGNMuPWhlu5svyw/LWJbBm9rauIkF4wMVq0smMzzrn8zaeMuUQ8vftJs5af5EtaAElZSCIiIpJDCmqUmfR6GnlaegLBp3NmI9uDA7B17HR7kUqS9mn1soPD23v6YNeO/E2onG3rCdrkDjGDppbCzafSpGVqtI9xoIiIiMj0KahRRtyObbDhudCYrchfUMNqatPXUquuhkggWrhy6f4we274GC3Zyo5oAGl+Y/Dvk+SFRbNilKkhIiIiOaSgRhlxTz4aHpjfAG2L8zuJlmhbVwU1RGCMwpWqPZATae1xVU8jv5pbw9udW7S0SkRERHJGQY1ysiZcT8NWHI6lLgfJg7S2ie36hE4EGKXFaNson2grqJEV0ddaQY38iv5ca2mViIiI5JCCGmUkWk+DPC49GRZt66pMDZHgU+q0TI2FaZlNWn6SJWrnWlBWV5++tEoBOxEREckRBTXKhOtqT/90cuXheZ+HtUY6oOgmTQR2bIP+veGxptZRlp/o9yUb0pbxRINHkntaWiUiIiJ5oqBGmUjL0mhZhEWLduZDtK1r15agvaJIJYsGK+YtwGbMxFqirS9145cVkddby0/yT8VCRUREJF8U1CgXa6KtXPOfpQEEnz5byo/V4CB0dxZmLiJFwnWMsRwieuO3YxtuT19+JlWm3O6d0Ls7PBh9nSX3osVCo78DIiIiIlmioEYZcM7hnowENVYUJqhhNTXQ0BQe1BIUqXRjFa6cOx9mzAwf26Wbv2mJZrvUz8JmzS7MXCpZJJCk5SciIiKSKwpqlINNL8L2reGx5QXK1ABoVbFQkZBo6n1TENQws/QilgoCTkt661xlaRRC2pIfBetEREQkRxTUKANp9TSWLsPmzB394DywaF2NdgU1pLK5rvbwQGotDRVUzK4O1dMoCtF6Mdt6cNFiuSIiIiJZoKBGGXBrHw5t28oCtHJN1RpJO9Ynz1Lp0m60F476dXCsghrTonauxWHuAqipDY91to9+rIiIiMg0KKhR4lw8Dk8+FhqzFYUNaqRlaiioIRXM7emFndvDg83jZWro92U60pefKKhRCBaLBYWjU+lnW0RERHJAQY1S98Iz0JdS6b+qCg46pHDzgdHbusbV1lUqVPTT6RkzYc684U21dc2yaFHWFtXUKJjIa+9UV0NERERyQEGNEufWhJeesOxgbGZdYSYzpKkl3NY1HofujsLNR6SQRskcMLOU7chNd3cnbnAg9/MqQ26gH7Z1hweVqVEwafVMtLRKREREckBBjRIXLRJa6KUnAFZdEwQ2UqkDilSoCZdDNDQHGVbDD0hAd2fuJ1aOutrBuZHt6mqY31i4+VS6JhXBFRERkdxTUKOEuYF+eHpNaMxWFrCVa6po2nG71lJLheocu0gogFVVQWMkCKjaA1MTvWluag1qO0hBaGmViIiI5IPe7ZWyZ9bCQP/Idm0t7L+8cPNJkV4sVJkaUpkyKlyptq5Zkf5aq55GQUV/1rvbcQnVVxIREZHsUlCjhLk14aUnHPiSYOlHMWgNBzXU1lUqVrRw5ShBDbV1zZIMXmvJo8ZWSK0fMzgIW3sKNx8REREpSwpqlDC3NlwktGiWnqBMDRFItlzuidTHGO1GO7pcS8tPpiQteKqgRkFZTQ0siNQ00c+2iIiIZJmCGiXK9fXCc0+Fxmxl4YuEDmuNfPLc1Y4bHCzMXEQKpacz6P4zJBYLCoNGpHeJ0I3flKRlamj5ScE1RwN2ykISERGR7FJQo1StexwSiZHt+tmwdFnh5hPV0BLcwA1JJNTWVSpP9FPpxhasujr9uOjNd1c7LvX3WybkEomg+0mqaKFKybu0gJ2CGiIiIpJlCmqUqOjSE1YchsWqRj+4AKy6Gppaw4NagiIVxkVrY0R/J4Y0R8YH+mH71txMqlxt64bBgZFts7Ffb8kfBTVEREQkxxTUKFFuTaSexoriqacxLFJXw7UrqCEVpiuz5RBWOwPmN4QHVXtgcqI3y/MbsZrawsxFRmj5iYiIiOSYgholyO3YBhufD43ZiiKqp5FkrdFiobpJk8qSdgM33nKIaLFQ/b5MSno7V2VpFAOLfh8UrBMREZEsU1CjBLknHw0PzG+AtsWFmcx40m7SlKkhFaYj8xajqj0wTWrnWpyi2Um9u3G7dxVmLiIiIlKWFNQoRWlLT47AzAo0mbGlt3XVJ3RSOZxz6YGJpnFutKM3fwpqTE5apoY6nxQDmzU7KGSdStkaIiIikkUKapQgt/aR8MDKIqynAWmZGnR14FIL+YmUs107YG9feGy85SeRzAItP5mctNdLmRrFI/qzrYCdiIiIZJGCGiXGdbWnp1kXY5FQgMYWqErpyOJGabkoUq6iN9lz5mEz68c8PK2IqG78Jidt+YkyNYpF2lIgBexEREQkixTUKDHRrie0LMIamgszmQlYVVV6un273sxKZUgvXDlB5kA0s6l3F273zuxOqky53bugN1KnYbysGMkv1YsRERGRHKqezMGe5zUD3wBOJgiI3Alc5Pv+hhzMTUazNlwk1Ip16cmQloXQvnF403Vuoviqf4jkQDRzYLx6GqTUHki9Oe/YAsvm5GJ25SVao6F+FjZLr1vRiC4/UcaeiIiIZNFkMzW+CzwPnACcCuwG/jvLc5IxOOdwT4bradjK4mvlmiqtrasyNaRSRG+0M8kcSKs9oN+XTKRnxWjpSTGxaBaSfq5FREQki8bN1PA871+Ar/q+n0gOHQ68ZWjb87zPA3/P7RQrm3MO1j5C4s7fwJOPBcUHUx18WGEmlqlIBxS1dZVK4Tojn0ZnULjSWhbinn96ZEBp+plJy4ppLdBEZFTRLKWt3biBAaympjDzERERkbIy0fKTlwN/9zzv3b7vPwzcBdzged6PgBrgQwRLUCQH3O6dJL79ZYh2O0k95s+3wRlvLcqWrgDWuhCXOtCuoIZUiKkUrkyrPaBPtDMSDf6onkZxWdAA1dUwOBhsOxcUjV64pLDzEhERkbIwblDD933P87wzgV94nncj8BHgo8AXCJau/Bn4bDYn5HneKcnzHwrsCabhX5jcdx5wBbAQeBS40Pf9+7N5/WLh9u4lcc1n4Lmnxj/uf38IzmFvOCc/E5us6I1cT5c+oZOy5/buhe094cFMWoxG0vTV1jUzWn5S3CxWBU2tsGWkvhJdWxTUEBERkayYsKaG7/u/AI4AGgkyNX7t+/6Rvu+/1Pf9i33f7xn/DJnzPO8E4Cbgq8nrLQG+l9z3auA/gA8AC4CfA7d6njc3W9cvJu4Pv5gwoDF87C9vxKW+WSwmjc3BJ3RDXCJ4MytSzqI/47W1MG/BhA9La32p5SeZiWS0pL2OUnjN0YCdfrZFREQkOzLqfuL7/nbgfZ7nvQb4rud5twP/4vv+rgkeOllfAr7t+/5NKWMPJP8+H7jZ9/3fAXie9xWC5S9nAddnegHP8xoJAib4vk9VVVU25p1VLh4nfudtk3iAg7t+S9W55+duUlNVVUV/cxtsHmmQE+vcQmzJfoWbk0iOJbo7SKRsW/NCqqsn/ufWtS0OPY5tPcTig1jtjGxPsWy4gQHiW7tDY1Vti4OW0lI0XEtb+Heiq70o//8VERGR0jNRodDFwNeAlwAPEyw/OQL4DPCI53kX+b5/SzYm4nneLOAVwG89z3sA2Ad4DPiI7/v3Ja/7g6Hjfd93nuc9mByfjNUES1gAaG0tvoJye594iI6tXZN6jN3/F1ovvjxHM5qezqXL2JMS1Jjdt5M5Rfi6i2TLzr5dbEvZnrFkX5oz+Jl3zc1srJ2B6987PNaYGKCmdZ8czLI8DLz4HFtcSuWe6hpalx+ioEaR2bn/wWz748h27Y6ejH4nRERERCYy0UeHPwC2EdTROB34D9/3zwI+4XneT4HveZ73dt/3z83CXBYQLIc5P3mttQRBlFs9zzsYmANsjzxmGzDZ5SffAG5Mfv1ke3v7eMcWROLZ9ZN+THxbN8X4XAAG5zeFtnc8vY7eIp2rSDYMrg8vHeuf15D572dTK2x6YXiza82jxGbOzub0ykpizaPhgaZWOromFxSW3EvUhX+G9254vmj/zxIREZHikGkCwkRBjWOAI3zfX+953m+BZ4d2+L7/kOd5rwA+POVZhu1M/v193/cfAfA870sEAZVjk/vnRR4zH3hmMhfxfb8bGM5VjsfjU51vzrgM0tTT1NQW5XMBcJH17Yn2jUU7V5FsSERaF7vGlox/5l1zWyioEd+yCafflzEloh2Vmtv070sRco0t4e3OLQwODGCxCUt7iYiIiIxroncTa4EPJDMlLiISQPB9P+H7/leyMZFk3Y7nINwBNMkRLH952dCA53kGrEqOl5d9D4DJpk7vvzw3c8kCi3R0UFtXKXsdU2jnOtaxKhY6vmjr3CYtaShK0e/LQD9s31qYuYiIiEhZmSgl4D3AfxJ0HHkIeHeO5/Mt4GLP834MrAMuJWjr+heCTI3bPM+7nqALy0XATOB/cjynvLO5C7BVx+Duvyfjx8Re87oczmiaWheFt7d24Qb6sZrawsxHJIdcIg7dHeHByXTjaAkf6zrV1nU8ae1cW9T5pBhZ7QyY3wDbUhqmdW6GBY2Fm5SIiIiUhXGDGsllIEflaS4QtHKdA9xOELB4EDg9mcVxt+d5FwLXAQuBR4EzfN/fkcf55Y2dcTbu4b/B4ODEB+9zABxxdO4nNVULmqC6BgYHgm3ngk+yF6v4oZShrd0QT/m9NYOmlrGPj7DmtnC6mjI1xhfN1JhEVozkWXNbKKjhOtuxgw8t4IRERESkHEyheEPu+L7vgE8n/4y2/wbghrxOqkBsnwOInf9REtd9ZfzARttiYqsvL+pK/xaLBW9mN784Mti5SUENKU8dkcyKBU1YdU3mj48u1+ruwMXjRf07XigukUgP+kwmK0byypoX4p56YmRAWUgiIiKSBarQVcTsZa8k9rEvQ92s9J31s7HXvpnYx7+CzS+B9N3IEhTXrjezUp7SlkNM9ia7oQVSiyfG49DTOf2JlaNtPSMZYENUU6N4RX8XlIUkIiIiWVBUmRoyin32h3j4TbudewF23KnBGuUSYS2Lwin1HSoWKmWqK7IcIpp5MQGrroaGZuhKaXfZuVkZCKOJ3hTPbyypfxcrTnO0XoyCGiIiIjJ9ytQodh1boL9/ZNti2PGvLb037q3hGzunDihSrjqysBwievMXPacAoxRRVZHQomZpmRrK2BMREZHpU1Cj2G18Przdtrgku4akFe+L1h0QKRPRT5/TbuQyoLauGcrCay15FP253rUT17u7MHMRERGRspHx8hPP85YBJwCtRIIhvu9/MbvTkiFuw3OhbVuyX0HmMW2jtXXduxebUWIZJyLjcM5lp3BlZMmKUxBwdNHXuklBjaI2ew7U1UNf78hY15agg5eIiIjIFGUU1PA875+A7wMDQCeEyiM4QEGNHIkGNVi8b0HmMW3zG6GmFgZSltJ0boZSDdKIjKZ3F/RFPnmeUqZGtK2rghqjmXZRVskrMwsKub747Mhgp4IaIiIiMj2ZZmp8FrgG+KTv++P0F5Ws2/hcaNOWLCvMPKbJYrHg0+fU5TQdCmpImYnWvpg1B6ufPfnzRGtDdLXjnAtuCmVEdPnJJIuySgE0LwwFNVzHFvRTLSIiItORaU2NhcC3FdDIL7enNz29ekmJZmrAKCn1KhYq5SWtcOVUMweiyyj27oEd26Z2rjLlenfB7p3hQWVqFL20uiddqhcjIiIi05NpUOMOYFUuJyKj2PhCeLuuPmj1WKKsJVJXQ3UCpNxkqXClzayDufMj59bvS0g04Fs3C2bNKcxcJHMtausqIiIi2ZXp8pMbgKs8z1sKPERQW2OY7/t/yfbEZLR6GvuVdvp5NFNDbV2l3GQrUwOC35eU7AzXsRk78JCpn6/MpLW5bW4r7X8fK4Q1RerFKLgtIiIi05RpUOMnyb+/Pso+B1RlZzoSklZPY7+CTCNbrHVR5M2sghpSXlxne3hgGkENa27DPb1mZECfaIdFAkhq51oiot+nni7c4ABWXVOY+YiIiEjJyzSoUZrVKUtcWqZGiQc1iC4/2daD27sHmzGzMPMRyba05SfTKFwZfWw0M6HSRYM80eKqUpwamqGqCuLxYNsloKcz/f8HERERkQxlFNTwff/5iY+SbHLOwYbwy17qmRrMb4DaGdC/d2SsczOUaEcXkVRuoB+2dYcHm1unfsLmaO0BpemnSqvFEC2uKkXJqqqgsSW87KRji4IaIiIiMmVjBjU8zzsW+Jvv+/Hk12NSTY0c6OmCvt3hscX7FGYuWWJmQZ2A1AyUdgU1pEx0tYNLWWBVXQPzG6d8OmuO1B7Q8pOwLBVllQJoagsFNVyn2rqKiIjI1I2XqXE30AZ0JL92MOr7DtXUyIXo0pOmVmxmfUGmklUti0LPzXVs0ptZKQ9pmQOtWCzTBlOjiH5yvWsHrnc3Vj9r6ucsE25gALZ2hQdbprHUR/LKWtpwT6QMKAtJREREpmG8oMYyoDPla8kjt+HZ8ECpLz1JspaF4U+f1QFFykTacojpZg7MnhO0ce7rHRnr3AL7HjC985aD7khWTFU1LJh6VozkWdrSqvYxDhQRERGZ2JhBjdQ6GqqpUQAby6yexpBoW1d1QJFyEV0OMc3MATMLbv5eWJ9yjc0KasAYWTFKGCwV1hwJbitTQ0RERKZhGrnRkkvRziflEtSw1khKfYfezEp5cNGf5aZpFAkdkvaJtupqALhoJxjV0ygt0e9XV3tQHFtERERkChTUKEJuoB/aN4YHF+9XkLlkXbROwPatuD29ox8rUkqy2c51rHMoqBGIfLKvIqElJhrw27sHdmwrzFxERESk5CmoUYw2vwiJxMh2bS20lMmb9nkLYEZdeCz6qatIiXGJRND9JFU2fmfTlmspswlGyVgpl38fK4TNrIO588ODWoIiIiIiU6SgRhGKLj1h4T5ls148aOsauQFRXQ0pddt6YHAgPJaF5SdpGQi68QvkICtG8kzFQkVERCRLxut+ksbzvEbgQOAh3/f35mZKEm3nWi71NIZYyyLciyPdXVy72rpKiYtmDsxvxGpqp3/e6M361m7cwABWUzP9c5eoUbNimpSpUWqseSHumbUjAwrYiYiIyBRlFNTwPK8euA54G+CAg4D1nud9B9jk+/5nczfFypOWqVFmQY1oSr2KhUqpc9Ebsmwth1jQANXVMDiYvJALbugXLsnO+UvR9q0w0B8ea85CUVbJr+j3TPViREREZIoyXX7yReBg4FVAX8r4LcBZ2Z5UxSvXdq5DIh1Q1NZVSl4kdT5bhSstVpW+jKXSP9GOPv/5DVjtjMLMRaYukoWkzj4iIiIyVZkGNd4MrPZ9/14ItZdfA+yf9VlVMLdja3oV+HLpfJJk0Q4o7QpqSImL3mhns8ZD9OavwjOb0m5+1fmkJKXXi1FQQ0RERKYm06BGCzBaFa86UDmErNoQztJgfgM2Z25h5pIrrZEbvp3bcX1q6yqlK+1GOwtFQodYdLlWpd/8dahIaFmILtHasQ23p2/0Y0VERETGkWlQ4xHglFHG3w78PXvTkbKvpwEwZz7MjLZ1rexPn6XERbtxRAMR05HWJaLCgxppWTHK1ChJc+bDjJnhsa4K/9kWERGRKcm0+8lngJs8z9sXqALe4XneIQT1NEYLdshURTufLN63MPPIoaCt6yJ44ZnhMdexCdv3gALOSmRqXO8u2L0zPJjFG21rbgut+av0mhpaflIezCzIaEqtIdWxBZYsK9ykREREpCRllKnh+/5tBHU1Xg0kgI8Bi4DX+b7/59xNr/K4jc+FB8oxU4NRPslWXQ0pVZEiodTNgllzsnf+6PKKrnZcIp6985eaXGbFSH5F68UoU0NERESmYMJMDc/zaoDjgPt93z8h5zOqYC4eh00vhsbKrvPJkGixUHVAkVKVthyiNfgUOluaWsEsaOcKQXvXrd3Q2JK9a5SIUbNimpSpUaqsJZqFpKCGiIiITF4mmRqDwG+A+Tmei3RsgsGBke2qKmhbUrj55FKrOjpIecj1cgirqYEFTeHBSv19ScuKqYfZWcyKkfyKBKRch4IaIiIiMnkTBjV833fAE8DS3E+nsqUVCW1bglXXFGQuuZbW1rVSb9Kk9EWXQ+SiG4eKhQZGKRKa1awYyav0tq76f0BEREQmL9PuJx8GrvI875XJ5SiSC9EioeW69ASgNRLU2Lkd17u7MHMRmYZ8FK5UW9eAioSWmWhb157OYBmmiIiIyCRk2v3ktwQBkLsBPM8Lvevwfb82y/OqSBXRznXI7LlBQcW+lEBGxybY76DCzUlkKtIyNXJwox3N1KjUzKZ8ZMVI/jS0QCwGiUSwHY9DT6eCVSIiIjIpmQY13pvTWUggrZ3rfgWZRj4EbV0XwvNPD4+59k2YghpSQtzgAPR0hQdzlKmhtq6jBHN081vSrLoaGpqhK6VWSucWfV9FRERkUjIKavi+f32uJ1LpXO+u4BOqVOWcqUHyRi0lqKG6GlJyujrAJUa2q6qhoWns46cqrfbAFpxzlVdPIh9ZMZJfzW2hoIbr3EKF/VSLiIjINGWaqTHM87w2ILTcxPf9F7I2o0q1MfISzpoD8xsKM5d8idbVUFtXKTVdkRoPjS1YrCr714kus9jTB7t2wJx52b9WkXIDA7A1khUTrTUiJcea23BrHh4ZqNAsJBEREZm6jIIanufNA64FPCIBjaQcvIuvLKPV0yj7T2EjHVBcu4IaUlrSCldGCx9midXVB3Vodu0YGezYXFFBDbo7wKUswqmqhgWNhZuPZEdaZ5/2MQ4UERERGV2m3U+uAo4C3gbsAd4FfArYBPxTTmZWaSqp80lSekcHfUInJaYjshyiKYfLIdJu/irs9yUaQMpVVozkVVqx10r7uRYREZFpyzSocQbwQd/3/xdIAPf6vv9F4DLgHbmaXCVxG58LDyzetyDzyKvo8pNdO3G7dxVmLiJTkBZYyGGNh7QgYEdltXVNe61zlBUjedbcGt5O1osRERERyVSmQY0G4Jnk1zuABcmv7wKOz/akKo1LJGDD86GxisjUmD0X6meHB1VXQ0pJtHBlLm+00z7RrqyghoqElqmx6sWIiIiIZCjToMbzwJLk108Bb0h+fSKgj9anq7sD9vaNbJvBon0KN598inz6rLoaUiqcc+mFQqM3aNlU4ctP0uqX5PK1lrwZrheTqtICdiIiIjItmQY1bgZOSH79deAyz/M2A99N/pHpiBYJbV6IzZhZkKnkm7WoA4qUqO1bob8/PNbUOvqxWZCWBVJpN36Rls/K1CgjaQG7CvvZFhERkWnJqPuJ7/uXp3z9C8/zjgVeDTzp+/6vczW5SpFWT6MClp4Ma4182tpeWZ8+SwmL3njNW5DbYGQ0M2HHNtyeXmxmfe6uWSRcIgFdka4YytQoG9bchnt23chAhWUhiYiIyPRkFNSI8n3//4D/y/JcKla0nWsl1NMYFm3rqjezUiLyWSQUgLnzYcZM2LtnZKyzHZYuy+11i8H2rTCQv6wYybPo706FFcEVERGR6ck4qOF53hzg5UArkWUrvu/fmOV5VZYKLBI6xFoXEapzr5oaUio6w5kDuV4OYWbBzV9qELRzc2UENaIBpHkN2IwZhZmLZF8k68ZFa9WIiIiIjCOjoIbneacCP2Gk60kqByioMUVu7970OhIVFNSIZmrQuwu3a0fQGUWkmKVlauRhOUQkqOE6t2C5v2rBuc7o0hPV0ygn1twWDm6rpoaIiIhMQqaZGl8HbgU+7vv+xhzOBwDP82LA3cArgaW+729Ijp8HXAEsBB4FLvR9//5czyenNr0ALuXt3IyZ0NhSuPnkmc2aDbPnwK6dI4Ptm9Kr4YsUmfRuHLlfDmHNC8M3f5WSpt+pIqFlLfr93FqheDAAACAASURBVNaD69+L1SobR0RERCaWafeT/YHP5iOgkfTPQG/qgOd5rwb+A/gAQcbIz4FbPc8r6btft+HZ8MDifbFYpt+WMhFNPe5QXQ0pAZGghuUrUyNFxdSgiQaQop1gpLTNWwA1teGxaHaOiIiIyBgyzdS4H1gGPJ3DuQDged7BwIXAW4AHU3adD9zs+/7vksd9BfgQcBZw/STO3wg0Avi+T1VVVZZmPjVu04uhT15jS5cVfE755toWk0ipfG+dmyvuNZDS4vp6ie/cHhqraluM5fjn1toWM5g60LmlIn5XEpGgRqx1cUU874pRVcVAcxtu0wvDQ7GeDmL7VEC9GBEREZm2MYManuelFjv4HHCV53mfAR4CBlKP9X0/K9Udk8tO/gv4KLAtsvsI4Acp13Se5z2YHJ+M1QRLWABobS1sBf2Ojo3sTdmee8jhzCnwnPJt+/4Hs+PeO4a3Z27vobHCXgMpLf3r15H6ObLV1dN64MFBMc8cGnSHEcrN6OmkpaEBq6nJ6XULbWN3eyj427j8JczQvxFlpXPJvuxJCWrM7ttVcf8XioiIyNSMl6mxAULvIw34n1HGHJCtj8wuBrb4vn+z53n7RfbNAbZHxrYBk11+8g1GCps+2d5euBRX5xwD69eFxnbNa6S3gHMqhPis8Lew74VnKeT3RWQiibWPhQcaW+no6Mj5dV3CoKoK4vHkRBK0r3kUa12c82sXiuvdTWJH+J/+rdW1mP6NKCuDcxtC2zvWr6u4/wtFREQkLNMEhPGCGidmZyqZ8TzvQODDBG1jR7MTmBcZmw88M5nr+L7fDXQPbceHbg4KwG3rhl07QmOJhUtxBZxTIbhonYD2TQwODub8U2+RqUpEWg+75tb8/VvS2AIpdWfiWzZiTeVbY8JtiZRyqqsnXjcLq7B/J8udawq/aUm0by7o/88iIiJSOsYMavi+f2c+JwK8GmgGHvM8D0aKmD7ied7lwMPAy4YO9jzPgFXAzXmeZ/aktGYEoKEZq59dkKkUVEukwGLf7iDYMycawxIpEh0FKBI6pLktFNRwHZvLu61rtBhqU6sCnmXIWtTWVURERKYmo0KhnuedBPT5vn9vcvs9wPuBJ4DVvu/vGO/xGfKBP6RsLwHuBV4LrAUeAW7zPO964C7gImAmwZKYkuSiQY3F+xZkHoVm9bODFq6pWSvtmxTUkKLluqLtXPOXKWEtC3GPp9RQLvObPxftgpHPAJLkT/R3qLsdl4hjMRWEFRERkfFl2v3ka8BnADzPOwj4FkFBz+OAqwgCHNPi+34vKW1cPc8bmtsW3/d3AXd7nnchcB2wEHgUOCNLAZXCiAQ1bMl+BZlGUWhdFApquI5N2IErCzghkXGktXPN4/KPaAvkMg9qRDM18vpaS/40toIZuGS+xuAgbO2BxubCzktERESKXqZBjQOAocp4ZwJ/8H3/A57nvRL4WS4m5vv+cxDOqvZ9/wbghlxcrxDcxufDAxUc1LCWhbhn1o4MtG8e+2CRAnKDg9AdKQqaz0yN5kiafkd5/66kBW1aFNQoR1ZTAwsaoadrZLBzs4IaIiIiMqHYxIekORH4bfLrjUBj9qZTOdzgAGzeEBqr6EyNlkXh7eg6epFi0dMJicTIdiwGDXm88Youv+j6/+zdd5xcVf3/8deZ3WSzSTa9QUJHmhRBQTpIE5Fm4SjYC4jYGwK2H1hAxfYFxIIN+1FRFJUivUkXAQWkQ0LqppdNdu/5/XFmsjN3tsxmZ86dmX0/H488snP3Jp8zuzN37vmccz5nAb64Pc2mbFaMlp80rZE2C0lERESqotKkxkPAB6y1BwKH0Vv7YgtgUS0a1vTmz4We7t7Hra3QxNsyDmpmaVLDp3aXEKkb6Y7W1BmY1konvVXB9NTWVhvWw7LOePEj8t0bSkfuIeqsGImrbGmRkhoiIiJSgUqTGucA7wRuBn7unPtP/vjxwN01aFfTKysSuvmWmJaRWxDNpGdqLJyH977vk0UyVDZ6HLmTbUa3waTUBLlm7fwtXgi+aBZKSytMmZZde6S2lNQQERGRTVBRUiO/vet0YKpz7rSib10KnFGLhjW9dJHQ2Vtn0oy6kd7Wdd1aWLksm7aIDCS9HGJaBjMHUnUlfLMu1+prVox2w2he09OvayU1REREZHAVz5l2zvUAy1LHnql2g0YKP/eZ0gNzRuZ2rgWmfWzYwnXl8t6DC16ECZOza5RIH8oSCBkUrjTTZ+Eff6T3QJN2/sp+1umlN9JUyorgNmuyTkRERKpqUwqFSjVoO9dy6boaC1VXQ+pQltu5FqSLZTZpUoNFC0oeqkhok0v/ftesxq9elU1bREREpGEoqZEBv2pFeWE/JTXK62qoWKjUGe99WUe7rCMWQ3qafpNu61o+U0NFQpuZGTcexo4vPajZGiIiIjIIJTWyMPfZ0scdEzFaZlFeV6NJO2rSwFYuh661pccyWBJh0u+VZu34pWfFZLDURyJTXQ0REREZIiU1MlC284lmaQBgtPxE6l26g9UxETNmbPx29DlNf2X8dtSQ9x4Wp3ea0fKTZle2nEvJbRERERmEkhpZUD2NvpVt6/qitnWVulIvyyH6nKa/sMlGtJd3wvr1pcey2GlG4kq/pxYv6Ps8ERERkTwlNTJQNlNjpG/nWpCeWt61DpYvzaYtIn0pK1yZYSe7bJp+k41op5M0E6dg2tqyaYvEo+UnIiIiMkRKakTmkx6YV1pTQzM1AjNmLExM1RbREhSpJ3UyUwP6qKvRZNP0yzqzKhI6IpQlCpstWSciIiJVp6RGbIsWlE6pNjnYfIvs2lNvUh01rx1QpI7UVUe72bd1TXVmTQYFWSUD6df10iX4DRuyaYuIiIg0BCU1YksvPZk1GzNqdCZNqUdl27pqlE7qSXo3jiwLV85o8uUn9bB1rsQ3eQq0tvY+9l51NURERGRASmpElq6noaUnKekdUBY0WUdNGpbvq8ZLlstPyqbpN9dMjXopyipxmVwLTEvNyknvgiMiIiJSREmNyMqLhG6VSTvqVdlMDdXUkHqRHi0ePbq8BkxM6ZkLyzrxXV3ZtKUWymbFKKkxYqRe277ZdvYRERGRqlJSI7a5z5Q8NHO2yaYd9aqP4ofa1lXqQnrmwLRZGGOyaQuEhEp66VqTjGj7tWtg1YrSg+lrgzQtk56p0WxLq0RERKSqlNSIyK9bUz5FfI5mapRId1zWd8GyzmzaIlKkbLQ445kDJpcrb0OzdP7Sz2NMO4yfkE1bJL6yejHNkawTERGR2lBSI6a5z5U+bh8LU6Zn05Y6ZdrGwKQppQe1BEXqQT0VCS1IJTWaZpp+H7vMZDorRqIqe28pqSEiIiIDUFIjIp9aesLsrXWj3pcZ6WKhSmpI9nx6aceM7Gs8NGvnr3xWTB0kkCSe9AykxQvwSZJNW0RERKTuKakRk3Y+qYiZmS4W2iRT6qWxpTraZlr2SY2yafrN8l5JLT8x02f2c6I0pXRNjQ3ry3ceEhEREclTUiOisp1PlNTo24x05XvN1JBs+aQHliwsPVgHu3GUb+vaHEkNn95pRjM1RhQzuq18GWKTvLZFRESk+pTUiMR7Dy88W3JMMzX6Vr6tq25mJWOdi6Gnu/exycG0Gdm1pyBdWLdzEb6nJ5u2VNPC9EyN7BNIElm6XsyiBf2cKCIiIiOdkhqxdC6GtatLj83eMpu21Lu+tnXVemrJUrpWxZRpmNZR2bSlpB0zIFd0Ge/pgc5F2bWnCnz3hnC9LKakxohTXi9GyW0RERHpm5IasaSXnkybiRkzNpOm1L30zeyG9bBsSTZtEaGPLSXTa/4zYlpby3dQavTO35JF4IuSmC0t2iVqJErXUWmSIrgiIiJSfUpqRFK284mWnvTLtLXB5Gklx/y8FzJqjQjl27mmZxNlqWxb1wZPaqSTMlNnYFpasmmLZCeV3C5LLIqIiIjkKakRi3Y+qZhfvRJaW0uPXXweyY++iX/68YxaJSOZT3e062g5RLNt61rWea2jn7XEU14Et7Ff1yIiIlI7SmpEkt75REmNvvmn/0fyuTPKb2B7evD/vInkK58kueLyUHhVJJb0TI166miX7RbU4J2/9Na52vlkZEr/3letwK9dk01bREREpK4pqRGB37AeFswtPTh760zaUs/8/Lkk3/48rFw+8Hl//z3+b7+L1CoZ6bz35Um2OkpqNNu2ruWzYuqjfolENr4DxrSXHmvw17aIiIjUhpIaMbz4PBTv3jF6NMyon05RvUiu+BmsWT34iYD/y6/xKh4qMaxeCekR4jpKapRdSxbNb+yZTItLt+7UTI2RyRhT/j7TEhQRERHpg5IaEaSXnrDZlpicCt8V852L4V93V/4Penrwt1xbuwaJFKQ7UuM6MGPHZ9OWvkxLdfzWd8Hypdm0ZZjqfVaMRKZioSIiIlIBJTViUD2NQfn/PFC6jWMl/+ahe2vUGpFeZbuJ1Fkn24xph4mTSw82audv+dKQlClWZz9viUfFQkVERKQSSmpE4Oc+W3pASY1yq1dtwr9ZWf12iKTVc5HQgvS2ro1aeyDdaZ04GdM2Jpu2SPZmpF/XSmqIiIhIOSU1YtBMjcGlC8JVon1s9dshkra4/pdDNMuIdj1vnSvxmfTSqvSsKRERERGU1Kg5v2IprFhWelA7n5QxO+429H+z0+41aIlIqbLR4XrsaKeLaTbqtq6NMCtG4kn//jsX47s3ZNMWERERqVtKatTaC6mlJ5OmYDomZNOWOmZmzYad9xjavznk6Bq1RqTIwnRHuw5342iW5SfpZEw9/qwlninToaWoqLZPoHNRdu0RERGRuqSkRo2V7XyipSf9yr3u7dA6qqJzzauOwczYvMYtkpHOr++C9NbBdTh7wMxIdf4bNKlRvvxkZjYNkbpgWlpg6ozSg406C0lERERqRkmNWkvX05i9VTbtaABmm5eQO/0sGD164BO32h7zplPjNEpGtiULSx+3joJJU7Jpy0DSMxpWrcSvWZ1NW4Zj8YKSh3U5K0bimqZioSIiIjIwJTVqzM99pvSAZmoMyOyxN7nPfScsLelv14PuDZDTS1ciSI8KT5uJqcfX3viO8sK5Ddb58+vWwMrlpQfrcFaMxGVmpIvgNuYsJBEREamdOrw7bx6+pwfmPV9yTDufDM7Mmk3urWeQ+8bl5D73bcy7Plp6wtxn4anHsmmcjCiNshuHMaa8bY3W+UsnkNraoWNiNm2R+lFWL2ZBPyeKiIjISKWkRi0tnBdmFRS0tMCsOdm1p8GYtjGYLbclt/9hsNX2Jd/zN/89o1bJiJLejSNdu6KepDt/jbb9ZR+7zBhjsmmL1I2yJUiNlqwTERGRmlNSo4bKioTOmoOpsBCmlErvdOLvuQ2/emVGrZGRomz9/rT6LVxZXiy0wZafpDur6WUHMjKli8UuXoD3Ppu2iIiISF1SUqOW0kVCtfRkk5l9Di6tGdC9AX/HDdk1SEaG9EyNei5cmWpbwxVULPtZK6khlBUKpWsdrFiWTVtERESkLimpUUPazrV6TNsYzL6Hlhzzt1ytETupGZ8kZbtx1PPsgbIkQINN0y9LwtRzAkmiMWPaYcKk0oONlrATERGRmlJSo5bKtnPdOpNmNAtzcOkSFObPhccfzqYx0vyWLSmtiWNMXS8/KUsCLF2C37A+m7ZsilQNEJNediAjV1mxUCU1REREpJeSGjXi16yGzkWlBzVTY1jMnK1h+51Ljvmbr86mMdL80h2nSVMxo0Zn05ZKTJ4Cra29j70vn2lSp3z3BuhcXHpQMzUkr9FnIYmIiEhtKalRK3OfLX08rgMmTcmmLU2krGDo/Xfitb5aaqB8OUR9zxwwuZby+gPpbVLrVeci8Env45YWmDI9u/ZIfSlLajTI61pERESiaB38lHistV8FjgW2AFYBfwU+7ZzrLDrn7cAXgM2Ah4AznHP3ZdDcAfVVT0PbEw6fefkB+N9cBoWdT3q68bdfj3nNG7JtmDSfRixcOX0WzH9h40O/6EUa4qqTTr5MmY5pacmmLVJ/Gr0IroiIiNRUvc3U6AHeCkwF9gDmAD8pfNNaeyBwKfB+YDLwB+Bv1toJ8Zs6CO18UhNm1GjM/oeVHPO3XB2KOopUUwMWrmzUbV1VJFQGUr78pDFe1yIiIhJHXc3UcM6dU/RwkbX2YuBXRcdOBa5wzl0LYK39OvBB4HXAzyqJYa2dSkia4JyjpUajgcncZ0oe57bYpmaxRprcocew4borew8sXkDusX+T2/XlmbVJmk+S6jjlZm5e/+/hGZvTU/x48fz6bzPgFy+geB+j3MzNGqLdEoeftTklaesVy8htWB92RhEREZERr66SGn04HPh30eM9gJ8WHjjnvLX2gfzxSn2IsHwFgJkzq79O3icJc+c9V3Js6u570VaDWCPSzJks3GNvuh68Z+OhUXfeyLTDj8mwUdJs5i5ZWNLRnrrjLnX/Hl67w84Ul9tsWbKwJte4alu8opO1RY87tt2BCQ3QbonDz5jB3DHt+HW9r5IpyQZGz9w6u0aJiIhI3ajbpIa19g2EmRmHFB3uAJanTl0GDGX5yUX0zv54bMGC6u8O4Be+iF+7pveAMSxt78DUINZI1bPf4VCU1Fh7183Mf/QRzORpGbZKmoVfs4pkZemlZmlrW92/h/3o0pHr7vnzmP/ivFBEtI5teP6Zkser28ezts5/1hLZtJklyzqX/PdhcmPrb+WpiIiIVE+lg3N1mdSw1p4EfB843jl3f9G3VgITU6dPAp6s9P92zi0BlhQe9/T0DHD2pvHPP1V6YPpmJK2joAaxRiq/x97QMREKHc8kofvma8gd9+ZsGyZNwc+fW3qgfRw9Y8Zi6vw97CdPA2PCdq4APd30LF6ImToj24YNwHtfVlMjmTodX+c/a4nLT5tVktToWThPrxEREREB6q9QKNbadxESGsc5525MfftBYK+icw3wsvzxutHXzidSXaZ1FObAI0uO+Vuv1U2uVIVP78YxfVZD7F5kRo2C9GylhS9m05hKLV8K67tKj6W3ppURz8xQsVARERHpW10lNay1HwYuBF7tnLu9j1N+CLzeWnu4tXY08AlgDPDHiM0cVDqpoZ1PasMcdFQYlS5YuhgerrvdfaURLUolAqY3UH2H1E4RPv1c6s3iVOd0wiQVgJRyqURXWeJRRERERqy6SmoA3yHUx7jRWruq8KfwTefcbcAZhOTGcsACxzjnVmTS2v688GzJQyU1asNMnwUv3bPkWHLz1Rm1RprK4tJ6DqaBthgt29a1zjt/fc2KEUkr39a1zpN1IiIiEk1d1dRwzg06v9s5dzlweYTmbBLf1QUL55UeVFKjZnKHHE3ycFHZlYfvwy9egJnWQCPrUnd8eslGI3W0UwmYdL2KupNqXyMlkCSi9PKTzkX4nh6Mtv4VEREZ8eptpkbjm/dcb5E+gLYxUMdF+hrebnvDpKm9j73H33ptdu2R5lDW0W6cpEZ57YE6H9EuW+rTOD9riWjKDDBFtyw9PdC5KLv2iIiISN1QUqPK/AtPlx6YvRUmpx9zrZiWllBbo4i/7Tp8d3dGLZJG5zdsCPVZiqWXdNSzsmn68/HFidY6UzaTJJ2UEQFMaytMSRXBrfdZSCIiIhKFetvVNlf1NGIzBx5ZOoK3Yhk8eFd2DZLGtmRh6WyrllaYPLX/8+tNevnGurW9Wx/XIy0/kUrNaLClVSIiIhKFkhpVpu1c4zNTpsEee5ccU8FQ2WTpjtLUGZhc46zbN+1jYfyE0oN12vnz69aUJ1waaacZiaq8WGh9vq5FREQkLiU1qsh7D3OfKTlmZm+dSVtGmtwhR5ce+O+D+AXz+j5ZZABlW6A24nKIshHtOq2rkd75pG0MdEzKpi1S/8q2K1ZSQ0RERJTUqK7lnbBqZemxOVtl05aRZpc9ywqy+luuyagx0tAauEhoQVmb63Vb18Xl27kaM+gmWDJCaVtXERER6YuSGtWUXnoyZTpm7PhMmjLSmFwOc/CrS475O/6B37A+oxZJoyob/Z3WeEmNsroadTqiXfazbsAEkkTUYEVwRUREJA4lNaqorJ7GbM3SiMkceAS0FNU+WLUSf98d2TVIGlN6pkYjLj8pm6ZfpyPaC1UkVIagryK46dmRIiIiMuIoqVFN2vkkU2bCZMye+5Uc8yoYKkPgve9jSUTjdbTLEjEL6zOpUZZs0UwNGUDfRXDr87UtIiIi8SipUUXa+SR7Jl0w9In/4Oc+l01jpPEs74T1qSVLjbj8JFUolJXLw04j9aYZZsVIXCoWKiIiIilKalSJ794AL75QckwzNTKw424wc3bJIX+LZmtIhdIFNSdOxrS1ZdOW4eiYFHYSKbZoQTZt6Yfv7obORaUHG3BWjMSlYqEiIiKSpqRGtcyfCz3dvY9bW8s611J7xpjygqF33ojvWpdRi6SR+D5242hExpg+iirWWeevcyEkSe/jXA4mT8uuPdIYGmVnHxEREYlGSY0qKVt6svmWmOKilRKN2f8waB3Ve2Dtavw9t2bXIGkcTbCd60bpafr1Vlcj3RmdOgPT2ppNW6RxpGbzlCUiRUREZMRRUqNaUkkNM3vrTJohYMZPwLziwJJj/pZrMmqNNJR0R7uBl0OU7SRSZ7UHmmVWjMRVvvykvl7XIiIiEp+SGlXi5z5TemCOtnPNkjmkdAkKTz+Of/bJbBojDaN8N46Z2TSkGlLFQuuuoGIzzYqReNKvk2Wd+PVd2bRFRERE6oKSGtXygrZzrSvb7QyzSxNLKhgqg1pcWkyzbLZDAylLEtTZ8hPfRLNiJKKJk2HU6NJjdVYEV0REROJSUqMK/KoVsGxJ6UElNTJljCnb3tXfdTN+bR1uayl1wa9bAyuXlx5s5NkD6bZ3Lg67NNWL1KwYzdSQSphcDqalZlCproaIiMiIpqRGNcwtnaVBx0TMhMnZtEU2Mq88FEYXbcfZtQ5/182ZtUfqXHrmQFs7dEzMpi3VMGU6FBcr9gksXphde4p478tmxTBDSQ2pUNnSqvqahSQiIiJxKalRBWU7n2iWRl0wY8dh9jm45Ji/+erQoRJJS9ecmD4rbI3aoExLC0ydUXqwXupqrFgG6W2WpympIZUx6Zka2tZVRERkRFNSoxrSO58oqVE30ktQeOFpeOqxbBojda2pioQW1OuIdrodHRMxY9qzaYs0nvS2rvWSrBMREZFMKKlRBWUzNbSda90wW78Ettq+5Ji/WQVDpQ+LmqdIaEG9bn9ZViR0RuP/rCUek16qpJoaIiIiI5qSGsPkkx6Y91zJMc3UqC9lBUPvvQ2/elVGrZF6VT5TowmWQ9TriPZibecqw5B+vSxeED6LRUREZERSUmO4Fi2A9V29j00ONt8iu/ZIGbP3QVA8tX3DevydN2TXIKlPqQ5/2WhwA6rbbV37qF8iUrGpM6G43k13NyztzK49IiIikiklNYYrvfRk1mzMqNGZNEX6Zsa0Y/Z9VckxFQyVYr67GzoXlR5shsKV6SU0i+bjkySbthQpmzHSBEt9JB4zahRMnlp6sF7qxYiIiEh0SmoMU7qehpae1CdzyKtLD8x/AR5/JJvGSP3pXATFnf1cLmyJ2ujSxU67N8CyOhjRTs0Y0fITGbJ6XVolIiIi0SmpMUzlRUK3yqQdMjAzZxvYbqeSY/4WFQyVvHSHaOoMTGtrNm2pIjO6DSalR7Sz7fz5dWtg5fLSg02w1EfiqtciuCIiIhKfkhrDNfeZkodmzjbZtEMGZQ5OFQy97w78imUZtUbqSVMWCS1IJQwy39Y1tcsMbWOgY1I2bZHGNS01C0lJDRERkRFLSY1h8OvWlN9IzdFMjXplXnEAjB3fe6CnG3/H9dk1SOpHukhoM9TTyKu7YqHppMq0mZjioo8ilZih5SciIiISKKkxHHNLt3KlfWxzrMNvUmZ0G2b/w0uO+VuuqYvCiZItvzDVIWqm5RB9FAvNkoqESjWULz9RoVAREZGRSkmNYfCppSfM3lojjnWurGDoovnw6IPZNEbqx+LUTI2mWn5SZyPaTbh1rmQgnQxbsxq/elU2bREREZFMKakxHNr5pOGYWXNgx91KjiU3q2DoSOa9L5+90ESzB+ptRLt8poaSGjJ0Ztz40uWEkPlrW0RERLKhpMYwlO18oqRGQzCHlBYM5V934ZctyaYxkr2Vy6BrXemx9FaojazPEe2V2bQFymdqNFECSSKbni6Cq7oaIiIiI5GSGpvIew8vPFtyTDM1GoPZc1/omNh7IEnwt12XXYMkW+l6Gh0TMWPGZtOWGuhzRDujYqG+uxuWLCw9qJkasonqrgiuiIiIZEJJjU3VuRjWri49NnvLbNoiQ2JaR2EOPKLkmL/1WnzSk1GLJEt+8QhYDpEe0c6q89e5CIoL8+ZyKq4smy79Xl28oO/zREREpKkpqbGp0ktPps1sqtHdZmcOShUM7VwMD92fTWMkWwubuEhonplRJzugpONOnYFpbc2mLdL4tPxEREREUFJjk5XtfKKlJw3FTJ8FL92z5Fhy898zao1kqomLhG5UJ9u6+nQhx2lNVLtEoqu3IrgiIiKSDSU1NpV2Pml4uUNeU3rg4fvw6fX+0vTKOtrNVCS0YEadLD9RkVCppvTrZ+kS/IYN2bRFREREMqOkxiZK73yipEYD2n1vmDSl97H3+Fuvza49ko0R0NEuH9HOaqZGKu6M5lvqIxFNngLFy5e8hyWqqyEiIjLSKKmxCfyG9bBgbunB2Vtn0hbZdKalBXPgUSXH/G3XhR0aZETwXetgxbLSg01YU6NsRHt5J76rK347yhJITfizlmhMrqV8CZPqaoiIiIw4SmpsihefL63gP3q0RhwblDnoSDBFb4PlS+HBu7NrkMSV7gCNHg0TJ2fTllqaODk8t2LpXV9qzHs/MuqXSFzT0kurlNQQEREZaZTU2ATppSdstmUYMZKGY6ZMh91fUXJMBUXJQgAAIABJREFUBUNHkHQne9osjDHZtKWGTC5X1vmLXlRx5TLoWld6rBnrl0hUKhYqIiIi2ktvU8x9tuSh6mk0ttwhryEpnp3x3wfxC+dhZmyeXaMkivIioU0842rCJJj33MaHyR9/genqwuy1P2bUqNrHT4+gd0zUNtgyfOkiuItHRk0N7z0sXgDLO2HUaJg1B9M2Jutm1ZT3HubPhVUroG0MbLZFnGsX4FetgIUvhrotU2dgiutx1TJuT0+YHbx2DYwdB5vN0SCaiEgflNTYBGUzNZTUaGwvfRlMnQFFO5/4W67BvPFdGTZKolhU2gFqxiKhvqsL/4tL4NF/l35j3nP4y76Bn/hjcu/8MGbXl9e2HWVFQpvvZy3xmemb4YsPZLWzTyQ+6cHfeRP+xr/Cs0/0fqOtHbPvIZijTmy6hLzfsB5/89X4m/5eWs9sfAfmgCMxRxxfsySDf/JRkuv+BA/8s3TZ8a57kTv8eMyue9Um7ppV+Buuwt98DSxb0vuNKdMwB70ac9ixmLHjahJbRKrPr12Dv+92WDgPMDBzNubl+2lwp4qU1NgU2vmkqZhcC+ago/B/+sXGY/726/EnvDXaKJBko2ymRpPVxvEbNpBcdB489lD/Jy1fSnLRF8md8RnMHntXvw1JDzzyAP66P5V+Y9LUqseSESi9rGrxAnyShCVXTcZvWE/yva/Cv+8p/2bX2tDx/+dN5N5/Nuale8ZvYA341StJvnMuPP14+TdXrcRfcwX+zhvIfeQLmC23q2rs5Pqr8L/9YZidkfbw/SQP3485+g2Y17+9qssW/aL5JN/+Qt8Jus7F+Ct/GX7PHzsXM3VG1eIK+M5FsHQJtI6CmZtjxrTHidvVBQtegA0bYNKUEfF79SuXw4svgE9gyvSmLRzu13fh//jzsLtiagmu/80PMAcfjTmx9v0Nn/TA+vUwuq0pPx8BjO/rYj1y+Hnz5lV24rIl+Fuuxd/xD1iyqOR75vwfkktXYJeG4pcvJfn0u6Gnp/Qbbe3wkl3IHfoa2O3lNZv26deuwd95A/6268JUU+9h6kzM/odhDjoSM6E2xSu99/C//+Bv+hv+kQdg7WpoH4vZ+WWYVx0DO+xasxoTfsWysNvMnTeE2hbGhCnUBx6J2e+wmo1C+Z4e+Nc/SW76e9nsBXPSu8gd9bqaxM1C8ldXkqwbUPs4chdcVtWfu3/sIZKfXdT3jhS5HObVr8ec+BZNp5ZNlix8Ef+Z95UenL015rBjMK88tGZLMnxPDzx4F8nNV8OTj8L6LpgwCbPXfphDjsHM3rLqMZPLvoG/6+bBTxzdRu7sr2HmbFPV+H59F/6e2/C3XgPPPQXd3TB5KuaVB4cb8yrfB/mkh+TCz8D//jP4yR0TyX3+25gqJUuTe27F/+DrFZ1rTno3uaNOrEpcv24NyZc+Ub7DXl9mzSH32W9W/TXuVyzF33od/o4bwhbJxoSlPoXP5vbajCz7pAceui+8px5/BNavg/ETMC97JebQYzBbblubuN7j770df8Nf4In/9n5jdBtm30MxR56AmTWnNrEXvoi/7kr8nTdC19reb2yzA+aw12L2OaRmHVA/99lw73f/nbByOYxug+12JnfI0bDHPpiWGt3vPvkoybV/gn+lZj9tvwu5I46Dvfav3X3nk4+G5/zQfbBmFYwZCzvvTu7QY2Cn3ase13etCwnK4tdVX3bcLSRmR40e+Lyhxi++333s4ZBAah0Fu7+CWj3njbE7F+NvuTp8ZnUuglwLbLEN5qCjMPscPKTr1uabbw4waEOV1KggqZHcfQv+Z/8XMlx9mTSF3Ac/i9lq+yo3T2LxSULyuTPy08L6sf0u5M44B9Mxobqxn3yU5LtfKd9atKBtDLl3fxSz1/7VjbthPf4n38Hfc2v/J+21H7l3fxzT1lbd2P+6i+Syb5Z+iBfrmBhGG1+yS3XjrlxOcvGX4KnH+j3HHHgk5i3vx7Q29kQ2391NcvZ7YVlnxf/GnHwaucOOrU78h+8PP+uegbdINvu+CvPujzZlgVapreSfN+J/djF0b+j7hMnTwmdzlTtDfllneG0XL/9IMcfYkLCr0uvaP/skyZc+Vvk/eNm+tHzgnKrEBvAvvhBmffW3ZW5LK+bNp5I79DXVi3n/HSSXXlDx+eaIE8i96T3Dj5v0kJzzvpIlqQMa007u6z+pyjTy5No/4X/344rPN28+ldzhxw07boG//06SH3+rvKhzQcdEch/4DGa7naoWE0LNkuS7XxkwgWWOOB5z0ruqmgT33d3hPujuAZKFo0eTO+1MzB77VC0ugH/kAZJLz+//Zw3hHuy9n6zqKL73Pswc+Pvv+z9pmx3IffAzVR9QS26+Gv/L74XOdT/MQUdh3npGVZM5vnsD/vKLQ/KoP7vvTe7UT1Z1dk7y0+/gb7++onPNoceQe8vpVYvtV64gueRLIeneX8y9D8K86yNVT6Ykt18flj1393P/N2U6uQ99ruKVDkpqVGbQpIa//06S713Q9/TDYu3jwsjIZltUsXkSS/Lby/D/+PPgJ261PblPnV+1Tr5/4WmSC87qv3NfYHLhArBbdeoe+CQJr+sH/jn4ybu9InQMqvQB4//zQJhOnPT/oQaE0cYzL8BsVZ0pxb5rHcnXzgojjIMwBx5J7h0fqkrcrPhHHggjBEPR1g477YYZ1wFjx8O4/J+x4zHjxkPx8bHj+r259KtXkZx9apj5UwHz9g+SO+ioobVVRjR/3+1hKcZgxo4nd/bXMbNmVyfumtUkF5wZZtQNwhz7JnInvGV48TZsgNUrSH79A7j/ziH8S4M583zM5luG2XfDuH77zkUkX/lk2PJ8sKjv+BC5A4/c5FiQn4q/ekX4/fa17KQ/La3w8gMwLcP7rPJLl5TXIBrMNjsM+zXmIXwmrxvkfqDY1OmYT34FM34CtI0ZVhLNP3QfyUVfHLDDCUBbO7mzLqjaTCDf1UXy9bMHTBIWmMOPI/fmU6sSFyD51ffwN/5t8BNbW8O937Y7ViWuf/5pkgs+1f9gaRFzwOHk3vmRqsQFSK64fOCERsHsrcid9dWq1Xzw/7qL5JIvV3SuOeYkcq97W3Xieh/qh919y+An77wHuY/8v6rMUvHLlpB8+j2D3+sWtI4i97WfVGXg1K/vIvlahe+pVxyIOe1TVUvAJ3fdjL/sG4OfOL6D3NkXYiqor1ZpUqOxhyJrzG9YT/KL7w6e0ABYu5rkNz+k5WPn1b5hUlX+2ScqS2gAPPsE/vo/Y445qSqxk199f/CEBoBPSC6/mNz5P6zODIIH/llZQgPgoXvx996G2efgYYf1SQ/J5ZdUdpFf30Xyy0tpOefCYccF8Df8taKEBhCWxex/eNVnisTkOxcNflJa11p48G76uuL1eRVsHxcq8o/rgHHjMfmEh1/0YsUJDQB//V/wBx6p2RpSEd/VRfLz71Z28ppVJL+9jJaPDDHB11/sq/9QUUIDwP/V4V95CGbWHHyShPfEqpVh9441q/CrVsLqFeHY6pWhRsTq/PdXrwrHBhrFHTg6/mtnhfdtLheSkeM7wnt1/ISQuCwkKsdPwGz8XgeMmxDez6ND8t7/4WcVJTQA/K9/gN9zP8y48WHq85pV+ecXnlP6OfuNz73oOW8YvKPXp55uuPvmvq9Vtfb04/ihJGCqZcki/Nmnhufc2hp+d+N7f7dm/ISi32tH/vc8ofe1MHY8prU1zOy7/OLBExoAXWtJfvk9Wj5dQVKxAv6Gv1TU+YL8Z8V+r6rKzGi/cF5lCQ2A7m6SP/2Clo9/cdhxAZIrf1lRQgPyNd6OOKEq9fv83OcqS2gAzH0Wf80fMcNMzEJILCRXXF75+df+EX/4cZgJk4Ydm4fvryyhAWH3wztvwPSRmPXeh+vxurWwbk3+7/DHF77uKjr2v0cqT2gAdG8g+b9zQ+JsTHv40zYGxrRj2kofh6/zf7e2lt07+Vuurvw9de9tmAOOgCoUPfZd6/C/+l5lJ69aSeJ+RMsHPzvsuAUNl9Sw1rYAFwDvBMYA1wLvc84trnYsf9/tYZ1Zpf7zL/z8uVUbEZI4Kv5QK5x/7R9JOiaAGebMhaWLK1srXLBsCf63P8RX48P8miuGdv6VvyRZ3zXsuDz3VOVTegGefpzkjz8Pu9OElhQ1qriB6dvY1Hk+wV/zhyE11d/0t4ZOahCjTsXa1eFP/ne6yZ2Juc/Cc0+ClvBJBfy9t4bOb6Uevo/kb7+HCROHF7inB3/DVZWf7z3J+Z8KSYXVqyvrMNZCkoSkwaoVvU1LndLne3f0aGgfH7aNrdT6LpLPng5JD6ypPLEpVdDdHX5XRb+vin7P7WPDOvuh3O8+8V+SP/8apkzblJYWNSgZ8v1I8svvYfY5CBIfPvt9Ev5O8n+XHCv62hd/3+Mff2Robf3vg/Rcej6mfXh1p3zXOnjw7iH9m+Syb2J23h0wkDOhzonJ9f5ddsyE607xsZwJ9TOG0tbrriRpGxP+jyQp/VkmxT/jntLfR1L6M/ediytOBgMhiXTRF8NMXZMrfS659N/p55kr+Zn42/4xtOfsfkTPP28qS1LQta6yQe7heOZ/+Gf+V96mgf5NS0s+wTGmN9GR3qVzEMnvfoxZULRyoZAj2ZgsMaXHNz42Jf/GP/6foV33/30vfsnCqhXGbbjlJ9bazwDvAI4GlgA/BsY65zZlIeeAy096Lj1/iNM9wbzhHeSOfsMmNEWy0vORk3XzJeVGt5G72DXs7IEhr8HPmDntTHJ7H5h1M6QB9Fz8pSF3CkRERKS+mDefRu7wgWu5NfPyk9OA85xzTwFYa88EnrDWbu2ce2awf2ytnQpMBXDO0TLAuqlk5YohjzyaVSsG/D+lvvjubnqU0JC+rO+iJenZOAW70fhtXoLfajv8s09W/G9yR50Y1jeuXoXPTwX3a/JTwouObfL08AG0tLaQ07VTKpCsXJ7NEoMstY7qvyBqf1paBy3UW7eMCbPNhtL+9rHkjn7DsOs/+SULw24BQ2D2OZjcFsOvMdFz/VWwbEnl/yDX0jsiLiLSYMzq6vWbGyqpYa2dCGwJ3Fc45px70lq7AtgdeKaC/+ZDwMbFtTNn9r8F2aKODoa6mnX8lGlMHOD/lPriveeFTblZlOaXa2Hm7DkNvZ/3mpNPZckFZ1V0buuW2zLrg2dhWgb/WEi61uFXrSRZtYJk5YrSv1etYNXfryCpcA1+wdSX7sFoXTulAgvHd1CFxXCZMKPbyHVMJDdhYvi7Y0L+8SRyHRNpKf5e4e/xHfQsnM+Lp76u4unP4448jskf+XwokLxiOcnKZfm/l9OT/3vjnxWpr1evrOo0a9M2puj5TgrPeUL+uW58npNKfybjOuh6+AEWnVP5bgAT3vB2Jp783mG313vPgmefZEOFNTJyk6ay+TlfrcoOFau22Iql3668NtuUj32esYe+JhSwXbmcnhXLSn+nK5aTrAp/96R+137tmmG3V2QkMmPaMe1jybWPC3+PHYtpH0eufWz+8XiSrrWs/muF9Uvyxp9wMmbUaPzaNSTr1uDXrCFZuxq/bm34e+3a8L21a5qm39IxZRoTqnTv11BJDaBQEja98G9Z0fcGcxHwq/zXjy1YsKDfE3u23B7ur7CYYt6azbZk3QD/p9Qfs/3O+KFUOjc5zM57hHVsw7Fi6ZBG0QGYNQczfdbw4uLxjz40tNH21lGYnXYvXT+3KZEXLxjaukoIayonTU0d7OdBWfvyj5Me/EP3Dqlok3nJLixctAnFNuvJDruRO/bNJFf9ZuDzJk/FnHEOCxcPYYQQYMz48Gf65iWHzeh2uPziiv8bs+2OLG3vAF07pQLdW20P/753SP/GbLMDjB9mVfnu9fj/DnFXjO12ovVtZ2ws2Gjaxmz8lgd68n/6tW49rFsCuVHkjjmJ5K9u8JgTJ7P+1W9g4cJC/SID4yeHPwPI5f/4pCcU7Vy1kuSJ/9Dzk+8MHrOI2Wt/Wk44JRSlHD+hZLvA4ufc7y352i5Y24WfOYfcvoeS/POmwWNuviVr9zu8avdf/k3vga9/pqKZIrlTTmNh5xDqjgwUd5eXY3Z4aUX1HsxOu7Nypz1ZVficyo2CSdPDn/7+DdCS/+O7N2ws1prccBXJEOuLma22g+Fu+dnTg//vg0ObadIxkdzOe/TWjiiur9BfPQmTC0++uNbCE4+GYo6VMobcq1+PaR/ebiC+q4vk6t8PrYjktjuS23HXkpogfdYLSdcVSUpriSSPPVRx0V8AjMHsuR9m9Oj+61iU1bsoqmuRP+5Xrxhy/Tqzxz5hO+6NzytVJyXp47kXP/+kJzznB+8e2o5CY9ppOeV0zLhxMGZsKNRZKM45ZmzYZSg12OXzf9K/UfPk4xX3L8xur2D9CW/t9/vp4TXfvSFf72Mdft2ajUVM/ZpV9Pz420MrMj1ufOjXQFEBj/wXhQR3f8eLjvl5z8PCFyuPC6zebAvWDnLdHmgCQrFGS2oUKoOlq31NAlZQAefcEkItDgB6evq/nfAHHA5//lXlF57ps0h23C1U/JbGcfDRQ9q+zRxweFW2+/Q9PfizTw0FQyvROipscVqF7Z6Sv/8Bf8XPKj7fHPsmcq+1w47rV68iOfOdFVf9ZuJkzFlfr8qOL8mvvo+/8a+V/4NDjh7w+tAozAmnYKbNxF/1G1ic+uDI5cINi30PyZRpUKXn6/c+CK78ZcU3T+bIE5riZy2RHHAkXOUq7wjNmo05++tVqY+TfO+roYh4hXLHvgk/e+ve+8HhvM6PPwWzvgt/3ZX9nzNlOrkPf4Fk4pThxRobtnJmxmZw49+gj+J1/TEnvgW/2RbVec5v/xCmpwd/z639nzNna8yHv0Ayuq1q1zC225ncGWeT/ODr/XcOWlowb/sAfs/9qnf9Mgbzgc/gv3s+PPZQ/+ftvAfm9LNCJ2pTY5scjJ8Y/hx3Ctx6XeWjv5OmYs6+sCpbXyY/uwh/23UVn29Ofh+mGvWXlnXiz3pP5T+/PffFvOEdww5rANO5EF9Bsi78A0Pu1E9ipg1/NDv34N0kF3+p4vPN3geTO/UTw45rgJ65z8HjD1f2D8aOw5z6KUzb8Jf/muuvwv/mB5Wff9ixsN+rKO+yFx74il8z5h0fwl/w6cGLLU+ZhnnbB4Z2HTG5sANd+zjyVRV6v/X0/8JOXZX+V/a95PY/rPLY/fCL5pN85n2Vz/TbfEuSbXeqWr+5oeZVO+eWAc8BG/edsdZuS5ilMcThk8GZSVMxr3pt5eef8JaGnqo+Upk9961814Ux7ZgqFYI1LS2YE06p/Pwjj69KQgPAHPJqmNL/aE6JSVMxhxxdnbjjxmOOel3l5x9/cnW2sAXMq18ftrCrxFbbY/bcrypx60HugMPJffn7Yf/1E07BHHMS5uTTyF3wI3Knfxoz3Ar2KWZMO7kzzgmVuAc796gTMa9QgVCpnJk6HXNo5dek3AlvqVrBX3OshaKZBwN6yS6wy55ViQtgcjly9j3kzv46Zt9XlbZj8y1DwbVzL8LM3rJqMSH8/CqdpWf2PRSz2RZVi21GjcKc+klyHz0XXvbK0hmS2+yAeddHyJ3zDczkqf3/J5sae/e9yX3pUsyxb4ZJU3q/Mb4Dc+QJ5M67hNwBR1Q/7tjx5D5+HrnTPw077tb7szc52HkPcqefRe6j/w8zdni7cJTE7JiAOfKEys8/4ZSqJDSAcE81ZvDPCgC23C7cs1Uj7qQpmONOruzksePJve7tVYkLob9AR2W7MZljTqpKQgOA3V4O2+1U2bmj2zDHnFSduEDuTe8NW5JWwJx8WlUSGhAGIql0hnPHxJDUqBIzbSa5T18AW7+k/5O224ncp79a1WuYOeJ4mFjhLKottsHsfVB14k6fhTnoqIrPz5341qoW42/U3U/eTu/uJz8COpxzm9LrGnD3E8iPpv/omwOPEqBdTxqdX9ZJ8q3Pw7zn+j+prZ3cBz8TlmFUUfKX3+D//KsBzzH7vQrzzg9jqrhNp5/3HMm3vjBwUbKJk8l99Nyq7I++MW6S4H9+yaAjM+a1ltyJ/U/F26TYTz5KctEXB94Ocs7W4TlX+oEg/fIvPE3yi0vhyUfLv9kxEfPaN2EOe23D7jAj2fHd3SQ/vBDuv2PA84x9D7khdNYqiv3ve0i+/9WBZ5xtuV24jlQpEd1nO5IeWLsmLA+ssLOwqZJbrsH/4tKBZ8fsuhe5M84pWW5Sbb67G9atCVPAaxinLK73Yaq3T2DM2KgDWH5Dfpp5ezumdfh1O/qNk/Tgf3oR/s4bBjzPHHcyueMrTAZUGvvRf5Nc8uWBlwlstgW5j5+HSS9HHU5c7/F/+iX+bwMs6+qYSO5Dn8dsM0DHdFNiP/80yf+dN+A9mDnqRMwb3lnV15tfuTzc7z7/dP8njW4j9/6zMLu+vGpxAfzjj5B89yv934O1tGBOfh+5Kg2kbYy7YF54zksW9n9Sx8Qw8LPVdlWNDfnrxxP/xd/+D/yisDzDzJyNOeAI2HbHmtwD+eefJvn2F2DFsv5P2nxLch87t7rvqe4NJN//Gvzrrv5PMgbzplMH3fWkoNLdTxoxqdECfBV4J9AGXAec5pyrcA5/iUGTGpDvhN3+D/z1f4G5z5Z+c+c9whq7l1ZvNEay4deuwV9zBf7Wa0svAq2jMHsfhDnmjZhZc2oT+6F7Sa75Y/l00y22wRxxPGa/w2pz0Vu+FP/33+PvuAHWFu0C0z4Ws++rwnOu4sVuY1zv8XfdhL/uz/Bcqq7IDi8ld9TrMHvsU/W4ECrb+2uuwN9xY9iDvGDyNMwhR2MOPy6sn5Sq8c89ib/vTli5DEa3wXY7YV62b1UK68nI5ZMe/G3X4a+/qjwhvcue5I5+fe864WrHnvss/m+/D0tRiusu5Ge2mSNPqHmiITb/v/+QXP0HeOje0unFM2djXvXa8LyrNLNOsuG9x995A/4ffy7v9O64W9gha/e9axN7/lz8334XBhGLl8FMmIQ56ChMFepZ9Bv7mf/hb/wb/t5be5OV02eF1/SBR2IqneU51LhrVuFvvx5/89WwYG442DoK8/L9w3uq0lkVQ427bi3+uivxt1wNy4qWRrS2Yl5+AOY1J1V9xtfG2KtWhD7VLdf01l8YPyEM3h36GsyMzQf+DzY17srl4X739uthzareb7S1Y/Y9JMyIqXQGc4Pwyzrx1/0Jf9s/Sp/zlGmYg4/GHH4sZkz131M+6cHfci3+hqvK6+jtulfoNw9hgLhpkxpVVlFSY+PJ3oeLfOfCsI3WZltUoWij1BvfvQGeehxWrQhT5bbevmYfaGWxF86DF+eC74FpM2H21lFGsX3XOnjqsZDYaB8XpvVG6Nh770NnZNH8MMV21hzMzNp8oJXFXrcWnnsK1q+DcRNgy22rNp1WROIJn81PQeei8Nm8+ZbVm649WOyVy+HZJ0JHaMJE2GbHpr+O+M7FMPcZ6O4ORZy32k5Lb5uM9z4M4i2eD6YFNptds85mWezVK+GZJ0Itk/ETYNsdajpDpSR2T0/o/LW0hsGdiLMIfWFHi/Zx0ZKDvrsbnn4cVi4PAw5bbV/T2WVl8TdsCAU9R7dF+1n79V3hOa9eGQp/brtDTTr29cRvWA8vPBNmQo0bH/oWET6nvPfhPrtzUVg6OHsrzNQZQ/5/lNSozJCSGiIiIiIiIiJSe5UmNZRaFxEREREREZGGpKSGiIiIiIiIiDQkJTVEREREREREpCEpqSEiIiIiIiIiDUlJDRERERERERFpSEpqiIiIiIiIiEhDUlJDRERERERERBqSkhoiIiIiIiIi0pCU1BARERERERGRhqSkhoiIiIiIiIg0JCU1RERERERERKQhGe991m3I0oh+8iIiIiIiIiJ1zAx2QmuMVtSxQX9AfbHW7gA8BuzonHu8uk2qv7hZxtZz1nNuxrhZxtZz1nNuxrhZxtZz1nNuxrhZxtZz1nNu1tgjLW7M2Fp+IiIiIiIiIiINSUkNEREREREREWlISmpsmiXAufm/R0LcLGPrOY+M2CMtbpax9ZxHRuyRFjfL2HrOIyP2SIubZWw955ERW8+5+eNGiz3SC4WKiIiIiIiISIPSTA0RERERERERaUhKaoiIiIiIiIhIQ1JSQ0REREREREQakpIaIiIiIiIiItKQlNQQERERERERkYakpIaIiIiIiIiINCQlNURERERERESkISmpISIiIiIiIiINSUkNEREREREREWlISmqIiERmrR2bdRuktqy122fdBqk9a+3UrNsgIiIy0rVm3YBGYq39HTAOGA30AN45d3Sk2B8GbnTOPRQjXir25sBezrmrrLUvc879K1Lc44C/ARcDDzvnLokU90xg7/xD75yzMeLmYx8CvA5oy8c+I1bsrFhrfwVcD/zOObciUszfAT7/0BD59wxcbK3dAFwBXOecS2odMKvrl7X2mPQx59zfah23KP5HgF2dc6daaz/nnPtipNCvB74WKVaJrK5hGV6zTwZOJAzUxH4vv4cMfs/W2n2cc3fHjpuP3Qq8lPA5RRbtsNZ+2jn31UixjgQscIlz7l/W2tOccz+IETvVjmjPOR8vq/fzLs65/1hr3wY84Zy7M0bcfOzdgX2cc5dZa49wzv0jUtxxwM7OuXuttbOdc3NjxM3H3t85d0f+64Occ7dGjD2T3uvIcxHj7lL0cFWs2NbaTwCvIPS/73bOfT1S3FOcc7/Kf/0h59xFkeIeAbyR3j7Nu2sZT0mNIXDOnWStPQ84F0iAT0QMfwfwamvt2cBo59wbI8b+MtAJXAW8G/hwpLgHAisJHd79I8UEmO2cOylivGKnAx8DNsQMaq29CJiWf+idc6dEDP8W4DDgfGvtOOfcO2sdMP9e/jzwPaALOK3WMVPx322tHQ+8A7gEqPmofobXr+mpx77Ps2pnO+D5/NcdEeO+3Vp7OLCC+B3trK5hWV2zj3TOvSlivGLHW2u3o/dvmiSSAAAgAElEQVT3fGakuAdaaz9K6HT+1jkX8zPDAXcTPqd8/uuasta6oocGeBkQq4N/BvAu4LPW2in52DWX8XOG7N7Pb88PdmwLvAqIltQAPgLMz3/9WiBKUgP4DuFe5F7gHOADMYJaa18KnGKtXUZ4jb0biJLUsNb+GFgCdBOuI+fEiJt3EfCf/Ne7W2vvc859PELcnHPuZABr7YUR4hWMsdZ+j5Bc+EPEuCcCnyRSn0ZJjaHbAZhN+AVtHTHuEcBU4BngrohxAZYCyyPHBNgC+BDhZuLgiHH/a639IOEmFefc5RFj30VILhRmLCyJFHdd4UKbgUnAS+h9fcfyEsJruweYFTEu1tpjCTNyPOE1Hkvx9WubGAGdcz+z1k4GDifMFInNA+3W2l2BzWMFdc7tGitWH7K6hmV1zb4n/54qPN9bIsZ+S9HX0RJ2zrlvWmsnAb8GTrXW/sY5d2mk8I845y6IFKtghXPuvYUH1tpYzxVgkXNuGfBJa+0F9M6CqrUsnzNk937eCngfcD5hkCemFYTkAkDMZaIrCfcjAOsixn0jsGP+bw/8NmLsh51z34wYr9idzrnPAlhrv0S8cgwvtdaeQuh/b2atPSbSzNXFwARgFL2DPDHMA9oJA2k1p6TGEFhrDyBkMK/IH/pJxPCthAtOF7A2YlyAxwmZ812BeyLGfScwyzm3wlr75YhxjwR+Ru8HW0x7AFvmY0fJXFtrPwDskJ8FtBzAOffdWsctcj7hg/T7zrmYo/g/IPyee4DvR4wLMBn4kHNuTeS4X6B3plWU6Yd53yRcw64jJGhjJgq/QRhpfRtwdqyg1trjCR3eDmC9c+7EWLHJ7hr2DsJIVFfka/ahwO30Pt+YSY1ZhNdWoQNU0+m1BdbabxKWkp2dXxJxfoy4eRustdcBiwAizexLv54+EyFmwV8LXzjnzrLWxkpEZ/mcIbv387nABOfcC9baP0eMC2FWyAettfsDv4wYdxFwcH70PkoHEMA5d6619gDn3O0A1tp9Y8UGTsjPcludb0usWW4A0621nyPcZ08H/hkp7o2ExALAtfTOkK61bZ1zp1hr24DzgAcjxX0JYXaZIfystfykjkwBVtHbGYjZAbuCcON2ALAX4c0QhXPue9banwPGObcqVlzgQsLI7nsIb8L3RYr7L+CqGHUO+jDPORf7xuXh/J+CaK/rfKLwL4RM7mustTHrLRSmT7cRsWhyfsr4bGA3a8OKhIgf5oXp4hCmfMaykHD9uNxaOydW0KJ6HoXptLsRb5TiNYTprecDMaa1FsvqGvYpwkhUjvA6i7WM7VHn3P9FipV2KmG6+tcIncBYvuqcW1B44JyLlrAjDDYcGTEezrmnrbW7EablJ8B3CctiY8S+Mj+o88Gi2DHiZvac894OWGvtKMJn5KGR4m4BvMFa+37CdeTmSHFxzjnC8qqonHNfsdZeQfic/G/k8CcSksIAxxOvg//2oq+jLkt1zr0v/57GOffwYOdXmae3llusAZ6LrbWvICTf/zrYydVgrTXAzc65n8aIB0pqDIlz7i8Zhn8NcBPwvZg3qqmCiuQ7nbHWhvcAz+a/jrn85RXAldbadcRfC3+Mtfbl9E6jrnls59zN1tpznHNfAbDWnku8kc4phFkLJv845gfbjwm1agrrOWM959/SmyAFGB8pLsD/o3e070vE64TdDPRYa/8EPBIpJvTW89h4ExEx9hJCUnYfwvTemLK6hhnn3FsGP63qDrHWXk3E62aRBcAYQqdzZsS4f8r/fgt+45yLNeNsrLX2zfT+vGMlok8HziLMUPk28ZJmAO/PKHaWz/llhGn6/y9ffDiWE4i4Dr8gfb8Lca4lRXFN/nHs+86Z+RkTnkhLNPODO4VYhc/mKK8xa+3X6C0fYCL/vAv1WsYR+nWxkhqXEH7e9xCWz9X8ftc55621L7PW7kfvLPD/DPLPhkVJjcYxH3izc+4+a+0HYlWhzhcXzBEKzz2fn7oUSxewc35t+ORYQZ1zJ8SK1UfsPWPHzH+g7mKtLRQ/i3Yj4Zz7i7X2jMJyl/wHXSz3xnofFXPOvWitPdU5dx6AtfYrxCuQ1eWcez4fN+YythbgdufcNRFjFup5HAnsnR8Je3PE8JcQEmZvIxSkjSbDa9h21tqT6J1OHKWz65w7NEacfvyS8Fl1JvGKCkLYNenzsDERvUPE2DcSZrhNJ26i8AnCzXEr8L+IcbOMneVzXga0WWvfSpghHEvUdfgF+fvd8YRdSO6JNauwUNTZWjsqcsHfgs/SW5j0C5Fi/paQqItdOBzn3JnFO8zEnD1afA9krY052LECWOKcO89a+6mIcZcSlsMWElfn1TKYkhqNYz/CFG6IW6AUwuhAYRnI/xFvGchn6H0zRJnumR+N2Ae41jn3A2vthc65T0aKXdg27mLn3IM20rZx+Q/yjWsqY7LWfh3Yz1q7NeH3vB3h9RbDu/LbTa0h7raXhSRSoZDkgoHOr7K/WGt/T/hw+UXEuG3AufmdAxbGek/lvYFwkwxhBsNvIsU9DHiZc+5T+bo1UQo8Z3kNI8zIac//icKGbR+PB37snPu7tfZs51zM+hKzCUmzD0dOmu1grT2I8F7eAXg0RlAbtp58ArgjPxK3W4y4eYcRavLkCHU9XMQR1qxiZ/mcC3U0XkOYLRJLYR1+QZQ6NXnfJiQp7yHUYIq1C8kXCcW732qt/ZZzLmaB1BWEXVfGAocQYfZAfnCneGbMKmvtD1287XsLy9oh1BmLNUuk8JwT4N8xYub9Kx//Snrvh2K4qejrmiewlNRoHN0A1tqJRN6pgQyWgeQ7uxun4xG29Ypx0dndOfdGa+2b8tnMmNWvi7eNm0qkbePyXmKtPYP8zztS4TeAiwkX29sIF/n5A59ePc653bMYGcknkV7qnHsEwFrbEiNufn3jZBd3O+iC0YQbxQXAC5FjrwXIzzibGjFuVonoLK9htxGmy3tCId4Yjsu/pz6ZT5ptESluQVZJsw8TkuAm/3WsnbJ+Slh/f3o+Wfd+wmdXzTnnjksfs/lefrPGzvI5Az+n9z7suIidztOAo/JfR53dR3a7kHQQivJD5GU3wLfIppD3g4RZjJ5wDXsnEbbv7WNgKdqSWNfHVuvW2qOcczWtk+ic+2W+//gP4s6O2Sn/9zjCFtE1XfaipEbj+Cmh2Nz3iLtPOWSzDOTioq9jvgG7AJxzv82Pun2ISDdsZLdtHMCOWayFd849a6090Tn3LEA+sRJrVk6WIyPvobd45JeJMAqWH1Xdy1r7OJHWNxZ5FWEq8/8ozdzH8FfCDdOVhJlmsWSViM7yGvYF4tdsKbyWL7TWfowwsh1TVkmzdzrnvhYxXsFy59y3rbUzCZ/TUZKyA9hp8FOaLnasuJl0OvMxb8p//X3C52UsxbuQ9ESM6wlbfB5L/IHLTAp5E2aYLct/vTW9g6c1lU+Cb1x+Ugf2pcabP1hrf0b4rCoUi//wwP+iOorrPOUH1mpKSY3G8V9CZ6+NsNdwTIVlIDngUgBr7Q7OuccH/FfDkO/svpL4W+VtTBg5535jrY0ypTcvq23jAEZZa/emdy18rM4uhC1sC7aKGDfLkZHi0fOYhUI7Ce/lgpqubyzyceAgwnv4A4Sti6Nwzv2DVK2DSEu7fkpvIjpm5zPLa1gWNVt+WvjCOfcta+0TkeIWZJU0Oz5f3K+Q1IlVyLEzH2+BDduAXxkprsSXSacTWOGc+zmAtTbaZwWU7EKSK9wHWWv3cc7dXePQXyAUgd2CsMsO1toZzrmFA/6r6siqkPcPCVuPe0LyKuYszk/kE7M5wvLjmAV4szDXORerdttGRcttPBF+v0pqNI6sdmrAOdcDXJ06/GZq3yGKvlVeH4mabcivRYsQO31zeEOMuHkrCetmC2J1diF8mH6R8LqOtrUq2Y6M3J6/cUqAqyLG/SFhG7WEMLU4li8StlU93Tm3OGLc/sT4fR8FfNQ5F3MLxkyvYWRQs6WPWkAxd8qCsJPR6/KfkzFlsctMSfIkP9L5iizaUaRrBMaOFTerTudSa+2P8l/HSqRs5JxLJ4KPJmwBX8uYKygvKH06Ee7Figo6FxexrGniPz9qv2cWM4TzXnTOxd5qvT81n8EALMl/Nhd2rIpSp6av5Ta1pKRG48hkp4aMRd8qL7/8ocAQ1iz/MVLsXVKxPwucHCM2cFE+lifemnBgYyXqnfNfx9yfPbORkfwoVMykQsEXCDO+RhPW0cYqbPhXQjHFP1hr3+yci/oay8h1wBettQlwmXPuwRhBs7yGAY8XarZYa6PsxmGtPabooSHUeIiW9CcMNPzUWvtf4IfOuUWR4p4I7OqcO9Va+zlC4jA6a+3XYs0SsdZeDvzaOff3wjHnXJTluFnFttb+BLgfuMk591CsuPk4txKS0cXtOTPCsqcv0zubcXWNY9WzGJ3d/tQ08Z9fDru3tfZkemebxdoaGuBAay30zk6Otex5FqEYa1s+7uXABRFC70aYKRs1EWutfQchKeih9vX6lNRoHJns1DCAGBfbwlZ5nyLeVnmvJUzfLjy/owY4t9p+TpjKW4i9XcTY3wIuK/o6yswYAGvt8YRRxwnW2i7n3Ikx4mY5MmKtPQt4HeEDdZpzbvdax8x7pNC5ttbG3B4wq2KK/an5jjPOuQfys3FOIxRV3OCci7GONctr2HuBwk4r7yTOVsWfBn5E7/ONWRgV59wV1tp/AxcC+1hrH3DOnRsh9HbA8/mvOyLEA8Baez29RUkNoaB1rKUv7wXebK39DaG2w2XOuVid3qxivwd4JXCetXZ/51yUAZ4BxNjZ6OuFUfR8fbGYO6/0JcvkQjP7B2GAJfbW0ADfLPo6ZuxvAL+md1kXzrkYiYZlwC7kZ2oAsZaYH+ycizU4q6RGo+ir0xNpnR/W2p0K0/GKamnE6JRMcc7dZq1dQrxlCRc75zaO8llrY2Y1f+Gc+1ZR7Kcjxl6ZH5XBWht7d4zXEC6w59NbPDMrsW5eZgFXO+e+YK39RKSYEArnH0u49rdE3B4wk2KKRbsoQX6fdOfcmcXFq2oY+9eE6bxvc86tt9a+vdYx87K8hk231rYRftaxlnRdVlh/D2Ctjbq8KT+S/jTwvnydiVgFhz3Qnq/gv3mkmADPOOc2Fm601l4aMfZUYFvCjfl8QjIr1myzrGL/GXiKUDsm5tamWcqq5hTW2g8DNxZmxeSlBz9qEXe3VEwoX/YdU4yt5v8MHE7YGSO254HX0/taizW77x7nXMwlxwVLgVfnv/bEGbx7KbDSWrsfkYrTK6nR2Gq+zi+vbPTNOfdYhLjHWmu7CTcQRwBX1Dpg8dTS/ON/QpzCgsUJjfzjy/Oxa77dE/Bva+0fCEt9rq9xrLQlhA+1fYAdI8fOymIgZ639LHGLZh6YPhbp9ZVVMcWLU4+jjcikRyfyleVjXEcyu4YB36Z0xlfNFSc08o//ClG3vTy9eKQtX6w0RuxvEHa1eRtwdo1jFStJ2jjn3g/Rlu59ErjEOfdUPubzg5zfDLEvJBRZPpCwI9pnI8XtT4zCw8U1p/4SIV6xO4BX54vgjnbOvdE5F6OD/+r8AEcCPOCcu8g5d1etgxYVcoTexL+NkfgnzJbIYitZgM8RZso6wqzZWN5grT2SyLPu+5o9GGEp2RsJs0OOJLy29iP0W2tGSQ2pRBajbxAK3H0I+Aiwc8S4fYldSLJYzbd7cs79wFrrCOv8Yk8DvISwLv1thGJkUW6QrbXjgJ2dc/cWbe8VZWTEOfelQqEs8p38WDOv+hDj9fUPa+3DxH99fZDUDRvxpsr3JcvrSM1jO+ceILyPN4q0Br8vUba97GfqcIzY6wkFYNsIWyZH6RDkl+31JcbSvaeAo/Nr4VcRt8ObVexdCDuEtRB3ZwqstR8lJCl/CzzpnPuwc+63tY7bV82piEnKIwizcp4Bap5UKHIHoU82g3DvG4UL25t+njAbpYuwXDKWrLaShTBYOgq4nd4ZDDXnnDsoVqwK1HQpmXPuXGvthc658wCstefXMh4oqdHoYk2Vjz76lvcBYIxzbnGhEnaGHb+mZjPawxrAOfdi/sviNY4xbpC/Q/gQv5ew9v8DMUZGCpxznlAAriDWzKvorLU/JszIKezeFGtrscxmashGMdbgj0QXEtZmL826IXkx7kf2Av5OeB8fDxxKvCUZWcW+G7g0/3kR25aEDt/XCLV6shQlSUnoF3nCvUGsbakBziXMgvkLcFvEuAAvIVxHEuIm3rPaShbCz3k9YSn9zTECWmu/RtgaGYpmxcSInaEZ+a3HE2CzWgdTUqNBWGvPJKwdLt4esObr/PK6nHNvy68Jb4sUE1e09aNz7uH8l1l1/GJMP+xPjJvFTPawHkCM57yS3g7BugjxMmWtneic62u7yxg/64fd/2/v3MPlLKuz/0sEQahR+YgIKIIgVgggnqrIwSKggAgWXIZTOAoiKGqFIoKAHOxlNdBPKacoAoq4iic8YASVCAqfxSoUWkBNC1pQQbDBT0kx7P6xnmHGzQ7Z1D1r7Zm5f9eVi3cPk32/O3tm3vdZz1r37T5/xU+bct5I129gOnRqVH6OVGpXMOxRnzd2Rm1GiP9y98sBzOxVRAv3sGu/GDjWzMYIr4es+z6I6+JriTGnXVbw3GHh80TB6lXEv32/RzMBcPcdzewlRMH/EpIS/xrnE9G9y2jdskl8A9iU8FNLLdq5+/fa4aORo/3uKvSklKgnQMYo2QnEBjXAyf0WU1FjcHhMPGDSnB/APDO7lGiJezXh/D20tAiiywhjrtvd/eSk+ULMbOtmjnoikVTxeXLinkoyrIu5F9jWzD5MXMyr6Xdx4Xgzu98fGweY8fravVXrO/FpWRf3zxLu6r0jKH2n2KC0Unsdd7+7HXdGuvp+42RmuwFfIzpzbnH3syd4nQ+bdslsNkBL4fheO96mmUxnjO7d1a5TjxBt4zcnaFZrb9b53ZrZWUmaALj78WY2mygMn52pPQFZRcpdgG+T3B3TuhlvBc4Afpil27iFeE1DXioGhJ/F9+l2CFd3qva9q9DMrieKhWPE9fmypGtzp2j1Q1o8dNIo2V1EQlkKKmoMCF4XDwjwXOBwopqa5ey+PDIWJXOA7YkZ5e0T9HrpmKP+kmaOupyZ7ammJMMaSr0tLiJ2ZWbSnJmzMLN93P3SdnyAu19E/zuvViYKlC/hjw3BMn7nWckff4S732Nm+wN7EIuRLwF3JkhXjr1Uah9Kd2zsaODYjBsnwkTxQcLkeKsEvemgvR2wrrv/rHlepdAc7fcxs98QnyMHA9f2e3SveRDd6e6pC/tqbeBpZrZdO14jU7gVSF8B/JgYUUjxAzCz1xCfJTOAC9z9m1lFSuBa4rNrzMzO6RgtJ/AeYG8ivvffgfsf/+lTyvgR8wOSdG9194xNlenEVe7+fgAzOwXYOEn3YOL69E4i8OElSbqpqKgxIBTGA0LM+s1y95+b2RUZgma2yfjHPKKAMlovZxFv+gOA1yfo9VJljlqVYQ113haH9BgYfYiksQQzOxLY2cyeTty0vQa4qN+dV+7+bjPb1N2zZ1chigpz3P0trQvp1ETtV7j7ngBm9jHgUwmalQalJdrNRX+TFjE6Ru5nyHOIz82DgG0TdSu1zyJSow4hzIYPT9Ldi0ip2osoFGYUrXD3MTPbzMxuoBsPmDICUqlNLELmEu/l7E2lmcSu7omWGz3+OmAfwhx1AbmJbEfQLaj8A5BV1DiTmsICwIOt2woz2ytR92Ezu4romsXd90nUnoiMcYyNzWwb4hq5cZImwM+JCN13te6JoURFjcHhU96NqnuDt7jPftPcr9cBZpjZm4g3YoapTmfOrdOiNQZ8IGPkxt0fvTlsmeWZHAms0sxRF6zw2VNHeoZ1D+neFuMWYJBrUnUL8PSmuQy4PEO0FW42aLPZ2SZVGxK58ABPTdLs7CqP9dxEZDFynRrNRX89d7/LzDYiYouzOACY6e5Lzez0RN1K7WV0u47SOs2ao/2qwIvITzPaADid7j1B5phklfaLiA6JmcQCKHOBv5iIHl8ArJaoez9hKrgS8HMzWy2xiATJ44qNqsICwM1m9jmiSJn5+nqWu++YqPcoVck+RAH8zT3HWR056xM+MX/XOqK3TtJNRUWNAcDMdgX27lmM7ENU3DK4jJhJT6XdOG0BvMzdF7TZ4RTMbD5h0jSTuLhlVo+3AvY1s1lE98IeGaJek2HdId3boi3AOqMuqbj7ovb7vY42h0/CvHKxSdUY8JRWRFpnRU+eQvYiXl+dMbJ7k3QrDUortd/e5v5PJd7L+yXpHgNsamYVn9lV2kuBF5rZUcAzkjQ7LCC8tTppRt9J0j0B2NLdv2JmWyZpVmvv7O57m9lK5HctPIMYx12D6ObMYmPgtHY8g7hOZhWRzgE+0aObxc3Ns2WMxN9xG626t9PNmMxqZjaXrpfb1xK105N9zMyANekWzczd/yFDm3gtzwT+ifiZhxIVNQaDNYloqTWJSuoZidof5bGtzFm7u+8gsqQhzJuuStK9x93fnaQ1np2Jtu0PAlXn0CErirHK22J/M3sjYV65prtvnqidPoffulPWJUy5/ht4mru/PEMb+AjhoL8/eXGuExbrIKVgV2JQOg20ZwG7E59fWQUNgBnuvm+i3nTQfh+wI/G5eQ6AmW3s7nckaP/A3SuMI08jdja/Qoz7ZBoqVmnfb2brUNO18Ex3n5uk1cthRCrGKkRHYaaB5F1EF+UYOf5LALj7+WZ2M/HzpkbLF45WfZv4Hc/uPGBmT3b3/07Qrkj2WUys4bI2V3o5nBhpH2uj/EOJihqDwU+JVt5Op8azSXLebjva7ye8LJYSF5ssltA1rsxsfdw6CqqPJjVkVVIBfk3MSb+cmFseBUq8LYg89q+7+0nJ88JQMIff3sunufsJ8Gj7ZRb7uPtxiXoroq8Fu0KD0lJt4BrCvPJmM/txkibAhm08svOZnbnjV6Lt7st4rKHyXHJGBw8ysx3IT155gGRT52mgvTEx9tIhpWuhdQg/zcz2prvYzXpffZa6VIyTCS+NJxPeFilFneb39GPgyWZ2mLsfkqHb6IxWdUjpimkG6eM5jj5/hrXulNvdvbPBkpLO0czwt/cWDZ3MmbSRUDN7a2LQRCoqagwGz6DbXpq569bh+cQFfRmxEMzieuAoM9sK+HSi7nxqdjkhblg6bdtpefSFUYyV3hb3EV4xJwBbZIm2C+onge+4+0Nmltl5tVFz0v9v4M8Tdbc2s/fSvTnOLBRWUWFQWq19JbBjM7LOTFJaRBSqsrrLpot2Ce6+uZmt7O4PJ0vfQSQ4zSHaqIde290PGv9YW/Se32fpNYFvEYv72St47lRTmYpxq7vfBJBcmL3d3T/adE9b0ZOnmCOBNxD3vVmj7cuj7/fcrTtlSzO7g+49SVb3whss4u07ulmbeH9w91Ph0c3DoURFjQHA3b9sZucRmc7f8sTs7Mb5xIjAMqDvecod3N2Jnzmbh4gP+TFaW28inZGTGcBrzezX7v6TBN2SKMYqb4tWTFmdaH1cRrisp9AuqC8Grm5f/2IFf2Uq6TWpOjFR9+/GP2Bmz3T3X2WIm9lK7v6Hnof6WrArNCgt1SZ2g1YiRgV3IGKxM7gOeCvx8/Z7sTedtMeTUoQ3s1OJ3d39zOxMd09J5XD3c83sEmLk57cZmtNBewL6vrm0nF30LCpTMczMXk98jj3JzDypE+nNZrZZ093YzD6UuOA9C/gqUcBaAFSN8mXyALBTO840x3di/PjpwPeSNAFWsoiQfQRYNVE3FRU1BodjCdO7i83sbndPaZcCaI7M1/Y+lmEi2WPYOaOdR9aFrSrSC2Jx/RniQ3Ye8F4isq9vWG0UIxR4W7RiygeAU9x9mZm9p9+a43gVcIWZ/Z7c9u0NiNGmMSJCN2W2090nSkx6Kwk3EhMtwBIKdlUGpdXavyIWfReb2bMTdU8iPCYgvA8y4xBLtM1sl844gEUi2hWEsXcGTyU6FyBGBFIws+MJr4WZZjaWudit1B5BylIxJkqFMLOd3P0bfZZ+TCEh0SPnX9z9S00zs2t1k06HhJnNcfdbyLvfPh3Ykhhtzyz+z+nc75lZ5qbpXcAriHVNmmdLNipqDA4PAv9JdBGsVXwukNNqW2nYOUbXwySTP3P3GwHM7C3A3f0W9NooRqjzttgYWNfMHiYWvWm4+26Zej28jbqC3Xiy3lvpC7BCg9JSbWIUY5mZfZHcUbKl7v4zgFYozCRd27qJaNCTiObut2foE9fGtduOduZI6igawk5E36Pti6lMxZiIVwB9LWq4+2N8j5qfXUYHwVvNbDdiTbhmK6b0daPFzFYD9mnjtzOITY6j3H1hP3V7OJtICfsn4GXkJTg9xczWa8erJ2lCxI6/CcAiaXAoUVFjcPg08aH61+6+pPpkkqgy7LwAuLAdZ0Z6AXyzJ9brHwnjqAyqohihyNuC2GHtmCV9NEu0zTOu376cQW6nBtT5xVRRtQCbiErfhQztxe5+G7DQzDKNjr/c87mZ6V1SpV2ZiAYxZrQLEYt4VKLuyBnCmtnRxO7uW8zsRHc/1d3TxoCzMbOtiYXmGsD/IX+EbuRw903HP2ZmL+9z6szZwIuIwsIjhIdeJkuAX7v7B8zsmETdk4kxYIj77Sw2NbN9iHX/2r2dfsOEihoDgJltQLS1jgHPNrNMU5vl0XcTScKws0PmhW0Pd98PoFWR03azJ/IRSTIFK4liLPa2uB3IHjuBKFR9y93HJxdkcA4FBTszWx14YXP/7nioZP38JxE72c8hvHJE/ziU7nvqAPLie+9w970gWraTNMu03f0iM/sGsB3x2fkikhLRGnMTun4momPKmt0yXqm9IfCzdvzURN0qngFUe5aMp2oDoHLj4XX0MXXG3Q8ys3WBFzffwBf1S2s5/AjAzL5EQkd0B3f/KZBZROnwbWDldvRRbUcAABqkSURBVPwNoiA+dKioMRjsRI+3BLmmNpjZge0cOrvK+2SYSBLxpq+nZZWT1x62lpk9r2muk6T5eGTsLl9DQRTjNPC2qGAPIiqv43mQ6YD9E+By4j21HnkFu78n0jBuJBa6R7p71lzndkT31ccIn5qzk3TTDUp7dEvSjIDZZtYxIcvsiuktphxIXjGlUvvvCP+lB5L0eqly8L8beJm7n9HGEzKp0h4jWtbnMD3uR/qKu3+5Ut/Mtnb368zsRCIJ5fNA35NYij1yqjgNuB/4MhEjmxkz+kVio2X3ZP+nEoqNf9NQUWMAcPfzzGwfd78UwMwyTdAAXlBkivVuolsjOzbuBLo7uicna1dRFcUIhd4WRcwlFtdf6X0wKQ3kQuBS8t9TD9JdfD2UrL110/8msFWWaJFBaYeSNCPCRf+Cdnxmgl6H2Wa2ClF4zx4xqtK+0d2/mqjXS5Wp4Z50d1VfSu6ir0r7I4QX0v6EcbjoL683sz8QviU7AJ93977eE00Dj5yJyOgSeYBWGC2gd6PlvaiLcyhQUWMAMLMjgZ3N7OnEB81riIjVLFY2s5fRnSXNGn25pbkhp+LudwFp6TKTIMMUrCqKEYq8Lapw9weZuFsgIw3kB+5esftzL7BtM6halqz9HGKG9SBg20TdqoSIyjSjZcAid19gZjsk6p5FRBFCbjGlUntPM9sR+B3JvjwTmRoSxdp+f379HsDMZhJ+C5lUaW/u7sc17Z3pjqKI/rABcb04GnhhkmavR84YyR45ZrY2MS74CHCJu98DnJsgfQeRfjeHPo66LIfKjRbRJ1TUGAxuITKNbyU+dC5P1n8Q2Jk2fkLe6MtfmtmriWpqtpliCa0L5zLgk8Dt7n5ykilYVRRjpbfFdCNjZ+QpZraQaPnMjCW8CPg8MJP8nZkDCOfvpWZ2eqJuiUFpcZrR0cAv2vGuwNUZou7+Q2In+1GS0l7KtN19m35+/2nKV4kC+JeA/zsi2tvR7erbhuiqFP3jSGBVd7/PzBas8NlTQPPIGT/elOmRcybwYeKaNR/Y290zNtPWIDbtZgIvTtDrpXKjRfQJFTUGAHdfZGbPdfdFAGa2NzFLm8WNdONNH5xgTrwvFMZeVjIH2J7olNh+Bc+dSqqiGEUuK7n7awt0D3H3D8Cj6S9ZM/gQoz5mZisTN0+vTtKtNCitSjNaQnd8bbUkzeUx1EkzZvYZ4rr8Z8DT3H27fmuugL4XZd39asYVypKMtCu1Z5vZa2hF0j5rifisXGBmXwV+Sp7PQ+Vo1R3ufiOAmf0kUXeGu/9Vol4v82kbLdMgeEFMESpqDA6b9RxvTm5R4xDgu+14W+JD/7B+i5rZccAbibGXNd19835rTgNmEWZzBxAmqX2n5YVf0768DkWo9Z3CNJCN2vtqCeTEJI8bh4D8otmLgOvd/WQzyyymlBmUUpRmRMTyHWVmW5EfrTpSuPvenWMze2eWrpnNAOZNYDxXZWpYGdOcof0Ouh4mab/nEWY94LXAh4husyxKxpva9Xm2mX2TuPfLXBdWRjSfSxSRhjYeeRRRUWNwmGVmhxDjJ89I1r7d3T8CYGZrtnPI4FnA1939JDP76yTNUtz98M6xmWXtEJzNYwsZBydpjypVaSCPmfnvt0FpG4foFG4q+A2wipntR26La4lBaeMaktOM2mL3YXfP9C3paFelvZRpm9ku7XAlEl/X7j5mZi82szvopp/8a7Gp4VBi4Ry5Jt0umH2BvheiR5yHiKLGEcAuK3juVFIy3tSuz8cTXcLZEbKLiI6+9K4+dz/QzNYHzm4m9ad3ulXE4KKixuBwCTGX/lRgYbL2WJstHCPm0P4pSfc+YKaZnQBskaRZipnNJ+J7ZxL/3n33PHD3g5ZzLiltvSNKiUlVZ4RtHBkGpfubWVXX1RnEe2lnctMDqgxKoSDNqC12NzOzG+gudn+XoU1d2kul9mzidb2UfGPr+4EdyffZmoiM2f8q7cXEJtK9fdYRXU4CdiIKG+/LEnX3q83sFiJuPbtbdkZFwmFlzGjrENmNGCn7DOEpsv/j/iUx7VFRY3A4kHjjnU+0Mqfh7seb2SzCWPDBRN3TAMxsS2JnexS4x93fXX0Sjcq23mFnOplUZezOVHZd7UmMsY0BqwP/nqRbZVAKdWlGGwC9P2vfO74q016Kk2auIwqSY8APEnUBvkiYGi5oCSwpmNnRwBx3f4uZnejupyYZaZdot/HE7d092xx+lDmX7jjuecT4dd8xs08Avwb+QLynj8/QbVSOgVTxCHCguz8CYGbHJMVSiz6iosbg8EtgVeKNuFaWaDP1W799OcPM0lJIWhLIzsQHfErXwjRg65ZV3rm4qNV0OKlMA6ngPuLzo6Lr6pXuvieAmX2MPK+HKoNSqEszOozY5YSkjsLKtJfipJmT6O4kn0YU0bJ4B92Um12I4lkGG9KNNH1qkma19hvMbEPCB2nM3TN9gUaRJe5+CYCZZV6rbnH3+Yl6vZSNgVTh7p8b9/UvzOwwarvOxJ+IihqDw6eJNtNjiRntFIovoNu6+9xC/Qrm0209zJ5vHE9lW++wU5IGUmFQ2nazVyfaapcBT+qn3jjtTYnxuW3Ib+mtMiiFujSjkl1O6tJeKrWXuvvPAMzs90maHapSbsaIWOo5wDqJupXa+zJ97glGgQfM7OPt+M5E3d1b8aqzoZV2zagcAxFiKlFRY0DoiRzKMo98lGZQasTr5Unu/uoEzU2J+NhX0mNG1m/dacBDRPzjGHBOlmjrirkM+CRhDHtyVlvvqFGcBpJuUNp2sz8AnOLuy8zsPf3UG8dexKhPJx45cza9yqAUYLG73wYsNLMXJOpW7XJWpb1Uan/ZzC4nrhXZSTNVKTcfAd5GzL5n+uNUam9LJKGtBHyB3IX2SNHMjr9HM9TOHLdmgrFyjUOko6LhgKOihpgMFTuOewGb0DUjeyXwuiTtSo4gjOdmEC7nNyTpziEWfhfTXQCKPlCcBlJiUApsDKzbXMY3yBJ191MmetzMjnX3D/VZvsqgFOIzpFM8OoCE+Wwz2xO4v2iX8xqS016mgfYd7r4XxOInURfg552Um9YFlcXm7n5c092Z7jjIMGs/z93f3HTPRlHJfaOZHb8U+FbHayFRe6LPy7loHKIvmNlKwKZEBynu/n3qYqnFFKGihpgM6TuO7n6KmX24p0X/gxm604SOh0hm1XgWYUZ7ALErJPpLVRpIlUHpSXS7zD6aqLs8npKgUWVQCjDbzFZtx1mGv/OI0aKOl0bm6ys97WUaaPcWrg4kyViwdVHuY2a/aQ8dDFyboQ1sB3ylHW9D/NtnUaU9q3XErESM0m0yIl2rVbwKuKKNdKV5yIl0HPg+8DBxjf6+YqkHHxU1xGSo2nF8ZpsxfARYO1G3kguAC9vxx7JE3f3wzrGZpY84jSBVaSAlBqXtZiFz7GQ6UGVQCnAW8VkCrZU6gXcRnWY3kd/GW5X2Uqk928xWIf6tM5Oq9gJe0P47BmRF50L8zK9putn3BFXaS4iOVYii9F5o976fvJnu51e2V814NA7RP25197+tPgkxtaioISbDXsTu/crk7jieQPhLAJycpFnNHu6+H4CZnUHS+ImZzSdSdWYyOkkzlVSlgZQYlFZiZuu4+93tuDP2c1ufNSsNSiG6JBa1yM0dMgTdfTFwTIbWBFSlvVRqnwUsaMdZhatOF+UWdCNdU15fjXcQxpkA70zULdOeaIQuaXxuVPkOcE87XtvMvuDuKZHcZrYW3XGIu9A4RD952MyuovlsubvueYcAFTXEZCiZ6Wwf6n+ToTWNWMvMnkcshDId1u9x93cn6o0sVWkgxQallRxKd2fzaOBYd+/37nKlQSnEz9mJ3NwVuDpZP5uqtJdK7aXuvn8be1klURf+ONI15fVlkXW+Jt3d630J36m+U6m9HDLG50aVK939RIBmcD0rQ9TMPgH8GvgDcf93vMYh+sqz3H3HFT9NDBIqaojJ0DvTiWY6+0pVd8rWcd/2aJxY5Q3bUFOVBlJsUFrCuELOGJDyuVVsUAp1kZtVVKW9VGrPM7NLCePdVxOJJFlUvL4WE6Oo2QXCam2RywZmtj9xvdgA+Ock3VvcfX6SloDVzGwu8VmGu3+t+HzEFKCihpgMS4hZYYhWW8109onC7pT5dNvkNcfZf0rSQKgzKC2hFXLWc/e7zGwjYuynkqwd1qrIzSrS016mgfZzgcOJKNl3JWl2SH99ufuNZra9u1+eoTddtCvG50acQ+im7h3q7kuTolV3bx5ynY2loR8NLebbwJOB2dSMiIo+oKKGmAxnA1sTLa5j7u7F5yOmnoeIDpEx4JzicxkFqtJAqgxKK3m7mZ0FnEqM++xXfD59xcxmAA93IjdHhIq0l2rtU4BZ7v5zM7siURd3dzP7Bu2eIFH6DW3ht4S4F8lc+FVpV4zPjSzuvpRuyk2HjGjVeT3HWmQL8b9ARQ0xGT4BXEpEH4nh5Aji5mkGMSucYlA6qhSmgVQZlFYyC9id2NFOK2hU7bC6+5iZbWZmN9ASbtz9d/3WLaYi7aVM28zeSXguzTCzNxGLoEUZ2k3/IiIZohOHmJWYtS91HYXp2lXjcyKXnvczxGtrjBEw8S6m4wm0OpHsmJmYJfqEihpiMvzA3eXCPPyMtT8aPxlCqgxKpwHXAOu6+81m9uNE3cod1g2AXsf+g5N0q0hPeynWvoxona7iP909c8Snw7ZEEttKwBeAO4dZexqOz40q/b4n+izxflaHRhLuvrBzXODDJPqEihpiMjzFzBYC9xNtl4o+Gj4uAC5sxx+rPBHRH6oMSqcBVwI7tpSIpSt68lQwDXZYDwN2ascLH++JQ0Jl2kuF9kf5466BMcASdDv82swup2uyl1U0K0liK9YeqfG56UB2tKq739OuGZ339G/N7AJ3zzT/HSl6/r0fAW4uPh0xRaioISbDSu7+2uqTEH1lD3ffD8DMzkDjJ8NKlUFpJWcS17qrCMPjvreZToMd1nOJDhWA8wjzu2GmMu0lXbu9vt5P/J6XEkWsTDYjun9SioQ99CaxjSUnsVVpl4zPjSqF0ao3Ee/nzjjXgeQmGo0aPwTmEEXhOSt4rhgQVNQQk2EjMzuO7q6M4j6Hj7XM7HnEBXWdFT1ZDCxVBqWV/AqY4e4Xm9mzE3Urd1iXuPslAGY2Ct4plWkvVdrPBx4gXlvZ5qi/ATah3ROQ14m0hEimgIhXzUxiq9K+hprxuVGlKlp1Y+J9BbA+uaNVo8gMdZ0PHypqiMnQa36mmb/h5AQi/QTg5MLzEH2k0KC0kkXAMjP7InBrom6VQemewP1m9vH20FDfHFemvRQnzZwPXEQUNc5L1n4A6HRvjpFUWHD3U8Y/ZmbHuvuHhlg7fXxuxKmKVr2AeD+PEe/nnyfpjiobNpPlzu/5a8XnI6YAFTXEZPgZ8Fd0W2u/U3guog+0udG/qT4PIfrAYne/DViYbAh2DTU7rPMIE9iOl8ayRO10KtNeirWvBa7tfWwEFvgT8ZQCzUzt9PG5ESc9WrUVR7d0930z9AQQmx2rkT+uKPqIihpiMpxIVDMdeGPxuQghxBPhULrdKQcAWakNVTus7yIimm9idJKMKtNeplPSzLAv8EeRqvG5kaMqWrUVR19mZnvTLY6qc6CPuPtF1ecgph4VNcRk+AWwMvBdui2nQggxCMw2s1Xbcab3QMkOq7svBo7J0JpGVKa9jFrSTBlmto67392O13X3/wRuG3LtqvG5UaQyWvXqpj27SF+IgWdm9QmIgeBKItLqMuD3xecihBBPhLOIeeULyI0r/hVwj7tfTNLCa4Q5F1ij/cn2lyjRNrN1eo7XbYdpC/wi7UN7jo8GcPfPJuhWai9294XuvgcaPekr7n4P8OGePyeb2SuT5K+g+TsIIf53qKghJsNu7n6ju78JzZ8JIQaLZcAid9+fWHhmsQj4ZtthXT1RdxRZ4u6XtMSXB0ZEe6QW+Gb2j8CbzczN7LMkLgArtfnjf+sDEnVHlZuAtxEjfD8jolUzmE8YS48RnX1CiCeIxk/EZFiruUE/guI+hRCDxdHECB3ArkSbbwZVBqUjRWXaS5V2W2RvYmZziEVQVqRqmba7v8nM1nP3u8xsI+C+DN1qberG50aVqmhVeacI8SeiTg0xGU4g5obfiuI+hRCDxRK6Rp2ZnWbaYc1hHvAXwI/an8wFZ4l265rc2d0NeB/w9xm61drA29u4y6nkjpJValeNz40qnWjVTwILgAuTdL9LFEivBF6TpCnEUKFODbFCFPcphBhgrgeOMrOtgE8l6mqHNYfKtJdK7beb2VnEInsZsN8IaM8iWvQ/mKhZrd0Zn1tgZhpL6CPF0aoHAd8nr5NQiKFDRQ0hhBBDSbtJfdjdty2Q7+ywQiShiD5QmfZSnDQzigv8a4B13f1mM/txom6ldtX43MhRHK16i7t/MElLiKFE4ydCCCGGEncfAzYzs7XNbDUzyxw/qTIoFaPBNcBq7n4zULHAr9C+ErjTzObRHSkbdu2q8blRpTdadc1E3YfN7Cozu9TMLk3UFWJoUKeGEEKIYWYD4PSerw9O0tUOq+gnVwI7Fi7wK7TPJO5bryISIjIjTqu0q8bnRpUrCE+L7MSqZ7n7jsmaQgwVKmoIIYQYZg4DdmrHCxN1tcMq+skoLvArEyLStYvH50aV+dS8tlczs7nEdSNz7EWIoUHjJ0IIIYaZc4nxjzWA8xJ1rwd2MLOvA9cm6orR4FfAPe5+MXDbiGgvAr5pZl8kfyc9Xbt4fG5UqXptfxtYhRh7mZ2oK8TQoE4NIYQQw8wSd78EwMy2yBDUDqtIYBGwrC2ybx0R7cXufhuw0MxekKhbqV01PjeqfBfYpEWrPhk4I0PU3S/K0BFimFFRQwghxFBiZnsC95vZx9tDd2boNhf9zczsBrou+r/L0BYjwygu8A8F3tOODwCOHwHtqvG5UUXRqkIMKCpqCCGEGFbmAU+iuxhYlqitHVbRT0ZxgT/bzFZtx89K0qzWPpdIm4EYnzskUXsUUbSqEAOKihpCCCGGlXcBRwA3ATOStbXDKvrJKC7wzwIuaMdnJupWaqePz404D5vZVcC9AO6+T/H5CCEmiYoaQgghhhJ3XwwcUySvHVbRT0Zxgb8MWOTuC8xsh0TdEu2q8bkRR9GqQgwoSj8RQgghpp4l7n5J22V9oPpkxNDRWWTvTyT7jIL20cRYF8CuibpV2vOAvwB+1P7cl6Q7yqxmZnPNbBcz26X6ZIQQk0edGkIIIcQUoh1WkcDRwC/a8a7kGhtWaS8Blrbj7HjTCu3K8blRpTdaVQgxQKioIYQQQkwtlQalYjQYtQU+wPXAUWa2FfCpRN0S7eLxuZFE0apCDC4qagghhBBTi3ZYRb8ZqQW+mc0AHnb3bTP0pou2EEKIyTFjbGys+hyEEEIIIcQkaIvsPdz9CyOm/X7CoPS/ANz9d6OgLYQQYsWoU0MIIYQQYkBw9zEz28zMbiB5kV2pTRh1nt7z9cFJutXaQgghVoCKGkIIIYQQg8UoLvAPA3Zqxwsf74lDpi2EEGIFKNJVCCGEEGKwOAz4XPtz2Ihon0tEyK4BnJeoW60thBBiBaioIYQQQggxWIziAn+Ju1/i7pcADyTqVmsLIYRYARo/EUIIIYQYLJa0BTZmtsWwa5vZnsD9Zvbx9tCdGbrV2kIIISaHihpCCCGEEAPCiC7w5wFPoutnsSxJt1pbCCHEJFBRQwghhBBicBjFBf67gCOAm4AZSZrTQVsIIcQkUFFDCCGEEGJwGLkFvrsvBo7J0psu2kIIISbHjLGxsepzEEIIIYQQQgghhHjCKP1ECCGEEEIIIYQQA4mKGkIIIYQQQgghhBhI5KkhhBBCiGmHma0P/DuwjbtfV3w6QgghhJimqKghhBBCiCnHzNYEjgPeAKwH/Ab4V+B8wN39kcLTE0IIIcSQoKKGEEIIIaYUM3s28F2ikPFe4AfAk4FtgJOBG4D/KDo9IYQQQgwRKmoIIYQQYqo5B1iFGB1Z0vP4HWb2aQAzexowH9gd+DOi8PEed79+om+4vHEUM/sPYIG7n9a+HgPeAWwNvB64D3gPcHU7r107j7n758Z977nAPOAvgXuAk9z9Uz1ahxOxpusD/x+4Bdjb3e9+4v9EQgghhJgKZBQqhBBCiCnDzNYAdgE+Oq6gAYC7P+TuDwEXEsWDucBLgJ8CC81srSk4jfcBXwO2AL4KXAx8BvgGsCVwBXBxG5Hp5YPAJ4HNgc8DF5rZhu3neinwD8DfAn8OvBr4FEIIIYQoRZ0aQgghhJhKNiI2Tf51eU8ws+cDbwRe5+5Xt8cOIYocRwEn/onncJm7X9S+70nAEcBP3P0T7bETiG6OVwBf6fl7H3P3f2zPOR44kihe/BR4DvBb4HPu/mB7/r/8iecphBBCiD8RdWoIIYQQYiqZMYnnvLD999ExEnd/GPh/wCZTcA439Xzfe4Fl4x57EPgd8Mxxf++H487nXqDTOXIVsBhYbGaXmtmhE3R6CCGEECIZFTWEEEIIMZX8GHiEqSlO9NJJSxlfNFl5guc+PInHxnjsfdByn+PuvwVeCuwJ3E7r/jCzLR//tIUQQgjRT1TUEEIIIcSU4e73A1cCR5nZrPH/38xWJToeALbqeXwl4OXArcv51ve2/67T83eeBaw9Bac9Kdx9mbt/x91PIQoc9wD7ZekLIYQQ4rHIU0MIIYQQU83biEjXG5unxY+APwCvAv4G2Jkw4jy7JYr8EjgWeDpw9kTf0N1/b2bfBY4xs38jImLPAB7q888CgJntRviFfIcosLyE8Nn4twx9IYQQQkyMOjWEEEIIMaW4+13AiwkTzg8QRY3riLjUk4C7gIOBa4HLgX8Gng+81t1/+Tjf+mAiSvV64FKiAPKr/vwUj+EBYDfg68AdwIeA04GPJ+kLIYQQYgJmjI2NVZ+DEEIIIYQQQgghxBNGnRpCCCGEEEIIIYQYSFTUEEIIIYQQQgghxECiooYQQgghhBBCCCEGEhU1hBBCCCGEEEIIMZCoqCGEEEIIIYQQQoiBREUNIYQQQgghhBBCDCQqagghhBBCCCGEEGIgUVFDCCGEEEIIIYQQA8n/AOS5z5uzms3l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6" descr="data:image/png;base64,iVBORw0KGgoAAAANSUhEUgAABDUAAAHeCAYAAACLyzAHAAAABHNCSVQICAgIfAhkiAAAAAlwSFlzAAALEgAACxIB0t1+/AAAADl0RVh0U29mdHdhcmUAbWF0cGxvdGxpYiB2ZXJzaW9uIDIuMi4yLCBodHRwOi8vbWF0cGxvdGxpYi5vcmcvhp/UCwAAIABJREFUeJzs3XmcHHWd//HXp+dIZnLPnQsIVxLkiCKCKMgpggeyYoG7iv5UUNEAi7oeoHihKyqyuLoq7iqsopbIroqIF4iA6Mp9JQQIV645c88kM9P9/f1RPTNd1XP0zPTd7+fjkUemvlVd9e2emaTr05/v52POOURERERERERESk2s0BMQEREREREREZkKBTVEREREREREpCQpqCEiIiIiIiIiJUlBDREREREREREpSQpqiIiIiIiIiEhJUlBDREREREREREqSghoiIiIlxswOMLM7zWynmf3JzJZF9tea2ZNmdmYe5vIZMxvM8jn/ZGZ/yOY5Cy0Xr5OIiIgoqCEiIlKKbgD2AG8B4sD1kf0fBp5xzv0iD3P5HvCqLJ/zQmB1ls8pIiIiZai60BMQERGRzJnZLOBY4BXOub+b2Xbgr2ZW75zrNbOlwEeAY/IxH+fcBmBDls/5RDbPJyIiIuVLmRoiIiKlZUby777k372R8auBbzvnnsr0hEPLPczsLWa21sz6zOxuMzvQzOaZ2Q1mtt3MXjCzSyKPTVtWYWYfNbN1ZrbHzLrN7B4zOzZl/zvN7BEz6zWzbWZ2X+pSmejyEzN7l5k5M3ulmf3azHYn5/Ku5P73mdl6M9thZjebWUNkPoeY2R3J+TxvZheZ2bfN7LlxXpOlZpYYukZk341m9kTK9pVm9lByOVB7co4rJ3jN90s+p7dHxoee65KUsRoz+7SZPW1m/Wb2nJl90sws5ZjFyXltST7PF83sZ2am93oiIlLWlKkhIiJSQpxzPWb2DHChmV0GfBB4yjm31cxOBl4BvHMKpz4E+ATwSYIPPa4BfgJ0AA8AZxMsd/m6mT3knPvTaCcxs/OALwFXAPcAc4CXAwuS+48HfgB8HbiEIBhz+ND+CfwAuC45t/cB/2VmKwie88VAI3AtQWDnXcnr1QG/Jwj+vItg2c4ngTYgMdaFnHMvmtmfgX9KXnfo+c0C3gR8MeXwNuArwEZgXnJu95rZCufclgye10RuBF4LXEnwvXgF8GlgLvDx5DH/DSwG/hnYBCwCXg9Y9GQiIiLlREENERGR0vM+4CbgA8BW4B/MrAb4BnCpc653vAePoQF4uXNuE4CZtSXP9w3n3OXJsduBs4BzgD+NcZ5XAI84565MGftVZP9W59ylKWO/yXCO33HOXZ2cy9+BNxMEKvYfes5mdhjB6/Ku5GP+H7AQOHRoWUsyWPEi0DnB9W4EvmVmbSnBiTcD9cl9ADjn3jP0tZlVAbcRBBbeRhC8mbJkEOhs4Czn3P8mh/+QzNL4lJl92Tm3leB1/aRz7scpD/8xIiIiZU4piSIiIiXGOfdHguyAlcDCZNbEJcBG59zPzewYM3swuRzi1mSAYiKPDwU0ktYl//59ynXjwDPA0nHOcx+wysz+zcyOM7OZkf33AwvM7L/N7FQzm53B3IakzmUbQRbJPZEgzpNAnZk1JbePAtal1ulwzvUwdlAm1c8ICrGekzL2j8BfnHPPDQ2Y2elmdpeZbQUGCbJBGoDlmT+1MZ0G7AZuNbPqoT/A7wiyXI5KHncf8FEz+6CZZeO6IiIiJUFBDRERkRLknNvrnFvrnNtrZosIliGsNrNagiyOHwNLCG7Kr83glFsj2/3jjEcDFamuJ+hccgJwJ9BlZt8fqnPhnLuDIIPhQIIMje5kHYx9pjjHseY9NMeFjJ6R0THRxZIZEL8hCGSQDJS8FvjR0DFmdhTwS6CLYNnP0QSBhg2M/zplqgWYBewFBlL+/F9yf2Py73OSc70CWGtmz5rZ+7JwfRERkaKm5SciIiKl76vA95xza83scILaCt9yzu0ys++Q3vI1Z5xzDvgm8M1kEOAs4GtAFXBe8pifAD8xszkEdR+uBn4IHJ+DKW0GXjnKeEuGj78R+KmZHQC8DnCAn7L/zQSZGW91zg0CJJeGNEZPFLEn+XdtZDz6uG5gB3DyGOdZD+CcawcuAC5ILsH5Z+DbZvZ0MrNHRESkLClTQ0REpIQlay4cD3w+sqs++fes/M5ohHOuyzl3HfAH4NBR9u8cCnCMtj9L/g4cnNqNJJk18poMH/8rYCdBtsY/Ar91znWn7K8nWHLiUsbOBuomOG87QfbFIZHx10W2f0tQELTGOXffKH96oid2zj1KsBwJ4CUTzENERKSkKVNDRESkRCVrK/w78BHn3K7k8JMERSqvNrMbCDqa5O2TejP7LrAduJcgy+BwgroQ30ju/yxBlsQdwBaCZShvJ6gRkQvfBy4DfmlmlxMEEj5JsGxlzO4nQ5xzfWZ2M/B+go4ib4sc8luCAML3zOyHBMGZjxA89/HO68zsZ8D7zGwd8Hzy3AdFjrvDzPzk/L9KUJOkBjgAOJMgCDKboN7ID4G1yYe+k2CZyp8meo4iIiKlTEENERGR0vUhoCeZ7QAEtTbM7K3At4CfA3cRtDvNl3uA9xB0HZkNvABcRdCOFIJaEJcA/wDMJ1ge8iOCFqVZlwxKnErwelxPUF/jaoJuISsyPM2PCIIEuwjqZ6Se/zYzu5TgOZ0LPEiQqZHJkp+LCd6L/StB7ZPvA18gaFub6h8JlpP8P+BzBIVDnwZ+TRCY2QM8RND1ZR+CYMYjwBucc49k+BxFRERKkgVLX0VEREQqg5nVEWS0/ME59+5Cz0dERESmTpkaIiIiUtbM7F8IloM8AzQDFxF0Rfn3Qs5LREREpk9BDRERESl3A8DHCFrcAjwAnO6ce6BwUxIREZFs0PITERERERERESlJaukqIiIiIiIiIiWp0pefKE1FREREREREpDjZRAdUelCDTZs2FXoKIiIiIiIiIpJi0aJFGR2n5SciIiIiIiIiUpIU1BARERERERGRkqSghoiIiIiIiIiUJAU1RERERERERKQkVXyhUBEREREREZFscM4Rj8cLPY2SUFVVhdmEzU0mpEwNERERERERkWnq7+9nz549OOcKPZWi55xjz5499Pf3T/tcytQQERERERERmYZEIoFzjrq6ukJPpWTU1NSwd+9eEokEsdjU8y2UqSEiIiIiIiIyDdO9Ma9UsViMRCIxvXNkaS4iIiIiIiIiFSsb9SEqjWpqiIiIiIiIiEjFUlBDREREREREREqSCoXKuFzHJtzf74btPVBTC/sdhK06BqupKfTUREREREREpMIpqCGjcp1bSNz4HXjs/vR9c+Zhr3sLduqZWjcmIiIiIiKSZ0cffTT/+q//yoknnljoqRScghqSxm3ZQOKqT8DO7aMfsHM77mf/BR2b4J8+oMCGiIiIiIiIFIRqakiIi8dJfPPKsQMaqcfeeRvu7t/nYVYiIiIiIiICsHr1ajZu3Mh73/teDjroID75yU/yqU99Ku2YL3/5y0CQ1XHttddy0kknsXLlSlavXk1fX9/wsffffz9nnnkmhxxyCKeccgp//vOf8/p8psucc3m7mOd55wIfBI4A6n3fr47sfx3wNWB/4BngUt/3f5ey/0Dg28Arga3A133f/9o0puQ2bdo0jYeXH/fAvST+40uZP6BtMbHPfUvZGiIiIiIiUrEGBwcBqK7Oz2KI1OUnDz30EOeddx4PPPAA1dXV9Pb2csQRR3DbbbdxwAEHcPTRR1NXV8cPf/hDZs+ezbvf/W5WrVrFpz/9aTZv3swpp5zCNddcw0knncS9997LBRdcwO23305bW1vOn8d4r9uiRYsAJrzRzHemxlbgW8Al0R2e5+0P3Ax8CZiX/Pt/PM/bL7m/CvgVsAZoBt4EfMzzvHPyMvMKkZhs5sWWjfDUE7mZjIiIiIiIiIxr1apVNDU1cccddwBw6623snz5cg444IDhY975zneyZMkS5s+fz8UXX8wvfvELAG6++WZe85rXcOqpp1JVVcWrX/1qjjzySH7/+9LJyM9rTQ3f938L4HneCaPsfidwv+/7P0xu/8jzvPcnxz8LHA/sC3zC9/1e4AHP874DvB/4aaZz8DyvEWhMzoeqqqopPpvyFN/84qQfY+0bqVp5eA5mIyIiIiIiUvwSiQSJRKJg13/rW9/KTTfdxKmnnspNN93E2WefHdqfzHoAYPHixXR0dOCcY8OGDdx2222sXLlyeP/AwACrVq3K29xjsdi07suLqVDoEUC01cYDyfGh/et8398V2f/BSV5nNXDF0EZra+skH17eNpkRn+Rj5s6ezWy9jiIiIiIiUqH27NlDT08PNTU1ebleLBajurp6+HrnnHMOV199NevXr+e+++7je9/73vA+M6O9vX14u729nZaWFmpra9lnn30466yzuPbaa/My79E0NDQwc+bMKT++mIIac4BodcptwEsm2D93ktf5BnBj8usn29vbJ/nw8pZoaIbOLZN6zM4ZdezW6ygiIiIiIhVqYGAgr5kajY2NPPPMMxx33HFAEBg45phjuOCCCzjxxBOZPXs2AwMDADjn+P73v8/JJ5/MrFmzuPrqq3njG9/IwMAAb3rTmzjjjDO47bbbOOGEExgcHOTBBx9kyZIlLFmyJOfPY3BwkK6urlGDQZkmIBRTUGMnQS2NVPOBHRnuz4jv+91A99B2PD7ZvIQy98oT4clHMz9+fgOJ5Yfj9DqKiIiIiEiFyvfSk9WrV/OpT32Kq666ive+971ceumleJ7H+9//fj760Y+mHX/WWWfx9re/nS1btnDyyScPH7N48WJ+8IMfcOWVV3LRRRcRi8VYtWoVX/jCF/L2XBKJxLTuy4spqPEwcGJk7KXAH1P2H+x53izf93en7H84T/OrCHbUcbibb4Ad2zI7/sTXY6pLIiIiIiIikjennXYap512Wmhsn332oaGhgZNOOint+MMOO4yLLrpo1HO99KUv5aabbsrJPPMhr0GNZAeTGqA2uT20cGYvcAPwUc/z3gbcBJwNHAmclzzmz8DzwBc9z/s4sBx4H3Bx3p5ABbDaGcTe9y8krvkMDPSPf/ChL8Nee1Ze5iUiIiIiIiKjGxgY4LrrruPcc8/NW12PYpHvlq7vAPqA3wJVya/7gH19338G+AfgcoIlJZcDZ/m+/xyA7/tx4I3AoQTLR24FvuL7/k/y/BzKnh18KLEPfwHG+WWw408jduFlWJ76MIuIiIiIiEi69evXs3LlSp599lk++MHJ9tEofeacK/QcCslt2rSp0HMoSm5PL4mL/wkSo6xtWnYwVZ/8av4nJSIiIiIiUoQGBwcBqNaHvpMy3uuWbENrE50j35kaUiqeemL0gAZAT2d+5yIiIiIiIiIyCgU1ZFRuzTj1V7dvxe3pzd9kREREREREREahoIaMyq15ZPwDOjbnZyIiIiIiIiIiY1BQQ9K4ndthw7PhwfpZ4WPaFdQQERERERGRwlIVE0nj1j4aHpjXgB24Enf/PSNjHSqwKiIiIiIikg3OOXjy0aAMQN9uqJuNHfoyOHAlZhPWyqxoCmpIurXhpSe24jBobAkfo+UnIiIiIiIi0+YevZ/Ez/4LNr8YHr/VhyX7ETvnvdiKwws0u7H97W9/413vehdr1qwp6Dy0/ETSuLWRIqErj4CWReFjlKkhIiIiIiIyLYl77yDxjc+nBTSGbXiOxDVX4B74S1ave/bZZ3PNNddM6xxHH310wQMaoKCGRLjuzrQsDFtxBNa6MHxgu4IaIiIiIiIiU+U2voC7/lpwifEPjMdJfO9qXOeW/EwMGBgYyNu1pkvLTyQkLUujZSHW2Iyrifyo7NyO6+vF6urzNzkREREREZEy4f74S4jHMzt4oB93x68x7z3Tvu5ll13G3/72N+6//36++c1v0tbWxpFHHsng4CA1NTX87ne/441vfCNXXHEFq1ev5r777qOvr4/99tuPyy67jOOPPx6Av/zlL5x77rm88MILAFxyySXE43FmzpzJLbfcQn19PZdccgnveMc7pj3n8ShTQ8LWhIMatuKI4Is582FmXfhYLUERERERERGZNLd3L+5vf5rcY+75Iy7TIMg4rrzySo4++mguvvhinnrqKe666y4AbrnlFk444QQeeeQRrrjiChKJBKeffjp33303jz32GG9+85s5//zz6e7uHvPct956K6eeeiqPP/44n//857n88svZsGHDtOc8HgU1ZJhzLr3zSbIgjZml19XQEhQREREREZHJ6+mA/v7JPaZ3F2zfmpv5AEcddRRnnnkmVVVV1NXVMWvWLN7ylrcwe/Zsampq+MAHPkBNTQ0PPfTQmOc49thjee1rX0ssFuOMM85g7ty5PP744zmbM2j5iaTasgG294SGbMVhI1+3LsK98MzITnVAERERERERmbzEBHU0xuJcdueRYunSpaHtvr4+rrzySv74xz/S09NDLBZj165d42ZqtLa2hrbr6+vZtWtXTuY7REENGeYiS09YsgybM29kuyVSLFTLT0RERERERCZvQRPEYpMLbtTWwtz5Wbm8maWNxWLhhRzf/e53+etf/8pPf/pTli5diplx6KGH4nIYWJkKLT+RYW7NI6FtWxnphZzW1lWZGiIiIiIiIpNl9bNg1TGTe8xRx2E1NVm5fktLC88999y4x+zatYva2loWLFhAf38/X//619mxY0dWrp9NCmoIAC4Rh3Xhehq28ojwdms4qKG2riIiIiIiIlMTO/mNmR9shp30hqxd+/zzz+eRRx5h5cqVnHjiiaMec8EFFzB37lxe9rKXceyxx1JXV5e2RKUYWLGljuSZ27RJN+YA7rmnSFz54ZGBqipi1/wImznSstXt3E7i0nA7nti/3YjVz87XNEVERERERIrO4OAgANXVk6vwkPjlj3G/+vGEx9lb/x+x1541pbkVs/Fet0WLFgGkr5OJUKaGAOlLT9jvoFBAA4DZc6FuVnisXUtQREREREREpsLeeC527gUws270A+pnYed9qCwDGtmiQqECgFsbLhIaXXoCQ21dF8LzT488rmMTtuygnM9PRERERESk3JgZdvIbcK86CffXO3FrHoK+3iCY8ZKXYa94DTZjRqGnWdQU1BDcwAA8/URozFakBzUg2dY1Jaihtq4iIiIiIiLTYzPrsRNOhxNOL/RUSo6WnwisXwv9/SPbtbWw//LRj410QFFbVxEREREREZmKbNT4VFBDcGsj9TQOPGTsVkGtC8OPVQcUERERERGpcGZGIpEo9DRKjnMuKHMwDQpqCG5NpJ7GGEtPAKw5HNTQ8hMREREREal0sViMwcHBrGQeVArnHIODg8Ri0wtLqKZGhXN7euG5p0JjtvLwsR/QGll+snsnbvdObNacHMxORERERESk+JkZM2fOpK+vj+rq6qAA6DQzEMqVc244oDFz5kxlasg0rXsc4vGR7fpZsM/+Yx5us+dC/ezwoJagiIiIiIhIhYvFYtTV1VFVVaWAxjjMjKqqKurq6qadpQHK1Kh4bk2knsbyw7BY1fgPal0Ez64bOUfHZmyswqIiIiIiIiIVYuiGXfJHmRoVLlok1FaMs/Rk6JiWaF0NZWqIiIiIiIhI/imoUcHczu2w4dnQmK0cu0josGhb13YVCxUREREREZH8U1Cjgrm1j4YH5jVA25KJHxgpFuqUqSEiIiIiIiIFoKBGJVsbaeW68vCMCtqMtvxErYtEREREREQk3xTUqGBuTTiowYoMlp5A+vKT3t2wa2d2JiUiIiIiIiKSIQU1KpTr7oDOLaGxTIqEAtis2TB7TnhQS1BEREREREQkzxTUqFDRrie0LMQamzM/QUu0roaKhYqIiIiIiEh+KahRqSJLTyzTpSdDx0eXoChTQ0RERERERPJMQY0K5JxLy9SwlZktPRnWGikW2q6ghoiIiIiIiOSXghqVaPOLsH1reGz5JIMazeGghpafiIiIiIiISL4pqFGB0uppLFmGzZk7qXNYa/ryE7V1FRERERERkXxSUKMCuTXTXHoC6W1d+3ph5/ZpzEpERERERERkchTUqDAuEYd1j4bGbOXkioQCWP0smDMvPKglKCIiIiIiIpJHCmpUmufXQ+/uke2qKjjoJVM7V0u0roaKhYqIiIiIiEj+KKhRYdzacCtXlh2Mzayb0rnS2rq2K1NDRERERERE8kdBjQqT1sp1xRTqaQyJZGqgTA0RERERERHJIwU1KogbGICnnwiN2YrJ19MYFumAouUnIiIiIiIikk8KalSS9Wuhv39ku7YW9l8+5dONtvxEbV1FREREREQkXxTUqCBuTaSexoEvwWpqpn7C1sjyk719sHPb1M8nIiIiIiIiMgkKalSQrNbTAGxmPcydHx5UsVARERERERHJEwU1KoTb0wvPrguN2crpBTUAaFFdDRERERERESkMBTUqxbrHIZEY2a6fBfvsP+3TWnQJSruCGiIiIiIiIpIf1YWeQCrP89qAfwNOIpjbg8A/+77/cHL/ecAVwELgUeBC3/fvL9B0S4pbE156wvLDsFjV9E/cHA5qKFNDRERERERE8qXYMjW+BTQAy4FW4D7gFs/zzPO8VwP/AXwAWAD8HLjV87y5hZpsKXFrw0VCbeU0Wrmmnqc1vQOKiIzPDfTjejpx27fiUjOoJOtcIo7b1hO83gMD+b12Xy+uuwO3e2d+rzs4iNvaHfwZHMzvtXfvDJ5zX29erysiIiKVq6gyNYADgX/3fb8HwPO8/wQ+CjQC5wM3+77/u+S+rwAfAs4Crs/0Ap7nNSbPh+/7VFVlIVuhyLkd24hveC40Vn3IKiwLzz2xcAmhW7LOzcRiMcxs2ucWKTeJp58g8Ydfkbj/LxBP3mzOayD2mtOoOvEMbF5DYSdYRlxPF/E7fk3irt/BjmRXpuoaYkcdR+yUNxFbdlBurpuIk/j73STu+DVu3ePD47Z0GbETX0/sVSdjNbW5ufbmDcT/+CsS994OQ0GFmXXEjj2ZqpPfiC1ckpvrDvST+MvtwXN+Yf3wuB30EmInvZ7YUa/OTmagiIiIyCiKLajxFeDtnufdDOwCLgDu9n2/y/O8I4AfDB3o+77zPO9BYLIpB6sJlrAA0NraOu1JF7vedY/QnbIda2iiddXLsxJ4SMydw8bUgb17aK6tpqqhadrnFikXzjm2X/9Ndv7sB+k7t/eQ+OWP4fZf0/iprzLz0JflfX7lpu/+e+n+0sfSswUGB0jcezuJe29n7jvez9xz3pPVAGyidxddV/4LAw/9X9o+9+KzxG/4d2J3/Zamz15LVWNz1q4LsPsPt9Bz7echHg/v2NNH4vZbSNz5GxpWX86sU9+Y1evGuzvp/PzHiEcKUQO4px4n/tTjVP/1TzRdfhWx+tlZvbaIiIgIFF9Q4x7gnUAnEAdeBE5P7psDbI8cvw2Y7PKTbwA3Jr9+sr29fWozLSGD994ZHlh+GB0dHdm7wLwG2N4zvNnx2MPElh+avfOLlLj4r35C/H/+e9xjErt20Pnpi6m+7KvEluyXn4mVocSz6xj814/BQP+4x+3472+ze9BRdeqbsnJdl4gz+PUrcI8/OO5xA88+xeZPvJ/qy6/GZszMyrUTD97L4L9fCc6NfVA8Ts+/fY4dg3FiL3tlVq7r9u5h8AuX4jY+P+5xex/+PzZdcQnVl35OGRsiIiKSsUwTEIomqOF5Xgz4A3Ab8A/AHuA84C7P8w4FdgLzIg+bDzwzmev4vt8NI4kL8einWmUo8cRDoW23/PDsPu/WhaGgRnzzi7gDV2bv/CIlzG3rIfHLGyc+EGBvH4P+f1F18RUTHyujiv/4ugkDGsPH/vz7uGNeg2Uhg8Ddf8+EAY3hYzc+z+AfbyF22lnTv24iTuJH3xk/oDF8sGPwxm8TO+zIrAQXEn+8ZcKAxvCln3iI+H33YEe+atrXFREREUlVNEENggKhy4Bv+L6/Izn2Pc/zvgwcAzwMDOdle55nwCrg5nxPtJS47g7o3BIasxWHZ/Ua1rwwtHacDhULFRni7v5d+pKA8Tz+AK5jM9aycOJjJcRteBaefiLzB/T3k/jOVdiyg6d/7b/eMbnjb/WJ9+6a9vIX174Rejozf0BPF4nrvoq1Lp7edZ2DP906qcck7riVKgU1REREJMuKJqiRrJuxDrjQ87yPA3sJMjXmELRv7QZu8zzveuAu4CJgJvA/BZpySXBrwl1PaFmIZXktN5EOKGrrKjLCPfbAJB/gcE88qKDGFEz6tQZ44iFcJJstL3p3w60/I4P8iuy7757CXHfdY7j+vVjtjEJcXURERMpU0QQ1kt5MUCz0eaAGeBp4q+/764H1nuddCFwHLCQIdJyRktUho1n7SGjTVmSnlWvonC2Lwm+Q2xXUEBnWuzs/jxHo3VXoGch4nIM9vaCghoiIiGRRUQU1fN9fA7xhnP03ADfkb0alzTmHiwY1VmZ36QkQ1NRI1bkZ55zauooAzKyb/GPq6rM/j0owU69b0Zuh75GIiIhkV1EFNSTLNr8I27eGx5bnIKjRHF5+Qn8/bOuBBY3Zv5ZIibGVq3CjtLsc9zE5yKiqBLZyFW6CLjNp9l+O7XPAtK/tHvgL7NiW+QNmzIRjTsAsNr3rdmyGJzIrUDrskJdOe3mTcwn4659g757MH3TACmyGsjREREQkuxTUKGNuTThLg6XLsDmT7YA7MZsxA+Y3wrbukcGOTQpqiAB2/Gm439wELpHZA5Yfhi1ckttJlSlbdhDseyA8/3RmD6iuJvahy7E50cZak5c4YAXuP6/O+Hh73VuIveGcaV/XDQ6S+Ph70gPYY5m3gNjqT2HV0//vP7GgCfe/P8z4eDvh9IkPEhEREZmk6X1EJEXNrQ0XCc1215OQaLFQ1dUQAcAam7HXnpnZwdU1xN7yztxOqMzF3vpuqMqsXam9/pysBDQA7OWvhgNWZHZwcxt20uuzc93qauzsd2V+/NnvykpAA8BOPAOa2zI7eP/l2MuPy8p1RURERFIpqFGmXCIOTz4WGrOVuUtpT0tlVgcUkWH2D+dhx582/kG1M4hd+ImstBetZLb8UGLnfwSqa8Y/7pQzsdd72btudTWxD14OE33/mtsla6z3AAAgAElEQVSIXfJZrH521q4dO+ZE7Jz3wnh1jMywc95D7JgTs3Zdq59N7J8/BxMtZVl2MLEPZSc7RERERCRK7zDK1fProS+lg0JVFRz0ktxdL/Km1rVvzt21REqMxarg7RfC8sNx130l/YDGFmKXfl5tXLPEjnwVsUX7kvjaZenLMg4/itjJb8AOeWn2rztnLrGPfgl39+9xf7oVNr0wsrOxBXvN67DXnI7Vz8r6tWOnvAl3wArcH36Fu/8eiA8GO6qqsSOPxU55U04CZtbcRuyyq3F33oa78zfQ3RE+4LjTiL3tAqxm/CCTiIiIyFQpqFGmoktPWHYwNpUuDBlKa+uqTA2REDOD1sjvyZCaGgU0sswWLoFIEU774GXEVh2d2+vW1GAnnoE74XTo6YTdO4OuLE2tWCy3yZG27GDs/A/j3v6B4NoADc1YjrvpWP0s7PS34E47i8Q1n4E1D43sa12kgIaIiIjklIIaZcqtidbTyHE3hUhNDTq34BKJnL+JFykpXVvGGG/HJeJBRodkhRvoDxcvBmyf/fN2fTODxpbgT55ZXT0s3jf/143FsKX74VKCGmP+zIuIiIhkie44y5Ab6Ien14TGclokFNKLxY1yQyFS6VzHGDd4g4OwtSe/kyl3Xe3h7eqaoEuT5Fbk/4Ixf+ZFREREskRBjXL0zNogqDCkthb2X57TS1rtDGhoCg+qA4pIWOc4tWbG2yeTF72ZzsPyDwFrigS49XMtIiIiOaZ3eGXIrX0kPHDgS/Kzprk5Uiy0Q29mRVK5zrE/tdbvS3a56M10pq1HZXpaIq9zTycuHi/MXERERKQiKKhRhqJBDVuZ46UnQ9eJ1tVQsVCRsHGCGuPuk8mLvJ4qxJonDS2QmhETj48ULRURERHJAQU1yozr64Vn14XGbGWOi4QOaQkHNZyWn4gMc4MD0NM19n6l6WdVWlaMMjXywqqroaE5PKiAnYiIiOSQghrlZt3jkEiMbNfPgqXL8nJpa418Eqp0epER3Z3gEmPv141fdkWCRKagRv5Ei4XqZ1tERERySEGNMuPWhlu5svyw/LWJbBm9rauIkF4wMVq0smMzzrn8zaeMuUQ8vftJs5af5EtaAElZSCIiIpJDCmqUmfR6GnlaegLBp3NmI9uDA7B17HR7kUqS9mn1soPD23v6YNeO/E2onG3rCdrkDjGDppbCzafSpGVqtI9xoIiIiMj0KahRRtyObbDhudCYrchfUMNqatPXUquuhkggWrhy6f4we274GC3Zyo5oAGl+Y/Dvk+SFRbNilKkhIiIiOaSgRhlxTz4aHpjfAG2L8zuJlmhbVwU1RGCMwpWqPZATae1xVU8jv5pbw9udW7S0SkRERHJGQY1ysiZcT8NWHI6lLgfJg7S2ie36hE4EGKXFaNson2grqJEV0ddaQY38iv5ca2mViIiI5JCCGmUkWk+DPC49GRZt66pMDZHgU+q0TI2FaZlNWn6SJWrnWlBWV5++tEoBOxEREckRBTXKhOtqT/90cuXheZ+HtUY6oOgmTQR2bIP+veGxptZRlp/o9yUb0pbxRINHkntaWiUiIiJ5oqBGmUjL0mhZhEWLduZDtK1r15agvaJIJYsGK+YtwGbMxFqirS9145cVkddby0/yT8VCRUREJF8U1CgXa6KtXPOfpQEEnz5byo/V4CB0dxZmLiJFwnWMsRwieuO3YxtuT19+JlWm3O6d0Ls7PBh9nSX3osVCo78DIiIiIlmioEYZcM7hnowENVYUJqhhNTXQ0BQe1BIUqXRjFa6cOx9mzAwf26Wbv2mJZrvUz8JmzS7MXCpZJJCk5SciIiKSKwpqlINNL8L2reGx5QXK1ABoVbFQkZBo6n1TENQws/QilgoCTkt661xlaRRC2pIfBetEREQkRxTUKANp9TSWLsPmzB394DywaF2NdgU1pLK5rvbwQGotDRVUzK4O1dMoCtF6Mdt6cNFiuSIiIiJZoKBGGXBrHw5t28oCtHJN1RpJO9Ynz1Lp0m60F476dXCsghrTonauxWHuAqipDY91to9+rIiIiMg0KKhR4lw8Dk8+FhqzFYUNaqRlaiioIRXM7emFndvDg83jZWro92U60pefKKhRCBaLBYWjU+lnW0RERHJAQY1S98Iz0JdS6b+qCg46pHDzgdHbusbV1lUqVPTT6RkzYc684U21dc2yaFHWFtXUKJjIa+9UV0NERERyQEGNEufWhJeesOxgbGZdYSYzpKkl3NY1HofujsLNR6SQRskcMLOU7chNd3cnbnAg9/MqQ26gH7Z1hweVqVEwafVMtLRKREREckBBjRIXLRJa6KUnAFZdEwQ2UqkDilSoCZdDNDQHGVbDD0hAd2fuJ1aOutrBuZHt6mqY31i4+VS6JhXBFRERkdxTUKOEuYF+eHpNaMxWFrCVa6po2nG71lJLheocu0gogFVVQWMkCKjaA1MTvWluag1qO0hBaGmViIiI5IPe7ZWyZ9bCQP/Idm0t7L+8cPNJkV4sVJkaUpkyKlyptq5Zkf5aq55GQUV/1rvbcQnVVxIREZHsUlCjhLk14aUnHPiSYOlHMWgNBzXU1lUqVrRw5ShBDbV1zZIMXmvJo8ZWSK0fMzgIW3sKNx8REREpSwpqlDC3NlwktGiWnqBMDRFItlzuidTHGO1GO7pcS8tPpiQteKqgRkFZTQ0siNQ00c+2iIiIZJmCGiXK9fXCc0+Fxmxl4YuEDmuNfPLc1Y4bHCzMXEQKpacz6P4zJBYLCoNGpHeJ0I3flKRlamj5ScE1RwN2ykISERGR7FJQo1StexwSiZHt+tmwdFnh5hPV0BLcwA1JJNTWVSpP9FPpxhasujr9uOjNd1c7LvX3WybkEomg+0mqaKFKybu0gJ2CGiIiIpJlCmqUqOjSE1YchsWqRj+4AKy6Gppaw4NagiIVxkVrY0R/J4Y0R8YH+mH71txMqlxt64bBgZFts7Ffb8kfBTVEREQkxxTUKFFuTaSexoriqacxLFJXw7UrqCEVpiuz5RBWOwPmN4QHVXtgcqI3y/MbsZrawsxFRmj5iYiIiOSYgholyO3YBhufD43ZiiKqp5FkrdFiobpJk8qSdgM33nKIaLFQ/b5MSno7V2VpFAOLfh8UrBMREZEsU1CjBLknHw0PzG+AtsWFmcx40m7SlKkhFaYj8xajqj0wTWrnWpyi2Um9u3G7dxVmLiIiIlKWFNQoRWlLT47AzAo0mbGlt3XVJ3RSOZxz6YGJpnFutKM3fwpqTE5apoY6nxQDmzU7KGSdStkaIiIikkUKapQgt/aR8MDKIqynAWmZGnR14FIL+YmUs107YG9feGy85SeRzAItP5mctNdLmRrFI/qzrYCdiIiIZJGCGiXGdbWnp1kXY5FQgMYWqErpyOJGabkoUq6iN9lz5mEz68c8PK2IqG78Jidt+YkyNYpF2lIgBexEREQkixTUKDHRrie0LMIamgszmQlYVVV6un273sxKZUgvXDlB5kA0s6l3F273zuxOqky53bugN1KnYbysGMkv1YsRERGRHKqezMGe5zUD3wBOJgiI3Alc5Pv+hhzMTUazNlwk1Ip16cmQloXQvnF403Vuoviqf4jkQDRzYLx6GqTUHki9Oe/YAsvm5GJ25SVao6F+FjZLr1vRiC4/UcaeiIiIZNFkMzW+CzwPnACcCuwG/jvLc5IxOOdwT4bradjK4mvlmiqtrasyNaRSRG+0M8kcSKs9oN+XTKRnxWjpSTGxaBaSfq5FREQki8bN1PA871+Ar/q+n0gOHQ68ZWjb87zPA3/P7RQrm3MO1j5C4s7fwJOPBcUHUx18WGEmlqlIBxS1dZVK4Tojn0ZnULjSWhbinn96ZEBp+plJy4ppLdBEZFTRLKWt3biBAaympjDzERERkbIy0fKTlwN/9zzv3b7vPwzcBdzged6PgBrgQwRLUCQH3O6dJL79ZYh2O0k95s+3wRlvLcqWrgDWuhCXOtCuoIZUiKkUrkyrPaBPtDMSDf6onkZxWdAA1dUwOBhsOxcUjV64pLDzEhERkbIwblDD933P87wzgV94nncj8BHgo8AXCJau/Bn4bDYn5HneKcnzHwrsCabhX5jcdx5wBbAQeBS40Pf9+7N5/WLh9u4lcc1n4Lmnxj/uf38IzmFvOCc/E5us6I1cT5c+oZOy5/buhe094cFMWoxG0vTV1jUzWn5S3CxWBU2tsGWkvhJdWxTUEBERkayYsKaG7/u/AI4AGgkyNX7t+/6Rvu+/1Pf9i33f7xn/DJnzPO8E4Cbgq8nrLQG+l9z3auA/gA8AC4CfA7d6njc3W9cvJu4Pv5gwoDF87C9vxKW+WSwmjc3BJ3RDXCJ4MytSzqI/47W1MG/BhA9La32p5SeZiWS0pL2OUnjN0YCdfrZFREQkOzLqfuL7/nbgfZ7nvQb4rud5twP/4vv+rgkeOllfAr7t+/5NKWMPJP8+H7jZ9/3fAXie9xWC5S9nAddnegHP8xoJAib4vk9VVVU25p1VLh4nfudtk3iAg7t+S9W55+duUlNVVUV/cxtsHmmQE+vcQmzJfoWbk0iOJbo7SKRsW/NCqqsn/ufWtS0OPY5tPcTig1jtjGxPsWy4gQHiW7tDY1Vti4OW0lI0XEtb+Heiq70o//8VERGR0jNRodDFwNeAlwAPEyw/OQL4DPCI53kX+b5/SzYm4nneLOAVwG89z3sA2Ad4DPiI7/v3Ja/7g6Hjfd93nuc9mByfjNUES1gAaG0tvoJye594iI6tXZN6jN3/F1ovvjxHM5qezqXL2JMS1Jjdt5M5Rfi6i2TLzr5dbEvZnrFkX5oz+Jl3zc1srJ2B6987PNaYGKCmdZ8czLI8DLz4HFtcSuWe6hpalx+ioEaR2bn/wWz748h27Y6ejH4nRERERCYy0UeHPwC2EdTROB34D9/3zwI+4XneT4HveZ73dt/3z83CXBYQLIc5P3mttQRBlFs9zzsYmANsjzxmGzDZ5SffAG5Mfv1ke3v7eMcWROLZ9ZN+THxbN8X4XAAG5zeFtnc8vY7eIp2rSDYMrg8vHeuf15D572dTK2x6YXiza82jxGbOzub0ykpizaPhgaZWOromFxSW3EvUhX+G9254vmj/zxIREZHikGkCwkRBjWOAI3zfX+953m+BZ4d2+L7/kOd5rwA+POVZhu1M/v193/cfAfA870sEAZVjk/vnRR4zH3hmMhfxfb8bGM5VjsfjU51vzrgM0tTT1NQW5XMBcJH17Yn2jUU7V5FsSERaF7vGlox/5l1zWyioEd+yCafflzEloh2Vmtv070sRco0t4e3OLQwODGCxCUt7iYiIiIxroncTa4EPJDMlLiISQPB9P+H7/leyMZFk3Y7nINwBNMkRLH952dCA53kGrEqOl5d9D4DJpk7vvzw3c8kCi3R0UFtXKXsdU2jnOtaxKhY6vmjr3CYtaShK0e/LQD9s31qYuYiIiEhZmSgl4D3AfxJ0HHkIeHeO5/Mt4GLP834MrAMuJWjr+heCTI3bPM+7nqALy0XATOB/cjynvLO5C7BVx+Duvyfjx8Re87oczmiaWheFt7d24Qb6sZrawsxHJIdcIg7dHeHByXTjaAkf6zrV1nU8ae1cW9T5pBhZ7QyY3wDbUhqmdW6GBY2Fm5SIiIiUhXGDGsllIEflaS4QtHKdA9xOELB4EDg9mcVxt+d5FwLXAQuBR4EzfN/fkcf55Y2dcTbu4b/B4ODEB+9zABxxdO4nNVULmqC6BgYHgm3ngk+yF6v4oZShrd0QT/m9NYOmlrGPj7DmtnC6mjI1xhfN1JhEVozkWXNbKKjhOtuxgw8t4IRERESkHEyheEPu+L7vgE8n/4y2/wbghrxOqkBsnwOInf9REtd9ZfzARttiYqsvL+pK/xaLBW9mN784Mti5SUENKU8dkcyKBU1YdU3mj48u1+ruwMXjRf07XigukUgP+kwmK0byypoX4p56YmRAWUgiIiKSBarQVcTsZa8k9rEvQ92s9J31s7HXvpnYx7+CzS+B9N3IEhTXrjezUp7SlkNM9ia7oQVSiyfG49DTOf2JlaNtPSMZYENUU6N4RX8XlIUkIiIiWVBUmRoyin32h3j4TbudewF23KnBGuUSYS2Lwin1HSoWKmWqK7IcIpp5MQGrroaGZuhKaXfZuVkZCKOJ3hTPbyypfxcrTnO0XoyCGiIiIjJ9ytQodh1boL9/ZNti2PGvLb037q3hGzunDihSrjqysBwievMXPacAoxRRVZHQomZpmRrK2BMREZHpU1Cj2G18Przdtrgku4akFe+L1h0QKRPRT5/TbuQyoLauGcrCay15FP253rUT17u7MHMRERGRspHx8hPP85YBJwCtRIIhvu9/MbvTkiFuw3OhbVuyX0HmMW2jtXXduxebUWIZJyLjcM5lp3BlZMmKUxBwdNHXuklBjaI2ew7U1UNf78hY15agg5eIiIjIFGUU1PA875+A7wMDQCeEyiM4QEGNHIkGNVi8b0HmMW3zG6GmFgZSltJ0boZSDdKIjKZ3F/RFPnmeUqZGtK2rghqjmXZRVskrMwsKub747Mhgp4IaIiIiMj2ZZmp8FrgG+KTv++P0F5Ws2/hcaNOWLCvMPKbJYrHg0+fU5TQdCmpImYnWvpg1B6ufPfnzRGtDdLXjnAtuCmVEdPnJJIuySgE0LwwFNVzHFvRTLSIiItORaU2NhcC3FdDIL7enNz29ekmJZmrAKCn1KhYq5SWtcOVUMweiyyj27oEd26Z2rjLlenfB7p3hQWVqFL20uiddqhcjIiIi05NpUOMOYFUuJyKj2PhCeLuuPmj1WKKsJVJXQ3UCpNxkqXClzayDufMj59bvS0g04Fs3C2bNKcxcJHMtausqIiIi2ZXp8pMbgKs8z1sKPERQW2OY7/t/yfbEZLR6GvuVdvp5NFNDbV2l3GQrUwOC35eU7AzXsRk78JCpn6/MpLW5bW4r7X8fK4Q1RerFKLgtIiIi05RpUOMnyb+/Pso+B1RlZzoSklZPY7+CTCNbrHVR5M2sghpSXlxne3hgGkENa27DPb1mZECfaIdFAkhq51oiot+nni7c4ABWXVOY+YiIiEjJyzSoUZrVKUtcWqZGiQc1iC4/2daD27sHmzGzMPMRyba05SfTKFwZfWw0M6HSRYM80eKqUpwamqGqCuLxYNsloKcz/f8HERERkQxlFNTwff/5iY+SbHLOwYbwy17qmRrMb4DaGdC/d2SsczOUaEcXkVRuoB+2dYcHm1unfsLmaO0BpemnSqvFEC2uKkXJqqqgsSW87KRji4IaIiIiMmVjBjU8zzsW+Jvv+/Hk12NSTY0c6OmCvt3hscX7FGYuWWJmQZ2A1AyUdgU1pEx0tYNLWWBVXQPzG6d8OmuO1B7Q8pOwLBVllQJoagsFNVyn2rqKiIjI1I2XqXE30AZ0JL92MOr7DtXUyIXo0pOmVmxmfUGmklUti0LPzXVs0ptZKQ9pmQOtWCzTBlOjiH5yvWsHrnc3Vj9r6ucsE25gALZ2hQdbprHUR/LKWtpwT6QMKAtJREREpmG8oMYyoDPla8kjt+HZ8ECpLz1JspaF4U+f1QFFykTacojpZg7MnhO0ce7rHRnr3AL7HjC985aD7khWTFU1LJh6VozkWdrSqvYxDhQRERGZ2JhBjdQ6GqqpUQAby6yexpBoW1d1QJFyEV0OMc3MATMLbv5eWJ9yjc0KasAYWTFKGCwV1hwJbitTQ0RERKZhGrnRkkvRziflEtSw1khKfYfezEp5cNGf5aZpFAkdkvaJtupqALhoJxjV0ygt0e9XV3tQHFtERERkChTUKEJuoB/aN4YHF+9XkLlkXbROwPatuD29ox8rUkqy2c51rHMoqBGIfLKvIqElJhrw27sHdmwrzFxERESk5CmoUYw2vwiJxMh2bS20lMmb9nkLYEZdeCz6qatIiXGJRND9JFU2fmfTlmspswlGyVgpl38fK4TNrIO588ODWoIiIiIiU6SgRhGKLj1h4T5ls148aOsauQFRXQ0pddt6YHAgPJaF5SdpGQi68QvkICtG8kzFQkVERCRLxut+ksbzvEbgQOAh3/f35mZKEm3nWi71NIZYyyLciyPdXVy72rpKiYtmDsxvxGpqp3/e6M361m7cwABWUzP9c5eoUbNimpSpUWqseSHumbUjAwrYiYiIyBRlFNTwPK8euA54G+CAg4D1nud9B9jk+/5nczfFypOWqVFmQY1oSr2KhUqpc9Ebsmwth1jQANXVMDiYvJALbugXLsnO+UvR9q0w0B8ea85CUVbJr+j3TPViREREZIoyXX7yReBg4FVAX8r4LcBZ2Z5UxSvXdq5DIh1Q1NZVSl4kdT5bhSstVpW+jKXSP9GOPv/5DVjtjMLMRaYukoWkzj4iIiIyVZkGNd4MrPZ9/14ItZdfA+yf9VlVMLdja3oV+HLpfJJk0Q4o7QpqSImL3mhns8ZD9OavwjOb0m5+1fmkJKXXi1FQQ0RERKYm06BGCzBaFa86UDmErNoQztJgfgM2Z25h5pIrrZEbvp3bcX1q6yqlK+1GOwtFQodYdLlWpd/8dahIaFmILtHasQ23p2/0Y0VERETGkWlQ4xHglFHG3w78PXvTkbKvpwEwZz7MjLZ1rexPn6XERbtxRAMR05HWJaLCgxppWTHK1ChJc+bDjJnhsa4K/9kWERGRKcm0+8lngJs8z9sXqALe4XneIQT1NEYLdshURTufLN63MPPIoaCt6yJ44ZnhMdexCdv3gALOSmRqXO8u2L0zPJjFG21rbgut+av0mhpaflIezCzIaEqtIdWxBZYsK9ykREREpCRllKnh+/5tBHU1Xg0kgI8Bi4DX+b7/59xNr/K4jc+FB8oxU4NRPslWXQ0pVZEiodTNgllzsnf+6PKKrnZcIp6985eaXGbFSH5F68UoU0NERESmYMJMDc/zaoDjgPt93z8h5zOqYC4eh00vhsbKrvPJkGixUHVAkVKVthyiNfgUOluaWsEsaOcKQXvXrd3Q2JK9a5SIUbNimpSpUaqsJZqFpKCGiIiITF4mmRqDwG+A+Tmei3RsgsGBke2qKmhbUrj55FKrOjpIecj1cgirqYEFTeHBSv19ScuKqYfZWcyKkfyKBKRch4IaIiIiMnkTBjV833fAE8DS3E+nsqUVCW1bglXXFGQuuZbW1rVSb9Kk9EWXQ+SiG4eKhQZGKRKa1awYyav0tq76f0BEREQmL9PuJx8GrvI875XJ5SiSC9EioeW69ASgNRLU2Lkd17u7MHMRmYZ8FK5UW9eAioSWmWhb157OYBmmiIiIyCRk2v3ktwQBkLsBPM8Lvevwfb82y/OqSBXRznXI7LlBQcW+lEBGxybY76DCzUlkKtIyNXJwox3N1KjUzKZ8ZMVI/jS0QCwGiUSwHY9DT6eCVSIiIjIpmQY13pvTWUggrZ3rfgWZRj4EbV0XwvNPD4+59k2YghpSQtzgAPR0hQdzlKmhtq6jBHN081vSrLoaGpqhK6VWSucWfV9FRERkUjIKavi+f32uJ1LpXO+u4BOqVOWcqUHyRi0lqKG6GlJyujrAJUa2q6qhoWns46cqrfbAFpxzlVdPIh9ZMZJfzW2hoIbr3EKF/VSLiIjINGWaqTHM87w2ILTcxPf9F7I2o0q1MfISzpoD8xsKM5d8idbVUFtXKTVdkRoPjS1YrCr714kus9jTB7t2wJx52b9WkXIDA7A1khUTrTUiJcea23BrHh4ZqNAsJBEREZm6jIIanufNA64FPCIBjaQcvIuvLKPV0yj7T2EjHVBcu4IaUlrSCldGCx9midXVB3Vodu0YGezYXFFBDbo7wKUswqmqhgWNhZuPZEdaZ5/2MQ4UERERGV2m3U+uAo4C3gbsAd4FfArYBPxTTmZWaSqp80lSekcHfUInJaYjshyiKYfLIdJu/irs9yUaQMpVVozkVVqx10r7uRYREZFpyzSocQbwQd/3/xdIAPf6vv9F4DLgHbmaXCVxG58LDyzetyDzyKvo8pNdO3G7dxVmLiJTkBZYyGGNh7QgYEdltXVNe61zlBUjedbcGt5O1osRERERyVSmQY0G4Jnk1zuABcmv7wKOz/akKo1LJGDD86GxisjUmD0X6meHB1VXQ0pJtHBlLm+00z7RrqyghoqElqmx6sWIiIiIZCjToMbzwJLk108Bb0h+fSKgj9anq7sD9vaNbJvBon0KN598inz6rLoaUiqcc+mFQqM3aNlU4ctP0uqX5PK1lrwZrheTqtICdiIiIjItmQY1bgZOSH79deAyz/M2A99N/pHpiBYJbV6IzZhZkKnkm7WoA4qUqO1bob8/PNbUOvqxWZCWBVJpN36Rls/K1CgjaQG7CvvZFhERkWnJqPuJ7/uXp3z9C8/zjgVeDTzp+/6vczW5SpFWT6MClp4Ma4182tpeWZ8+SwmL3njNW5DbYGQ0M2HHNtyeXmxmfe6uWSRcIgFdka4YytQoG9bchnt23chAhWUhiYiIyPRkFNSI8n3//4D/y/JcKla0nWsl1NMYFm3rqjezUiLyWSQUgLnzYcZM2LtnZKyzHZYuy+11i8H2rTCQv6wYybPo706FFcEVERGR6ck4qOF53hzg5UArkWUrvu/fmOV5VZYKLBI6xFoXEapzr5oaUio6w5kDuV4OYWbBzV9qELRzc2UENaIBpHkN2IwZhZmLZF8k68ZFa9WIiIiIjCOjoIbneacCP2Gk60kqByioMUVu7970OhIVFNSIZmrQuwu3a0fQGUWkmKVlauRhOUQkqOE6t2C5v2rBuc7o0hPV0ygn1twWDm6rpoaIiIhMQqaZGl8HbgU+7vv+xhzOBwDP82LA3cArgaW+729Ijp8HXAEsBB4FLvR9//5czyenNr0ALuXt3IyZ0NhSuPnkmc2aDbPnwK6dI4Ptm9Kr4YsUmfRuHLlfDmHNC8M3f5WSpt+pIqFlLfr93FqheDAAACAASURBVNaD69+L1SobR0RERCaWafeT/YHP5iOgkfTPQG/qgOd5rwb+A/gAQcbIz4FbPc8r6btft+HZ8MDifbFYpt+WMhFNPe5QXQ0pAZGghuUrUyNFxdSgiQaQop1gpLTNWwA1teGxaHaOiIiIyBgyzdS4H1gGPJ3DuQDged7BwIXAW4AHU3adD9zs+/7vksd9BfgQcBZw/STO3wg0Avi+T1VVVZZmPjVu04uhT15jS5cVfE755toWk0ipfG+dmyvuNZDS4vp6ie/cHhqraluM5fjn1toWM5g60LmlIn5XEpGgRqx1cUU874pRVcVAcxtu0wvDQ7GeDmL7VEC9GBEREZm2MYManuelFjv4HHCV53mfAR4CBlKP9X0/K9Udk8tO/gv4KLAtsvsI4Acp13Se5z2YHJ+M1QRLWABobS1sBf2Ojo3sTdmee8jhzCnwnPJt+/4Hs+PeO4a3Z27vobHCXgMpLf3r15H6ObLV1dN64MFBMc8cGnSHEcrN6OmkpaEBq6nJ6XULbWN3eyj427j8JczQvxFlpXPJvuxJCWrM7ttVcf8XioiIyNSMl6mxAULvIw34n1HGHJCtj8wuBrb4vn+z53n7RfbNAbZHxrYBk11+8g1GCps+2d5euBRX5xwD69eFxnbNa6S3gHMqhPis8Lew74VnKeT3RWQiibWPhQcaW+no6Mj5dV3CoKoK4vHkRBK0r3kUa12c82sXiuvdTWJH+J/+rdW1mP6NKCuDcxtC2zvWr6u4/wtFREQkLNMEhPGCGidmZyqZ8TzvQODDBG1jR7MTmBcZmw88M5nr+L7fDXQPbceHbg4KwG3rhl07QmOJhUtxBZxTIbhonYD2TQwODub8U2+RqUpEWg+75tb8/VvS2AIpdWfiWzZiTeVbY8JtiZRyqqsnXjcLq7B/J8udawq/aUm0by7o/88iIiJSOsYMavi+f2c+JwK8GmgGHvM8D0aKmD7ied7lwMPAy4YO9jzPgFXAzXmeZ/aktGYEoKEZq59dkKkUVEukwGLf7iDYMycawxIpEh0FKBI6pLktFNRwHZvLu61rtBhqU6sCnmXIWtTWVURERKYmo0KhnuedBPT5vn9vcvs9wPuBJ4DVvu/vGO/xGfKBP6RsLwHuBV4LrAUeAW7zPO964C7gImAmwZKYkuSiQY3F+xZkHoVm9bODFq6pWSvtmxTUkKLluqLtXPOXKWEtC3GPp9RQLvObPxftgpHPAJLkT/R3qLsdl4hjMRWEFRERkfFl2v3ka8BnADzPOwj4FkFBz+OAqwgCHNPi+34vKW1cPc8bmtsW3/d3AXd7nnchcB2wEHgUOCNLAZXCiAQ1bMl+BZlGUWhdFApquI5N2IErCzghkXGktXPN4/KPaAvkMg9qRDM18vpaS/40toIZuGS+xuAgbO2BxubCzktERESKXqZBjQOAocp4ZwJ/8H3/A57nvRL4WS4m5vv+cxDOqvZ9/wbghlxcrxDcxufDAxUc1LCWhbhn1o4MtG8e+2CRAnKDg9AdKQqaz0yN5kiafkd5/66kBW1aFNQoR1ZTAwsaoadrZLBzs4IaIiIiMqHYxIekORH4bfLrjUBj9qZTOdzgAGzeEBqr6EyNlkXh7eg6epFi0dMJicTIdiwGDXm88Youv+j6/+zdd5xcVf3/8deZ3WSzSTa9QUJHmhRBQTpIE5Fm4SjYC4jYGwK2H1hAxfYFxIIN+1FRFJUivUkXAQWkQ0LqppdNdu/5/XFmsjN3tsxmZ86dmX0/H488snP3Jp8zuzN37vmccz5nAb64Pc2mbFaMlp80rZE2C0lERESqotKkxkPAB6y1BwKH0Vv7YgtgUS0a1vTmz4We7t7Hra3QxNsyDmpmaVLDp3aXEKkb6Y7W1BmY1konvVXB9NTWVhvWw7LOePEj8t0bSkfuIeqsGImrbGmRkhoiIiJSgUqTGucA7wRuBn7unPtP/vjxwN01aFfTKysSuvmWmJaRWxDNpGdqLJyH977vk0UyVDZ6HLmTbUa3waTUBLlm7fwtXgi+aBZKSytMmZZde6S2lNQQERGRTVBRUiO/vet0YKpz7rSib10KnFGLhjW9dJHQ2Vtn0oy6kd7Wdd1aWLksm7aIDCS9HGJaBjMHUnUlfLMu1+prVox2w2he09OvayU1REREZHAVz5l2zvUAy1LHnql2g0YKP/eZ0gNzRuZ2rgWmfWzYwnXl8t6DC16ECZOza5RIH8oSCBkUrjTTZ+Eff6T3QJN2/sp+1umlN9JUyorgNmuyTkRERKpqUwqFSjVoO9dy6boaC1VXQ+pQltu5FqSLZTZpUoNFC0oeqkhok0v/ftesxq9elU1bREREpGEoqZEBv2pFeWE/JTXK62qoWKjUGe99WUe7rCMWQ3qafpNu61o+U0NFQpuZGTcexo4vPajZGiIiIjIIJTWyMPfZ0scdEzFaZlFeV6NJO2rSwFYuh661pccyWBJh0u+VZu34pWfFZLDURyJTXQ0REREZIiU1MlC284lmaQBgtPxE6l26g9UxETNmbPx29DlNf2X8dtSQ9x4Wp3ea0fKTZle2nEvJbRERERmEkhpZUD2NvpVt6/qitnWVulIvyyH6nKa/sMlGtJd3wvr1pcey2GlG4kq/pxYv6Ps8ERERkTwlNTJQNlNjpG/nWpCeWt61DpYvzaYtIn0pK1yZYSe7bJp+k41op5M0E6dg2tqyaYvEo+UnIiIiMkRKakTmkx6YV1pTQzM1AjNmLExM1RbREhSpJ3UyUwP6qKvRZNP0yzqzKhI6IpQlCpstWSciIiJVp6RGbIsWlE6pNjnYfIvs2lNvUh01rx1QpI7UVUe72bd1TXVmTQYFWSUD6df10iX4DRuyaYuIiIg0BCU1YksvPZk1GzNqdCZNqUdl27pqlE7qSXo3jiwLV85o8uUn9bB1rsQ3eQq0tvY+9l51NURERGRASmpElq6noaUnKekdUBY0WUdNGpbvq8ZLlstPyqbpN9dMjXopyipxmVwLTEvNyknvgiMiIiJSREmNyMqLhG6VSTvqVdlMDdXUkHqRHi0ePbq8BkxM6ZkLyzrxXV3ZtKUWymbFKKkxYqRe277ZdvYRERGRqlJSI7a5z5Q8NHO2yaYd9aqP4ofa1lXqQnrmwLRZGGOyaQuEhEp66VqTjGj7tWtg1YrSg+lrgzQtk56p0WxLq0RERKSqlNSIyK9bUz5FfI5mapRId1zWd8GyzmzaIlKkbLQ445kDJpcrb0OzdP7Sz2NMO4yfkE1bJL6yejHNkawTERGR2lBSI6a5z5U+bh8LU6Zn05Y6ZdrGwKQppQe1BEXqQT0VCS1IJTWaZpp+H7vMZDorRqIqe28pqSEiIiIDUFIjIp9aesLsrXWj3pcZ6WKhSmpI9nx6aceM7Gs8NGvnr3xWTB0kkCSe9AykxQvwSZJNW0RERKTuKakRk3Y+qYiZmS4W2iRT6qWxpTraZlr2SY2yafrN8l5JLT8x02f2c6I0pXRNjQ3ry3ceEhEREclTUiOisp1PlNTo24x05XvN1JBs+aQHliwsPVgHu3GUb+vaHEkNn95pRjM1RhQzuq18GWKTvLZFRESk+pTUiMR7Dy88W3JMMzX6Vr6tq25mJWOdi6Gnu/exycG0Gdm1pyBdWLdzEb6nJ5u2VNPC9EyN7BNIElm6XsyiBf2cKCIiIiOdkhqxdC6GtatLj83eMpu21Lu+tnXVemrJUrpWxZRpmNZR2bSlpB0zIFd0Ge/pgc5F2bWnCnz3hnC9LKakxohTXi9GyW0RERHpm5IasaSXnkybiRkzNpOm1L30zeyG9bBsSTZtEaGPLSXTa/4zYlpby3dQavTO35JF4IuSmC0t2iVqJErXUWmSIrgiIiJSfUpqRFK284mWnvTLtLXB5Gklx/y8FzJqjQjl27mmZxNlqWxb1wZPaqSTMlNnYFpasmmLZCeV3C5LLIqIiIjkKakRi3Y+qZhfvRJaW0uPXXweyY++iX/68YxaJSOZT3e062g5RLNt61rWea2jn7XEU14Et7Ff1yIiIlI7SmpEkt75REmNvvmn/0fyuTPKb2B7evD/vInkK58kueLyUHhVJJb0TI166miX7RbU4J2/9Na52vlkZEr/3letwK9dk01bREREpK4pqRGB37AeFswtPTh760zaUs/8/Lkk3/48rFw+8Hl//z3+b7+L1CoZ6bz35Um2OkpqNNu2ruWzYuqjfolENr4DxrSXHmvw17aIiIjUhpIaMbz4PBTv3jF6NMyon05RvUiu+BmsWT34iYD/y6/xKh4qMaxeCekR4jpKapRdSxbNb+yZTItLt+7UTI2RyRhT/j7TEhQRERHpg5IaEaSXnrDZlpicCt8V852L4V93V/4Penrwt1xbuwaJFKQ7UuM6MGPHZ9OWvkxLdfzWd8Hypdm0ZZjqfVaMRKZioSIiIlIBJTViUD2NQfn/PFC6jWMl/+ahe2vUGpFeZbuJ1Fkn24xph4mTSw82audv+dKQlClWZz9viUfFQkVERKQSSmpE4Oc+W3pASY1yq1dtwr9ZWf12iKTVc5HQgvS2ro1aeyDdaZ04GdM2Jpu2SPZmpF/XSmqIiIhIOSU1YtBMjcGlC8JVon1s9dshkra4/pdDNMuIdj1vnSvxmfTSqvSsKRERERGU1Kg5v2IprFhWelA7n5QxO+429H+z0+41aIlIqbLR4XrsaKeLaTbqtq6NMCtG4kn//jsX47s3ZNMWERERqVtKatTaC6mlJ5OmYDomZNOWOmZmzYad9xjavznk6Bq1RqTIwnRHuw5342iW5SfpZEw9/qwlninToaWoqLZPoHNRdu0RERGRuqSkRo2V7XyipSf9yr3u7dA6qqJzzauOwczYvMYtkpHOr++C9NbBdTh7wMxIdf4bNKlRvvxkZjYNkbpgWlpg6ozSg406C0lERERqRkmNWkvX05i9VTbtaABmm5eQO/0sGD164BO32h7zplPjNEpGtiULSx+3joJJU7Jpy0DSMxpWrcSvWZ1NW4Zj8YKSh3U5K0bimqZioSIiIjIwJTVqzM99pvSAZmoMyOyxN7nPfScsLelv14PuDZDTS1ciSI8KT5uJqcfX3viO8sK5Ddb58+vWwMrlpQfrcFaMxGVmpIvgNuYsJBEREamdOrw7bx6+pwfmPV9yTDufDM7Mmk3urWeQ+8bl5D73bcy7Plp6wtxn4anHsmmcjCiNshuHMaa8bY3W+UsnkNraoWNiNm2R+lFWL2ZBPyeKiIjISKWkRi0tnBdmFRS0tMCsOdm1p8GYtjGYLbclt/9hsNX2Jd/zN/89o1bJiJLejSNdu6KepDt/jbb9ZR+7zBhjsmmL1I2yJUiNlqwTERGRmlNSo4bKioTOmoOpsBCmlErvdOLvuQ2/emVGrZGRomz9/rT6LVxZXiy0wZafpDur6WUHMjKli8UuXoD3Ppu2iIiISF1SUqOW0kVCtfRkk5l9Di6tGdC9AX/HDdk1SEaG9EyNei5cmWpbwxVULPtZK6khlBUKpWsdrFiWTVtERESkLimpUUPazrV6TNsYzL6Hlhzzt1ytETupGZ8kZbtx1PPsgbIkQINN0y9LwtRzAkmiMWPaYcKk0oONlrATERGRmlJSo5bKtnPdOpNmNAtzcOkSFObPhccfzqYx0vyWLSmtiWNMXS8/KUsCLF2C37A+m7ZsilQNEJNediAjV1mxUCU1REREpJeSGjXi16yGzkWlBzVTY1jMnK1h+51Ljvmbr86mMdL80h2nSVMxo0Zn05ZKTJ4Cra29j70vn2lSp3z3BuhcXHpQMzUkr9FnIYmIiEhtKalRK3OfLX08rgMmTcmmLU2krGDo/Xfitb5aaqB8OUR9zxwwuZby+gPpbVLrVeci8Env45YWmDI9u/ZIfSlLajTI61pERESiaB38lHistV8FjgW2AFYBfwU+7ZzrLDrn7cAXgM2Ah4AznHP3ZdDcAfVVT0PbEw6fefkB+N9cBoWdT3q68bdfj3nNG7JtmDSfRixcOX0WzH9h40O/6EUa4qqTTr5MmY5pacmmLVJ/Gr0IroiIiNRUvc3U6AHeCkwF9gDmAD8pfNNaeyBwKfB+YDLwB+Bv1toJ8Zs6CO18UhNm1GjM/oeVHPO3XB2KOopUUwMWrmzUbV1VJFQGUr78pDFe1yIiIhJHXc3UcM6dU/RwkbX2YuBXRcdOBa5wzl0LYK39OvBB4HXAzyqJYa2dSkia4JyjpUajgcncZ0oe57bYpmaxRprcocew4borew8sXkDusX+T2/XlmbVJmk+S6jjlZm5e/+/hGZvTU/x48fz6bzPgFy+geB+j3MzNGqLdEoeftTklaesVy8htWB92RhEREZERr66SGn04HPh30eM9gJ8WHjjnvLX2gfzxSn2IsHwFgJkzq79O3icJc+c9V3Js6u570VaDWCPSzJks3GNvuh68Z+OhUXfeyLTDj8mwUdJs5i5ZWNLRnrrjLnX/Hl67w84Ul9tsWbKwJte4alu8opO1RY87tt2BCQ3QbonDz5jB3DHt+HW9r5IpyQZGz9w6u0aJiIhI3ajbpIa19g2EmRmHFB3uAJanTl0GDGX5yUX0zv54bMGC6u8O4Be+iF+7pveAMSxt78DUINZI1bPf4VCU1Fh7183Mf/QRzORpGbZKmoVfs4pkZemlZmlrW92/h/3o0pHr7vnzmP/ivFBEtI5teP6Zkser28ezts5/1hLZtJklyzqX/PdhcmPrb+WpiIiIVE+lg3N1mdSw1p4EfB843jl3f9G3VgITU6dPAp6s9P92zi0BlhQe9/T0DHD2pvHPP1V6YPpmJK2joAaxRiq/x97QMREKHc8kofvma8gd9+ZsGyZNwc+fW3qgfRw9Y8Zi6vw97CdPA2PCdq4APd30LF6ImToj24YNwHtfVlMjmTodX+c/a4nLT5tVktToWThPrxEREREB6q9QKNbadxESGsc5525MfftBYK+icw3wsvzxutHXzidSXaZ1FObAI0uO+Vuv1U2uVIVP78YxfVZD7F5kRo2C9GylhS9m05hKLV8K67tKj6W3ppURz8xQsVARERHpW10lNay1HwYuBF7tnLu9j1N+CLzeWnu4tXY08AlgDPDHiM0cVDqpoZ1PasMcdFQYlS5YuhgerrvdfaURLUolAqY3UH2H1E4RPv1c6s3iVOd0wiQVgJRyqURXWeJRRERERqy6SmoA3yHUx7jRWruq8KfwTefcbcAZhOTGcsACxzjnVmTS2v688GzJQyU1asNMnwUv3bPkWHLz1Rm1RprK4tJ6DqaBthgt29a1zjt/fc2KEUkr39a1zpN1IiIiEk1d1dRwzg06v9s5dzlweYTmbBLf1QUL55UeVFKjZnKHHE3ycFHZlYfvwy9egJnWQCPrUnd8eslGI3W0UwmYdL2KupNqXyMlkCSi9PKTzkX4nh6Mtv4VEREZ8eptpkbjm/dcb5E+gLYxUMdF+hrebnvDpKm9j73H33ptdu2R5lDW0W6cpEZ57YE6H9EuW+rTOD9riWjKDDBFtyw9PdC5KLv2iIiISN1QUqPK/AtPlx6YvRUmpx9zrZiWllBbo4i/7Tp8d3dGLZJG5zdsCPVZiqWXdNSzsmn68/HFidY6UzaTJJ2UEQFMaytMSRXBrfdZSCIiIhKFetvVNlf1NGIzBx5ZOoK3Yhk8eFd2DZLGtmRh6WyrllaYPLX/8+tNevnGurW9Wx/XIy0/kUrNaLClVSIiIhKFkhpVpu1c4zNTpsEee5ccU8FQ2WTpjtLUGZhc46zbN+1jYfyE0oN12vnz69aUJ1waaacZiaq8WGh9vq5FREQkLiU1qsh7D3OfKTlmZm+dSVtGmtwhR5ce+O+D+AXz+j5ZZABlW6A24nKIshHtOq2rkd75pG0MdEzKpi1S/8q2K1ZSQ0RERJTUqK7lnbBqZemxOVtl05aRZpc9ywqy+luuyagx0tAauEhoQVmb63Vb18Xl27kaM+gmWDJCaVtXERER6YuSGtWUXnoyZTpm7PhMmjLSmFwOc/CrS475O/6B37A+oxZJoyob/Z3WeEmNsroadTqiXfazbsAEkkTUYEVwRUREJA4lNaqorJ7GbM3SiMkceAS0FNU+WLUSf98d2TVIGlN6pkYjLj8pm6ZfpyPaC1UkVIagryK46dmRIiIiMuIoqVFN2vkkU2bCZMye+5Uc8yoYKkPgve9jSUTjdbTLEjEL6zOpUZZs0UwNGUDfRXDr87UtIiIi8SipUUXa+SR7Jl0w9In/4Oc+l01jpPEs74T1qSVLjbj8JFUolJXLw04j9aYZZsVIXCoWKiIiIilKalSJ794AL75QckwzNTKw424wc3bJIX+LZmtIhdIFNSdOxrS1ZdOW4eiYFHYSKbZoQTZt6Yfv7obORaUHG3BWjMSlYqEiIiKSpqRGtcyfCz3dvY9bW8s611J7xpjygqF33ojvWpdRi6SR+D5242hExpg+iirWWeevcyEkSe/jXA4mT8uuPdIYGmVnHxEREYlGSY0qKVt6svmWmOKilRKN2f8waB3Ve2Dtavw9t2bXIGkcTbCd60bpafr1Vlcj3RmdOgPT2ppNW6RxpGbzlCUiRUREZMRRUqNaUkkNM3vrTJohYMZPwLziwJJj/pZrMmqNNJR0R7uBl0OU7SRSZ7UHmmVWjMRVvvykvl7XIiIiEp+SGlXi5z5TemCOtnPNkjmkdAkKTz+Of/bJbBojDaN8N46Z2TSkGlLFQuuuoGIzzYqReNKvk2Wd+PVd2bRFRERE6oKSGtXygrZzrSvb7QyzSxNLKhgqg1pcWkyzbLZDAylLEtTZ8hPfRLNiJKKJk2HU6NJjdVYEV0REROJSUqMK/KoVsGxJ6UElNTJljCnb3tXfdTN+bR1uayl1wa9bAyuXlx5s5NkD6bZ3Lg67NNWL1KwYzdSQSphcDqalZlCproaIiMiIpqRGNcwtnaVBx0TMhMnZtEU2Mq88FEYXbcfZtQ5/182ZtUfqXHrmQFs7dEzMpi3VMGU6FBcr9gksXphde4p478tmxTBDSQ2pUNnSqvqahSQiIiJxKalRBWU7n2iWRl0wY8dh9jm45Ji/+erQoRJJS9ecmD4rbI3aoExLC0ydUXqwXupqrFgG6W2WpympIZUx6Zka2tZVRERkRFNSoxrSO58oqVE30ktQeOFpeOqxbBojda2pioQW1OuIdrodHRMxY9qzaYs0nvS2rvWSrBMREZFMKKlRBWUzNbSda90wW78Ettq+5Ji/WQVDpQ+LmqdIaEG9bn9ZViR0RuP/rCUek16qpJoaIiIiI5qSGsPkkx6Y91zJMc3UqC9lBUPvvQ2/elVGrZF6VT5TowmWQ9TriPZibecqw5B+vSxeED6LRUREZERSUmO4Fi2A9V29j00ONt8iu/ZIGbP3QVA8tX3DevydN2TXIKlPqQ5/2WhwA6rbbV37qF8iUrGpM6G43k13NyztzK49IiIikiklNYYrvfRk1mzMqNGZNEX6Zsa0Y/Z9VckxFQyVYr67GzoXlR5shsKV6SU0i+bjkySbthQpmzHSBEt9JB4zahRMnlp6sF7qxYiIiEh0SmoMU7qehpae1CdzyKtLD8x/AR5/JJvGSP3pXATFnf1cLmyJ2ujSxU67N8CyOhjRTs0Y0fITGbJ6XVolIiIi0SmpMUzlRUK3yqQdMjAzZxvYbqeSY/4WFQyVvHSHaOoMTGtrNm2pIjO6DSalR7Sz7fz5dWtg5fLSg02w1EfiqtciuCIiIhKfkhrDNfeZkodmzjbZtEMGZQ5OFQy97w78imUZtUbqSVMWCS1IJQwy39Y1tcsMbWOgY1I2bZHGNS01C0lJDRERkRFLSY1h8OvWlN9IzdFMjXplXnEAjB3fe6CnG3/H9dk1SOpHukhoM9TTyKu7YqHppMq0mZjioo8ilZih5SciIiISKKkxHHNLt3KlfWxzrMNvUmZ0G2b/w0uO+VuuqYvCiZItvzDVIWqm5RB9FAvNkoqESjWULz9RoVAREZGRSkmNYfCppSfM3lojjnWurGDoovnw6IPZNEbqx+LUTI2mWn5SZyPaTbh1rmQgnQxbsxq/elU2bREREZFMKakxHNr5pOGYWXNgx91KjiU3q2DoSOa9L5+90ESzB+ptRLt8poaSGjJ0Ztz40uWEkPlrW0RERLKhpMYwlO18oqRGQzCHlBYM5V934ZctyaYxkr2Vy6BrXemx9FaojazPEe2V2bQFymdqNFECSSKbni6Cq7oaIiIiI5GSGpvIew8vPFtyTDM1GoPZc1/omNh7IEnwt12XXYMkW+l6Gh0TMWPGZtOWGuhzRDujYqG+uxuWLCw9qJkasonqrgiuiIiIZEJJjU3VuRjWri49NnvLbNoiQ2JaR2EOPKLkmL/1WnzSk1GLJEt+8QhYDpEe0c6q89e5CIoL8+ZyKq4smy79Xl28oO/zREREpKkpqbGp0ktPps1sqtHdZmcOShUM7VwMD92fTWMkWwubuEhonplRJzugpONOnYFpbc2mLdL4tPxEREREUFJjk5XtfKKlJw3FTJ8FL92z5Fhy898zao1kqomLhG5UJ9u6+nQhx2lNVLtEoqu3IrgiIiKSDSU1NpV2Pml4uUNeU3rg4fvw6fX+0vTKOtrNVCS0YEadLD9RkVCppvTrZ+kS/IYN2bRFREREMqOkxiZK73yipEYD2n1vmDSl97H3+Fuvza49ko0R0NEuH9HOaqZGKu6M5lvqIxFNngLFy5e8hyWqqyEiIjLSKKmxCfyG9bBgbunB2Vtn0hbZdKalBXPgUSXH/G3XhR0aZETwXetgxbLSg01YU6NsRHt5J76rK347yhJITfizlmhMrqV8CZPqaoiIiIw4SmpsihefL63gP3q0RhwblDnoSDBFb4PlS+HBu7NrkMSV7gCNHg0TJ2fTllqaODk8t2LpXV9qzHs/MuqXSFzT0kurlNQQEREZaZTU2ATppSdstmUYMZKGY6ZMh91fUXJMBUXJQgAAIABJREFUBUNHkHQne9osjDHZtKWGTC5X1vmLXlRx5TLoWld6rBnrl0hUKhYqIiIi2ktvU8x9tuSh6mk0ttwhryEpnp3x3wfxC+dhZmyeXaMkivIioU0842rCJJj33MaHyR9/genqwuy1P2bUqNrHT4+gd0zUNtgyfOkiuItHRk0N7z0sXgDLO2HUaJg1B9M2Jutm1ZT3HubPhVUroG0MbLZFnGsX4FetgIUvhrotU2dgiutx1TJuT0+YHbx2DYwdB5vN0SCaiEgflNTYBGUzNZTUaGwvfRlMnQFFO5/4W67BvPFdGTZKolhU2gFqxiKhvqsL/4tL4NF/l35j3nP4y76Bn/hjcu/8MGbXl9e2HWVFQpvvZy3xmemb4YsPZLWzTyQ+6cHfeRP+xr/Cs0/0fqOtHbPvIZijTmy6hLzfsB5/89X4m/5eWs9sfAfmgCMxRxxfsySDf/JRkuv+BA/8s3TZ8a57kTv8eMyue9Um7ppV+Buuwt98DSxb0vuNKdMwB70ac9ixmLHjahJbRKrPr12Dv+92WDgPMDBzNubl+2lwp4qU1NgU2vmkqZhcC+ago/B/+sXGY/726/EnvDXaKJBko2ymRpPVxvEbNpBcdB489lD/Jy1fSnLRF8md8RnMHntXvw1JDzzyAP66P5V+Y9LUqseSESi9rGrxAnyShCVXTcZvWE/yva/Cv+8p/2bX2tDx/+dN5N5/Nuale8ZvYA341StJvnMuPP14+TdXrcRfcwX+zhvIfeQLmC23q2rs5Pqr8L/9YZidkfbw/SQP3485+g2Y17+9qssW/aL5JN/+Qt8Jus7F+Ct/GX7PHzsXM3VG1eIK+M5FsHQJtI6CmZtjxrTHidvVBQtegA0bYNKUEfF79SuXw4svgE9gyvSmLRzu13fh//jzsLtiagmu/80PMAcfjTmx9v0Nn/TA+vUwuq0pPx8BjO/rYj1y+Hnz5lV24rIl+Fuuxd/xD1iyqOR75vwfkktXYJeG4pcvJfn0u6Gnp/Qbbe3wkl3IHfoa2O3lNZv26deuwd95A/6268JUU+9h6kzM/odhDjoSM6E2xSu99/C//+Bv+hv+kQdg7WpoH4vZ+WWYVx0DO+xasxoTfsWysNvMnTeE2hbGhCnUBx6J2e+wmo1C+Z4e+Nc/SW76e9nsBXPSu8gd9bqaxM1C8ldXkqwbUPs4chdcVtWfu3/sIZKfXdT3jhS5HObVr8ec+BZNp5ZNlix8Ef+Z95UenL015rBjMK88tGZLMnxPDzx4F8nNV8OTj8L6LpgwCbPXfphDjsHM3rLqMZPLvoG/6+bBTxzdRu7sr2HmbFPV+H59F/6e2/C3XgPPPQXd3TB5KuaVB4cb8yrfB/mkh+TCz8D//jP4yR0TyX3+25gqJUuTe27F/+DrFZ1rTno3uaNOrEpcv24NyZc+Ub7DXl9mzSH32W9W/TXuVyzF33od/o4bwhbJxoSlPoXP5vbajCz7pAceui+8px5/BNavg/ETMC97JebQYzBbblubuN7j770df8Nf4In/9n5jdBtm30MxR56AmTWnNrEXvoi/7kr8nTdC19reb2yzA+aw12L2OaRmHVA/99lw73f/nbByOYxug+12JnfI0bDHPpiWGt3vPvkoybV/gn+lZj9tvwu5I46Dvfav3X3nk4+G5/zQfbBmFYwZCzvvTu7QY2Cn3ase13etCwnK4tdVX3bcLSRmR40e+Lyhxi++333s4ZBAah0Fu7+CWj3njbE7F+NvuTp8ZnUuglwLbLEN5qCjMPscPKTr1uabbw4waEOV1KggqZHcfQv+Z/8XMlx9mTSF3Ac/i9lq+yo3T2LxSULyuTPy08L6sf0u5M44B9Mxobqxn3yU5LtfKd9atKBtDLl3fxSz1/7VjbthPf4n38Hfc2v/J+21H7l3fxzT1lbd2P+6i+Syb5Z+iBfrmBhGG1+yS3XjrlxOcvGX4KnH+j3HHHgk5i3vx7Q29kQ2391NcvZ7YVlnxf/GnHwaucOOrU78h+8PP+uegbdINvu+CvPujzZlgVapreSfN+J/djF0b+j7hMnTwmdzlTtDfllneG0XL/9IMcfYkLCr0uvaP/skyZc+Vvk/eNm+tHzgnKrEBvAvvhBmffW3ZW5LK+bNp5I79DXVi3n/HSSXXlDx+eaIE8i96T3Dj5v0kJzzvpIlqQMa007u6z+pyjTy5No/4X/344rPN28+ldzhxw07boG//06SH3+rvKhzQcdEch/4DGa7naoWE0LNkuS7XxkwgWWOOB5z0ruqmgT33d3hPujuAZKFo0eTO+1MzB77VC0ugH/kAZJLz+//Zw3hHuy9n6zqKL73Pswc+Pvv+z9pmx3IffAzVR9QS26+Gv/L74XOdT/MQUdh3npGVZM5vnsD/vKLQ/KoP7vvTe7UT1Z1dk7y0+/gb7++onPNoceQe8vpVYvtV64gueRLIeneX8y9D8K86yNVT6Ykt18flj1393P/N2U6uQ99ruKVDkpqVGbQpIa//06S713Q9/TDYu3jwsjIZltUsXkSS/Lby/D/+PPgJ261PblPnV+1Tr5/4WmSC87qv3NfYHLhArBbdeoe+CQJr+sH/jn4ybu9InQMqvQB4//zQJhOnPT/oQaE0cYzL8BsVZ0pxb5rHcnXzgojjIMwBx5J7h0fqkrcrPhHHggjBEPR1g477YYZ1wFjx8O4/J+x4zHjxkPx8bHj+r259KtXkZx9apj5UwHz9g+SO+ioobVVRjR/3+1hKcZgxo4nd/bXMbNmVyfumtUkF5wZZtQNwhz7JnInvGV48TZsgNUrSH79A7j/ziH8S4M583zM5luG2XfDuH77zkUkX/lk2PJ8sKjv+BC5A4/c5FiQn4q/ekX4/fa17KQ/La3w8gMwLcP7rPJLl5TXIBrMNjsM+zXmIXwmrxvkfqDY1OmYT34FM34CtI0ZVhLNP3QfyUVfHLDDCUBbO7mzLqjaTCDf1UXy9bMHTBIWmMOPI/fmU6sSFyD51ffwN/5t8BNbW8O937Y7ViWuf/5pkgs+1f9gaRFzwOHk3vmRqsQFSK64fOCERsHsrcid9dWq1Xzw/7qL5JIvV3SuOeYkcq97W3Xieh/qh919y+An77wHuY/8v6rMUvHLlpB8+j2D3+sWtI4i97WfVGXg1K/vIvlahe+pVxyIOe1TVUvAJ3fdjL/sG4OfOL6D3NkXYiqor1ZpUqOxhyJrzG9YT/KL7w6e0ABYu5rkNz+k5WPn1b5hUlX+2ScqS2gAPPsE/vo/Y445qSqxk199f/CEBoBPSC6/mNz5P6zODIIH/llZQgPgoXvx996G2efgYYf1SQ/J5ZdUdpFf30Xyy0tpOefCYccF8Df8taKEBhCWxex/eNVnisTkOxcNflJa11p48G76uuL1eRVsHxcq8o/rgHHjMfmEh1/0YsUJDQB//V/wBx6p2RpSEd/VRfLz71Z28ppVJL+9jJaPDDHB11/sq/9QUUIDwP/V4V95CGbWHHyShPfEqpVh9441q/CrVsLqFeHY6pWhRsTq/PdXrwrHBhrFHTg6/mtnhfdtLheSkeM7wnt1/ISQuCwkKsdPwGz8XgeMmxDez6ND8t7/4WcVJTQA/K9/gN9zP8y48WHq85pV+ecXnlP6OfuNz73oOW8YvKPXp55uuPvmvq9Vtfb04/ihJGCqZcki/Nmnhufc2hp+d+N7f7dm/ISi32tH/vc8ofe1MHY8prU1zOy7/OLBExoAXWtJfvk9Wj5dQVKxAv6Gv1TU+YL8Z8V+r6rKzGi/cF5lCQ2A7m6SP/2Clo9/cdhxAZIrf1lRQgPyNd6OOKEq9fv83OcqS2gAzH0Wf80fMcNMzEJILCRXXF75+df+EX/4cZgJk4Ydm4fvryyhAWH3wztvwPSRmPXeh+vxurWwbk3+7/DHF77uKjr2v0cqT2gAdG8g+b9zQ+JsTHv40zYGxrRj2kofh6/zf7e2lt07+Vuurvw9de9tmAOOgCoUPfZd6/C/+l5lJ69aSeJ+RMsHPzvsuAUNl9Sw1rYAFwDvBMYA1wLvc84trnYsf9/tYZ1Zpf7zL/z8uVUbEZI4Kv5QK5x/7R9JOiaAGebMhaWLK1srXLBsCf63P8RX48P8miuGdv6VvyRZ3zXsuDz3VOVTegGefpzkjz8Pu9OElhQ1qriB6dvY1Hk+wV/zhyE11d/0t4ZOahCjTsXa1eFP/ne6yZ2Juc/Cc0+ClvBJBfy9t4bOb6Uevo/kb7+HCROHF7inB3/DVZWf7z3J+Z8KSYXVqyvrMNZCkoSkwaoVvU1LndLne3f0aGgfH7aNrdT6LpLPng5JD6ypPLEpVdDdHX5XRb+vin7P7WPDOvuh3O8+8V+SP/8apkzblJYWNSgZ8v1I8svvYfY5CBIfPvt9Ev5O8n+XHCv62hd/3+Mff2Robf3vg/Rcej6mfXh1p3zXOnjw7iH9m+Syb2J23h0wkDOhzonJ9f5ddsyE607xsZwJ9TOG0tbrriRpGxP+jyQp/VkmxT/jntLfR1L6M/ediytOBgMhiXTRF8NMXZMrfS659N/p55kr+Zn42/4xtOfsfkTPP28qS1LQta6yQe7heOZ/+Gf+V96mgf5NS0s+wTGmN9GR3qVzEMnvfoxZULRyoZAj2ZgsMaXHNz42Jf/GP/6foV33/30vfsnCqhXGbbjlJ9bazwDvAI4GlgA/BsY65zZlIeeAy096Lj1/iNM9wbzhHeSOfsMmNEWy0vORk3XzJeVGt5G72DXs7IEhr8HPmDntTHJ7H5h1M6QB9Fz8pSF3CkRERKS+mDefRu7wgWu5NfPyk9OA85xzTwFYa88EnrDWbu2ce2awf2ytnQpMBXDO0TLAuqlk5YohjzyaVSsG/D+lvvjubnqU0JC+rO+iJenZOAW70fhtXoLfajv8s09W/G9yR50Y1jeuXoXPTwX3a/JTwouObfL08AG0tLaQ07VTKpCsXJ7NEoMstY7qvyBqf1paBy3UW7eMCbPNhtL+9rHkjn7DsOs/+SULw24BQ2D2OZjcFsOvMdFz/VWwbEnl/yDX0jsiLiLSYMzq6vWbGyqpYa2dCGwJ3Fc45px70lq7AtgdeKaC/+ZDwMbFtTNn9r8F2aKODoa6mnX8lGlMHOD/lPriveeFTblZlOaXa2Hm7DkNvZ/3mpNPZckFZ1V0buuW2zLrg2dhWgb/WEi61uFXrSRZtYJk5YrSv1etYNXfryCpcA1+wdSX7sFoXTulAgvHd1CFxXCZMKPbyHVMJDdhYvi7Y0L+8SRyHRNpKf5e4e/xHfQsnM+Lp76u4unP4448jskf+XwokLxiOcnKZfm/l9OT/3vjnxWpr1evrOo0a9M2puj5TgrPeUL+uW58npNKfybjOuh6+AEWnVP5bgAT3vB2Jp783mG313vPgmefZEOFNTJyk6ay+TlfrcoOFau22Iql3668NtuUj32esYe+JhSwXbmcnhXLSn+nK5aTrAp/96R+137tmmG3V2QkMmPaMe1jybWPC3+PHYtpH0eufWz+8XiSrrWs/muF9Uvyxp9wMmbUaPzaNSTr1uDXrCFZuxq/bm34e+3a8L21a5qm39IxZRoTqnTv11BJDaBQEja98G9Z0fcGcxHwq/zXjy1YsKDfE3u23B7ur7CYYt6azbZk3QD/p9Qfs/3O+KFUOjc5zM57hHVsw7Fi6ZBG0QGYNQczfdbw4uLxjz40tNH21lGYnXYvXT+3KZEXLxjaukoIayonTU0d7OdBWfvyj5Me/EP3Dqlok3nJLixctAnFNuvJDruRO/bNJFf9ZuDzJk/FnHEOCxcPYYQQYMz48Gf65iWHzeh2uPziiv8bs+2OLG3vAF07pQLdW20P/753SP/GbLMDjB9mVfnu9fj/DnFXjO12ovVtZ2ws2Gjaxmz8lgd68n/6tW49rFsCuVHkjjmJ5K9u8JgTJ7P+1W9g4cJC/SID4yeHPwPI5f/4pCcU7Vy1kuSJ/9Dzk+8MHrOI2Wt/Wk44JRSlHD+hZLvA4ufc7y352i5Y24WfOYfcvoeS/POmwWNuviVr9zu8avdf/k3vga9/pqKZIrlTTmNh5xDqjgwUd5eXY3Z4aUX1HsxOu7Nypz1ZVficyo2CSdPDn/7+DdCS/+O7N2ws1prccBXJEOuLma22g+Fu+dnTg//vg0ObadIxkdzOe/TWjiiur9BfPQmTC0++uNbCE4+GYo6VMobcq1+PaR/ebiC+q4vk6t8PrYjktjuS23HXkpogfdYLSdcVSUpriSSPPVRx0V8AjMHsuR9m9Oj+61iU1bsoqmuRP+5Xrxhy/Tqzxz5hO+6NzytVJyXp47kXP/+kJzznB+8e2o5CY9ppOeV0zLhxMGZsKNRZKM45ZmzYZSg12OXzf9K/UfPk4xX3L8xur2D9CW/t9/vp4TXfvSFf72Mdft2ajUVM/ZpV9Pz420MrMj1ufOjXQFEBj/wXhQR3f8eLjvl5z8PCFyuPC6zebAvWDnLdHmgCQrFGS2oUKoOlq31NAlZQAefcEkItDgB6evq/nfAHHA5//lXlF57ps0h23C1U/JbGcfDRQ9q+zRxweFW2+/Q9PfizTw0FQyvROipscVqF7Z6Sv/8Bf8XPKj7fHPsmcq+1w47rV68iOfOdFVf9ZuJkzFlfr8qOL8mvvo+/8a+V/4NDjh7w+tAozAmnYKbNxF/1G1ic+uDI5cINi30PyZRpUKXn6/c+CK78ZcU3T+bIE5riZy2RHHAkXOUq7wjNmo05++tVqY+TfO+roYh4hXLHvgk/e+ve+8HhvM6PPwWzvgt/3ZX9nzNlOrkPf4Fk4pThxRobtnJmxmZw49+gj+J1/TEnvgW/2RbVec5v/xCmpwd/z639nzNna8yHv0Ayuq1q1zC225ncGWeT/ODr/XcOWlowb/sAfs/9qnf9Mgbzgc/gv3s+PPZQ/+ftvAfm9LNCJ2pTY5scjJ8Y/hx3Ctx6XeWjv5OmYs6+sCpbXyY/uwh/23UVn29Ofh+mGvWXlnXiz3pP5T+/PffFvOEdww5rANO5EF9Bsi78A0Pu1E9ipg1/NDv34N0kF3+p4vPN3geTO/UTw45rgJ65z8HjD1f2D8aOw5z6KUzb8Jf/muuvwv/mB5Wff9ixsN+rKO+yFx74il8z5h0fwl/w6cGLLU+ZhnnbB4Z2HTG5sANd+zjyVRV6v/X0/8JOXZX+V/a95PY/rPLY/fCL5pN85n2Vz/TbfEuSbXeqWr+5oeZVO+eWAc8BG/edsdZuS5ilMcThk8GZSVMxr3pt5eef8JaGnqo+Upk9961814Ux7ZgqFYI1LS2YE06p/Pwjj69KQgPAHPJqmNL/aE6JSVMxhxxdnbjjxmOOel3l5x9/cnW2sAXMq18ftrCrxFbbY/bcrypx60HugMPJffn7Yf/1E07BHHMS5uTTyF3wI3Knfxoz3Ar2KWZMO7kzzgmVuAc796gTMa9QgVCpnJk6HXNo5dek3AlvqVrBX3OshaKZBwN6yS6wy55ViQtgcjly9j3kzv46Zt9XlbZj8y1DwbVzL8LM3rJqMSH8/CqdpWf2PRSz2RZVi21GjcKc+klyHz0XXvbK0hmS2+yAeddHyJ3zDczkqf3/J5sae/e9yX3pUsyxb4ZJU3q/Mb4Dc+QJ5M67hNwBR1Q/7tjx5D5+HrnTPw077tb7szc52HkPcqefRe6j/w8zdni7cJTE7JiAOfKEys8/4ZSqJDSAcE81ZvDPCgC23C7cs1Uj7qQpmONOruzksePJve7tVYkLob9AR2W7MZljTqpKQgOA3V4O2+1U2bmj2zDHnFSduEDuTe8NW5JWwJx8WlUSGhAGIql0hnPHxJDUqBIzbSa5T18AW7+k/5O224ncp79a1WuYOeJ4mFjhLKottsHsfVB14k6fhTnoqIrPz5341qoW42/U3U/eTu/uJz8COpxzm9LrGnD3E8iPpv/omwOPEqBdTxqdX9ZJ8q3Pw7zn+j+prZ3cBz8TlmFUUfKX3+D//KsBzzH7vQrzzg9jqrhNp5/3HMm3vjBwUbKJk8l99Nyq7I++MW6S4H9+yaAjM+a1ltyJ/U/F26TYTz5KctEXB94Ocs7W4TlX+oEg/fIvPE3yi0vhyUfLv9kxEfPaN2EOe23D7jAj2fHd3SQ/vBDuv2PA84x9D7khdNYqiv3ve0i+/9WBZ5xtuV24jlQpEd1nO5IeWLsmLA+ssLOwqZJbrsH/4tKBZ8fsuhe5M84pWW5Sbb67G9atCVPAaxinLK73Yaq3T2DM2KgDWH5Dfpp5ezumdfh1O/qNk/Tgf3oR/s4bBjzPHHcyueMrTAZUGvvRf5Nc8uWBlwlstgW5j5+HSS9HHU5c7/F/+iX+bwMs6+qYSO5Dn8dsM0DHdFNiP/80yf+dN+A9mDnqRMwb3lnV15tfuTzc7z7/dP8njW4j9/6zMLu+vGpxAfzjj5B89yv934O1tGBOfh+5Kg2kbYy7YF54zksW9n9Sx8Qw8LPVdlWNDfnrxxP/xd/+D/yisDzDzJyNOeAI2HbHmtwD+eefJvn2F2DFsv5P2nxLch87t7rvqe4NJN//Gvzrrv5PMgbzplMH3fWkoNLdTxoxqdECfBV4J9AGXAec5pyrcA5/iUGTGpDvhN3+D/z1f4G5z5Z+c+c9whq7l1ZvNEay4deuwV9zBf7Wa0svAq2jMHsfhDnmjZhZc2oT+6F7Sa75Y/l00y22wRxxPGa/w2pz0Vu+FP/33+PvuAHWFu0C0z4Ws++rwnOu4sVuY1zv8XfdhL/uz/Bcqq7IDi8ld9TrMHvsU/W4ECrb+2uuwN9xY9iDvGDyNMwhR2MOPy6sn5Sq8c89ib/vTli5DEa3wXY7YV62b1UK68nI5ZMe/G3X4a+/qjwhvcue5I5+fe864WrHnvss/m+/D0tRiusu5Ge2mSNPqHmiITb/v/+QXP0HeOje0unFM2djXvXa8LyrNLNOsuG9x995A/4ffy7v9O64W9gha/e9axN7/lz8334XBhGLl8FMmIQ56ChMFepZ9Bv7mf/hb/wb/t5be5OV02eF1/SBR2IqneU51LhrVuFvvx5/89WwYG442DoK8/L9w3uq0lkVQ427bi3+uivxt1wNy4qWRrS2Yl5+AOY1J1V9xtfG2KtWhD7VLdf01l8YPyEM3h36GsyMzQf+DzY17srl4X739uthzareb7S1Y/Y9JMyIqXQGc4Pwyzrx1/0Jf9s/Sp/zlGmYg4/GHH4sZkz131M+6cHfci3+hqvK6+jtulfoNw9hgLhpkxpVVlFSY+PJ3oeLfOfCsI3WZltUoWij1BvfvQGeehxWrQhT5bbevmYfaGWxF86DF+eC74FpM2H21lFGsX3XOnjqsZDYaB8XpvVG6Nh770NnZNH8MMV21hzMzNp8oJXFXrcWnnsK1q+DcRNgy22rNp1WROIJn81PQeei8Nm8+ZbVm649WOyVy+HZJ0JHaMJE2GbHpr+O+M7FMPcZ6O4ORZy32k5Lb5uM9z4M4i2eD6YFNptds85mWezVK+GZJ0Itk/ETYNsdajpDpSR2T0/o/LW0hsGdiLMIfWFHi/Zx0ZKDvrsbnn4cVi4PAw5bbV/T2WVl8TdsCAU9R7dF+1n79V3hOa9eGQp/brtDTTr29cRvWA8vPBNmQo0bH/oWET6nvPfhPrtzUVg6OHsrzNQZQ/5/lNSozJCSGiIiIiIiIiJSe5UmNZRaFxEREREREZGGpKSGiIiIiIiIiDQkJTVEREREREREpCEpqSEiIiIiIiIiDUlJDRERERERERFpSEpqiIiIiIiIiEhDUlJDRERERERERBqSkhoiIiIiIiIi0pCU1BARERERERGRhqSkhoiIiIiIiIg0JCU1RERERERERKQhGe991m3I0oh+8iIiIiIiIiJ1zAx2QmuMVtSxQX9AfbHW7gA8BuzonHu8uk2qv7hZxtZz1nNuxrhZxtZz1nNuxrhZxtZz1nNuxrhZxtZz1nNu1tgjLW7M2Fp+IiIiIiIiIiINSUkNEREREREREWlISmpsmiXAufm/R0LcLGPrOY+M2CMtbpax9ZxHRuyRFjfL2HrOIyP2SIubZWw955ERW8+5+eNGiz3SC4WKiIiIiIiISIPSTA0RERERERERaUhKaoiIiIiIiIhIQ1JSQ0REREREREQakpIaIiIiIiIiItKQlNQQERERERERkYakpIaIiIiIiIiINCQlNURERERERESkISmpISIiIiIiIiINSUkNEREREREREWlISmqIiERmrR2bdRuktqy122fdBqk9a+3UrNsgIiIy0rVm3YBGYq39HTAOGA30AN45d3Sk2B8GbnTOPRQjXir25sBezrmrrLUvc879K1Lc44C/ARcDDzvnLokU90xg7/xD75yzMeLmYx8CvA5oy8c+I1bsrFhrfwVcD/zOObciUszfAT7/0BD59wxcbK3dAFwBXOecS2odMKvrl7X2mPQx59zfah23KP5HgF2dc6daaz/nnPtipNCvB74WKVaJrK5hGV6zTwZOJAzUxH4vv4cMfs/W2n2cc3fHjpuP3Qq8lPA5RRbtsNZ+2jn31UixjgQscIlz7l/W2tOccz+IETvVjmjPOR8vq/fzLs65/1hr3wY84Zy7M0bcfOzdgX2cc5dZa49wzv0jUtxxwM7OuXuttbOdc3NjxM3H3t85d0f+64Occ7dGjD2T3uvIcxHj7lL0cFWs2NbaTwCvIPS/73bOfT1S3FOcc7/Kf/0h59xFkeIeAbyR3j7Nu2sZT0mNIXDOnWStPQ84F0iAT0QMfwfwamvt2cBo59wbI8b+MtAJXAW8G/hwpLgHAisJHd79I8UEmO2cOylivGKnAx8DNsQMaq29CJiWf+idc6dEDP8W4DDgfGvtOOfcO2sdMP9e/jzwPaALOK3WMVPx322tHQ+8A7gEqPmofobXr+mpx77Ps2pnO+D5/NcdEeO+3Vp7OLCC+B3trK5hWV2zj3TOvSlivGLHW2u3o/dvmiSSAAAgAElEQVT3fGakuAdaaz9K6HT+1jkX8zPDAXcTPqd8/uuasta6oocGeBkQq4N/BvAu4LPW2in52DWX8XOG7N7Pb88PdmwLvAqIltQAPgLMz3/9WiBKUgP4DuFe5F7gHOADMYJaa18KnGKtXUZ4jb0biJLUsNb+GFgCdBOuI+fEiJt3EfCf/Ne7W2vvc859PELcnHPuZABr7YUR4hWMsdZ+j5Bc+EPEuCcCnyRSn0ZJjaHbAZhN+AVtHTHuEcBU4BngrohxAZYCyyPHBNgC+BDhZuLgiHH/a639IOEmFefc5RFj30VILhRmLCyJFHdd4UKbgUnAS+h9fcfyEsJruweYFTEu1tpjCTNyPOE1Hkvx9WubGAGdcz+z1k4GDifMFInNA+3W2l2BzWMFdc7tGitWH7K6hmV1zb4n/54qPN9bIsZ+S9HX0RJ2zrlvWmsnAb8GTrXW/sY5d2mk8I845y6IFKtghXPuvYUH1tpYzxVgkXNuGfBJa+0F9M6CqrUsnzNk937eCngfcD5hkCemFYTkAkDMZaIrCfcjAOsixn0jsGP+bw/8NmLsh51z34wYr9idzrnPAlhrv0S8cgwvtdaeQuh/b2atPSbSzNXFwARgFL2DPDHMA9oJA2k1p6TGEFhrDyBkMK/IH/pJxPCthAtOF7A2YlyAxwmZ812BeyLGfScwyzm3wlr75YhxjwR+Ru8HW0x7AFvmY0fJXFtrPwDskJ8FtBzAOffdWsctcj7hg/T7zrmYo/g/IPyee4DvR4wLMBn4kHNuTeS4X6B3plWU6Yd53yRcw64jJGhjJgq/QRhpfRtwdqyg1trjCR3eDmC9c+7EWLHJ7hr2DsJIVFfka/ahwO30Pt+YSY1ZhNdWoQNU0+m1BdbabxKWkp2dXxJxfoy4eRustdcBiwAizexLv54+EyFmwV8LXzjnzrLWxkpEZ/mcIbv387nABOfcC9baP0eMC2FWyAettfsDv4wYdxFwcH70PkoHEMA5d6619gDn3O0A1tp9Y8UGTsjPcludb0usWW4A0621nyPcZ08H/hkp7o2ExALAtfTOkK61bZ1zp1hr24DzgAcjxX0JYXaZIfystfykjkwBVtHbGYjZAbuCcON2ALAX4c0QhXPue9banwPGObcqVlzgQsLI7nsIb8L3RYr7L+CqGHUO+jDPORf7xuXh/J+CaK/rfKLwL4RM7mustTHrLRSmT7cRsWhyfsr4bGA3a8OKhIgf5oXp4hCmfMaykHD9uNxaOydW0KJ6HoXptLsRb5TiNYTprecDMaa1FsvqGvYpwkhUjvA6i7WM7VHn3P9FipV2KmG6+tcIncBYvuqcW1B44JyLlrAjDDYcGTEezrmnrbW7EablJ8B3CctiY8S+Mj+o88Gi2DHiZvac894OWGvtKMJn5KGR4m4BvMFa+37CdeTmSHFxzjnC8qqonHNfsdZeQfic/G/k8CcSksIAxxOvg//2oq+jLkt1zr0v/57GOffwYOdXmae3llusAZ6LrbWvICTf/zrYydVgrTXAzc65n8aIB0pqDIlz7i8Zhn8NcBPwvZg3qqmCiuQ7nbHWhvcAz+a/jrn85RXAldbadcRfC3+Mtfbl9E6jrnls59zN1tpznHNfAbDWnku8kc4phFkLJv845gfbjwm1agrrOWM959/SmyAFGB8pLsD/o3e070vE64TdDPRYa/8EPBIpJvTW89h4ExEx9hJCUnYfwvTemLK6hhnn3FsGP63qDrHWXk3E62aRBcAYQqdzZsS4f8r/fgt+45yLNeNsrLX2zfT+vGMlok8HziLMUPk28ZJmAO/PKHaWz/llhGn6/y9ffDiWE4i4Dr8gfb8Lca4lRXFN/nHs+86Z+RkTnkhLNPODO4VYhc/mKK8xa+3X6C0fYCL/vAv1WsYR+nWxkhqXEH7e9xCWz9X8ftc55621L7PW7kfvLPD/DPLPhkVJjcYxH3izc+4+a+0HYlWhzhcXzBEKzz2fn7oUSxewc35t+ORYQZ1zJ8SK1UfsPWPHzH+g7mKtLRQ/i3Yj4Zz7i7X2jMJyl/wHXSz3xnofFXPOvWitPdU5dx6AtfYrxCuQ1eWcez4fN+YythbgdufcNRFjFup5HAnsnR8Je3PE8JcQEmZvIxSkjSbDa9h21tqT6J1OHKWz65w7NEacfvyS8Fl1JvGKCkLYNenzsDERvUPE2DcSZrhNJ26i8AnCzXEr8L+IcbOMneVzXga0WWvfSpghHEvUdfgF+fvd8YRdSO6JNauwUNTZWjsqcsHfgs/SW5j0C5Fi/paQqItdOBzn3JnFO8zEnD1afA9krY052LECWOKcO89a+6mIcZcSlsMWElfn1TKYkhqNYz/CFG6IW6AUwuhAYRnI/xFvGchn6H0zRJnumR+N2Ae41jn3A2vthc65T0aKXdg27mLn3IM20rZx+Q/yjWsqY7LWfh3Yz1q7NeH3vB3h9RbDu/LbTa0h7raXhSRSoZDkgoHOr7K/WGt/T/hw+UXEuG3AufmdAxbGek/lvYFwkwxhBsNvIsU9DHiZc+5T+bo1UQo8Z3kNI8zIac//icKGbR+PB37snPu7tfZs51zM+hKzCUmzD0dOmu1grT2I8F7eAXg0RlAbtp58ArgjPxK3W4y4eYcRavLkCHU9XMQR1qxiZ/mcC3U0XkOYLRJLYR1+QZQ6NXnfJiQp7yHUYIq1C8kXCcW732qt/ZZzLmaB1BWEXVfGAocQYfZAfnCneGbMKmvtD1287XsLy9oh1BmLNUuk8JwT4N8xYub9Kx//Snrvh2K4qejrmiewlNRoHN0A1tqJRN6pgQyWgeQ7uxun4xG29Ypx0dndOfdGa+2b8tnMmNWvi7eNm0qkbePyXmKtPYP8zztS4TeAiwkX29sIF/n5A59ePc653bMYGcknkV7qnHsEwFrbEiNufn3jZBd3O+iC0YQbxQXAC5FjrwXIzzibGjFuVonoLK9htxGmy3tCId4Yjsu/pz6ZT5ptESluQVZJsw8TkuAm/3WsnbJ+Slh/f3o+Wfd+wmdXzTnnjksfs/lefrPGzvI5Az+n9z7suIidztOAo/JfR53dR3a7kHQQivJD5GU3wLfIppD3g4RZjJ5wDXsnEbbv7WNgKdqSWNfHVuvW2qOcczWtk+ic+2W+//gP4s6O2Sn/9zjCFtE1XfaipEbj+Cmh2Nz3iLtPOWSzDOTioq9jvgG7AJxzv82Pun2ISDdsZLdtHMCOWayFd849a6090Tn3LEA+sRJrVk6WIyPvobd45JeJMAqWH1Xdy1r7OJHWNxZ5FWEq8/8ozdzH8FfCDdOVhJlmsWSViM7yGvYF4tdsKbyWL7TWfowwsh1TVkmzdzrnvhYxXsFy59y3rbUzCZ/TUZKyA9hp8FOaLnasuJl0OvMxb8p//X3C52UsxbuQ9ESM6wlbfB5L/IHLTAp5E2aYLct/vTW9g6c1lU+Cb1x+Ugf2pcabP1hrf0b4rCoUi//wwP+iOorrPOUH1mpKSY3G8V9CZ6+NsNdwTIVlIDngUgBr7Q7OuccH/FfDkO/svpL4W+VtTBg5535jrY0ypTcvq23jAEZZa/emdy18rM4uhC1sC7aKGDfLkZHi0fOYhUI7Ce/lgpqubyzyceAgwnv4A4Sti6Nwzv2DVK2DSEu7fkpvIjpm5zPLa1gWNVt+WvjCOfcta+0TkeIWZJU0Oz5f3K+Q1IlVyLEzH2+BDduAXxkprsSXSacTWOGc+zmAtTbaZwWU7EKSK9wHWWv3cc7dXePQXyAUgd2CsMsO1toZzrmFA/6r6siqkPcPCVuPe0LyKuYszk/kE7M5wvLjmAV4szDXORerdttGRcttPBF+v0pqNI6sdmrAOdcDXJ06/GZq3yGKvlVeH4mabcivRYsQO31zeEOMuHkrCetmC2J1diF8mH6R8LqOtrUq2Y6M3J6/cUqAqyLG/SFhG7WEMLU4li8StlU93Tm3OGLc/sT4fR8FfNQ5F3MLxkyvYWRQs6WPWkAxd8qCsJPR6/KfkzFlsctMSfIkP9L5iizaUaRrBMaOFTerTudSa+2P8l/HSqRs5JxLJ4KPJmwBX8uYKygvKH06Ee7Figo6FxexrGniPz9qv2cWM4TzXnTOxd5qvT81n8EALMl/Nhd2rIpSp6av5Ta1pKRG48hkp4aMRd8qL7/8ocAQ1iz/MVLsXVKxPwucHCM2cFE+lifemnBgYyXqnfNfx9yfPbORkfwoVMykQsEXCDO+RhPW0cYqbPhXQjHFP1hr3+yci/oay8h1wBettQlwmXPuwRhBs7yGAY8XarZYa6PsxmGtPabooSHUeIiW9CcMNPzUWvtf4IfOuUWR4p4I7OqcO9Va+zlC4jA6a+3XYs0SsdZeDvzaOff3wjHnXJTluFnFttb+BLgfuMk591CsuPk4txKS0cXtOTPCsqcv0zubcXWNY9WzGJ3d/tQ08Z9fDru3tfZkemebxdoaGuBAay30zk6Otex5FqEYa1s+7uXABRFC70aYKRs1EWutfQchKeih9vX6lNRoHJns1DCAGBfbwlZ5nyLeVnmvJUzfLjy/owY4t9p+TpjKW4i9XcTY3wIuK/o6yswYAGvt8YRRxwnW2i7n3Ikx4mY5MmKtPQt4HeEDdZpzbvdax8x7pNC5ttbG3B4wq2KK/an5jjPOuQfys3FOIxRV3OCci7GONctr2HuBwk4r7yTOVsWfBn5E7/ONWRgV59wV1tp/AxcC+1hrH3DOnRsh9HbA8/mvOyLEA8Baez29RUkNoaB1rKUv7wXebK39DaG2w2XOuVid3qxivwd4JXCetXZ/51yUAZ4BxNjZ6OuFUfR8fbGYO6/0JcvkQjP7B2GAJfbW0ADfLPo6ZuxvAL+md1kXzrkYiYZlwC7kZ2oAsZaYH+ycizU4q6RGo+ir0xNpnR/W2p0K0/GKamnE6JRMcc7dZq1dQrxlCRc75zaO8llrY2Y1f+Gc+1ZR7Kcjxl6ZH5XBWht7d4zXEC6w59NbPDMrsW5eZgFXO+e+YK39RKSYEArnH0u49rdE3B4wk2KKRbsoQX6fdOfcmcXFq2oY+9eE6bxvc86tt9a+vdYx87K8hk231rYRftaxlnRdVlh/D2Ctjbq8KT+S/jTwvnydiVgFhz3Qnq/gv3mkmADPOOc2Fm601l4aMfZUYFvCjfl8QjIr1myzrGL/GXiKUDsm5tamWcqq5hTW2g8DNxZmxeSlBz9qEXe3VEwoX/YdU4yt5v8MHE7YGSO254HX0/taizW77x7nXMwlxwVLgVfnv/bEGbx7KbDSWrsfkYrTK6nR2Gq+zi+vbPTNOfdYhLjHWmu7CTcQRwBX1Dpg8dTS/ON/QpzCgsUJjfzjy/Oxa77dE/Bva+0fCEt9rq9xrLQlhA+1fYAdI8fOymIgZ639LHGLZh6YPhbp9ZVVMcWLU4+jjcikRyfyleVjXEcyu4YB36Z0xlfNFSc08o//ClG3vTy9eKQtX6w0RuxvEHa1eRtwdo1jFStJ2jjn3g/Rlu59ErjEOfdUPubzg5zfDLEvJBRZPpCwI9pnI8XtT4zCw8U1p/4SIV6xO4BX54vgjnbOvdE5F6OD/+r8AEcCPOCcu8g5d1etgxYVcoTexL+NkfgnzJbIYitZgM8RZso6wqzZWN5grT2SyLPu+5o9GGEp2RsJs0OOJLy29iP0W2tGSQ2pRBajbxAK3H0I+Aiwc8S4fYldSLJYzbd7cs79wFrrCOv8Yk8DvISwLv1thGJkUW6QrbXjgJ2dc/cWbe8VZWTEOfelQqEs8p38WDOv+hDj9fUPa+3DxH99fZDUDRvxpsr3JcvrSM1jO+ceILyPN4q0Br8vUba97GfqcIzY6wkFYNsIWyZH6RDkl+31JcbSvaeAo/Nr4VcRt8ObVexdCDuEtRB3ZwqstR8lJCl/CzzpnPuwc+63tY7bV82piEnKIwizcp4Bap5UKHIHoU82g3DvG4UL25t+njAbpYuwXDKWrLaShTBYOgq4nd4ZDDXnnDsoVqwK1HQpmXPuXGvthc658wCstefXMh4oqdHoYk2Vjz76lvcBYIxzbnGhEnaGHb+mZjPawxrAOfdi/sviNY4xbpC/Q/gQv5ew9v8DMUZGCpxznlAAriDWzKvorLU/JszIKezeFGtrscxmashGMdbgj0QXEtZmL826IXkx7kf2Av5OeB8fDxxKvCUZWcW+G7g0/3kR25aEDt/XCLV6shQlSUnoF3nCvUGsbakBziXMgvkLcFvEuAAvIVxHEuIm3rPaShbCz3k9YSn9zTECWmu/RtgaGYpmxcSInaEZ+a3HE2CzWgdTUqNBWGvPJKwdLt4esObr/PK6nHNvy68Jb4sUE1e09aNz7uH8l1l1/GJMP+xPjJvFTPawHkCM57yS3g7BugjxMmWtneic62u7yxg/64fd/2/v3MPlLKuz/0sEQahR+YgIKIIgVgggnqrIwSKggAgWXIZTOAoiKGqFIoKAHOxlNdBPKacoAoq4iic8YASVCAqfxSoUWkBNC1pQQbDBT0kx7P6xnmHGzQ7Z1D1r7Zm5f9eVi3cPk32/O3tm3vdZz1r37T5/xU+bct5I129gOnRqVH6OVGpXMOxRnzd2Rm1GiP9y98sBzOxVRAv3sGu/GDjWzMYIr4es+z6I6+JriTGnXVbw3GHh80TB6lXEv32/RzMBcPcdzewlRMH/EpIS/xrnE9G9y2jdskl8A9iU8FNLLdq5+/fa4aORo/3uKvSklKgnQMYo2QnEBjXAyf0WU1FjcHhMPGDSnB/APDO7lGiJezXh/D20tAiiywhjrtvd/eSk+ULMbOtmjnoikVTxeXLinkoyrIu5F9jWzD5MXMyr6Xdx4Xgzu98fGweY8fravVXrO/FpWRf3zxLu6r0jKH2n2KC0Unsdd7+7HXdGuvp+42RmuwFfIzpzbnH3syd4nQ+bdslsNkBL4fheO96mmUxnjO7d1a5TjxBt4zcnaFZrb9b53ZrZWUmaALj78WY2mygMn52pPQFZRcpdgG+T3B3TuhlvBc4Afpil27iFeE1DXioGhJ/F9+l2CFd3qva9q9DMrieKhWPE9fmypGtzp2j1Q1o8dNIo2V1EQlkKKmoMCF4XDwjwXOBwopqa5ey+PDIWJXOA7YkZ5e0T9HrpmKP+kmaOupyZ7ammJMMaSr0tLiJ2ZWbSnJmzMLN93P3SdnyAu19E/zuvViYKlC/hjw3BMn7nWckff4S732Nm+wN7EIuRLwF3JkhXjr1Uah9Kd2zsaODYjBsnwkTxQcLkeKsEvemgvR2wrrv/rHlepdAc7fcxs98QnyMHA9f2e3SveRDd6e6pC/tqbeBpZrZdO14jU7gVSF8B/JgYUUjxAzCz1xCfJTOAC9z9m1lFSuBa4rNrzMzO6RgtJ/AeYG8ivvffgfsf/+lTyvgR8wOSdG9194xNlenEVe7+fgAzOwXYOEn3YOL69E4i8OElSbqpqKgxIBTGA0LM+s1y95+b2RUZgma2yfjHPKKAMlovZxFv+gOA1yfo9VJljlqVYQ113haH9BgYfYiksQQzOxLY2cyeTty0vQa4qN+dV+7+bjPb1N2zZ1chigpz3P0trQvp1ETtV7j7ngBm9jHgUwmalQalJdrNRX+TFjE6Ru5nyHOIz82DgG0TdSu1zyJSow4hzIYPT9Ldi0ip2osoFGYUrXD3MTPbzMxuoBsPmDICUqlNLELmEu/l7E2lmcSu7omWGz3+OmAfwhx1AbmJbEfQLaj8A5BV1DiTmsICwIOt2woz2ytR92Ezu4romsXd90nUnoiMcYyNzWwb4hq5cZImwM+JCN13te6JoURFjcHhU96NqnuDt7jPftPcr9cBZpjZm4g3YoapTmfOrdOiNQZ8IGPkxt0fvTlsmeWZHAms0sxRF6zw2VNHeoZ1D+neFuMWYJBrUnUL8PSmuQy4PEO0FW42aLPZ2SZVGxK58ABPTdLs7CqP9dxEZDFynRrNRX89d7/LzDYiYouzOACY6e5Lzez0RN1K7WV0u47SOs2ao/2qwIvITzPaADid7j1B5phklfaLiA6JmcQCKHOBv5iIHl8ArJaoez9hKrgS8HMzWy2xiATJ44qNqsICwM1m9jmiSJn5+nqWu++YqPcoVck+RAH8zT3HWR056xM+MX/XOqK3TtJNRUWNAcDMdgX27lmM7ENU3DK4jJhJT6XdOG0BvMzdF7TZ4RTMbD5h0jSTuLhlVo+3AvY1s1lE98IeGaJek2HdId3boi3AOqMuqbj7ovb7vY42h0/CvHKxSdUY8JRWRFpnRU+eQvYiXl+dMbJ7k3QrDUortd/e5v5PJd7L+yXpHgNsamYVn9lV2kuBF5rZUcAzkjQ7LCC8tTppRt9J0j0B2NLdv2JmWyZpVmvv7O57m9lK5HctPIMYx12D6ObMYmPgtHY8g7hOZhWRzgE+0aObxc3Ns2WMxN9xG626t9PNmMxqZjaXrpfb1xK105N9zMyANekWzczd/yFDm3gtzwT+ifiZhxIVNQaDNYloqTWJSuoZidof5bGtzFm7u+8gsqQhzJuuStK9x93fnaQ1np2Jtu0PAlXn0CErirHK22J/M3sjYV65prtvnqidPoffulPWJUy5/ht4mru/PEMb+AjhoL8/eXGuExbrIKVgV2JQOg20ZwG7E59fWQUNgBnuvm+i3nTQfh+wI/G5eQ6AmW3s7nckaP/A3SuMI08jdja/Qoz7ZBoqVmnfb2brUNO18Ex3n5uk1cthRCrGKkRHYaaB5F1EF+UYOf5LALj7+WZ2M/HzpkbLF45WfZv4Hc/uPGBmT3b3/07Qrkj2WUys4bI2V3o5nBhpH2uj/EOJihqDwU+JVt5Op8azSXLebjva7ye8LJYSF5ssltA1rsxsfdw6CqqPJjVkVVIBfk3MSb+cmFseBUq8LYg89q+7+0nJ88JQMIff3sunufsJ8Gj7ZRb7uPtxiXoroq8Fu0KD0lJt4BrCvPJmM/txkibAhm08svOZnbnjV6Lt7st4rKHyXHJGBw8ysx3IT155gGRT52mgvTEx9tIhpWuhdQg/zcz2prvYzXpffZa6VIyTCS+NJxPeFilFneb39GPgyWZ2mLsfkqHb6IxWdUjpimkG6eM5jj5/hrXulNvdvbPBkpLO0czwt/cWDZ3MmbSRUDN7a2LQRCoqagwGz6DbXpq569bh+cQFfRmxEMzieuAoM9sK+HSi7nxqdjkhblg6bdtpefSFUYyV3hb3EV4xJwBbZIm2C+onge+4+0Nmltl5tVFz0v9v4M8Tdbc2s/fSvTnOLBRWUWFQWq19JbBjM7LOTFJaRBSqsrrLpot2Ce6+uZmt7O4PJ0vfQSQ4zSHaqIde290PGv9YW/Se32fpNYFvEYv72St47lRTmYpxq7vfBJBcmL3d3T/adE9b0ZOnmCOBNxD3vVmj7cuj7/fcrTtlSzO7g+49SVb3whss4u07ulmbeH9w91Ph0c3DoURFjQHA3b9sZucRmc7f8sTs7Mb5xIjAMqDvecod3N2Jnzmbh4gP+TFaW28inZGTGcBrzezX7v6TBN2SKMYqb4tWTFmdaH1cRrisp9AuqC8Grm5f/2IFf2Uq6TWpOjFR9+/GP2Bmz3T3X2WIm9lK7v6Hnof6WrArNCgt1SZ2g1YiRgV3IGKxM7gOeCvx8/Z7sTedtMeTUoQ3s1OJ3d39zOxMd09J5XD3c83sEmLk57cZmtNBewL6vrm0nF30LCpTMczMXk98jj3JzDypE+nNZrZZ093YzD6UuOA9C/gqUcBaAFSN8mXyALBTO840x3di/PjpwPeSNAFWsoiQfQRYNVE3FRU1BodjCdO7i83sbndPaZcCaI7M1/Y+lmEi2WPYOaOdR9aFrSrSC2Jx/RniQ3Ye8F4isq9vWG0UIxR4W7RiygeAU9x9mZm9p9+a43gVcIWZ/Z7c9u0NiNGmMSJCN2W2090nSkx6Kwk3EhMtwBIKdlUGpdXavyIWfReb2bMTdU8iPCYgvA8y4xBLtM1sl844gEUi2hWEsXcGTyU6FyBGBFIws+MJr4WZZjaWudit1B5BylIxJkqFMLOd3P0bfZZ+TCEh0SPnX9z9S00zs2t1k06HhJnNcfdbyLvfPh3Ykhhtzyz+z+nc75lZ5qbpXcAriHVNmmdLNipqDA4PAv9JdBGsVXwukNNqW2nYOUbXwySTP3P3GwHM7C3A3f0W9NooRqjzttgYWNfMHiYWvWm4+26Zej28jbqC3Xiy3lvpC7BCg9JSbWIUY5mZfZHcUbKl7v4zgFYozCRd27qJaNCTiObut2foE9fGtduOduZI6igawk5E36Pti6lMxZiIVwB9LWq4+2N8j5qfXUYHwVvNbDdiTbhmK6b0daPFzFYD9mnjtzOITY6j3H1hP3V7OJtICfsn4GXkJTg9xczWa8erJ2lCxI6/CcAiaXAoUVFjcPg08aH61+6+pPpkkqgy7LwAuLAdZ0Z6AXyzJ9brHwnjqAyqohihyNuC2GHtmCV9NEu0zTOu376cQW6nBtT5xVRRtQCbiErfhQztxe5+G7DQzDKNjr/c87mZ6V1SpV2ZiAYxZrQLEYt4VKLuyBnCmtnRxO7uW8zsRHc/1d3TxoCzMbOtiYXmGsD/IX+EbuRw903HP2ZmL+9z6szZwIuIwsIjhIdeJkuAX7v7B8zsmETdk4kxYIj77Sw2NbN9iHX/2r2dfsOEihoDgJltQLS1jgHPNrNMU5vl0XcTScKws0PmhW0Pd98PoFWR03azJ/IRSTIFK4liLPa2uB3IHjuBKFR9y93HJxdkcA4FBTszWx14YXP/7nioZP38JxE72c8hvHJE/ziU7nvqAPLie+9w970gWraTNMu03f0iM/sGsB3x2fkikhLRGnMTun4momPKmt0yXqm9IfCzdvzURN0qngFUe5aMp2oDoHLj4XX0MXXG3Q8ys3WBFzffwBf1S2s5/AjAzL5EQkd0B3f/KZBZROnwbWDldvRRbUcAABqkSURBVPwNoiA+dKioMRjsRI+3BLmmNpjZge0cOrvK+2SYSBLxpq+nZZWT1x62lpk9r2muk6T5eGTsLl9DQRTjNPC2qGAPIiqv43mQ6YD9E+By4j21HnkFu78n0jBuJBa6R7p71lzndkT31ccIn5qzk3TTDUp7dEvSjIDZZtYxIcvsiuktphxIXjGlUvvvCP+lB5L0eqly8L8beJm7n9HGEzKp0h4jWtbnMD3uR/qKu3+5Ut/Mtnb368zsRCIJ5fNA35NYij1yqjgNuB/4MhEjmxkz+kVio2X3ZP+nEoqNf9NQUWMAcPfzzGwfd78UwMwyTdAAXlBkivVuolsjOzbuBLo7uicna1dRFcUIhd4WRcwlFtdf6X0wKQ3kQuBS8t9TD9JdfD2UrL110/8msFWWaJFBaYeSNCPCRf+Cdnxmgl6H2Wa2ClF4zx4xqtK+0d2/mqjXS5Wp4Z50d1VfSu6ir0r7I4QX0v6EcbjoL683sz8QviU7AJ93977eE00Dj5yJyOgSeYBWGC2gd6PlvaiLcyhQUWMAMLMjgZ3N7OnEB81riIjVLFY2s5fRnSXNGn25pbkhp+LudwFp6TKTIMMUrCqKEYq8Lapw9weZuFsgIw3kB+5esftzL7BtM6halqz9HGKG9SBg20TdqoSIyjSjZcAid19gZjsk6p5FRBFCbjGlUntPM9sR+B3JvjwTmRoSxdp+f379HsDMZhJ+C5lUaW/u7sc17Z3pjqKI/rABcb04GnhhkmavR84YyR45ZrY2MS74CHCJu98DnJsgfQeRfjeHPo66LIfKjRbRJ1TUGAxuITKNbyU+dC5P1n8Q2Jk2fkLe6MtfmtmriWpqtpliCa0L5zLgk8Dt7n5ykilYVRRjpbfFdCNjZ+QpZraQaPnMjCW8CPg8MJP8nZkDCOfvpWZ2eqJuiUFpcZrR0cAv2vGuwNUZou7+Q2In+1GS0l7KtN19m35+/2nKV4kC+JeA/zsi2tvR7erbhuiqFP3jSGBVd7/PzBas8NlTQPPIGT/elOmRcybwYeKaNR/Y290zNtPWIDbtZgIvTtDrpXKjRfQJFTUGAHdfZGbPdfdFAGa2NzFLm8WNdONNH5xgTrwvFMZeVjIH2J7olNh+Bc+dSqqiGEUuK7n7awt0D3H3D8Cj6S9ZM/gQoz5mZisTN0+vTtKtNCitSjNaQnd8bbUkzeUx1EkzZvYZ4rr8Z8DT3H27fmuugL4XZd39asYVypKMtCu1Z5vZa2hF0j5rifisXGBmXwV+Sp7PQ+Vo1R3ufiOAmf0kUXeGu/9Vol4v82kbLdMgeEFMESpqDA6b9RxvTm5R4xDgu+14W+JD/7B+i5rZccAbibGXNd19835rTgNmEWZzBxAmqX2n5YVf0768DkWo9Z3CNJCN2vtqCeTEJI8bh4D8otmLgOvd/WQzyyymlBmUUpRmRMTyHWVmW5EfrTpSuPvenWMze2eWrpnNAOZNYDxXZWpYGdOcof0Ouh4mab/nEWY94LXAh4husyxKxpva9Xm2mX2TuPfLXBdWRjSfSxSRhjYeeRRRUWNwmGVmhxDjJ89I1r7d3T8CYGZrtnPI4FnA1939JDP76yTNUtz98M6xmWXtEJzNYwsZBydpjypVaSCPmfnvt0FpG4foFG4q+A2wipntR26La4lBaeMaktOM2mL3YXfP9C3paFelvZRpm9ku7XAlEl/X7j5mZi82szvopp/8a7Gp4VBi4Ry5Jt0umH2BvheiR5yHiKLGEcAuK3juVFIy3tSuz8cTXcLZEbKLiI6+9K4+dz/QzNYHzm4m9ad3ulXE4KKixuBwCTGX/lRgYbL2WJstHCPm0P4pSfc+YKaZnQBskaRZipnNJ+J7ZxL/3n33PHD3g5ZzLiltvSNKiUlVZ4RtHBkGpfubWVXX1RnEe2lnctMDqgxKoSDNqC12NzOzG+gudn+XoU1d2kul9mzidb2UfGPr+4EdyffZmoiM2f8q7cXEJtK9fdYRXU4CdiIKG+/LEnX3q83sFiJuPbtbdkZFwmFlzGjrENmNGCn7DOEpsv/j/iUx7VFRY3A4kHjjnU+0Mqfh7seb2SzCWPDBRN3TAMxsS2JnexS4x93fXX0Sjcq23mFnOplUZezOVHZd7UmMsY0BqwP/nqRbZVAKdWlGGwC9P2vfO74q016Kk2auIwqSY8APEnUBvkiYGi5oCSwpmNnRwBx3f4uZnejupyYZaZdot/HE7d092xx+lDmX7jjuecT4dd8xs08Avwb+QLynj8/QbVSOgVTxCHCguz8CYGbHJMVSiz6iosbg8EtgVeKNuFaWaDP1W799OcPM0lJIWhLIzsQHfErXwjRg65ZV3rm4qNV0OKlMA6ngPuLzo6Lr6pXuvieAmX2MPK+HKoNSqEszOozY5YSkjsLKtJfipJmT6O4kn0YU0bJ4B92Um12I4lkGG9KNNH1qkma19hvMbEPCB2nM3TN9gUaRJe5+CYCZZV6rbnH3+Yl6vZSNgVTh7p8b9/UvzOwwarvOxJ+IihqDw6eJNtNjiRntFIovoNu6+9xC/Qrm0209zJ5vHE9lW++wU5IGUmFQ2nazVyfaapcBT+qn3jjtTYnxuW3Ib+mtMiiFujSjkl1O6tJeKrWXuvvPAMzs90maHapSbsaIWOo5wDqJupXa+zJ97glGgQfM7OPt+M5E3d1b8aqzoZV2zagcAxFiKlFRY0DoiRzKMo98lGZQasTr5Unu/uoEzU2J+NhX0mNG1m/dacBDRPzjGHBOlmjrirkM+CRhDHtyVlvvqFGcBpJuUNp2sz8AnOLuy8zsPf3UG8dexKhPJx45cza9yqAUYLG73wYsNLMXJOpW7XJWpb1Uan/ZzC4nrhXZSTNVKTcfAd5GzL5n+uNUam9LJKGtBHyB3IX2SNHMjr9HM9TOHLdmgrFyjUOko6LhgKOihpgMFTuOewGb0DUjeyXwuiTtSo4gjOdmEC7nNyTpziEWfhfTXQCKPlCcBlJiUApsDKzbXMY3yBJ191MmetzMjnX3D/VZvsqgFOIzpFM8OoCE+Wwz2xO4v2iX8xqS016mgfYd7r4XxOInURfg552Um9YFlcXm7n5c092Z7jjIMGs/z93f3HTPRlHJfaOZHb8U+FbHayFRe6LPy7loHKIvmNlKwKZEBynu/n3qYqnFFKGihpgM6TuO7n6KmX24p0X/gxm604SOh0hm1XgWYUZ7ALErJPpLVRpIlUHpSXS7zD6aqLs8npKgUWVQCjDbzFZtx1mGv/OI0aKOl0bm6ys97WUaaPcWrg4kyViwdVHuY2a/aQ8dDFyboQ1sB3ylHW9D/NtnUaU9q3XErESM0m0yIl2rVbwKuKKNdKV5yIl0HPg+8DBxjf6+YqkHHxU1xGSo2nF8ZpsxfARYO1G3kguAC9vxx7JE3f3wzrGZpY84jSBVaSAlBqXtZiFz7GQ6UGVQCnAW8VkCrZU6gXcRnWY3kd/GW5X2Uqk928xWIf6tM5Oq9gJe0P47BmRF50L8zK9putn3BFXaS4iOVYii9F5o976fvJnu51e2V814NA7RP25197+tPgkxtaioISbDXsTu/crk7jieQPhLAJycpFnNHu6+H4CZnUHS+ImZzSdSdWYyOkkzlVSlgZQYlFZiZuu4+93tuDP2c1ufNSsNSiG6JBa1yM0dMgTdfTFwTIbWBFSlvVRqnwUsaMdZhatOF+UWdCNdU15fjXcQxpkA70zULdOeaIQuaXxuVPkOcE87XtvMvuDuKZHcZrYW3XGIu9A4RD952MyuovlsubvueYcAFTXEZCiZ6Wwf6n+ToTWNWMvMnkcshDId1u9x93cn6o0sVWkgxQallRxKd2fzaOBYd+/37nKlQSnEz9mJ3NwVuDpZP5uqtJdK7aXuvn8be1klURf+ONI15fVlkXW+Jt3d630J36m+U6m9HDLG50aVK939RIBmcD0rQ9TMPgH8GvgDcf93vMYh+sqz3H3HFT9NDBIqaojJ0DvTiWY6+0pVd8rWcd/2aJxY5Q3bUFOVBlJsUFrCuELOGJDyuVVsUAp1kZtVVKW9VGrPM7NLCePdVxOJJFlUvL4WE6Oo2QXCam2RywZmtj9xvdgA+Ock3VvcfX6SloDVzGwu8VmGu3+t+HzEFKCihpgMS4hZYYhWW8109onC7pT5dNvkNcfZf0rSQKgzKC2hFXLWc/e7zGwjYuynkqwd1qrIzSrS016mgfZzgcOJKNl3JWl2SH99ufuNZra9u1+eoTddtCvG50acQ+im7h3q7kuTolV3bx5ynY2loR8NLebbwJOB2dSMiIo+oKKGmAxnA1sTLa5j7u7F5yOmnoeIDpEx4JzicxkFqtJAqgxKK3m7mZ0FnEqM++xXfD59xcxmAA93IjdHhIq0l2rtU4BZ7v5zM7siURd3dzP7Bu2eIFH6DW3ht4S4F8lc+FVpV4zPjSzuvpRuyk2HjGjVeT3HWmQL8b9ARQ0xGT4BXEpEH4nh5Aji5mkGMSucYlA6qhSmgVQZlFYyC9id2NFOK2hU7bC6+5iZbWZmN9ASbtz9d/3WLaYi7aVM28zeSXguzTCzNxGLoEUZ2k3/IiIZohOHmJWYtS91HYXp2lXjcyKXnvczxGtrjBEw8S6m4wm0OpHsmJmYJfqEihpiMvzA3eXCPPyMtT8aPxlCqgxKpwHXAOu6+81m9uNE3cod1g2AXsf+g5N0q0hPeynWvoxona7iP909c8Snw7ZEEttKwBeAO4dZexqOz40q/b4n+izxflaHRhLuvrBzXODDJPqEihpiMjzFzBYC9xNtl4o+Gj4uAC5sxx+rPBHRH6oMSqcBVwI7tpSIpSt68lQwDXZYDwN2ascLH++JQ0Jl2kuF9kf5466BMcASdDv82swup2uyl1U0K0liK9YeqfG56UB2tKq739OuGZ339G/N7AJ3zzT/HSl6/r0fAW4uPh0xRaioISbDSu7+2uqTEH1lD3ffD8DMzkDjJ8NKlUFpJWcS17qrCMPjvreZToMd1nOJDhWA8wjzu2GmMu0lXbu9vt5P/J6XEkWsTDYjun9SioQ99CaxjSUnsVVpl4zPjSqF0ao3Ee/nzjjXgeQmGo0aPwTmEEXhOSt4rhgQVNQQk2EjMzuO7q6M4j6Hj7XM7HnEBXWdFT1ZDCxVBqWV/AqY4e4Xm9mzE3Urd1iXuPslAGY2Ct4plWkvVdrPBx4gXlvZ5qi/ATah3ROQ14m0hEimgIhXzUxiq9K+hprxuVGlKlp1Y+J9BbA+uaNVo8gMdZ0PHypqiMnQa36mmb/h5AQi/QTg5MLzEH2k0KC0kkXAMjP7InBrom6VQemewP1m9vH20FDfHFemvRQnzZwPXEQUNc5L1n4A6HRvjpFUWHD3U8Y/ZmbHuvuHhlg7fXxuxKmKVr2AeD+PEe/nnyfpjiobNpPlzu/5a8XnI6YAFTXEZPgZ8Fd0W2u/U3guog+0udG/qT4PIfrAYne/DViYbAh2DTU7rPMIE9iOl8ayRO10KtNeirWvBa7tfWwEFvgT8ZQCzUzt9PG5ESc9WrUVR7d0930z9AQQmx2rkT+uKPqIihpiMpxIVDMdeGPxuQghxBPhULrdKQcAWakNVTus7yIimm9idJKMKtNeplPSzLAv8EeRqvG5kaMqWrUVR19mZnvTLY6qc6CPuPtF1ecgph4VNcRk+AWwMvBdui2nQggxCMw2s1Xbcab3QMkOq7svBo7J0JpGVKa9jFrSTBlmto67392O13X3/wRuG3LtqvG5UaQyWvXqpj27SF+IgWdm9QmIgeBKItLqMuD3xecihBBPhLOIeeULyI0r/hVwj7tfTNLCa4Q5F1ij/cn2lyjRNrN1eo7XbYdpC/wi7UN7jo8GcPfPJuhWai9294XuvgcaPekr7n4P8OGePyeb2SuT5K+g+TsIIf53qKghJsNu7n6ju78JzZ8JIQaLZcAid9+fWHhmsQj4ZtthXT1RdxRZ4u6XtMSXB0ZEe6QW+Gb2j8CbzczN7LMkLgArtfnjf+sDEnVHlZuAtxEjfD8jolUzmE8YS48RnX1CiCeIxk/EZFiruUE/guI+hRCDxdHECB3ArkSbbwZVBqUjRWXaS5V2W2RvYmZziEVQVqRqmba7v8nM1nP3u8xsI+C+DN1qberG50aVqmhVeacI8SeiTg0xGU4g5obfiuI+hRCDxRK6Rp2ZnWbaYc1hHvAXwI/an8wFZ4l265rc2d0NeB/w9xm61drA29u4y6nkjpJValeNz40qnWjVTwILgAuTdL9LFEivBF6TpCnEUKFODbFCFPcphBhgrgeOMrOtgE8l6mqHNYfKtJdK7beb2VnEInsZsN8IaM8iWvQ/mKhZrd0Zn1tgZhpL6CPF0aoHAd8nr5NQiKFDRQ0hhBBDSbtJfdjdty2Q7+ywQiShiD5QmfZSnDQzigv8a4B13f1mM/txom6ldtX43MhRHK16i7t/MElLiKFE4ydCCCGGEncfAzYzs7XNbDUzyxw/qTIoFaPBNcBq7n4zULHAr9C+ErjTzObRHSkbdu2q8blRpTdadc1E3YfN7Cozu9TMLk3UFWJoUKeGEEKIYWYD4PSerw9O0tUOq+gnVwI7Fi7wK7TPJO5bryISIjIjTqu0q8bnRpUrCE+L7MSqZ7n7jsmaQgwVKmoIIYQYZg4DdmrHCxN1tcMq+skoLvArEyLStYvH50aV+dS8tlczs7nEdSNz7EWIoUHjJ0IIIYaZc4nxjzWA8xJ1rwd2MLOvA9cm6orR4FfAPe5+MXDbiGgvAr5pZl8kfyc9Xbt4fG5UqXptfxtYhRh7mZ2oK8TQoE4NIYQQw8wSd78EwMy2yBDUDqtIYBGwrC2ybx0R7cXufhuw0MxekKhbqV01PjeqfBfYpEWrPhk4I0PU3S/K0BFimFFRQwghxFBiZnsC95vZx9tDd2boNhf9zczsBrou+r/L0BYjwygu8A8F3tOODwCOHwHtqvG5UUXRqkIMKCpqCCGEGFbmAU+iuxhYlqitHVbRT0ZxgT/bzFZtx89K0qzWPpdIm4EYnzskUXsUUbSqEAOKihpCCCGGlXcBRwA3ATOStbXDKvrJKC7wzwIuaMdnJupWaqePz404D5vZVcC9AO6+T/H5CCEmiYoaQgghhhJ3XwwcUySvHVbRT0Zxgb8MWOTuC8xsh0TdEu2q8bkRR9GqQgwoSj8RQgghpp4l7n5J22V9oPpkxNDRWWTvTyT7jIL20cRYF8CuibpV2vOAvwB+1P7cl6Q7yqxmZnPNbBcz26X6ZIQQk0edGkIIIcQUoh1WkcDRwC/a8a7kGhtWaS8Blrbj7HjTCu3K8blRpTdaVQgxQKioIYQQQkwtlQalYjQYtQU+wPXAUWa2FfCpRN0S7eLxuZFE0apCDC4qagghhBBTi3ZYRb8ZqQW+mc0AHnb3bTP0pou2EEKIyTFjbGys+hyEEEIIIcQkaIvsPdz9CyOm/X7CoPS/ANz9d6OgLYQQYsWoU0MIIYQQYkBw9zEz28zMbiB5kV2pTRh1nt7z9cFJutXaQgghVoCKGkIIIYQQg8UoLvAPA3Zqxwsf74lDpi2EEGIFKNJVCCGEEGKwOAz4XPtz2Ihon0tEyK4BnJeoW60thBBiBaioIYQQQggxWIziAn+Ju1/i7pcADyTqVmsLIYRYARo/EUIIIYQYLJa0BTZmtsWwa5vZnsD9Zvbx9tCdGbrV2kIIISaHihpCCCGEEAPCiC7w5wFPoutnsSxJt1pbCCHEJFBRQwghhBBicBjFBf67gCOAm4AZSZrTQVsIIcQkUFFDCCGEEGJwGLkFvrsvBo7J0psu2kIIISbHjLGxsepzEEIIIYQQQgghhHjCKP1ECCGEEEIIIYQQA4mKGkIIIYQQQgghhBhI5KkhhBBCiGmHma0P/DuwjbtfV3w6QgghhJimqKghhBBCiCnHzNYEjgPeAKwH/Ab4V+B8wN39kcLTE0IIIcSQoKKGEEIIIaYUM3s28F2ikPFe4AfAk4FtgJOBG4D/KDo9IYQQQgwRKmoIIYQQYqo5B1iFGB1Z0vP4HWb2aQAzexowH9gd+DOi8PEed79+om+4vHEUM/sPYIG7n9a+HgPeAWwNvB64D3gPcHU7r107j7n758Z977nAPOAvgXuAk9z9Uz1ahxOxpusD/x+4Bdjb3e9+4v9EQgghhJgKZBQqhBBCiCnDzNYAdgE+Oq6gAYC7P+TuDwEXEsWDucBLgJ8CC81srSk4jfcBXwO2AL4KXAx8BvgGsCVwBXBxG5Hp5YPAJ4HNgc8DF5rZhu3neinwD8DfAn8OvBr4FEIIIYQoRZ0aQgghhJhKNiI2Tf51eU8ws+cDbwRe5+5Xt8cOIYocRwEn/onncJm7X9S+70nAEcBP3P0T7bETiG6OVwBf6fl7H3P3f2zPOR44kihe/BR4DvBb4HPu/mB7/r/8iecphBBCiD8RdWoIIYQQYiqZMYnnvLD999ExEnd/GPh/wCZTcA439Xzfe4Fl4x57EPgd8Mxxf++H487nXqDTOXIVsBhYbGaXmtmhE3R6CCGEECIZFTWEEEIIMZX8GHiEqSlO9NJJSxlfNFl5guc+PInHxnjsfdByn+PuvwVeCuwJ3E7r/jCzLR//tIUQQgjRT1TUEEIIIcSU4e73A1cCR5nZrPH/38xWJToeALbqeXwl4OXArcv51ve2/67T83eeBaw9Bac9Kdx9mbt/x91PIQoc9wD7ZekLIYQQ4rHIU0MIIYQQU83biEjXG5unxY+APwCvAv4G2Jkw4jy7JYr8EjgWeDpw9kTf0N1/b2bfBY4xs38jImLPAB7q888CgJntRviFfIcosLyE8Nn4twx9IYQQQkyMOjWEEEIIMaW4+13AiwkTzg8QRY3riLjUk4C7gIOBa4HLgX8Gng+81t1/+Tjf+mAiSvV64FKiAPKr/vwUj+EBYDfg68AdwIeA04GPJ+kLIYQQYgJmjI2NVZ+DEEIIIYQQQgghxBNGnRpCCCGEEEIIIYQYSFTUEEIIIYQQQgghxECiooYQQgghhBBCCCEGEhU1hBBCCCGEEEIIMZCoqCGEEEIIIYQQQoiBREUNIYQQQgghhBBCDCQqagghhBBCCCGEEGIgUVFDCCGEEEIIIYQQA8n/AOS5z5uzms3l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8" descr="data:image/png;base64,iVBORw0KGgoAAAANSUhEUgAABDUAAAHeCAYAAACLyzAHAAAABHNCSVQICAgIfAhkiAAAAAlwSFlzAAALEgAACxIB0t1+/AAAADl0RVh0U29mdHdhcmUAbWF0cGxvdGxpYiB2ZXJzaW9uIDIuMi4yLCBodHRwOi8vbWF0cGxvdGxpYi5vcmcvhp/UCwAAIABJREFUeJzs3XmcHHWd//HXp+dIZnLPnQsIVxLkiCKCKMgpggeyYoG7iv5UUNEAi7oeoHihKyqyuLoq7iqsopbIroqIF4iA6Mp9JQQIV645c88kM9P9/f1RPTNd1XP0zPTd7+fjkUemvlVd9e2emaTr05/v52POOURERERERERESk2s0BMQEREREREREZkKBTVEREREREREpCQpqCEiIiIiIiIiJUlBDREREREREREpSQpqiIiIiIiIiEhJUlBDREREREREREqSghoiIiIlxswOMLM7zWynmf3JzJZF9tea2ZNmdmYe5vIZMxvM8jn/ZGZ/yOY5Cy0Xr5OIiIgoqCEiIlKKbgD2AG8B4sD1kf0fBp5xzv0iD3P5HvCqLJ/zQmB1ls8pIiIiZai60BMQERGRzJnZLOBY4BXOub+b2Xbgr2ZW75zrNbOlwEeAY/IxH+fcBmBDls/5RDbPJyIiIuVLmRoiIiKlZUby777k372R8auBbzvnnsr0hEPLPczsLWa21sz6zOxuMzvQzOaZ2Q1mtt3MXjCzSyKPTVtWYWYfNbN1ZrbHzLrN7B4zOzZl/zvN7BEz6zWzbWZ2X+pSmejyEzN7l5k5M3ulmf3azHYn5/Ku5P73mdl6M9thZjebWUNkPoeY2R3J+TxvZheZ2bfN7LlxXpOlZpYYukZk341m9kTK9pVm9lByOVB7co4rJ3jN90s+p7dHxoee65KUsRoz+7SZPW1m/Wb2nJl90sws5ZjFyXltST7PF83sZ2am93oiIlLWlKkhIiJSQpxzPWb2DHChmV0GfBB4yjm31cxOBl4BvHMKpz4E+ATwSYIPPa4BfgJ0AA8AZxMsd/m6mT3knPvTaCcxs/OALwFXAPcAc4CXAwuS+48HfgB8HbiEIBhz+ND+CfwAuC45t/cB/2VmKwie88VAI3AtQWDnXcnr1QG/Jwj+vItg2c4ngTYgMdaFnHMvmtmfgX9KXnfo+c0C3gR8MeXwNuArwEZgXnJu95rZCufclgye10RuBF4LXEnwvXgF8GlgLvDx5DH/DSwG/hnYBCwCXg9Y9GQiIiLlREENERGR0vM+4CbgA8BW4B/MrAb4BnCpc653vAePoQF4uXNuE4CZtSXP9w3n3OXJsduBs4BzgD+NcZ5XAI84565MGftVZP9W59ylKWO/yXCO33HOXZ2cy9+BNxMEKvYfes5mdhjB6/Ku5GP+H7AQOHRoWUsyWPEi0DnB9W4EvmVmbSnBiTcD9cl9ADjn3jP0tZlVAbcRBBbeRhC8mbJkEOhs4Czn3P8mh/+QzNL4lJl92Tm3leB1/aRz7scpD/8xIiIiZU4piSIiIiXGOfdHguyAlcDCZNbEJcBG59zPzewYM3swuRzi1mSAYiKPDwU0ktYl//59ynXjwDPA0nHOcx+wysz+zcyOM7OZkf33AwvM7L/N7FQzm53B3IakzmUbQRbJPZEgzpNAnZk1JbePAtal1ulwzvUwdlAm1c8ICrGekzL2j8BfnHPPDQ2Y2elmdpeZbQUGCbJBGoDlmT+1MZ0G7AZuNbPqoT/A7wiyXI5KHncf8FEz+6CZZeO6IiIiJUFBDRERkRLknNvrnFvrnNtrZosIliGsNrNagiyOHwNLCG7Kr83glFsj2/3jjEcDFamuJ+hccgJwJ9BlZt8fqnPhnLuDIIPhQIIMje5kHYx9pjjHseY9NMeFjJ6R0THRxZIZEL8hCGSQDJS8FvjR0DFmdhTwS6CLYNnP0QSBhg2M/zplqgWYBewFBlL+/F9yf2Py73OSc70CWGtmz5rZ+7JwfRERkaKm5SciIiKl76vA95xza83scILaCt9yzu0ys++Q3vI1Z5xzDvgm8M1kEOAs4GtAFXBe8pifAD8xszkEdR+uBn4IHJ+DKW0GXjnKeEuGj78R+KmZHQC8DnCAn7L/zQSZGW91zg0CJJeGNEZPFLEn+XdtZDz6uG5gB3DyGOdZD+CcawcuAC5ILsH5Z+DbZvZ0MrNHRESkLClTQ0REpIQlay4cD3w+sqs++fes/M5ohHOuyzl3HfAH4NBR9u8cCnCMtj9L/g4cnNqNJJk18poMH/8rYCdBtsY/Ar91znWn7K8nWHLiUsbOBuomOG87QfbFIZHx10W2f0tQELTGOXffKH96oid2zj1KsBwJ4CUTzENERKSkKVNDRESkRCVrK/w78BHn3K7k8JMERSqvNrMbCDqa5O2TejP7LrAduJcgy+BwgroQ30ju/yxBlsQdwBaCZShvJ6gRkQvfBy4DfmlmlxMEEj5JsGxlzO4nQ5xzfWZ2M/B+go4ib4sc8luCAML3zOyHBMGZjxA89/HO68zsZ8D7zGwd8Hzy3AdFjrvDzPzk/L9KUJOkBjgAOJMgCDKboN7ID4G1yYe+k2CZyp8meo4iIiKlTEENERGR0vUhoCeZ7QAEtTbM7K3At4CfA3cRtDvNl3uA9xB0HZkNvABcRdCOFIJaEJcA/wDMJ1ge8iOCFqVZlwxKnErwelxPUF/jaoJuISsyPM2PCIIEuwjqZ6Se/zYzu5TgOZ0LPEiQqZHJkp+LCd6L/StB7ZPvA18gaFub6h8JlpP8P+BzBIVDnwZ+TRCY2QM8RND1ZR+CYMYjwBucc49k+BxFRERKkgVLX0VEREQqg5nVEWS0/ME59+5Cz0dERESmTpkaIiIiUtbM7F8IloM8AzQDFxF0Rfn3Qs5LREREpk9BDRERESl3A8DHCFrcAjwAnO6ce6BwUxIREZFs0PITERERERERESlJaukqIiIiIiIiIiWp0pefKE1FREREREREpDjZRAdUelCDTZs2FXoKIiIiIiIiIpJi0aJFGR2n5SciIiIiIiIiUpIU1BARERERERGRkqSghoiIiIiIiIiUJAU1RERERERERKQkVXyhUBEREREREZFscM4Rj8cLPY2SUFVVhdmEzU0mpEwNERERERERkWnq7+9nz549OOcKPZWi55xjz5499Pf3T/tcytQQERERERERmYZEIoFzjrq6ukJPpWTU1NSwd+9eEokEsdjU8y2UqSEiIiIiIiIyDdO9Ma9UsViMRCIxvXNkaS4iIiIiIiIiFSsb9SEqjWpqiIiIiIiIiEjFUlBDREREREREREqSCoXKuFzHJtzf74btPVBTC/sdhK06BqupKfTUREREREREpMIpqCGjcp1bSNz4HXjs/vR9c+Zhr3sLduqZWjcmIiIiIiKSZ0cffTT/+q//yoknnljoqRScghqSxm3ZQOKqT8DO7aMfsHM77mf/BR2b4J8+oMCGiIiIiIiIFIRqakiIi8dJfPPKsQMaqcfeeRvu7t/nYVYiIiIiIiICsHr1ajZu3Mh73/teDjroID75yU/yqU99Ku2YL3/5y0CQ1XHttddy0kknsXLlSlavXk1fX9/wsffffz9nnnkmhxxyCKeccgp//vOf8/p8psucc3m7mOd55wIfBI4A6n3fr47sfx3wNWB/4BngUt/3f5ey/0Dg28Arga3A133f/9o0puQ2bdo0jYeXH/fAvST+40uZP6BtMbHPfUvZGiIiIiIiUrEGBwcBqK7Oz2KI1OUnDz30EOeddx4PPPAA1dXV9Pb2csQRR3DbbbdxwAEHcPTRR1NXV8cPf/hDZs+ezbvf/W5WrVrFpz/9aTZv3swpp5zCNddcw0knncS9997LBRdcwO23305bW1vOn8d4r9uiRYsAJrzRzHemxlbgW8Al0R2e5+0P3Ax8CZiX/Pt/PM/bL7m/CvgVsAZoBt4EfMzzvHPyMvMKkZhs5sWWjfDUE7mZjIiIiIiIiIxr1apVNDU1cccddwBw6623snz5cg444IDhY975zneyZMkS5s+fz8UXX8wvfvELAG6++WZe85rXcOqpp1JVVcWrX/1qjjzySH7/+9LJyM9rTQ3f938L4HneCaPsfidwv+/7P0xu/8jzvPcnxz8LHA/sC3zC9/1e4AHP874DvB/4aaZz8DyvEWhMzoeqqqopPpvyFN/84qQfY+0bqVp5eA5mIyIiIiIiUvwSiQSJRKJg13/rW9/KTTfdxKmnnspNN93E2WefHdqfzHoAYPHixXR0dOCcY8OGDdx2222sXLlyeP/AwACrVq3K29xjsdi07suLqVDoEUC01cYDyfGh/et8398V2f/BSV5nNXDF0EZra+skH17eNpkRn+Rj5s6ezWy9jiIiIiIiUqH27NlDT08PNTU1ebleLBajurp6+HrnnHMOV199NevXr+e+++7je9/73vA+M6O9vX14u729nZaWFmpra9lnn30466yzuPbaa/My79E0NDQwc+bMKT++mIIac4BodcptwEsm2D93ktf5BnBj8usn29vbJ/nw8pZoaIbOLZN6zM4ZdezW6ygiIiIiIhVqYGAgr5kajY2NPPPMMxx33HFAEBg45phjuOCCCzjxxBOZPXs2AwMDADjn+P73v8/JJ5/MrFmzuPrqq3njG9/IwMAAb3rTmzjjjDO47bbbOOGEExgcHOTBBx9kyZIlLFmyJOfPY3BwkK6urlGDQZkmIBRTUGMnQS2NVPOBHRnuz4jv+91A99B2PD7ZvIQy98oT4clHMz9+fgOJ5Yfj9DqKiIiIiEiFyvfSk9WrV/OpT32Kq666ive+971ceumleJ7H+9//fj760Y+mHX/WWWfx9re/nS1btnDyyScPH7N48WJ+8IMfcOWVV3LRRRcRi8VYtWoVX/jCF/L2XBKJxLTuy4spqPEwcGJk7KXAH1P2H+x53izf93en7H84T/OrCHbUcbibb4Ad2zI7/sTXY6pLIiIiIiIikjennXYap512Wmhsn332oaGhgZNOOint+MMOO4yLLrpo1HO99KUv5aabbsrJPPMhr0GNZAeTGqA2uT20cGYvcAPwUc/z3gbcBJwNHAmclzzmz8DzwBc9z/s4sBx4H3Bx3p5ABbDaGcTe9y8krvkMDPSPf/ChL8Nee1Ze5iUiIiIiIiKjGxgY4LrrruPcc8/NW12PYpHvlq7vAPqA3wJVya/7gH19338G+AfgcoIlJZcDZ/m+/xyA7/tx4I3AoQTLR24FvuL7/k/y/BzKnh18KLEPfwHG+WWw408jduFlWJ76MIuIiIiIiEi69evXs3LlSp599lk++MHJ9tEofeacK/QcCslt2rSp0HMoSm5PL4mL/wkSo6xtWnYwVZ/8av4nJSIiIiIiUoQGBwcBqNaHvpMy3uuWbENrE50j35kaUiqeemL0gAZAT2d+5yIiIiIiIiIyCgU1ZFRuzTj1V7dvxe3pzd9kREREREREREahoIaMyq15ZPwDOjbnZyIiIiIiIiIiY1BQQ9K4ndthw7PhwfpZ4WPaFdQQERERERGRwlIVE0nj1j4aHpjXgB24Enf/PSNjHSqwKiIiIiIikg3OOXjy0aAMQN9uqJuNHfoyOHAlZhPWyqxoCmpIurXhpSe24jBobAkfo+UnIiIiIiIi0+YevZ/Ez/4LNr8YHr/VhyX7ETvnvdiKwws0u7H97W9/413vehdr1qwp6Dy0/ETSuLWRIqErj4CWReFjlKkhIiIiIiIyLYl77yDxjc+nBTSGbXiOxDVX4B74S1ave/bZZ3PNNddM6xxHH310wQMaoKCGRLjuzrQsDFtxBNa6MHxgu4IaIiIiIiIiU+U2voC7/lpwifEPjMdJfO9qXOeW/EwMGBgYyNu1pkvLTyQkLUujZSHW2Iyrifyo7NyO6+vF6urzNzkREREREZEy4f74S4jHMzt4oB93x68x7z3Tvu5ll13G3/72N+6//36++c1v0tbWxpFHHsng4CA1NTX87ne/441vfCNXXHEFq1ev5r777qOvr4/99tuPyy67jOOPPx6Av/zlL5x77rm88MILAFxyySXE43FmzpzJLbfcQn19PZdccgnveMc7pj3n8ShTQ8LWhIMatuKI4Is582FmXfhYLUERERERERGZNLd3L+5vf5rcY+75Iy7TIMg4rrzySo4++mguvvhinnrqKe666y4AbrnlFk444QQeeeQRrrjiChKJBKeffjp33303jz32GG9+85s5//zz6e7uHvPct956K6eeeiqPP/44n//857n88svZsGHDtOc8HgU1ZJhzLr3zSbIgjZml19XQEhQREREREZHJ6+mA/v7JPaZ3F2zfmpv5AEcddRRnnnkmVVVV1NXVMWvWLN7ylrcwe/Zsampq+MAHPkBNTQ0PPfTQmOc49thjee1rX0ssFuOMM85g7ty5PP744zmbM2j5iaTasgG294SGbMVhI1+3LsK98MzITnVAERERERERmbzEBHU0xuJcdueRYunSpaHtvr4+rrzySv74xz/S09NDLBZj165d42ZqtLa2hrbr6+vZtWtXTuY7REENGeYiS09YsgybM29kuyVSLFTLT0RERERERCZvQRPEYpMLbtTWwtz5Wbm8maWNxWLhhRzf/e53+etf/8pPf/pTli5diplx6KGH4nIYWJkKLT+RYW7NI6FtWxnphZzW1lWZGiIiIiIiIpNl9bNg1TGTe8xRx2E1NVm5fktLC88999y4x+zatYva2loWLFhAf38/X//619mxY0dWrp9NCmoIAC4Rh3Xhehq28ojwdms4qKG2riIiIiIiIlMTO/mNmR9shp30hqxd+/zzz+eRRx5h5cqVnHjiiaMec8EFFzB37lxe9rKXceyxx1JXV5e2RKUYWLGljuSZ27RJN+YA7rmnSFz54ZGBqipi1/wImznSstXt3E7i0nA7nti/3YjVz87XNEVERERERIrO4OAgANXVk6vwkPjlj3G/+vGEx9lb/x+x1541pbkVs/Fet0WLFgGkr5OJUKaGAOlLT9jvoFBAA4DZc6FuVnisXUtQREREREREpsLeeC527gUws270A+pnYed9qCwDGtmiQqECgFsbLhIaXXoCQ21dF8LzT488rmMTtuygnM9PRERERESk3JgZdvIbcK86CffXO3FrHoK+3iCY8ZKXYa94DTZjRqGnWdQU1BDcwAA8/URozFakBzUg2dY1Jaihtq4iIiIiIiLTYzPrsRNOhxNOL/RUSo6WnwisXwv9/SPbtbWw//LRj410QFFbVxEREREREZmKbNT4VFBDcGsj9TQOPGTsVkGtC8OPVQcUERERERGpcGZGIpEo9DRKjnMuKHMwDQpqCG5NpJ7GGEtPAKw5HNTQ8hMREREREal0sViMwcHBrGQeVArnHIODg8Ri0wtLqKZGhXN7euG5p0JjtvLwsR/QGll+snsnbvdObNacHMxORERERESk+JkZM2fOpK+vj+rq6qAA6DQzEMqVc244oDFz5kxlasg0rXsc4vGR7fpZsM/+Yx5us+dC/ezwoJagiIiIiIhIhYvFYtTV1VFVVaWAxjjMjKqqKurq6qadpQHK1Kh4bk2knsbyw7BY1fgPal0Ez64bOUfHZmyswqIiIiIiIiIVYuiGXfJHmRoVLlok1FaMs/Rk6JiWaF0NZWqIiIiIiIhI/imoUcHczu2w4dnQmK0cu0josGhb13YVCxUREREREZH8U1Cjgrm1j4YH5jVA25KJHxgpFuqUqSEiIiIiIiIFoKBGJVsbaeW68vCMCtqMtvxErYtEREREREQk3xTUqGBuTTiowYoMlp5A+vKT3t2wa2d2JiUiIiIiIiKSIQU1KpTr7oDOLaGxTIqEAtis2TB7TnhQS1BEREREREQkzxTUqFDRrie0LMQamzM/QUu0roaKhYqIiIiIiEh+KahRqSJLTyzTpSdDx0eXoChTQ0RERERERPJMQY0K5JxLy9SwlZktPRnWGikW2q6ghoiIiIiIiOSXghqVaPOLsH1reGz5JIMazeGghpafiIiIiIiISL4pqFGB0uppLFmGzZk7qXNYa/ryE7V1FRERERERkXxSUKMCuTXTXHoC6W1d+3ph5/ZpzEpERERERERkchTUqDAuEYd1j4bGbOXkioQCWP0smDMvPKglKCIiIiIiIpJHCmpUmufXQ+/uke2qKjjoJVM7V0u0roaKhYqIiIiIiEj+KKhRYdzacCtXlh2Mzayb0rnS2rq2K1NDRERERERE8kdBjQqT1sp1xRTqaQyJZGqgTA0RERERERHJIwU1KogbGICnnwiN2YrJ19MYFumAouUnIiIiIiIikk8KalSS9Wuhv39ku7YW9l8+5dONtvxEbV1FREREREQkXxTUqCBuTaSexoEvwWpqpn7C1sjyk719sHPb1M8nIiIiIiIiMgkKalSQrNbTAGxmPcydHx5UsVARERERERHJEwU1KoTb0wvPrguN2crpBTUAaFFdDRERERERESkMBTUqxbrHIZEY2a6fBfvsP+3TWnQJSruCGiIiIiIiIpIf1YWeQCrP89qAfwNOIpjbg8A/+77/cHL/ecAVwELgUeBC3/fvL9B0S4pbE156wvLDsFjV9E/cHA5qKFNDRERERERE8qXYMjW+BTQAy4FW4D7gFs/zzPO8VwP/AXwAWAD8HLjV87y5hZpsKXFrw0VCbeU0Wrmmnqc1vQOKiIzPDfTjejpx27fiUjOoJOtcIo7b1hO83gMD+b12Xy+uuwO3e2d+rzs4iNvaHfwZHMzvtXfvDJ5zX29erysiIiKVq6gyNYADgX/3fb8HwPO8/wQ+CjQC5wM3+77/u+S+rwAfAs4Crs/0Ap7nNSbPh+/7VFVlIVuhyLkd24hveC40Vn3IKiwLzz2xcAmhW7LOzcRiMcxs2ucWKTeJp58g8Ydfkbj/LxBP3mzOayD2mtOoOvEMbF5DYSdYRlxPF/E7fk3irt/BjmRXpuoaYkcdR+yUNxFbdlBurpuIk/j73STu+DVu3ePD47Z0GbETX0/sVSdjNbW5ufbmDcT/+CsS994OQ0GFmXXEjj2ZqpPfiC1ckpvrDvST+MvtwXN+Yf3wuB30EmInvZ7YUa/OTmagiIiIyCiKLajxFeDtnufdDOwCLgDu9n2/y/O8I4AfDB3o+77zPO9BYLIpB6sJlrAA0NraOu1JF7vedY/QnbIda2iiddXLsxJ4SMydw8bUgb17aK6tpqqhadrnFikXzjm2X/9Ndv7sB+k7t/eQ+OWP4fZf0/iprzLz0JflfX7lpu/+e+n+0sfSswUGB0jcezuJe29n7jvez9xz3pPVAGyidxddV/4LAw/9X9o+9+KzxG/4d2J3/Zamz15LVWNz1q4LsPsPt9Bz7echHg/v2NNH4vZbSNz5GxpWX86sU9+Y1evGuzvp/PzHiEcKUQO4px4n/tTjVP/1TzRdfhWx+tlZvbaIiIgIFF9Q4x7gnUAnEAdeBE5P7psDbI8cvw2Y7PKTbwA3Jr9+sr29fWozLSGD994ZHlh+GB0dHdm7wLwG2N4zvNnx2MPElh+avfOLlLj4r35C/H/+e9xjErt20Pnpi6m+7KvEluyXn4mVocSz6xj814/BQP+4x+3472+ze9BRdeqbsnJdl4gz+PUrcI8/OO5xA88+xeZPvJ/qy6/GZszMyrUTD97L4L9fCc6NfVA8Ts+/fY4dg3FiL3tlVq7r9u5h8AuX4jY+P+5xex/+PzZdcQnVl35OGRsiIiKSsUwTEIomqOF5Xgz4A3Ab8A/AHuA84C7P8w4FdgLzIg+bDzwzmev4vt8NI4kL8einWmUo8cRDoW23/PDsPu/WhaGgRnzzi7gDV2bv/CIlzG3rIfHLGyc+EGBvH4P+f1F18RUTHyujiv/4ugkDGsPH/vz7uGNeg2Uhg8Ddf8+EAY3hYzc+z+AfbyF22lnTv24iTuJH3xk/oDF8sGPwxm8TO+zIrAQXEn+8ZcKAxvCln3iI+H33YEe+atrXFREREUlVNEENggKhy4Bv+L6/Izn2Pc/zvgwcAzwMDOdle55nwCrg5nxPtJS47g7o3BIasxWHZ/Ua1rwwtHacDhULFRni7v5d+pKA8Tz+AK5jM9aycOJjJcRteBaefiLzB/T3k/jOVdiyg6d/7b/eMbnjb/WJ9+6a9vIX174Rejozf0BPF4nrvoq1Lp7edZ2DP906qcck7riVKgU1REREJMuKJqiRrJuxDrjQ87yPA3sJMjXmELRv7QZu8zzveuAu4CJgJvA/BZpySXBrwl1PaFmIZXktN5EOKGrrKjLCPfbAJB/gcE88qKDGFEz6tQZ44iFcJJstL3p3w60/I4P8iuy7757CXHfdY7j+vVjtjEJcXURERMpU0QQ1kt5MUCz0eaAGeBp4q+/764H1nuddCFwHLCQIdJyRktUho1n7SGjTVmSnlWvonC2Lwm+Q2xXUEBnWuzs/jxHo3VXoGch4nIM9vaCghoiIiGRRUQU1fN9fA7xhnP03ADfkb0alzTmHiwY1VmZ36QkQ1NRI1bkZ55zauooAzKyb/GPq6rM/j0owU69b0Zuh75GIiIhkV1EFNSTLNr8I27eGx5bnIKjRHF5+Qn8/bOuBBY3Zv5ZIibGVq3CjtLsc9zE5yKiqBLZyFW6CLjNp9l+O7XPAtK/tHvgL7NiW+QNmzIRjTsAsNr3rdmyGJzIrUDrskJdOe3mTcwn4659g757MH3TACmyGsjREREQkuxTUKGNuTThLg6XLsDmT7YA7MZsxA+Y3wrbukcGOTQpqiAB2/Gm439wELpHZA5Yfhi1ckttJlSlbdhDseyA8/3RmD6iuJvahy7E50cZak5c4YAXuP6/O+Hh73VuIveGcaV/XDQ6S+Ph70gPYY5m3gNjqT2HV0//vP7GgCfe/P8z4eDvh9IkPEhEREZmk6X1EJEXNrQ0XCc1215OQaLFQ1dUQAcAam7HXnpnZwdU1xN7yztxOqMzF3vpuqMqsXam9/pysBDQA7OWvhgNWZHZwcxt20uuzc93qauzsd2V+/NnvykpAA8BOPAOa2zI7eP/l2MuPy8p1RURERFIpqFGmXCIOTz4WGrOVuUtpT0tlVgcUkWH2D+dhx582/kG1M4hd+ImstBetZLb8UGLnfwSqa8Y/7pQzsdd72btudTWxD14OE33/mtsla6z3AAAgAElEQVSIXfJZrH521q4dO+ZE7Jz3wnh1jMywc95D7JgTs3Zdq59N7J8/BxMtZVl2MLEPZSc7RERERCRK7zDK1fProS+lg0JVFRz0ktxdL/Km1rVvzt21REqMxarg7RfC8sNx130l/YDGFmKXfl5tXLPEjnwVsUX7kvjaZenLMg4/itjJb8AOeWn2rztnLrGPfgl39+9xf7oVNr0wsrOxBXvN67DXnI7Vz8r6tWOnvAl3wArcH36Fu/8eiA8GO6qqsSOPxU55U04CZtbcRuyyq3F33oa78zfQ3RE+4LjTiL3tAqxm/CCTiIiIyFQpqFGmoktPWHYwNpUuDBlKa+uqTA2REDOD1sjvyZCaGgU0sswWLoFIEU774GXEVh2d2+vW1GAnnoE74XTo6YTdO4OuLE2tWCy3yZG27GDs/A/j3v6B4NoADc1YjrvpWP0s7PS34E47i8Q1n4E1D43sa12kgIaIiIjklIIaZcqtidbTyHE3hUhNDTq34BKJnL+JFykpXVvGGG/HJeJBRodkhRvoDxcvBmyf/fN2fTODxpbgT55ZXT0s3jf/143FsKX74VKCGmP+zIuIiIhkie44y5Ab6Ien14TGclokFNKLxY1yQyFS6VzHGDd4g4OwtSe/kyl3Xe3h7eqaoEuT5Fbk/4Ixf+ZFREREskRBjXL0zNogqDCkthb2X57TS1rtDGhoCg+qA4pIWOc4tWbG2yeTF72ZzsPyDwFrigS49XMtIiIiOaZ3eGXIrX0kPHDgS/Kzprk5Uiy0Q29mRVK5zrE/tdbvS3a56M10pq1HZXpaIq9zTycuHi/MXERERKQiKKhRhqJBDVuZ46UnQ9eJ1tVQsVCRsHGCGuPuk8mLvJ4qxJonDS2QmhETj48ULRURERHJAQU1yozr64Vn14XGbGWOi4QOaQkHNZyWn4gMc4MD0NM19n6l6WdVWlaMMjXywqqroaE5PKiAnYiIiOSQghrlZt3jkEiMbNfPgqXL8nJpa418Eqp0epER3Z3gEmPv141fdkWCRKagRv5Ei4XqZ1tERERySEGNMuPWhlu5svyw/LWJbBm9rauIkF4wMVq0smMzzrn8zaeMuUQ8vftJs5af5EtaAElZSCIiIpJDCmqUmfR6GnlaegLBp3NmI9uDA7B17HR7kUqS9mn1soPD23v6YNeO/E2onG3rCdrkDjGDppbCzafSpGVqtI9xoIiIiMj0KahRRtyObbDhudCYrchfUMNqatPXUquuhkggWrhy6f4we274GC3Zyo5oAGl+Y/Dvk+SFRbNilKkhIiIiOaSgRhlxTz4aHpjfAG2L8zuJlmhbVwU1RGCMwpWqPZATae1xVU8jv5pbw9udW7S0SkRERHJGQY1ysiZcT8NWHI6lLgfJg7S2ie36hE4EGKXFaNson2grqJEV0ddaQY38iv5ca2mViIiI5JCCGmUkWk+DPC49GRZt66pMDZHgU+q0TI2FaZlNWn6SJWrnWlBWV5++tEoBOxEREckRBTXKhOtqT/90cuXheZ+HtUY6oOgmTQR2bIP+veGxptZRlp/o9yUb0pbxRINHkntaWiUiIiJ5oqBGmUjL0mhZhEWLduZDtK1r15agvaJIJYsGK+YtwGbMxFqirS9145cVkddby0/yT8VCRUREJF8U1CgXa6KtXPOfpQEEnz5byo/V4CB0dxZmLiJFwnWMsRwieuO3YxtuT19+JlWm3O6d0Ls7PBh9nSX3osVCo78DIiIiIlmioEYZcM7hnowENVYUJqhhNTXQ0BQe1BIUqXRjFa6cOx9mzAwf26Wbv2mJZrvUz8JmzS7MXCpZJJCk5SciIiKSKwpqlINNL8L2reGx5QXK1ABoVbFQkZBo6n1TENQws/QilgoCTkt661xlaRRC2pIfBetEREQkRxTUKANp9TSWLsPmzB394DywaF2NdgU1pLK5rvbwQGotDRVUzK4O1dMoCtF6Mdt6cNFiuSIiIiJZoKBGGXBrHw5t28oCtHJN1RpJO9Ynz1Lp0m60F476dXCsghrTonauxWHuAqipDY91to9+rIiIiMg0KKhR4lw8Dk8+FhqzFYUNaqRlaiioIRXM7emFndvDg83jZWro92U60pefKKhRCBaLBYWjU+lnW0RERHJAQY1S98Iz0JdS6b+qCg46pHDzgdHbusbV1lUqVPTT6RkzYc684U21dc2yaFHWFtXUKJjIa+9UV0NERERyQEGNEufWhJeesOxgbGZdYSYzpKkl3NY1HofujsLNR6SQRskcMLOU7chNd3cnbnAg9/MqQ26gH7Z1hweVqVEwafVMtLRKREREckBBjRIXLRJa6KUnAFZdEwQ2UqkDilSoCZdDNDQHGVbDD0hAd2fuJ1aOutrBuZHt6mqY31i4+VS6JhXBFRERkdxTUKOEuYF+eHpNaMxWFrCVa6po2nG71lJLheocu0gogFVVQWMkCKjaA1MTvWluag1qO0hBaGmViIiI5IPe7ZWyZ9bCQP/Idm0t7L+8cPNJkV4sVJkaUpkyKlyptq5Zkf5aq55GQUV/1rvbcQnVVxIREZHsUlCjhLk14aUnHPiSYOlHMWgNBzXU1lUqVrRw5ShBDbV1zZIMXmvJo8ZWSK0fMzgIW3sKNx8REREpSwpqlDC3NlwktGiWnqBMDRFItlzuidTHGO1GO7pcS8tPpiQteKqgRkFZTQ0siNQ00c+2iIiIZJmCGiXK9fXCc0+Fxmxl4YuEDmuNfPLc1Y4bHCzMXEQKpacz6P4zJBYLCoNGpHeJ0I3flKRlamj5ScE1RwN2ykISERGR7FJQo1StexwSiZHt+tmwdFnh5hPV0BLcwA1JJNTWVSpP9FPpxhasujr9uOjNd1c7LvX3WybkEomg+0mqaKFKybu0gJ2CGiIiIpJlCmqUqOjSE1YchsWqRj+4AKy6Gppaw4NagiIVxkVrY0R/J4Y0R8YH+mH71txMqlxt64bBgZFts7Ffb8kfBTVEREQkxxTUKFFuTaSexoriqacxLFJXw7UrqCEVpiuz5RBWOwPmN4QHVXtgcqI3y/MbsZrawsxFRmj5iYiIiOSYgholyO3YBhufD43ZiiKqp5FkrdFiobpJk8qSdgM33nKIaLFQ/b5MSno7V2VpFAOLfh8UrBMREZEsU1CjBLknHw0PzG+AtsWFmcx40m7SlKkhFaYj8xajqj0wTWrnWpyi2Um9u3G7dxVmLiIiIlKWFNQoRWlLT47AzAo0mbGlt3XVJ3RSOZxz6YGJpnFutKM3fwpqTE5apoY6nxQDmzU7KGSdStkaIiIikkUKapQgt/aR8MDKIqynAWmZGnR14FIL+YmUs107YG9feGy85SeRzAItP5mctNdLmRrFI/qzrYCdiIiIZJGCGiXGdbWnp1kXY5FQgMYWqErpyOJGabkoUq6iN9lz5mEz68c8PK2IqG78Jidt+YkyNYpF2lIgBexEREQkixTUKDHRrie0LMIamgszmQlYVVV6un273sxKZUgvXDlB5kA0s6l3F273zuxOqky53bugN1KnYbysGMkv1YsRERGRHKqezMGe5zUD3wBOJgiI3Alc5Pv+hhzMTUazNlwk1Ip16cmQloXQvnF403Vuoviqf4jkQDRzYLx6GqTUHki9Oe/YAsvm5GJ25SVao6F+FjZLr1vRiC4/UcaeiIiIZNFkMzW+CzwPnACcCuwG/jvLc5IxOOdwT4bradjK4mvlmiqtrasyNaRSRG+0M8kcSKs9oN+XTKRnxWjpSTGxaBaSfq5FREQki8bN1PA871+Ar/q+n0gOHQ68ZWjb87zPA3/P7RQrm3MO1j5C4s7fwJOPBcUHUx18WGEmlqlIBxS1dZVK4Tojn0ZnULjSWhbinn96ZEBp+plJy4ppLdBEZFTRLKWt3biBAaympjDzERERkbIy0fKTlwN/9zzv3b7vPwzcBdzged6PgBrgQwRLUCQH3O6dJL79ZYh2O0k95s+3wRlvLcqWrgDWuhCXOtCuoIZUiKkUrkyrPaBPtDMSDf6onkZxWdAA1dUwOBhsOxcUjV64pLDzEhERkbIwblDD933P87wzgV94nncj8BHgo8AXCJau/Bn4bDYn5HneKcnzHwrsCabhX5jcdx5wBbAQeBS40Pf9+7N5/WLh9u4lcc1n4Lmnxj/uf38IzmFvOCc/E5us6I1cT5c+oZOy5/buhe094cFMWoxG0vTV1jUzWn5S3CxWBU2tsGWkvhJdWxTUEBERkayYsKaG7/u/AI4AGgkyNX7t+/6Rvu+/1Pf9i33f7xn/DJnzPO8E4Cbgq8nrLQG+l9z3auA/gA8AC4CfA7d6njc3W9cvJu4Pv5gwoDF87C9vxKW+WSwmjc3BJ3RDXCJ4MytSzqI/47W1MG/BhA9La32p5SeZiWS0pL2OUnjN0YCdfrZFREQkOzLqfuL7/nbgfZ7nvQb4rud5twP/4vv+rgkeOllfAr7t+/5NKWMPJP8+H7jZ9/3fAXie9xWC5S9nAddnegHP8xoJAib4vk9VVVU25p1VLh4nfudtk3iAg7t+S9W55+duUlNVVUV/cxtsHmmQE+vcQmzJfoWbk0iOJbo7SKRsW/NCqqsn/ufWtS0OPY5tPcTig1jtjGxPsWy4gQHiW7tDY1Vti4OW0lI0XEtb+Heiq70o//8VERGR0jNRodDFwNeAlwAPEyw/OQL4DPCI53kX+b5/SzYm4nneLOAVwG89z3sA2Ad4DPiI7/v3Ja/7g6Hjfd93nuc9mByfjNUES1gAaG0tvoJye594iI6tXZN6jN3/F1ovvjxHM5qezqXL2JMS1Jjdt5M5Rfi6i2TLzr5dbEvZnrFkX5oz+Jl3zc1srJ2B6987PNaYGKCmdZ8czLI8DLz4HFtcSuWe6hpalx+ioEaR2bn/wWz748h27Y6ejH4nRERERCYy0UeHPwC2EdTROB34D9/3zwI+4XneT4HveZ73dt/3z83CXBYQLIc5P3mttQRBlFs9zzsYmANsjzxmGzDZ5SffAG5Mfv1ke3v7eMcWROLZ9ZN+THxbN8X4XAAG5zeFtnc8vY7eIp2rSDYMrg8vHeuf15D572dTK2x6YXiza82jxGbOzub0ykpizaPhgaZWOromFxSW3EvUhX+G9254vmj/zxIREZHikGkCwkRBjWOAI3zfX+953m+BZ4d2+L7/kOd5rwA+POVZhu1M/v193/cfAfA870sEAZVjk/vnRR4zH3hmMhfxfb8bGM5VjsfjU51vzrgM0tTT1NQW5XMBcJH17Yn2jUU7V5FsSERaF7vGlox/5l1zWyioEd+yCafflzEloh2Vmtv070sRco0t4e3OLQwODGCxCUt7iYiIiIxroncTa4EPJDMlLiISQPB9P+H7/leyMZFk3Y7nINwBNMkRLH952dCA53kGrEqOl5d9D4DJpk7vvzw3c8kCi3R0UFtXKXsdU2jnOtaxKhY6vmjr3CYtaShK0e/LQD9s31qYuYiIiEhZmSgl4D3AfxJ0HHkIeHeO5/Mt4GLP834MrAMuJWjr+heCTI3bPM+7nqALy0XATOB/cjynvLO5C7BVx+Duvyfjx8Re87oczmiaWheFt7d24Qb6sZrawsxHJIdcIg7dHeHByXTjaAkf6zrV1nU8ae1cW9T5pBhZ7QyY3wDbUhqmdW6GBY2Fm5SIiIiUhXGDGsllIEflaS4QtHKdA9xOELB4EDg9mcVxt+d5FwLXAQuBR4EzfN/fkcf55Y2dcTbu4b/B4ODEB+9zABxxdO4nNVULmqC6BgYHgm3ngk+yF6v4oZShrd0QT/m9NYOmlrGPj7DmtnC6mjI1xhfN1JhEVozkWXNbKKjhOtuxgw8t4IRERESkHEyheEPu+L7vgE8n/4y2/wbghrxOqkBsnwOInf9REtd9ZfzARttiYqsvL+pK/xaLBW9mN784Mti5SUENKU8dkcyKBU1YdU3mj48u1+ruwMXjRf07XigukUgP+kwmK0byypoX4p56YmRAWUgiIiKSBarQVcTsZa8k9rEvQ92s9J31s7HXvpnYx7+CzS+B9N3IEhTXrjezUp7SlkNM9ia7oQVSiyfG49DTOf2JlaNtPSMZYENUU6N4RX8XlIUkIiIiWVBUmRoyin32h3j4TbudewF23KnBGuUSYS2Lwin1HSoWKmWqK7IcIpp5MQGrroaGZuhKaXfZuVkZCKOJ3hTPbyypfxcrTnO0XoyCGiIiIjJ9ytQodh1boL9/ZNti2PGvLb037q3hGzunDihSrjqysBwievMXPacAoxRRVZHQomZpmRrK2BMREZHpU1Cj2G18Przdtrgku4akFe+L1h0QKRPRT5/TbuQyoLauGcrCay15FP253rUT17u7MHMRERGRspHx8hPP85YBJwCtRIIhvu9/MbvTkiFuw3OhbVuyX0HmMW2jtXXduxebUWIZJyLjcM5lp3BlZMmKUxBwdNHXuklBjaI2ew7U1UNf78hY15agg5eIiIjIFGUU1PA875+A7wMDQCeEyiM4QEGNHIkGNVi8b0HmMW3zG6GmFgZSltJ0boZSDdKIjKZ3F/RFPnmeUqZGtK2rghqjmXZRVskrMwsKub747Mhgp4IaIiIiMj2ZZmp8FrgG+KTv++P0F5Ws2/hcaNOWLCvMPKbJYrHg0+fU5TQdCmpImYnWvpg1B6ufPfnzRGtDdLXjnAtuCmVEdPnJJIuySgE0LwwFNVzHFvRTLSIiItORaU2NhcC3FdDIL7enNz29ekmJZmrAKCn1KhYq5SWtcOVUMweiyyj27oEd26Z2rjLlenfB7p3hQWVqFL20uiddqhcjIiIi05NpUOMOYFUuJyKj2PhCeLuuPmj1WKKsJVJXQ3UCpNxkqXClzayDufMj59bvS0g04Fs3C2bNKcxcJHMtausqIiIi2ZXp8pMbgKs8z1sKPERQW2OY7/t/yfbEZLR6GvuVdvp5NFNDbV2l3GQrUwOC35eU7AzXsRk78JCpn6/MpLW5bW4r7X8fK4Q1RerFKLgtIiIi05RpUOMnyb+/Pso+B1RlZzoSklZPY7+CTCNbrHVR5M2sghpSXlxne3hgGkENa27DPb1mZECfaIdFAkhq51oiot+nni7c4ABWXVOY+YiIiEjJyzSoUZrVKUtcWqZGiQc1iC4/2daD27sHmzGzMPMRyba05SfTKFwZfWw0M6HSRYM80eKqUpwamqGqCuLxYNsloKcz/f8HERERkQxlFNTwff/5iY+SbHLOwYbwy17qmRrMb4DaGdC/d2SsczOUaEcXkVRuoB+2dYcHm1unfsLmaO0BpemnSqvFEC2uKkXJqqqgsSW87KRji4IaIiIiMmVjBjU8zzsW+Jvv+/Hk12NSTY0c6OmCvt3hscX7FGYuWWJmQZ2A1AyUdgU1pEx0tYNLWWBVXQPzG6d8OmuO1B7Q8pOwLBVllQJoagsFNVyn2rqKiIjI1I2XqXE30AZ0JL92MOr7DtXUyIXo0pOmVmxmfUGmklUti0LPzXVs0ptZKQ9pmQOtWCzTBlOjiH5yvWsHrnc3Vj9r6ucsE25gALZ2hQdbprHUR/LKWtpwT6QMKAtJREREpmG8oMYyoDPla8kjt+HZ8ECpLz1JspaF4U+f1QFFykTacojpZg7MnhO0ce7rHRnr3AL7HjC985aD7khWTFU1LJh6VozkWdrSqvYxDhQRERGZ2JhBjdQ6GqqpUQAby6yexpBoW1d1QJFyEV0OMc3MATMLbv5eWJ9yjc0KasAYWTFKGCwV1hwJbitTQ0RERKZhGrnRkkvRziflEtSw1khKfYfezEp5cNGf5aZpFAkdkvaJtupqALhoJxjV0ygt0e9XV3tQHFtERERkChTUKEJuoB/aN4YHF+9XkLlkXbROwPatuD29ox8rUkqy2c51rHMoqBGIfLKvIqElJhrw27sHdmwrzFxERESk5CmoUYw2vwiJxMh2bS20lMmb9nkLYEZdeCz6qatIiXGJRND9JFU2fmfTlmspswlGyVgpl38fK4TNrIO588ODWoIiIiIiU6SgRhGKLj1h4T5ls148aOsauQFRXQ0pddt6YHAgPJaF5SdpGQi68QvkICtG8kzFQkVERCRLxut+ksbzvEbgQOAh3/f35mZKEm3nWi71NIZYyyLciyPdXVy72rpKiYtmDsxvxGpqp3/e6M361m7cwABWUzP9c5eoUbNimpSpUWqseSHumbUjAwrYiYiIyBRlFNTwPK8euA54G+CAg4D1nud9B9jk+/5nczfFypOWqVFmQY1oSr2KhUqpc9Ebsmwth1jQANXVMDiYvJALbugXLsnO+UvR9q0w0B8ea85CUVbJr+j3TPViREREZIoyXX7yReBg4FVAX8r4LcBZ2Z5UxSvXdq5DIh1Q1NZVSl4kdT5bhSstVpW+jKXSP9GOPv/5DVjtjMLMRaYukoWkzj4iIiIyVZkGNd4MrPZ9/14ItZdfA+yf9VlVMLdja3oV+HLpfJJk0Q4o7QpqSImL3mhns8ZD9OavwjOb0m5+1fmkJKXXi1FQQ0RERKYm06BGCzBaFa86UDmErNoQztJgfgM2Z25h5pIrrZEbvp3bcX1q6yqlK+1GOwtFQodYdLlWpd/8dahIaFmILtHasQ23p2/0Y0VERETGkWlQ4xHglFHG3w78PXvTkbKvpwEwZz7MjLZ1rexPn6XERbtxRAMR05HWJaLCgxppWTHK1ChJc+bDjJnhsa4K/9kWERGRKcm0+8lngJs8z9sXqALe4XneIQT1NEYLdshURTufLN63MPPIoaCt6yJ44ZnhMdexCdv3gALOSmRqXO8u2L0zPJjFG21rbgut+av0mhpaflIezCzIaEqtIdWxBZYsK9ykREREpCRllKnh+/5tBHU1Xg0kgI8Bi4DX+b7/59xNr/K4jc+FB8oxU4NRPslWXQ0pVZEiodTNgllzsnf+6PKKrnZcIp6985eaXGbFSH5F68UoU0NERESmYMJMDc/zaoDjgPt93z8h5zOqYC4eh00vhsbKrvPJkGixUHVAkVKVthyiNfgUOluaWsEsaOcKQXvXrd3Q2JK9a5SIUbNimpSpUaqsJZqFpKCGiIiITF4mmRqDwG+A+Tmei3RsgsGBke2qKmhbUrj55FKrOjpIecj1cgirqYEFTeHBSv19ScuKqYfZWcyKkfyKBKRch4IaIiIiMnkTBjV833fAE8DS3E+nsqUVCW1bglXXFGQuuZbW1rVSb9Kk9EWXQ+SiG4eKhQZGKRKa1awYyav0tq76f0BEREQmL9PuJx8GrvI875XJ5SiSC9EioeW69ASgNRLU2Lkd17u7MHMRmYZ8FK5UW9eAioSWmWhb157OYBmmiIiIyCRk2v3ktwQBkLsBPM8Lvevwfb82y/OqSBXRznXI7LlBQcW+lEBGxybY76DCzUlkKtIyNXJwox3N1KjUzKZ8ZMVI/jS0QCwGiUSwHY9DT6eCVSIiIjIpmQY13pvTWUggrZ3rfgWZRj4EbV0XwvNPD4+59k2YghpSQtzgAPR0hQdzlKmhtq6jBHN081vSrLoaGpqhK6VWSucWfV9FRERkUjIKavi+f32uJ1LpXO+u4BOqVOWcqUHyRi0lqKG6GlJyujrAJUa2q6qhoWns46cqrfbAFpxzlVdPIh9ZMZJfzW2hoIbr3EKF/VSLiIjINGWaqTHM87w2ILTcxPf9F7I2o0q1MfISzpoD8xsKM5d8idbVUFtXKTVdkRoPjS1YrCr714kus9jTB7t2wJx52b9WkXIDA7A1khUTrTUiJcea23BrHh4ZqNAsJBEREZm6jIIanufNA64FPCIBjaQcvIuvLKPV0yj7T2EjHVBcu4IaUlrSCldGCx9midXVB3Vodu0YGezYXFFBDbo7wKUswqmqhgWNhZuPZEdaZ5/2MQ4UERERGV2m3U+uAo4C3gbsAd4FfArYBPxTTmZWaSqp80lSekcHfUInJaYjshyiKYfLIdJu/irs9yUaQMpVVozkVVqx10r7uRYREZFpyzSocQbwQd/3/xdIAPf6vv9F4DLgHbmaXCVxG58LDyzetyDzyKvo8pNdO3G7dxVmLiJTkBZYyGGNh7QgYEdltXVNe61zlBUjedbcGt5O1osRERERyVSmQY0G4Jnk1zuABcmv7wKOz/akKo1LJGDD86GxisjUmD0X6meHB1VXQ0pJtHBlLm+00z7RrqyghoqElqmx6sWIiIiIZCjToMbzwJLk108Bb0h+fSKgj9anq7sD9vaNbJvBon0KN598inz6rLoaUiqcc+mFQqM3aNlU4ctP0uqX5PK1lrwZrheTqtICdiIiIjItmQY1bgZOSH79deAyz/M2A99N/pHpiBYJbV6IzZhZkKnkm7WoA4qUqO1bob8/PNbUOvqxWZCWBVJpN36Rls/K1CgjaQG7CvvZFhERkWnJqPuJ7/uXp3z9C8/zjgVeDTzp+/6vczW5SpFWT6MClp4Ma4182tpeWZ8+SwmL3njNW5DbYGQ0M2HHNtyeXmxmfe6uWSRcIgFdka4YytQoG9bchnt23chAhWUhiYiIyPRkFNSI8n3//4D/y/JcKla0nWsl1NMYFm3rqjezUiLyWSQUgLnzYcZM2LtnZKyzHZYuy+11i8H2rTCQv6wYybPo706FFcEVERGR6ck4qOF53hzg5UArkWUrvu/fmOV5VZYKLBI6xFoXEapzr5oaUio6w5kDuV4OYWbBzV9qELRzc2UENaIBpHkN2IwZhZmLZF8k68ZFa9WIiIiIjCOjoIbneacCP2Gk60kqByioMUVu7970OhIVFNSIZmrQuwu3a0fQGUWkmKVlauRhOUQkqOE6t2C5v2rBuc7o0hPV0ygn1twWDm6rpoaIiIhMQqaZGl8HbgU+7vv+xhzOBwDP82LA3cArgaW+729Ijp8HXAEsBB4FLvR9//5czyenNr0ALuXt3IyZ0NhSuPnkmc2aDbPnwK6dI4Ptm9Kr4YsUmfRuHLlfDmHNC8M3f5WSpt+pIqFlLfr93FqheDAAACAASURBVNaD69+L1SobR0RERCaWafeT/YHP5iOgkfTPQG/qgOd5rwb+A/gAQcbIz4FbPc8r6btft+HZ8MDifbFYpt+WMhFNPe5QXQ0pAZGghuUrUyNFxdSgiQaQop1gpLTNWwA1teGxaHaOiIiIyBgyzdS4H1gGPJ3DuQDged7BwIXAW4AHU3adD9zs+/7vksd9BfgQcBZw/STO3wg0Avi+T1VVVZZmPjVu04uhT15jS5cVfE755toWk0ipfG+dmyvuNZDS4vp6ie/cHhqraluM5fjn1toWM5g60LmlIn5XEpGgRqx1cUU874pRVcVAcxtu0wvDQ7GeDmL7VEC9GBEREZm2MYManuelFjv4HHCV53mfAR4CBlKP9X0/K9Udk8tO/gv4KLAtsvsI4Acp13Se5z2YHJ+M1QRLWABobS1sBf2Ojo3sTdmee8jhzCnwnPJt+/4Hs+PeO4a3Z27vobHCXgMpLf3r15H6ObLV1dN64MFBMc8cGnSHEcrN6OmkpaEBq6nJ6XULbWN3eyj427j8JczQvxFlpXPJvuxJCWrM7ttVcf8XioiIyNSMl6mxAULvIw34n1HGHJCtj8wuBrb4vn+z53n7RfbNAbZHxrYBk11+8g1GCps+2d5euBRX5xwD69eFxnbNa6S3gHMqhPis8Lew74VnKeT3RWQiibWPhQcaW+no6Mj5dV3CoKoK4vHkRBK0r3kUa12c82sXiuvdTWJH+J/+rdW1mP6NKCuDcxtC2zvWr6u4/wtFREQkLNMEhPGCGidmZyqZ8TzvQODDBG1jR7MTmBcZmw88M5nr+L7fDXQPbceHbg4KwG3rhl07QmOJhUtxBZxTIbhonYD2TQwODub8U2+RqUpEWg+75tb8/VvS2AIpdWfiWzZiTeVbY8JtiZRyqqsnXjcLq7B/J8udawq/aUm0by7o/88iIiJSOsYMavi+f2c+JwK8GmgGHvM8D0aKmD7ied7lwMPAy4YO9jzPgFXAzXmeZ/aktGYEoKEZq59dkKkUVEukwGLf7iDYMycawxIpEh0FKBI6pLktFNRwHZvLu61rtBhqU6sCnmXIWtTWVURERKYmo0KhnuedBPT5vn9vcvs9wPuBJ4DVvu/vGO/xGfKBP6RsLwHuBV4LrAUeAW7zPO964C7gImAmwZKYkuSiQY3F+xZkHoVm9bODFq6pWSvtmxTUkKLluqLtXPOXKWEtC3GPp9RQLvObPxftgpHPAJLkT/R3qLsdl4hjMRWEFRERkfFl2v3ka8BnADzPOwj4FkFBz+OAqwgCHNPi+34vKW1cPc8bmtsW3/d3AXd7nnchcB2wEHgUOCNLAZXCiAQ1bMl+BZlGUWhdFApquI5N2IErCzghkXGktXPN4/KPaAvkMg9qRDM18vpaS/40toIZuGS+xuAgbO2BxubCzktERESKXqZBjQOAocp4ZwJ/8H3/A57nvRL4WS4m5vv+cxDOqvZ9/wbghlxcrxDcxufDAxUc1LCWhbhn1o4MtG8e+2CRAnKDg9AdKQqaz0yN5kiafkd5/66kBW1aFNQoR1ZTAwsaoadrZLBzs4IaIiIiMqHYxIekORH4bfLrjUBj9qZTOdzgAGzeEBqr6EyNlkXh7eg6epFi0dMJicTIdiwGDXm88Youv+j6/+zdd5xcVf3/8deZ3WSzSTa9QUJHmhRBQTpIE5Fm4SjYC4jYGwK2H1hAxfYFxIIN+1FRFJUivUkXAQWkQ0LqppdNdu/5/XFmsjN3tsxmZ86dmX0/H488snP3Jp8zuzN37vmccz5nAb64Pc2mbFaMlp80rZE2C0lERESqotKkxkPAB6y1BwKH0Vv7YgtgUS0a1vTmz4We7t7Hra3QxNsyDmpmaVLDp3aXEKkb6Y7W1BmY1konvVXB9NTWVhvWw7LOePEj8t0bSkfuIeqsGImrbGmRkhoiIiJSgUqTGucA7wRuBn7unPtP/vjxwN01aFfTKysSuvmWmJaRWxDNpGdqLJyH977vk0UyVDZ6HLmTbUa3waTUBLlm7fwtXgi+aBZKSytMmZZde6S2lNQQERGRTVBRUiO/vet0YKpz7rSib10KnFGLhjW9dJHQ2Vtn0oy6kd7Wdd1aWLksm7aIDCS9HGJaBjMHUnUlfLMu1+prVox2w2he09OvayU1REREZHAVz5l2zvUAy1LHnql2g0YKP/eZ0gNzRuZ2rgWmfWzYwnXl8t6DC16ECZOza5RIH8oSCBkUrjTTZ+Eff6T3QJN2/sp+1umlN9JUyorgNmuyTkRERKpqUwqFSjVoO9dy6boaC1VXQ+pQltu5FqSLZTZpUoNFC0oeqkhok0v/ftesxq9elU1bREREpGEoqZEBv2pFeWE/JTXK62qoWKjUGe99WUe7rCMWQ3qafpNu61o+U0NFQpuZGTcexo4vPajZGiIiIjIIJTWyMPfZ0scdEzFaZlFeV6NJO2rSwFYuh661pccyWBJh0u+VZu34pWfFZLDURyJTXQ0REREZIiU1MlC284lmaQBgtPxE6l26g9UxETNmbPx29DlNf2X8dtSQ9x4Wp3ea0fKTZle2nEvJbRERERmEkhpZUD2NvpVt6/qitnWVulIvyyH6nKa/sMlGtJd3wvr1pcey2GlG4kq/pxYv6Ps8ERERkTwlNTJQNlNjpG/nWpCeWt61DpYvzaYtIn0pK1yZYSe7bJp+k41op5M0E6dg2tqyaYvEo+UnIiIiMkRKakTmkx6YV1pTQzM1AjNmLExM1RbREhSpJ3UyUwP6qKvRZNP0yzqzKhI6IpQlCpstWSciIiJVp6RGbIsWlE6pNjnYfIvs2lNvUh01rx1QpI7UVUe72bd1TXVmTQYFWSUD6df10iX4DRuyaYuIiIg0BCU1YksvPZk1GzNqdCZNqUdl27pqlE7qSXo3jiwLV85o8uUn9bB1rsQ3eQq0tvY+9l51NURERGRASmpElq6noaUnKekdUBY0WUdNGpbvq8ZLlstPyqbpN9dMjXopyipxmVwLTEvNyknvgiMiIiJSREmNyMqLhG6VSTvqVdlMDdXUkHqRHi0ePbq8BkxM6ZkLyzrxXV3ZtKUWymbFKKkxYqRe277ZdvYRERGRqlJSI7a5z5Q8NHO2yaYd9aqP4ofa1lXqQnrmwLRZGGOyaQuEhEp66VqTjGj7tWtg1YrSg+lrgzQtk56p0WxLq0RERKSqlNSIyK9bUz5FfI5mapRId1zWd8GyzmzaIlKkbLQ445kDJpcrb0OzdP7Sz2NMO4yfkE1bJL6yejHNkawTERGR2lBSI6a5z5U+bh8LU6Zn05Y6ZdrGwKQppQe1BEXqQT0VCS1IJTWaZpp+H7vMZDorRqIqe28pqSEiIiIDUFIjIp9aesLsrXWj3pcZ6WKhSmpI9nx6aceM7Gs8NGvnr3xWTB0kkCSe9AykxQvwSZJNW0RERKTuKakRk3Y+qYiZmS4W2iRT6qWxpTraZlr2SY2yafrN8l5JLT8x02f2c6I0pXRNjQ3ry3ceEhEREclTUiOisp1PlNTo24x05XvN1JBs+aQHliwsPVgHu3GUb+vaHEkNn95pRjM1RhQzuq18GWKTvLZFRESk+pTUiMR7Dy88W3JMMzX6Vr6tq25mJWOdi6Gnu/exycG0Gdm1pyBdWLdzEb6nJ5u2VNPC9EyN7BNIElm6XsyiBf2cKCIiIiOdkhqxdC6GtatLj83eMpu21Lu+tnXVemrJUrpWxZRpmNZR2bSlpB0zIFd0Ge/pgc5F2bWnCnz3hnC9LKakxohTXi9GyW0RERHpm5IasaSXnkybiRkzNpOm1L30zeyG9bBsSTZtEaGPLSXTa/4zYlpby3dQavTO35JF4IuSmC0t2iVqJErXUWmSIrgiIiJSfUpqRFK284mWnvTLtLXB5Gklx/y8FzJqjQjl27mmZxNlqWxb1wZPaqSTMlNnYFpasmmLZCeV3C5LLIqIiIjkKakRi3Y+qZhfvRJaW0uPXXweyY++iX/68YxaJSOZT3e062g5RLNt61rWea2jn7XEU14Et7Ff1yIiIlI7SmpEkt75REmNvvmn/0fyuTPKb2B7evD/vInkK58kueLyUHhVJJb0TI166miX7RbU4J2/9Na52vlkZEr/3letwK9dk01bREREpK4pqRGB37AeFswtPTh760zaUs/8/Lkk3/48rFw+8Hl//z3+b7+L1CoZ6bz35Um2OkpqNNu2ruWzYuqjfolENr4DxrSXHmvw17aIiIjUhpIaMbz4PBTv3jF6NMyon05RvUiu+BmsWT34iYD/y6/xKh4qMaxeCekR4jpKapRdSxbNb+yZTItLt+7UTI2RyRhT/j7TEhQRERHpg5IaEaSXnrDZlpicCt8V852L4V93V/4Penrwt1xbuwaJFKQ7UuM6MGPHZ9OWvkxLdfzWd8Hypdm0ZZjqfVaMRKZioSIiIlIBJTViUD2NQfn/PFC6jWMl/+ahe2vUGpFeZbuJ1Fkn24xph4mTSw82audv+dKQlClWZz9viUfFQkVERKQSSmpE4Oc+W3pASY1yq1dtwr9ZWf12iKTVc5HQgvS2ro1aeyDdaZ04GdM2Jpu2SPZmpF/XSmqIiIhIOSU1YtBMjcGlC8JVon1s9dshkra4/pdDNMuIdj1vnSvxmfTSqvSsKRERERGU1Kg5v2IprFhWelA7n5QxO+429H+z0+41aIlIqbLR4XrsaKeLaTbqtq6NMCtG4kn//jsX47s3ZNMWERERqVtKatTaC6mlJ5OmYDomZNOWOmZmzYad9xjavznk6Bq1RqTIwnRHuw5342iW5SfpZEw9/qwlninToaWoqLZPoHNRdu0RERGRuqSkRo2V7XyipSf9yr3u7dA6qqJzzauOwczYvMYtkpHOr++C9NbBdTh7wMxIdf4bNKlRvvxkZjYNkbpgWlpg6ozSg406C0lERERqRkmNWkvX05i9VTbtaABmm5eQO/0sGD164BO32h7zplPjNEpGtiULSx+3joJJU7Jpy0DSMxpWrcSvWZ1NW4Zj8YKSh3U5K0bimqZioSIiIjIwJTVqzM99pvSAZmoMyOyxN7nPfScsLelv14PuDZDTS1ciSI8KT5uJqcfX3viO8sK5Ddb58+vWwMrlpQfrcFaMxGVmpIvgNuYsJBEREamdOrw7bx6+pwfmPV9yTDufDM7Mmk3urWeQ+8bl5D73bcy7Plp6wtxn4anHsmmcjCiNshuHMaa8bY3W+UsnkNraoWNiNm2R+lFWL2ZBPyeKiIjISKWkRi0tnBdmFRS0tMCsOdm1p8GYtjGYLbclt/9hsNX2Jd/zN/89o1bJiJLejSNdu6KepDt/jbb9ZR+7zBhjsmmL1I2yJUiNlqwTERGRmlNSo4bKioTOmoOpsBCmlErvdOLvuQ2/emVGrZGRomz9/rT6LVxZXiy0wZafpDur6WUHMjKli8UuXoD3Ppu2iIiISF1SUqOW0kVCtfRkk5l9Di6tGdC9AX/HDdk1SEaG9EyNei5cmWpbwxVULPtZK6khlBUKpWsdrFiWTVtERESkLimpUUPazrV6TNsYzL6Hlhzzt1ytETupGZ8kZbtx1PPsgbIkQINN0y9LwtRzAkmiMWPaYcKk0oONlrATERGRmlJSo5bKtnPdOpNmNAtzcOkSFObPhccfzqYx0vyWLSmtiWNMXS8/KUsCLF2C37A+m7ZsilQNEJNediAjV1mxUCU1REREpJeSGjXi16yGzkWlBzVTY1jMnK1h+51Ljvmbr86mMdL80h2nSVMxo0Zn05ZKTJ4Cra29j70vn2lSp3z3BuhcXHpQMzUkr9FnIYmIiEhtKalRK3OfLX08rgMmTcmmLU2krGDo/Xfitb5aaqB8OUR9zxwwuZby+gPpbVLrVeci8Env45YWmDI9u/ZIfSlLajTI61pERESiaB38lHistV8FjgW2AFYBfwU+7ZzrLDrn7cAXgM2Ah4AznHP3ZdDcAfVVT0PbEw6fefkB+N9cBoWdT3q68bdfj3nNG7JtmDSfRixcOX0WzH9h40O/6EUa4qqTTr5MmY5pacmmLVJ/Gr0IroiIiNRUvc3U6AHeCkwF9gDmAD8pfNNaeyBwKfB+YDLwB+Bv1toJ8Zs6CO18UhNm1GjM/oeVHPO3XB2KOopUUwMWrmzUbV1VJFQGUr78pDFe1yIiIhJHXc3UcM6dU/RwkbX2YuBXRcdOBa5wzl0LYK39OvBB4HXAzyqJYa2dSkia4JyjpUajgcncZ0oe57bYpmaxRprcocew4borew8sXkDusX+T2/XlmbVJmk+S6jjlZm5e/+/hGZvTU/x48fz6bzPgFy+geB+j3MzNGqLdEoeftTklaesVy8htWB92RhEREZERr66SGn04HPh30eM9gJ8WHjjnvLX2gfzxSn2IsHwFgJkzq79O3icJc+c9V3Js6u570VaDWCPSzJks3GNvuh68Z+OhUXfeyLTDj8mwUdJs5i5ZWNLRnrrjLnX/Hl67w84Ul9tsWbKwJte4alu8opO1RY87tt2BCQ3QbonDz5jB3DHt+HW9r5IpyQZGz9w6u0aJiIhI3ajbpIa19g2EmRmHFB3uAJanTl0GDGX5yUX0zv54bMGC6u8O4Be+iF+7pveAMSxt78DUINZI1bPf4VCU1Fh7183Mf/QRzORpGbZKmoVfs4pkZemlZmlrW92/h/3o0pHr7vnzmP/ivFBEtI5teP6Zkser28ezts5/1hLZtJklyzqX/PdhcmPrb+WpiIiIVE+lg3N1mdSw1p4EfB843jl3f9G3VgITU6dPAp6s9P92zi0BlhQe9/T0DHD2pvHPP1V6YPpmJK2joAaxRiq/x97QMREKHc8kofvma8gd9+ZsGyZNwc+fW3qgfRw9Y8Zi6vw97CdPA2PCdq4APd30LF6ImToj24YNwHtfVlMjmTodX+c/a4nLT5tVktToWThPrxEREREB6q9QKNbadxESGsc5525MfftBYK+icw3wsvzxutHXzidSXaZ1FObAI0uO+Vuv1U2uVIVP78YxfVZD7F5kRo2C9GylhS9m05hKLV8K67tKj6W3ppURz8xQsVARERHpW10lNay1HwYuBF7tnLu9j1N+CLzeWnu4tXY08AlgDPDHiM0cVDqpoZ1PasMcdFQYlS5YuhgerrvdfaURLUolAqY3UH2H1E4RPv1c6s3iVOd0wiQVgJRyqURXWeJRRERERqy6SmoA3yHUx7jRWruq8KfwTefcbcAZhOTGcsACxzjnVmTS2v688GzJQyU1asNMnwUv3bPkWHLz1Rm1RprK4tJ6DqaBthgt29a1zjt/fc2KEUkr39a1zpN1IiIiEk1d1dRwzg06v9s5dzlweYTmbBLf1QUL55UeVFKjZnKHHE3ycFHZlYfvwy9egJnWQCPrUnd8eslGI3W0UwmYdL2KupNqXyMlkCSi9PKTzkX4nh6Mtv4VEREZ8eptpkbjm/dcb5E+gLYxUMdF+hrebnvDpKm9j73H33ptdu2R5lDW0W6cpEZ57YE6H9EuW+rTOD9riWjKDDBFtyw9PdC5KLv2iIiISN1QUqPK/AtPlx6YvRUmpx9zrZiWllBbo4i/7Tp8d3dGLZJG5zdsCPVZiqWXdNSzsmn68/HFidY6UzaTJJ2UEQFMaytMSRXBrfdZSCIiIhKFetvVNlf1NGIzBx5ZOoK3Yhk8eFd2DZLGtmRh6WyrllaYPLX/8+tNevnGurW9Wx/XIy0/kUrNaLClVSIiIhKFkhpVpu1c4zNTpsEee5ccU8FQ2WTpjtLUGZhc46zbN+1jYfyE0oN12vnz69aUJ1waaacZiaq8WGh9vq5FREQkLiU1qsh7D3OfKTlmZm+dSVtGmtwhR5ce+O+D+AXz+j5ZZABlW6A24nKIshHtOq2rkd75pG0MdEzKpi1S/8q2K1ZSQ0RERJTUqK7lnbBqZemxOVtl05aRZpc9ywqy+luuyagx0tAauEhoQVmb63Vb18Xl27kaM+gmWDJCaVtXERER6YuSGtWUXnoyZTpm7PhMmjLSmFwOc/CrS475O/6B37A+oxZJoyob/Z3WeEmNsroadTqiXfazbsAEkkTUYEVwRUREJA4lNaqorJ7GbM3SiMkceAS0FNU+WLUSf98d2TVIGlN6pkYjLj8pm6ZfpyPaC1UkVIagryK46dmRIiIiMuIoqVFN2vkkU2bCZMye+5Uc8yoYKkPgve9jSUTjdbTLEjEL6zOpUZZs0UwNGUDfRXDr87UtIiIi8SipUUXa+SR7Jl0w9In/4Oc+l01jpPEs74T1qSVLjbj8JFUolJXLw04j9aYZZsVIXCoWKiIiIilKalSJ794AL75QckwzNTKw424wc3bJIX+LZmtIhdIFNSdOxrS1ZdOW4eiYFHYSKbZoQTZt6Yfv7obORaUHG3BWjMSlYqEiIiKSpqRGtcyfCz3dvY9bW8s611J7xpjygqF33ojvWpdRi6SR+D5242hExpg+iirWWeevcyEkSe/jXA4mT8uuPdIYGmVnHxEREYlGSY0qKVt6svmWmOKilRKN2f8waB3Ve2Dtavw9t2bXIGkcTbCd60bpafr1Vlcj3RmdOgPT2ppNW6RxpGbzlCUiRUREZMRRUqNaUkkNM3vrTJohYMZPwLziwJJj/pZrMmqNNJR0R7uBl0OU7SRSZ7UHmmVWjMRVvvykvl7XIiIiEp+SGlXi5z5TemCOtnPNkjmkdAkKTz+Of/bJbBojDaN8N46Z2TSkGlLFQuuuoGIzzYqReNKvk2Wd+PVd2bRFRERE6oKSGtXygrZzrSvb7QyzSxNLKhgqg1pcWkyzbLZDAylLEtTZ8hPfRLNiJKKJk2HU6NJjdVYEV0REROJSUqMK/KoVsGxJ6UElNTJljCnb3tXfdTN+bR1uayl1wa9bAyuXlx5s5NkD6bZ3Lg67NNWL1KwYzdSQSphcDqalZlCproaIiMiIpqRGNcwtnaVBx0TMhMnZtEU2Mq88FEYXbcfZtQ5/182ZtUfqXHrmQFs7dEzMpi3VMGU6FBcr9gksXphde4p478tmxTBDSQ2pUNnSqvqahSQiIiJxKalRBWU7n2iWRl0wY8dh9jm45Ji/+erQoRJJS9ecmD4rbI3aoExLC0ydUXqwXupqrFgG6W2WpympIZUx6Zka2tZVRERkRFNSoxrSO58oqVE30ktQeOFpeOqxbBojda2pioQW1OuIdrodHRMxY9qzaYs0nvS2rvWSrBMREZFMKKlRBWUzNbSda90wW78Ettq+5Ji/WQVDpQ+LmqdIaEG9bn9ZViR0RuP/rCUek16qpJoaIiIiI5qSGsPkkx6Y91zJMc3UqC9lBUPvvQ2/elVGrZF6VT5TowmWQ9TriPZibecqw5B+vSxeED6LRUREZERSUmO4Fi2A9V29j00ONt8iu/ZIGbP3QVA8tX3DevydN2TXIKlPqQ5/2WhwA6rbbV37qF8iUrGpM6G43k13NyztzK49IiIikiklNYYrvfRk1mzMqNGZNEX6Zsa0Y/Z9VckxFQyVYr67GzoXlR5shsKV6SU0i+bjkySbthQpmzHSBEt9JB4zahRMnlp6sF7qxYiIiEh0SmoMU7qehpae1CdzyKtLD8x/AR5/JJvGSP3pXATFnf1cLmyJ2ujSxU67N8CyOhjRTs0Y0fITGbJ6XVolIiIi0SmpMUzlRUK3yqQdMjAzZxvYbqeSY/4WFQyVvHSHaOoMTGtrNm2pIjO6DSalR7Sz7fz5dWtg5fLSg02w1EfiqtciuCIiIhKfkhrDNfeZkodmzjbZtEMGZQ5OFQy97w78imUZtUbqSVMWCS1IJQwy39Y1tcsMbWOgY1I2bZHGNS01C0lJDRERkRFLSY1h8OvWlN9IzdFMjXplXnEAjB3fe6CnG3/H9dk1SOpHukhoM9TTyKu7YqHppMq0mZjioo8ilZih5SciIiISKKkxHHNLt3KlfWxzrMNvUmZ0G2b/w0uO+VuuqYvCiZItvzDVIWqm5RB9FAvNkoqESjWULz9RoVAREZGRSkmNYfCppSfM3lojjnWurGDoovnw6IPZNEbqx+LUTI2mWn5SZyPaTbh1rmQgnQxbsxq/elU2bREREZFMKakxHNr5pOGYWXNgx91KjiU3q2DoSOa9L5+90ESzB+ptRLt8poaSGjJ0Ztz40uWEkPlrW0RERLKhpMYwlO18oqRGQzCHlBYM5V934ZctyaYxkr2Vy6BrXemx9FaojazPEe2V2bQFymdqNFECSSKbni6Cq7oaIiIiI5GSGpvIew8vPFtyTDM1GoPZc1/omNh7IEnwt12XXYMkW+l6Gh0TMWPGZtOWGuhzRDujYqG+uxuWLCw9qJkasonqrgiuiIiIZEJJjU3VuRjWri49NnvLbNoiQ2JaR2EOPKLkmL/1WnzSk1GLJEt+8QhYDpEe0c6q89e5CIoL8+ZyKq4smy79Xl28oO/zREREpKkpqbGp0ktPps1sqtHdZmcOShUM7VwMD92fTWMkWwubuEhonplRJzugpONOnYFpbc2mLdL4tPxEREREUFJjk5XtfKKlJw3FTJ8FL92z5Fhy898zao1kqomLhG5UJ9u6+nQhx2lNVLtEoqu3IrgiIiKSDSU1NpV2Pml4uUNeU3rg4fvw6fX+0vTKOtrNVCS0YEadLD9RkVCppvTrZ+kS/IYN2bRFREREMqOkxiZK73yipEYD2n1vmDSl97H3+Fuvza49ko0R0NEuH9HOaqZGKu6M5lvqIxFNngLFy5e8hyWqqyEiIjLSKKmxCfyG9bBgbunB2Vtn0hbZdKalBXPgUSXH/G3XhR0aZETwXetgxbLSg01YU6NsRHt5J76rK347yhJITfizlmhMrqV8CZPqaoiIiIw4SmpsihefL63gP3q0RhwblDnoSDBFb4PlS+HBu7NrkMSV7gCNHg0TJ2fTllqaODk8t2LpXV9qzHs/MuqXSFzT0kurlNQQEREZaZTU2ATppSdstmUYMZKGY6ZMh91fUXJMBUXJQgAAIABJREFUBUNHkHQne9osjDHZtKWGTC5X1vmLXlRx5TLoWld6rBnrl0hUKhYqIiIi2ktvU8x9tuSh6mk0ttwhryEpnp3x3wfxC+dhZmyeXaMkivIioU0842rCJJj33MaHyR9/genqwuy1P2bUqNrHT4+gd0zUNtgyfOkiuItHRk0N7z0sXgDLO2HUaJg1B9M2Jutm1ZT3HubPhVUroG0MbLZFnGsX4FetgIUvhrotU2dgiutx1TJuT0+YHbx2DYwdB5vN0SCaiEgflNTYBGUzNZTUaGwvfRlMnQFFO5/4W67BvPFdGTZKolhU2gFqxiKhvqsL/4tL4NF/l35j3nP4y76Bn/hjcu/8MGbXl9e2HWVFQpvvZy3xmemb4YsPZLWzTyQ+6cHfeRP+xr/Cs0/0fqOtHbPvIZijTmy6hLzfsB5/89X4m/5eWs9sfAfmgCMxRxxfsySDf/JRkuv+BA/8s3TZ8a57kTv8eMyue9Um7ppV+Buuwt98DSxb0vuNKdMwB70ac9ixmLHjahJbRKrPr12Dv+92WDgPMDBzNubl+2lwp4qU1NgU2vmkqZhcC+ago/B/+sXGY/726/EnvDXaKJBko2ymRpPVxvEbNpBcdB489lD/Jy1fSnLRF8md8RnMHntXvw1JDzzyAP66P5V+Y9LUqseSESi9rGrxAnyShCVXTcZvWE/yva/Cv+8p/2bX2tDx/+dN5N5/Nuale8ZvYA341StJvnMuPP14+TdXrcRfcwX+zhvIfeQLmC23q2rs5Pqr8L/9YZidkfbw/SQP3485+g2Y17+9qssW/aL5JN/+Qt8Jus7F+Ct/GX7PHzsXM3VG1eIK+M5FsHQJtI6CmZtjxrTHidvVBQtegA0bYNKUEfF79SuXw4svgE9gyvSmLRzu13fh//jzsLtiagmu/80PMAcfjTmx9v0Nn/TA+vUwuq0pPx8BjO/rYj1y+Hnz5lV24rIl+Fuuxd/xD1iyqOR75vwfkktXYJeG4pcvJfn0u6Gnp/Qbbe3wkl3IHfoa2O3lNZv26deuwd95A/6268JUU+9h6kzM/odhDjoSM6E2xSu99/C//+Bv+hv+kQdg7WpoH4vZ+WWYVx0DO+xasxoTfsWysNvMnTeE2hbGhCnUBx6J2e+wmo1C+Z4e+Nc/SW76e9nsBXPSu8gd9bqaxM1C8ldXkqwbUPs4chdcVtWfu3/sIZKfXdT3jhS5HObVr8ec+BZNp5ZNlix8Ef+Z95UenL015rBjMK88tGZLMnxPDzx4F8nNV8OTj8L6LpgwCbPXfphDjsHM3rLqMZPLvoG/6+bBTxzdRu7sr2HmbFPV+H59F/6e2/C3XgPPPQXd3TB5KuaVB4cb8yrfB/mkh+TCz8D//jP4yR0TyX3+25gqJUuTe27F/+DrFZ1rTno3uaNOrEpcv24NyZc+Ub7DXl9mzSH32W9W/TXuVyzF33od/o4bwhbJxoSlPoXP5vbajCz7pAceui+8px5/BNavg/ETMC97JebQYzBbblubuN7j770df8Nf4In/9n5jdBtm30MxR56AmTWnNrEXvoi/7kr8nTdC19reb2yzA+aw12L2OaRmHVA/99lw73f/nbByOYxug+12JnfI0bDHPpiWGt3vPvkoybV/gn+lZj9tvwu5I46Dvfav3X3nk4+G5/zQfbBmFYwZCzvvTu7QY2Cn3ase13etCwnK4tdVX3bcLSRmR40e+Lyhxi++333s4ZBAah0Fu7+CWj3njbE7F+NvuTp8ZnUuglwLbLEN5qCjMPscPKTr1uabbw4waEOV1KggqZHcfQv+Z/8XMlx9mTSF3Ac/i9lq+yo3T2LxSULyuTPy08L6sf0u5M44B9Mxobqxn3yU5LtfKd9atKBtDLl3fxSz1/7VjbthPf4n38Hfc2v/J+21H7l3fxzT1lbd2P+6i+Syb5Z+iBfrmBhGG1+yS3XjrlxOcvGX4KnH+j3HHHgk5i3vx7Q29kQ2391NcvZ7YVlnxf/GnHwaucOOrU78h+8PP+uegbdINvu+CvPujzZlgVapreSfN+J/djF0b+j7hMnTwmdzlTtDfllneG0XL/9IMcfYkLCr0uvaP/skyZc+Vvk/eNm+tHzgnKrEBvAvvhBmffW3ZW5LK+bNp5I79DXVi3n/HSSXXlDx+eaIE8i96T3Dj5v0kJzzvpIlqQMa007u6z+pyjTy5No/4X/344rPN28+ldzhxw07boG//06SH3+rvKhzQcdEch/4DGa7naoWE0LNkuS7XxkwgWWOOB5z0ruqmgT33d3hPujuAZKFo0eTO+1MzB77VC0ugH/kAZJLz+//Zw3hHuy9n6zqKL73Pswc+Pvv+z9pmx3IffAzVR9QS26+Gv/L74XOdT/MQUdh3npGVZM5vnsD/vKLQ/KoP7vvTe7UT1Z1dk7y0+/gb7++onPNoceQe8vpVYvtV64gueRLIeneX8y9D8K86yNVT6Ykt18flj1393P/N2U6uQ99ruKVDkpqVGbQpIa//06S713Q9/TDYu3jwsjIZltUsXkSS/Lby/D/+PPgJ261PblPnV+1Tr5/4WmSC87qv3NfYHLhArBbdeoe+CQJr+sH/jn4ybu9InQMqvQB4//zQJhOnPT/oQaE0cYzL8BsVZ0pxb5rHcnXzgojjIMwBx5J7h0fqkrcrPhHHggjBEPR1g477YYZ1wFjx8O4/J+x4zHjxkPx8bHj+r259KtXkZx9apj5UwHz9g+SO+ioobVVRjR/3+1hKcZgxo4nd/bXMbNmVyfumtUkF5wZZtQNwhz7JnInvGV48TZsgNUrSH79A7j/ziH8S4M583zM5luG2XfDuH77zkUkX/lk2PJ8sKjv+BC5A4/c5FiQn4q/ekX4/fa17KQ/La3w8gMwLcP7rPJLl5TXIBrMNjsM+zXmIXwmrxvkfqDY1OmYT34FM34CtI0ZVhLNP3QfyUVfHLDDCUBbO7mzLqjaTCDf1UXy9bMHTBIWmMOPI/fmU6sSFyD51ffwN/5t8BNbW8O937Y7ViWuf/5pkgs+1f9gaRFzwOHk3vmRqsQFSK64fOCERsHsrcid9dWq1Xzw/7qL5JIvV3SuOeYkcq97W3Xieh/qh919y+An77wHuY/8v6rMUvHLlpB8+j2D3+sWtI4i97WfVGXg1K/vIvlahe+pVxyIOe1TVUvAJ3fdjL/sG4OfOL6D3NkXYiqor1ZpUqOxhyJrzG9YT/KL7w6e0ABYu5rkNz+k5WPn1b5hUlX+2ScqS2gAPPsE/vo/Y445qSqxk199f/CEBoBPSC6/mNz5P6zODIIH/llZQgPgoXvx996G2efgYYf1SQ/J5ZdUdpFf30Xyy0tpOefCYccF8Df8taKEBhCWxex/eNVnisTkOxcNflJa11p48G76uuL1eRVsHxcq8o/rgHHjMfmEh1/0YsUJDQB//V/wBx6p2RpSEd/VRfLz71Z28ppVJL+9jJaPDDHB11/sq/9QUUIDwP/V4V95CGbWHHyShPfEqpVh9441q/CrVsLqFeHY6pWhRsTq/PdXrwrHBhrFHTg6/mtnhfdtLheSkeM7wnt1/ISQuCwkKsdPwGz8XgeMmxDez6ND8t7/4WcVJTQA/K9/gN9zP8y48WHq85pV+ecXnlP6OfuNz73oOW8YvKPXp55uuPvmvq9Vtfb04/ihJGCqZcki/Nmnhufc2hp+d+N7f7dm/ISi32tH/vc8ofe1MHY8prU1zOy7/OLBExoAXWtJfvk9Wj5dQVKxAv6Gv1TU+YL8Z8V+r6rKzGi/cF5lCQ2A7m6SP/2Clo9/cdhxAZIrf1lRQgPyNd6OOKEq9fv83OcqS2gAzH0Wf80fMcNMzEJILCRXXF75+df+EX/4cZgJk4Ydm4fvryyhAWH3wztvwPSRmPXeh+vxurWwbk3+7/DHF77uKjr2v0cqT2gAdG8g+b9zQ+JsTHv40zYGxrRj2kofh6/zf7e2lt07+Vuurvw9de9tmAOOgCoUPfZd6/C/+l5lJ69aSeJ+RMsHPzvsuAUNl9Sw1rYAFwDvBMYA1wLvc84trnYsf9/tYZ1Zpf7zL/z8uVUbEZI4Kv5QK5x/7R9JOiaAGebMhaWLK1srXLBsCf63P8RX48P8miuGdv6VvyRZ3zXsuDz3VOVTegGefpzkjz8Pu9OElhQ1qriB6dvY1Hk+wV/zhyE11d/0t4ZOahCjTsXa1eFP/ne6yZ2Juc/Cc0+ClvBJBfy9t4bOb6Uevo/kb7+HCROHF7inB3/DVZWf7z3J+Z8KSYXVqyvrMNZCkoSkwaoVvU1LndLne3f0aGgfH7aNrdT6LpLPng5JD6ypPLEpVdDdHX5XRb+vin7P7WPDOvuh3O8+8V+SP/8apkzblJYWNSgZ8v1I8svvYfY5CBIfPvt9Ev5O8n+XHCv62hd/3+Mff2Robf3vg/Rcej6mfXh1p3zXOnjw7iH9m+Syb2J23h0wkDOhzonJ9f5ddsyE607xsZwJ9TOG0tbrriRpGxP+jyQp/VkmxT/jntLfR1L6M/ediytOBgMhiXTRF8NMXZMrfS659N/p55kr+Zn42/4xtOfsfkTPP28qS1LQta6yQe7heOZ/+Gf+V96mgf5NS0s+wTGmN9GR3qVzEMnvfoxZULRyoZAj2ZgsMaXHNz42Jf/GP/6foV33/30vfsnCqhXGbbjlJ9bazwDvAI4GlgA/BsY65zZlIeeAy096Lj1/iNM9wbzhHeSOfsMmNEWy0vORk3XzJeVGt5G72DXs7IEhr8HPmDntTHJ7H5h1M6QB9Fz8pSF3CkRERKS+mDefRu7wgWu5NfPyk9OA85xzTwFYa88EnrDWbu2ce2awf2ytnQpMBXDO0TLAuqlk5YohjzyaVSsG/D+lvvjubnqU0JC+rO+iJenZOAW70fhtXoLfajv8s09W/G9yR50Y1jeuXoXPTwX3a/JTwouObfL08AG0tLaQ07VTKpCsXJ7NEoMstY7qvyBqf1paBy3UW7eMCbPNhtL+9rHkjn7DsOs/+SULw24BQ2D2OZjcFsOvMdFz/VWwbEnl/yDX0jsiLiLSYMzq6vWbGyqpYa2dCGwJ3Fc45px70lq7AtgdeKaC/+ZDwMbFtTNn9r8F2aKODoa6mnX8lGlMHOD/lPriveeFTblZlOaXa2Hm7DkNvZ/3mpNPZckFZ1V0buuW2zLrg2dhWgb/WEi61uFXrSRZtYJk5YrSv1etYNXfryCpcA1+wdSX7sFoXTulAgvHd1CFxXCZMKPbyHVMJDdhYvi7Y0L+8SRyHRNpKf5e4e/xHfQsnM+Lp76u4unP4448jskf+XwokLxiOcnKZfm/l9OT/3vjnxWpr1evrOo0a9M2puj5TgrPeUL+uW58npNKfybjOuh6+AEWnVP5bgAT3vB2Jp783mG313vPgmefZEOFNTJyk6ay+TlfrcoOFau22Iql3668NtuUj32esYe+JhSwXbmcnhXLSn+nK5aTrAp/96R+137tmmG3V2QkMmPaMe1jybWPC3+PHYtpH0eufWz+8XiSrrWs/muF9Uvyxp9wMmbUaPzaNSTr1uDXrCFZuxq/bm34e+3a8L21a5qm39IxZRoTqnTv11BJDaBQEja98G9Z0fcGcxHwq/zXjy1YsKDfE3u23B7ur7CYYt6azbZk3QD/p9Qfs/3O+KFUOjc5zM57hHVsw7Fi6ZBG0QGYNQczfdbw4uLxjz40tNH21lGYnXYvXT+3KZEXLxjaukoIayonTU0d7OdBWfvyj5Me/EP3Dqlok3nJLixctAnFNuvJDruRO/bNJFf9ZuDzJk/FnHEOCxcPYYQQYMz48Gf65iWHzeh2uPziiv8bs+2OLG3vAF07pQLdW20P/753SP/GbLMDjB9mVfnu9fj/DnFXjO12ovVtZ2ws2Gjaxmz8lgd68n/6tW49rFsCuVHkjjmJ5K9u8JgTJ7P+1W9g4cJC/SID4yeHPwPI5f/4pCcU7Vy1kuSJ/9Dzk+8MHrOI2Wt/Wk44JRSlHD+hZLvA4ufc7y352i5Y24WfOYfcvoeS/POmwWNuviVr9zu8avdf/k3vga9/pqKZIrlTTmNh5xDqjgwUd5eXY3Z4aUX1HsxOu7Nypz1ZVficyo2CSdPDn/7+DdCS/+O7N2ws1prccBXJEOuLma22g+Fu+dnTg//vg0ObadIxkdzOe/TWjiiur9BfPQmTC0++uNbCE4+GYo6VMobcq1+PaR/ebiC+q4vk6t8PrYjktjuS23HXkpogfdYLSdcVSUpriSSPPVRx0V8AjMHsuR9m9Oj+61iU1bsoqmuRP+5Xrxhy/Tqzxz5hO+6NzytVJyXp47kXP/+kJzznB+8e2o5CY9ppOeV0zLhxMGZsKNRZKM45ZmzYZSg12OXzf9K/UfPk4xX3L8xur2D9CW/t9/vp4TXfvSFf72Mdft2ajUVM/ZpV9Pz420MrMj1ufOjXQFEBj/wXhQR3f8eLjvl5z8PCFyuPC6zebAvWDnLdHmgCQrFGS2oUKoOlq31NAlZQAefcEkItDgB6evq/nfAHHA5//lXlF57ps0h23C1U/JbGcfDRQ9q+zRxweFW2+/Q9PfizTw0FQyvROipscVqF7Z6Sv/8Bf8XPKj7fHPsmcq+1w47rV68iOfOdFVf9ZuJkzFlfr8qOL8mvvo+/8a+V/4NDjh7w+tAozAmnYKbNxF/1G1ic+uDI5cINi30PyZRpUKXn6/c+CK78ZcU3T+bIE5riZy2RHHAkXOUq7wjNmo05++tVqY+TfO+roYh4hXLHvgk/e+ve+8HhvM6PPwWzvgt/3ZX9nzNlOrkPf4Fk4pThxRobtnJmxmZw49+gj+J1/TEnvgW/2RbVec5v/xCmpwd/z639nzNna8yHv0Ayuq1q1zC225ncGWeT/ODr/XcOWlowb/sAfs/9qnf9Mgbzgc/gv3s+PPZQ/+ftvAfm9LNCJ2pTY5scjJ8Y/hx3Ctx6XeWjv5OmYs6+sCpbXyY/uwh/23UVn29Ofh+mGvWXlnXiz3pP5T+/PffFvOEdww5rANO5EF9Bsi78A0Pu1E9ipg1/NDv34N0kF3+p4vPN3geTO/UTw45rgJ65z8HjD1f2D8aOw5z6KUzb8Jf/muuvwv/mB5Wff9ixsN+rKO+yFx74il8z5h0fwl/w6cGLLU+ZhnnbB4Z2HTG5sANd+zjyVRV6v/X0/8JOXZX+V/a95PY/rPLY/fCL5pN85n2Vz/TbfEuSbXeqWr+5oeZVO+eWAc8BG/edsdZuS5ilMcThk8GZSVMxr3pt5eef8JaGnqo+Upk9961814Ux7ZgqFYI1LS2YE06p/Pwjj69KQgPAHPJqmNL/aE6JSVMxhxxdnbjjxmOOel3l5x9/cnW2sAXMq18ftrCrxFbbY/bcrypx60HugMPJffn7Yf/1E07BHHMS5uTTyF3wI3Knfxoz3Ar2KWZMO7kzzgmVuAc796gTMa9QgVCpnJk6HXNo5dek3AlvqVrBX3OshaKZBwN6yS6wy55ViQtgcjly9j3kzv46Zt9XlbZj8y1DwbVzL8LM3rJqMSH8/CqdpWf2PRSz2RZVi21GjcKc+klyHz0XXvbK0hmS2+yAeddHyJ3zDczkqf3/J5sae/e9yX3pUsyxb4ZJU3q/Mb4Dc+QJ5M67hNwBR1Q/7tjx5D5+HrnTPw077tb7szc52HkPcqefRe6j/w8zdni7cJTE7JiAOfKEys8/4ZSqJDSAcE81ZvDPCgC23C7cs1Uj7qQpmONOruzksePJve7tVYkLob9AR2W7MZljTqpKQgOA3V4O2+1U2bmj2zDHnFSduEDuTe8NW5JWwJx8WlUSGhAGIql0hnPHxJDUqBIzbSa5T18AW7+k/5O224ncp79a1WuYOeJ4mFjhLKottsHsfVB14k6fhTnoqIrPz5341qoW42/U3U/eTu/uJz8COpxzm9LrGnD3E8iPpv/omwOPEqBdTxqdX9ZJ8q3Pw7zn+j+prZ3cBz8TlmFUUfKX3+D//KsBzzH7vQrzzg9jqrhNp5/3HMm3vjBwUbKJk8l99Nyq7I++MW6S4H9+yaAjM+a1ltyJ/U/F26TYTz5KctEXB94Ocs7W4TlX+oEg/fIvPE3yi0vhyUfLv9kxEfPaN2EOe23D7jAj2fHd3SQ/vBDuv2PA84x9D7khdNYqiv3ve0i+/9WBZ5xtuV24jlQpEd1nO5IeWLsmLA+ssLOwqZJbrsH/4tKBZ8fsuhe5M84pWW5Sbb67G9atCVPAaxinLK73Yaq3T2DM2KgDWH5Dfpp5ezumdfh1O/qNk/Tgf3oR/s4bBjzPHHcyueMrTAZUGvvRf5Nc8uWBlwlstgW5j5+HSS9HHU5c7/F/+iX+bwMs6+qYSO5Dn8dsM0DHdFNiP/80yf+dN+A9mDnqRMwb3lnV15tfuTzc7z7/dP8njW4j9/6zMLu+vGpxAfzjj5B89yv934O1tGBOfh+5Kg2kbYy7YF54zksW9n9Sx8Qw8LPVdlWNDfnrxxP/xd/+D/yisDzDzJyNOeAI2HbHmtwD+eefJvn2F2DFsv5P2nxLch87t7rvqe4NJN//Gvzrrv5PMgbzplMH3fWkoNLdTxoxqdECfBV4J9AGXAec5pyrcA5/iUGTGpDvhN3+D/z1f4G5z5Z+c+c9whq7l1ZvNEay4deuwV9zBf7Wa0svAq2jMHsfhDnmjZhZc2oT+6F7Sa75Y/l00y22wRxxPGa/w2pz0Vu+FP/33+PvuAHWFu0C0z4Ws++rwnOu4sVuY1zv8XfdhL/uz/Bcqq7IDi8ld9TrMHvsU/W4ECrb+2uuwN9xY9iDvGDyNMwhR2MOPy6sn5Sq8c89ib/vTli5DEa3wXY7YV62b1UK68nI5ZMe/G3X4a+/qjwhvcue5I5+fe864WrHnvss/m+/D0tRiusu5Ge2mSNPqHmiITb/v/+QXP0HeOje0unFM2djXvXa8LyrNLNOsuG9x995A/4ffy7v9O64W9gha/e9axN7/lz8334XBhGLl8FMmIQ56ChMFepZ9Bv7mf/hb/wb/t5be5OV02eF1/SBR2IqneU51LhrVuFvvx5/89WwYG442DoK8/L9w3uq0lkVQ427bi3+uivxt1wNy4qWRrS2Yl5+AOY1J1V9xtfG2KtWhD7VLdf01l8YPyEM3h36GsyMzQf+DzY17srl4X739uthzareb7S1Y/Y9JMyIqXQGc4Pwyzrx1/0Jf9s/Sp/zlGmYg4/GHH4sZkz131M+6cHfci3+hqvK6+jtulfoNw9hgLhpkxpVVlFSY+PJ3oeLfOfCsI3WZltUoWij1BvfvQGeehxWrQhT5bbevmYfaGWxF86DF+eC74FpM2H21lFGsX3XOnjqsZDYaB8XpvVG6Nh770NnZNH8MMV21hzMzNp8oJXFXrcWnnsK1q+DcRNgy22rNp1WROIJn81PQeei8Nm8+ZbVm649WOyVy+HZJ0JHaMJE2GbHpr+O+M7FMPcZ6O4ORZy32k5Lb5uM9z4M4i2eD6YFNptds85mWezVK+GZJ0Itk/ETYNsdajpDpSR2T0/o/LW0hsGdiLMIfWFHi/Zx0ZKDvrsbnn4cVi4PAw5bbV/T2WVl8TdsCAU9R7dF+1n79V3hOa9eGQp/brtDTTr29cRvWA8vPBNmQo0bH/oWET6nvPfhPrtzUVg6OHsrzNQZQ/5/lNSozJCSGiIiIiIiIiJSe5UmNZRaFxEREREREZGGpKSGiIiIiIiIiDQkJTVEREREREREpCEpqSEiIiIiIiIiDUlJDRERERERERFpSEpqiIiIiIiIiEhDUlJDRERERERERBqSkhoiIiIiIiIi0pCU1BARERERERGRhqSkhoiIiIiIiIg0JCU1RERERERERKQhGe991m3I0oh+8iIiIiIiIiJ1zAx2QmuMVtSxQX9AfbHW7gA8BuzonHu8uk2qv7hZxtZz1nNuxrhZxtZz1nNuxrhZxtZz1nNuxrhZxtZz1nNu1tgjLW7M2Fp+IiIiIiIiIiINSUkNEREREREREWlISmpsmiXAufm/R0LcLGPrOY+M2CMtbpax9ZxHRuyRFjfL2HrOIyP2SIubZWw955ERW8+5+eNGiz3SC4WKiIiIiIiISIPSTA0RERERERERaUhKaoiIiIiIiIhIQ1JSQ0REREREREQakpIaIiIiIiIiItKQlNQQERERERERkYakpIaIiIiIiIiINCQlNURERERERESkISmpISIiIiIiIiINSUkNEREREREREWlISmqIiERmrR2bdRuktqy122fdBqk9a+3UrNsgIiIy0rVm3YBGYq39HTAOGA30AN45d3Sk2B8GbnTOPRQjXir25sBezrmrrLUvc879K1Lc44C/ARcDDzvnLokU90xg7/xD75yzMeLmYx8CvA5oy8c+I1bsrFhrfwVcD/zOObciUszfAT7/0BD59wxcbK3dAFwBXOecS2odMKvrl7X2mPQx59zfah23KP5HgF2dc6daaz/nnPtipNCvB74WKVaJrK5hGV6zTwZOJAzUxH4vv4cMfs/W2n2cc3fHjpuP3Qq8lPA5RRbtsNZ+2jn31UixjgQscIlz7l/W2tOccz+IETvVjmjPOR8vq/fzLs65/1hr3wY84Zy7M0bcfOzdgX2cc5dZa49wzv0jUtxxwM7OuXuttbOdc3NjxM3H3t85d0f+64Occ7dGjD2T3uvIcxHj7lL0cFWs2NbaTwCvIPS/73bOfT1S3FOcc7/Kf/0h59xFkeIeAbyR3j7Nu2sZT0mNIXDOnWStPQ84F0iAT0QMfwfwamvt2cBo59wbI8b+MtAJXAW8G/hwpLgHAisJHd79I8UEmO2cOylivGKnAx8DNsQMaq29CJiWf+idc6dEDP8W4DDgfGvtOOfcO2sdMP9e/jzwPaALOK3WMVPx322tHQ+8A7gEqPmofobXr+mpx77Ps2pnO+D5/NcdEeO+3Vp7OLCC+B3trK5hWV2zj3TOvSlivGLHW2u3o/dvmiSSAAAgAElEQVT3fGakuAdaaz9K6HT+1jkX8zPDAXcTPqd8/uuasta6oocGeBkQq4N/BvAu4LPW2in52DWX8XOG7N7Pb88PdmwLvAqIltQAPgLMz3/9WiBKUgP4DuFe5F7gHOADMYJaa18KnGKtXUZ4jb0biJLUsNb+GFgCdBOuI+fEiJt3EfCf/Ne7W2vvc859PELcnHPuZABr7YUR4hWMsdZ+j5Bc+EPEuCcCnyRSn0ZJjaHbAZhN+AVtHTHuEcBU4BngrohxAZYCyyPHBNgC+BDhZuLgiHH/a639IOEmFefc5RFj30VILhRmLCyJFHdd4UKbgUnAS+h9fcfyEsJruweYFTEu1tpjCTNyPOE1Hkvx9WubGAGdcz+z1k4GDifMFInNA+3W2l2BzWMFdc7tGitWH7K6hmV1zb4n/54qPN9bIsZ+S9HX0RJ2zrlvWmsnAb8GTrXW/sY5d2mk8I845y6IFKtghXPuvYUH1tpYzxVgkXNuGfBJa+0F9M6CqrUsnzNk937eCngfcD5hkCemFYTkAkDMZaIrCfcjAOsixn0jsGP+bw/8NmLsh51z34wYr9idzrnPAlhrv0S8cgwvtdaeQuh/b2atPSbSzNXFwARgFL2DPDHMA9oJA2k1p6TGEFhrDyBkMK/IH/pJxPCthAtOF7A2YlyAxwmZ812BeyLGfScwyzm3wlr75YhxjwR+Ru8HW0x7AFvmY0fJXFtrPwDskJ8FtBzAOffdWsctcj7hg/T7zrmYo/g/IPyee4DvR4wLMBn4kHNuTeS4X6B3plWU6Yd53yRcw64jJGhjJgq/QRhpfRtwdqyg1trjCR3eDmC9c+7EWLHJ7hr2DsJIVFfka/ahwO30Pt+YSY1ZhNdWoQNU0+m1BdbabxKWkp2dXxJxfoy4eRustdcBiwAizexLv54+EyFmwV8LXzjnzrLWxkpEZ/mcIbv387nABOfcC9baP0eMC2FWyAettfsDv4wYdxFwcH70PkoHEMA5d6619gDn3O0A1tp9Y8UGTsjPcludb0usWW4A0621nyPcZ08H/hkp7o2ExALAtfTOkK61bZ1zp1hr24DzgAcjxX0JYXaZIfystfykjkwBVtHbGYjZAbuCcON2ALAX4c0QhXPue9banwPGObcqVlzgQsLI7nsIb8L3RYr7L+CqGHUO+jDPORf7xuXh/J+CaK/rfKLwL4RM7mustTHrLRSmT7cRsWhyfsr4bGA3a8OKhIgf5oXp4hCmfMaykHD9uNxaOydW0KJ6HoXptLsRb5TiNYTprecDMaa1FsvqGvYpwkhUjvA6i7WM7VHn3P9FipV2KmG6+tcIncBYvuqcW1B44JyLlrAjDDYcGTEezrmnrbW7EablJ8B3CctiY8S+Mj+o88Gi2DHiZvac894OWGvtKMJn5KGR4m4BvMFa+37CdeTmSHFxzjnC8qqonHNfsdZeQfic/G/k8CcSksIAxxOvg//2oq+jLkt1zr0v/57GOffwYOdXmae3llusAZ6LrbWvICTf/zrYydVgrTXAzc65n8aIB0pqDIlz7i8Zhn8NcBPwvZg3qqmCiuQ7nbHWhvcAz+a/jrn85RXAldbadcRfC3+Mtfbl9E6jrnls59zN1tpznHNfAbDWnku8kc4phFkLJv845gfbjwm1agrrOWM959/SmyAFGB8pLsD/o3e070vE64TdDPRYa/8EPBIpJvTW89h4ExEx9hJCUnYfwvTemLK6hhnn3FsGP63qDrHWXk3E62aRBcAYQqdzZsS4f8r/fgt+45yLNeNsrLX2zfT+vGMlok8HziLMUPk28ZJmAO/PKHaWz/llhGn6/y9ffDiWE4i4Dr8gfb8Lca4lRXFN/nHs+86Z+RkTnkhLNPODO4VYhc/mKK8xa+3X6C0fYCL/vAv1WsYR+nWxkhqXEH7e9xCWz9X8ftc55621L7PW7kfvLPD/DPLPhkVJjcYxH3izc+4+a+0HYlWhzhcXzBEKzz2fn7oUSxewc35t+ORYQZ1zJ8SK1UfsPWPHzH+g7mKtLRQ/i3Yj4Zz7i7X2jMJyl/wHXSz3xnofFXPOvWitPdU5dx6AtfYrxCuQ1eWcez4fN+YythbgdufcNRFjFup5HAnsnR8Je3PE8JcQEmZvIxSkjSbDa9h21tqT6J1OHKWz65w7NEacfvyS8Fl1JvGKCkLYNenzsDERvUPE2DcSZrhNJ26i8AnCzXEr8L+IcbOMneVzXga0WWvfSpghHEvUdfgF+fvd8YRdSO6JNauwUNTZWjsqcsHfgs/SW5j0C5Fi/paQqItdOBzn3JnFO8zEnD1afA9krY052LECWOKcO89a+6mIcZcSlsMWElfn1TKYkhqNYz/CFG6IW6AUwuhAYRnI/xFvGchn6H0zRJnumR+N2Ae41jn3A2vthc65T0aKXdg27mLn3IM20rZx+Q/yjWsqY7LWfh3Yz1q7NeH3vB3h9RbDu/LbTa0h7raXhSRSoZDkgoHOr7K/WGt/T/hw+UXEuG3AufmdAxbGek/lvYFwkwxhBsNvIsU9DHiZc+5T+bo1UQo8Z3kNI8zIac//icKGbR+PB37snPu7tfZs51zM+hKzCUmzD0dOmu1grT2I8F7eAXg0RlAbtp58ArgjPxK3W4y4eYcRavLkCHU9XMQR1qxiZ/mcC3U0XkOYLRJLYR1+QZQ6NXnfJiQp7yHUYIq1C8kXCcW732qt/ZZzLmaB1BWEXVfGAocQYfZAfnCneGbMKmvtD1287XsLy9oh1BmLNUuk8JwT4N8xYub9Kx//Snrvh2K4qejrmiewlNRoHN0A1tqJRN6pgQyWgeQ7uxun4xG29Ypx0dndOfdGa+2b8tnMmNWvi7eNm0qkbePyXmKtPYP8zztS4TeAiwkX29sIF/n5A59ePc653bMYGcknkV7qnHsEwFrbEiNufn3jZBd3O+iC0YQbxQXAC5FjrwXIzzibGjFuVonoLK9htxGmy3tCId4Yjsu/pz6ZT5ptESluQVZJsw8TkuAm/3WsnbJ+Slh/f3o+Wfd+wmdXzTnnjksfs/lefrPGzvI5Az+n9z7suIidztOAo/JfR53dR3a7kHQQivJD5GU3wLfIppD3g4RZjJ5wDXsnEbbv7WNgKdqSWNfHVuvW2qOcczWtk+ic+2W+//gP4s6O2Sn/9zjCFtE1XfaipEbj+Cmh2Nz3iLtPOWSzDOTioq9jvgG7AJxzv82Pun2ISDdsZLdtHMCOWayFd849a6090Tn3LEA+sRJrVk6WIyPvobd45JeJMAqWH1Xdy1r7OJHWNxZ5FWEq8/8ozdzH8FfCDdOVhJlmsWSViM7yGvYF4tdsKbyWL7TWfowwsh1TVkmzdzrnvhYxXsFy59y3rbUzCZ/TUZKyA9hp8FOaLnasuJl0OvMxb8p//X3C52UsxbuQ9ESM6wlbfB5L/IHLTAp5E2aYLct/vTW9g6c1lU+Cb1x+Ugf2pcabP1hrf0b4rCoUi//wwP+iOorrPOUH1mpKSY3G8V9CZ6+NsNdwTIVlIDngUgBr7Q7OuccH/FfDkO/svpL4W+VtTBg5535jrY0ypTcvq23jAEZZa/emdy18rM4uhC1sC7aKGDfLkZHi0fOYhUI7Ce/lgpqubyzyceAgwnv4A4Sti6Nwzv2DVK2DSEu7fkpvIjpm5zPLa1gWNVt+WvjCOfcta+0TkeIWZJU0Oz5f3K+Q1IlVyLEzH2+BDduAXxkprsSXSacTWOGc+zmAtTbaZwWU7EKSK9wHWWv3cc7dXePQXyAUgd2CsMsO1toZzrmFA/6r6siqkPcPCVuPe0LyKuYszk/kE7M5wvLjmAV4szDXORerdttGRcttPBF+v0pqNI6sdmrAOdcDXJ06/GZq3yGKvlVeH4mabcivRYsQO31zeEOMuHkrCetmC2J1diF8mH6R8LqOtrUq2Y6M3J6/cUqAqyLG/SFhG7WEMLU4li8StlU93Tm3OGLc/sT4fR8FfNQ5F3MLxkyvYWRQs6WPWkAxd8qCsJPR6/KfkzFlsctMSfIkP9L5iizaUaRrBMaOFTerTudSa+2P8l/HSqRs5JxLJ4KPJmwBX8uYKygvKH06Ee7Figo6FxexrGniPz9qv2cWM4TzXnTOxd5qvT81n8EALMl/Nhd2rIpSp6av5Ta1pKRG48hkp4aMRd8qL7/8ocAQ1iz/MVLsXVKxPwucHCM2cFE+lifemnBgYyXqnfNfx9yfPbORkfwoVMykQsEXCDO+RhPW0cYqbPhXQjHFP1hr3+yci/oay8h1wBettQlwmXPuwRhBs7yGAY8XarZYa6PsxmGtPabooSHUeIiW9CcMNPzUWvtf4IfOuUWR4p4I7OqcO9Va+zlC4jA6a+3XYs0SsdZeDvzaOff3wjHnXJTluFnFttb+BLgfuMk591CsuPk4txKS0cXtOTPCsqcv0zubcXWNY9WzGJ3d/tQ08Z9fDru3tfZkemebxdoaGuBAay30zk6Otex5FqEYa1s+7uXABRFC70aYKRs1EWutfQchKeih9vX6lNRoHJns1DCAGBfbwlZ5nyLeVnmvJUzfLjy/owY4t9p+TpjKW4i9XcTY3wIuK/o6yswYAGvt8YRRxwnW2i7n3Ikx4mY5MmKtPQt4HeEDdZpzbvdax8x7pNC5ttbG3B4wq2KK/an5jjPOuQfys3FOIxRV3OCci7GONctr2HuBwk4r7yTOVsWfBn5E7/ONWRgV59wV1tp/AxcC+1hrH3DOnRsh9HbA8/mvOyLEA8Baez29RUkNoaB1rKUv7wXebK39DaG2w2XOuVid3qxivwd4JXCetXZ/51yUAZ4BxNjZ6OuFUfR8fbGYO6/0JcvkQjP7B2GAJfbW0ADfLPo6ZuxvAL+md1kXzrkYiYZlwC7kZ2oAsZaYH+ycizU4q6RGo+ir0xNpnR/W2p0K0/GKamnE6JRMcc7dZq1dQrxlCRc75zaO8llrY2Y1f+Gc+1ZR7Kcjxl6ZH5XBWht7d4zXEC6w59NbPDMrsW5eZgFXO+e+YK39RKSYEArnH0u49rdE3B4wk2KKRbsoQX6fdOfcmcXFq2oY+9eE6bxvc86tt9a+vdYx87K8hk231rYRftaxlnRdVlh/D2Ctjbq8KT+S/jTwvnydiVgFhz3Qnq/gv3mkmADPOOc2Fm601l4aMfZUYFvCjfl8QjIr1myzrGL/GXiKUDsm5tamWcqq5hTW2g8DNxZmxeSlBz9qEXe3VEwoX/YdU4yt5v8MHE7YGSO254HX0/taizW77x7nXMwlxwVLgVfnv/bEGbx7KbDSWrsfkYrTK6nR2Gq+zi+vbPTNOfdYhLjHWmu7CTcQRwBX1Dpg8dTS/ON/QpzCgsUJjfzjy/Oxa77dE/Bva+0fCEt9rq9xrLQlhA+1fYAdI8fOymIgZ639LHGLZh6YPhbp9ZVVMcWLU4+jjcikRyfyleVjXEcyu4YB36Z0xlfNFSc08o//ClG3vTy9eKQtX6w0RuxvEHa1eRtwdo1jFStJ2jjn3g/Rlu59ErjEOfdUPubzg5zfDLEvJBRZPpCwI9pnI8XtT4zCw8U1p/4SIV6xO4BX54vgjnbOvdE5F6OD/+r8AEcCPOCcu8g5d1etgxYVcoTexL+NkfgnzJbIYitZgM8RZso6wqzZWN5grT2SyLPu+5o9GGEp2RsJs0OOJLy29iP0W2tGSQ2pRBajbxAK3H0I+Aiwc8S4fYldSLJYzbd7cs79wFrrCOv8Yk8DvISwLv1thGJkUW6QrbXjgJ2dc/cWbe8VZWTEOfelQqEs8p38WDOv+hDj9fUPa+3DxH99fZDUDRvxpsr3JcvrSM1jO+ceILyPN4q0Br8vUba97GfqcIzY6wkFYNsIWyZH6RDkl+31JcbSvaeAo/Nr4VcRt8ObVexdCDuEtRB3ZwqstR8lJCl/CzzpnPuwc+63tY7bV82piEnKIwizcp4Bap5UKHIHoU82g3DvG4UL25t+njAbpYuwXDKWrLaShTBYOgq4nd4ZDDXnnDsoVqwK1HQpmXPuXGvthc658wCstefXMh4oqdHoYk2Vjz76lvcBYIxzbnGhEnaGHb+mZjPawxrAOfdi/sviNY4xbpC/Q/gQv5ew9v8DMUZGCpxznlAAriDWzKvorLU/JszIKezeFGtrscxmashGMdbgj0QXEtZmL826IXkx7kf2Av5OeB8fDxxKvCUZWcW+G7g0/3kR25aEDt/XCLV6shQlSUnoF3nCvUGsbakBziXMgvkLcFvEuAAvIVxHEuIm3rPaShbCz3k9YSn9zTECWmu/RtgaGYpmxcSInaEZ+a3HE2CzWgdTUqNBWGvPJKwdLt4esObr/PK6nHNvy68Jb4sUE1e09aNz7uH8l1l1/GJMP+xPjJvFTPawHkCM57yS3g7BugjxMmWtneic62u7yxg/64fd/2/v3MPlLKuz/0sEQahR+YgIKIIgVgggnqrIwSKggAgWXIZTOAoiKGqFIoKAHOxlNdBPKacoAoq4iic8YASVCAqfxSoUWkBNC1pQQbDBT0kx7P6xnmHGzQ7Z1D1r7Zm5f9eVi3cPk32/O3tm3vdZz1r37T5/xU+bct5I129gOnRqVH6OVGpXMOxRnzd2Rm1GiP9y98sBzOxVRAv3sGu/GDjWzMYIr4es+z6I6+JriTGnXVbw3GHh80TB6lXEv32/RzMBcPcdzewlRMH/EpIS/xrnE9G9y2jdskl8A9iU8FNLLdq5+/fa4aORo/3uKvSklKgnQMYo2QnEBjXAyf0WU1FjcHhMPGDSnB/APDO7lGiJezXh/D20tAiiywhjrtvd/eSk+ULMbOtmjnoikVTxeXLinkoyrIu5F9jWzD5MXMyr6Xdx4Xgzu98fGweY8fravVXrO/FpWRf3zxLu6r0jKH2n2KC0Unsdd7+7HXdGuvp+42RmuwFfIzpzbnH3syd4nQ+bdslsNkBL4fheO96mmUxnjO7d1a5TjxBt4zcnaFZrb9b53ZrZWUmaALj78WY2mygMn52pPQFZRcpdgG+T3B3TuhlvBc4Afpil27iFeE1DXioGhJ/F9+l2CFd3qva9q9DMrieKhWPE9fmypGtzp2j1Q1o8dNIo2V1EQlkKKmoMCF4XDwjwXOBwopqa5ey+PDIWJXOA7YkZ5e0T9HrpmKP+kmaOupyZ7ammJMMaSr0tLiJ2ZWbSnJmzMLN93P3SdnyAu19E/zuvViYKlC/hjw3BMn7nWckff4S732Nm+wN7EIuRLwF3JkhXjr1Uah9Kd2zsaODYjBsnwkTxQcLkeKsEvemgvR2wrrv/rHlepdAc7fcxs98QnyMHA9f2e3SveRDd6e6pC/tqbeBpZrZdO14jU7gVSF8B/JgYUUjxAzCz1xCfJTOAC9z9m1lFSuBa4rNrzMzO6RgtJ/AeYG8ivvffgfsf/+lTyvgR8wOSdG9194xNlenEVe7+fgAzOwXYOEn3YOL69E4i8OElSbqpqKgxIBTGA0LM+s1y95+b2RUZgma2yfjHPKKAMlovZxFv+gOA1yfo9VJljlqVYQ113haH9BgYfYiksQQzOxLY2cyeTty0vQa4qN+dV+7+bjPb1N2zZ1chigpz3P0trQvp1ETtV7j7ngBm9jHgUwmalQalJdrNRX+TFjE6Ru5nyHOIz82DgG0TdSu1zyJSow4hzIYPT9Ldi0ip2osoFGYUrXD3MTPbzMxuoBsPmDICUqlNLELmEu/l7E2lmcSu7omWGz3+OmAfwhx1AbmJbEfQLaj8A5BV1DiTmsICwIOt2woz2ytR92Ezu4romsXd90nUnoiMcYyNzWwb4hq5cZImwM+JCN13te6JoURFjcHhU96NqnuDt7jPftPcr9cBZpjZm4g3YoapTmfOrdOiNQZ8IGPkxt0fvTlsmeWZHAms0sxRF6zw2VNHeoZ1D+neFuMWYJBrUnUL8PSmuQy4PEO0FW42aLPZ2SZVGxK58ABPTdLs7CqP9dxEZDFynRrNRX89d7/LzDYiYouzOACY6e5Lzez0RN1K7WV0u47SOs2ao/2qwIvITzPaADid7j1B5phklfaLiA6JmcQCKHOBv5iIHl8ArJaoez9hKrgS8HMzWy2xiATJ44qNqsICwM1m9jmiSJn5+nqWu++YqPcoVck+RAH8zT3HWR056xM+MX/XOqK3TtJNRUWNAcDMdgX27lmM7ENU3DK4jJhJT6XdOG0BvMzdF7TZ4RTMbD5h0jSTuLhlVo+3AvY1s1lE98IeGaJek2HdId3boi3AOqMuqbj7ovb7vY42h0/CvHKxSdUY8JRWRFpnRU+eQvYiXl+dMbJ7k3QrDUortd/e5v5PJd7L+yXpHgNsamYVn9lV2kuBF5rZUcAzkjQ7LCC8tTppRt9J0j0B2NLdv2JmWyZpVmvv7O57m9lK5HctPIMYx12D6ObMYmPgtHY8g7hOZhWRzgE+0aObxc3Ns2WMxN9xG626t9PNmMxqZjaXrpfb1xK105N9zMyANekWzczd/yFDm3gtzwT+ifiZhxIVNQaDNYloqTWJSuoZidof5bGtzFm7u+8gsqQhzJuuStK9x93fnaQ1np2Jtu0PAlXn0CErirHK22J/M3sjYV65prtvnqidPoffulPWJUy5/ht4mru/PEMb+AjhoL8/eXGuExbrIKVgV2JQOg20ZwG7E59fWQUNgBnuvm+i3nTQfh+wI/G5eQ6AmW3s7nckaP/A3SuMI08jdja/Qoz7ZBoqVmnfb2brUNO18Ex3n5uk1cthRCrGKkRHYaaB5F1EF+UYOf5LALj7+WZ2M/HzpkbLF45WfZv4Hc/uPGBmT3b3/07Qrkj2WUys4bI2V3o5nBhpH2uj/EOJihqDwU+JVt5Op8azSXLebjva7ye8LJYSF5ssltA1rsxsfdw6CqqPJjVkVVIBfk3MSb+cmFseBUq8LYg89q+7+0nJ88JQMIff3sunufsJ8Gj7ZRb7uPtxiXoroq8Fu0KD0lJt4BrCvPJmM/txkibAhm08svOZnbnjV6Lt7st4rKHyXHJGBw8ysx3IT155gGRT52mgvTEx9tIhpWuhdQg/zcz2prvYzXpffZa6VIyTCS+NJxPeFilFneb39GPgyWZ2mLsfkqHb6IxWdUjpimkG6eM5jj5/hrXulNvdvbPBkpLO0czwt/cWDZ3MmbSRUDN7a2LQRCoqagwGz6DbXpq569bh+cQFfRmxEMzieuAoM9sK+HSi7nxqdjkhblg6bdtpefSFUYyV3hb3EV4xJwBbZIm2C+onge+4+0Nmltl5tVFz0v9v4M8Tdbc2s/fSvTnOLBRWUWFQWq19JbBjM7LOTFJaRBSqsrrLpot2Ce6+uZmt7O4PJ0vfQSQ4zSHaqIde290PGv9YW/Se32fpNYFvEYv72St47lRTmYpxq7vfBJBcmL3d3T/adE9b0ZOnmCOBNxD3vVmj7cuj7/fcrTtlSzO7g+49SVb3whss4u07ulmbeH9w91Ph0c3DoURFjQHA3b9sZucRmc7f8sTs7Mb5xIjAMqDvecod3N2Jnzmbh4gP+TFaW28inZGTGcBrzezX7v6TBN2SKMYqb4tWTFmdaH1cRrisp9AuqC8Grm5f/2IFf2Uq6TWpOjFR9+/GP2Bmz3T3X2WIm9lK7v6Hnof6WrArNCgt1SZ2g1YiRgV3IGKxM7gOeCvx8/Z7sTedtMeTUoQ3s1OJ3d39zOxMd09J5XD3c83sEmLk57cZmtNBewL6vrm0nF30LCpTMczMXk98jj3JzDypE+nNZrZZ093YzD6UuOA9C/gqUcBaAFSN8mXyALBTO840x3di/PjpwPeSNAFWsoiQfQRYNVE3FRU1BodjCdO7i83sbndPaZcCaI7M1/Y+lmEi2WPYOaOdR9aFrSrSC2Jx/RniQ3Ye8F4isq9vWG0UIxR4W7RiygeAU9x9mZm9p9+a43gVcIWZ/Z7c9u0NiNGmMSJCN2W2090nSkx6Kwk3EhMtwBIKdlUGpdXavyIWfReb2bMTdU8iPCYgvA8y4xBLtM1sl844gEUi2hWEsXcGTyU6FyBGBFIws+MJr4WZZjaWudit1B5BylIxJkqFMLOd3P0bfZZ+TCEh0SPnX9z9S00zs2t1k06HhJnNcfdbyLvfPh3Ykhhtzyz+z+nc75lZ5qbpXcAriHVNmmdLNipqDA4PAv9JdBGsVXwukNNqW2nYOUbXwySTP3P3GwHM7C3A3f0W9NooRqjzttgYWNfMHiYWvWm4+26Zej28jbqC3Xiy3lvpC7BCg9JSbWIUY5mZfZHcUbKl7v4zgFYozCRd27qJaNCTiObut2foE9fGtduOduZI6igawk5E36Pti6lMxZiIVwB9LWq4+2N8j5qfXUYHwVvNbDdiTbhmK6b0daPFzFYD9mnjtzOITY6j3H1hP3V7OJtICfsn4GXkJTg9xczWa8erJ2lCxI6/CcAiaXAoUVFjcPg08aH61+6+pPpkkqgy7LwAuLAdZ0Z6AXyzJ9brHwnjqAyqohihyNuC2GHtmCV9NEu0zTOu376cQW6nBtT5xVRRtQCbiErfhQztxe5+G7DQzDKNjr/c87mZ6V1SpV2ZiAYxZrQLEYt4VKLuyBnCmtnRxO7uW8zsRHc/1d3TxoCzMbOtiYXmGsD/IX+EbuRw903HP2ZmL+9z6szZwIuIwsIjhIdeJkuAX7v7B8zsmETdk4kxYIj77Sw2NbN9iHX/2r2dfsOEihoDgJltQLS1jgHPNrNMU5vl0XcTScKws0PmhW0Pd98PoFWR03azJ/IRSTIFK4liLPa2uB3IHjuBKFR9y93HJxdkcA4FBTszWx14YXP/7nioZP38JxE72c8hvHJE/ziU7nvqAPLie+9w970gWraTNMu03f0iM/sGsB3x2fkikhLRGnMTun4momPKmt0yXqm9IfCzdvzURN0qngFUe5aMp2oDoHLj4XX0MXXG3Q8ys3WBFzffwBf1S2s5/AjAzL5EQkd0B3f/KZBZROnwbWDldvRRbUcAABqkSURBVPwNoiA+dKioMRjsRI+3BLmmNpjZge0cOrvK+2SYSBLxpq+nZZWT1x62lpk9r2muk6T5eGTsLl9DQRTjNPC2qGAPIiqv43mQ6YD9E+By4j21HnkFu78n0jBuJBa6R7p71lzndkT31ccIn5qzk3TTDUp7dEvSjIDZZtYxIcvsiuktphxIXjGlUvvvCP+lB5L0eqly8L8beJm7n9HGEzKp0h4jWtbnMD3uR/qKu3+5Ut/Mtnb368zsRCIJ5fNA35NYij1yqjgNuB/4MhEjmxkz+kVio2X3ZP+nEoqNf9NQUWMAcPfzzGwfd78UwMwyTdAAXlBkivVuolsjOzbuBLo7uicna1dRFcUIhd4WRcwlFtdf6X0wKQ3kQuBS8t9TD9JdfD2UrL110/8msFWWaJFBaYeSNCPCRf+Cdnxmgl6H2Wa2ClF4zx4xqtK+0d2/mqjXS5Wp4Z50d1VfSu6ir0r7I4QX0v6EcbjoL683sz8QviU7AJ93977eE00Dj5yJyOgSeYBWGC2gd6PlvaiLcyhQUWMAMLMjgZ3N7OnEB81riIjVLFY2s5fRnSXNGn25pbkhp+LudwFp6TKTIMMUrCqKEYq8Lapw9weZuFsgIw3kB+5esftzL7BtM6halqz9HGKG9SBg20TdqoSIyjSjZcAid19gZjsk6p5FRBFCbjGlUntPM9sR+B3JvjwTmRoSxdp+f379HsDMZhJ+C5lUaW/u7sc17Z3pjqKI/rABcb04GnhhkmavR84YyR45ZrY2MS74CHCJu98DnJsgfQeRfjeHPo66LIfKjRbRJ1TUGAxuITKNbyU+dC5P1n8Q2Jk2fkLe6MtfmtmriWpqtpliCa0L5zLgk8Dt7n5ykilYVRRjpbfFdCNjZ+QpZraQaPnMjCW8CPg8MJP8nZkDCOfvpWZ2eqJuiUFpcZrR0cAv2vGuwNUZou7+Q2In+1GS0l7KtN19m35+/2nKV4kC+JeA/zsi2tvR7erbhuiqFP3jSGBVd7/PzBas8NlTQPPIGT/elOmRcybwYeKaNR/Y290zNtPWIDbtZgIvTtDrpXKjRfQJFTUGAHdfZGbPdfdFAGa2NzFLm8WNdONNH5xgTrwvFMZeVjIH2J7olNh+Bc+dSqqiGEUuK7n7awt0D3H3D8Cj6S9ZM/gQoz5mZisTN0+vTtKtNCitSjNaQnd8bbUkzeUx1EkzZvYZ4rr8Z8DT3H27fmuugL4XZd39asYVypKMtCu1Z5vZa2hF0j5rifisXGBmXwV+Sp7PQ+Vo1R3ufiOAmf0kUXeGu/9Vol4v82kbLdMgeEFMESpqDA6b9RxvTm5R4xDgu+14W+JD/7B+i5rZccAbibGXNd19835rTgNmEWZzBxAmqX2n5YVf0768DkWo9Z3CNJCN2vtqCeTEJI8bh4D8otmLgOvd/WQzyyymlBmUUpRmRMTyHWVmW5EfrTpSuPvenWMze2eWrpnNAOZNYDxXZWpYGdOcof0Ouh4mab/nEWY94LXAh4husyxKxpva9Xm2mX2TuPfLXBdWRjSfSxSRhjYeeRRRUWNwmGVmhxDjJ89I1r7d3T8CYGZrtnPI4FnA1939JDP76yTNUtz98M6xmWXtEJzNYwsZBydpjypVaSCPmfnvt0FpG4foFG4q+A2wipntR26La4lBaeMaktOM2mL3YXfP9C3paFelvZRpm9ku7XAlEl/X7j5mZi82szvopp/8a7Gp4VBi4Ry5Jt0umH2BvheiR5yHiKLGEcAuK3juVFIy3tSuz8cTXcLZEbKLiI6+9K4+dz/QzNYHzm4m9ad3ulXE4KKixuBwCTGX/lRgYbL2WJstHCPm0P4pSfc+YKaZnQBskaRZipnNJ+J7ZxL/3n33PHD3g5ZzLiltvSNKiUlVZ4RtHBkGpfubWVXX1RnEe2lnctMDqgxKoSDNqC12NzOzG+gudn+XoU1d2kul9mzidb2UfGPr+4EdyffZmoiM2f8q7cXEJtK9fdYRXU4CdiIKG+/LEnX3q83sFiJuPbtbdkZFwmFlzGjrENmNGCn7DOEpsv/j/iUx7VFRY3A4kHjjnU+0Mqfh7seb2SzCWPDBRN3TAMxsS2JnexS4x93fXX0Sjcq23mFnOplUZezOVHZd7UmMsY0BqwP/nqRbZVAKdWlGGwC9P2vfO74q016Kk2auIwqSY8APEnUBvkiYGi5oCSwpmNnRwBx3f4uZnejupyYZaZdot/HE7d092xx+lDmX7jjuecT4dd8xs08Avwb+QLynj8/QbVSOgVTxCHCguz8CYGbHJMVSiz6iosbg8EtgVeKNuFaWaDP1W799OcPM0lJIWhLIzsQHfErXwjRg65ZV3rm4qNV0OKlMA6ngPuLzo6Lr6pXuvieAmX2MPK+HKoNSqEszOozY5YSkjsLKtJfipJmT6O4kn0YU0bJ4B92Um12I4lkGG9KNNH1qkma19hvMbEPCB2nM3TN9gUaRJe5+CYCZZV6rbnH3+Yl6vZSNgVTh7p8b9/UvzOwwarvOxJ+IihqDw6eJNtNjiRntFIovoNu6+9xC/Qrm0209zJ5vHE9lW++wU5IGUmFQ2nazVyfaapcBT+qn3jjtTYnxuW3Ib+mtMiiFujSjkl1O6tJeKrWXuvvPAMzs90maHapSbsaIWOo5wDqJupXa+zJ97glGgQfM7OPt+M5E3d1b8aqzoZV2zagcAxFiKlFRY0DoiRzKMo98lGZQasTr5Unu/uoEzU2J+NhX0mNG1m/dacBDRPzjGHBOlmjrirkM+CRhDHtyVlvvqFGcBpJuUNp2sz8AnOLuy8zsPf3UG8dexKhPJx45cza9yqAUYLG73wYsNLMXJOpW7XJWpb1Uan/ZzC4nrhXZSTNVKTcfAd5GzL5n+uNUam9LJKGtBHyB3IX2SNHMjr9HM9TOHLdmgrFyjUOko6LhgKOihpgMFTuOewGb0DUjeyXwuiTtSo4gjOdmEC7nNyTpziEWfhfTXQCKPlCcBlJiUApsDKzbXMY3yBJ191MmetzMjnX3D/VZvsqgFOIzpFM8OoCE+Wwz2xO4v2iX8xqS016mgfYd7r4XxOInURfg552Um9YFlcXm7n5c092Z7jjIMGs/z93f3HTPRlHJfaOZHb8U+FbHayFRe6LPy7loHKIvmNlKwKZEBynu/n3qYqnFFKGihpgM6TuO7n6KmX24p0X/gxm604SOh0hm1XgWYUZ7ALErJPpLVRpIlUHpSXS7zD6aqLs8npKgUWVQCjDbzFZtx1mGv/OI0aKOl0bm6ys97WUaaPcWrg4kyViwdVHuY2a/aQ8dDFyboQ1sB3ylHW9D/NtnUaU9q3XErESM0m0yIl2rVbwKuKKNdKV5yIl0HPg+8DBxjf6+YqkHHxU1xGSo2nF8ZpsxfARYO1G3kguAC9vxx7JE3f3wzrGZpY84jSBVaSAlBqXtZiFz7GQ6UGVQCnAW8VkCrZU6gXcRnWY3kd/GW5X2Uqk928xWIf6tM5Oq9gJe0P47BmRF50L8zK9putn3BFXaS4iOVYii9F5o976fvJnu51e2V814NA7RP25197+tPgkxtaioISbDXsTu/crk7jieQPhLAJycpFnNHu6+H4CZnUHS+ImZzSdSdWYyOkkzlVSlgZQYlFZiZuu4+93tuDP2c1ufNSsNSiG6JBa1yM0dMgTdfTFwTIbWBFSlvVRqnwUsaMdZhatOF+UWdCNdU15fjXcQxpkA70zULdOeaIQuaXxuVPkOcE87XtvMvuDuKZHcZrYW3XGIu9A4RD952MyuovlsubvueYcAFTXEZCiZ6Wwf6n+ToTWNWMvMnkcshDId1u9x93cn6o0sVWkgxQallRxKd2fzaOBYd+/37nKlQSnEz9mJ3NwVuDpZP5uqtJdK7aXuvn8be1klURf+ONI15fVlkXW+Jt3d630J36m+U6m9HDLG50aVK939RIBmcD0rQ9TMPgH8GvgDcf93vMYh+sqz3H3HFT9NDBIqaojJ0DvTiWY6+0pVd8rWcd/2aJxY5Q3bUFOVBlJsUFrCuELOGJDyuVVsUAp1kZtVVKW9VGrPM7NLCePdVxOJJFlUvL4WE6Oo2QXCam2RywZmtj9xvdgA+Ock3VvcfX6SloDVzGwu8VmGu3+t+HzEFKCihpgMS4hZYYhWW8109onC7pT5dNvkNcfZf0rSQKgzKC2hFXLWc/e7zGwjYuynkqwd1qrIzSrS016mgfZzgcOJKNl3JWl2SH99ufuNZra9u1+eoTddtCvG50acQ+im7h3q7kuTolV3bx5ynY2loR8NLebbwJOB2dSMiIo+oKKGmAxnA1sTLa5j7u7F5yOmnoeIDpEx4JzicxkFqtJAqgxKK3m7mZ0FnEqM++xXfD59xcxmAA93IjdHhIq0l2rtU4BZ7v5zM7siURd3dzP7Bu2eIFH6DW3ht4S4F8lc+FVpV4zPjSzuvpRuyk2HjGjVeT3HWmQL8b9ARQ0xGT4BXEpEH4nh5Aji5mkGMSucYlA6qhSmgVQZlFYyC9id2NFOK2hU7bC6+5iZbWZmN9ASbtz9d/3WLaYi7aVM28zeSXguzTCzNxGLoEUZ2k3/IiIZohOHmJWYtS91HYXp2lXjcyKXnvczxGtrjBEw8S6m4wm0OpHsmJmYJfqEihpiMvzA3eXCPPyMtT8aPxlCqgxKpwHXAOu6+81m9uNE3cod1g2AXsf+g5N0q0hPeynWvoxona7iP909c8Snw7ZEEttKwBeAO4dZexqOz40q/b4n+izxflaHRhLuvrBzXODDJPqEihpiMjzFzBYC9xNtl4o+Gj4uAC5sxx+rPBHRH6oMSqcBVwI7tpSIpSt68lQwDXZYDwN2ascLH++JQ0Jl2kuF9kf5466BMcASdDv82swup2uyl1U0K0liK9YeqfG56UB2tKq739OuGZ339G/N7AJ3zzT/HSl6/r0fAW4uPh0xRaioISbDSu7+2uqTEH1lD3ffD8DMzkDjJ8NKlUFpJWcS17qrCMPjvreZToMd1nOJDhWA8wjzu2GmMu0lXbu9vt5P/J6XEkWsTDYjun9SioQ99CaxjSUnsVVpl4zPjSqF0ao3Ee/nzjjXgeQmGo0aPwTmEEXhOSt4rhgQVNQQk2EjMzuO7q6M4j6Hj7XM7HnEBXWdFT1ZDCxVBqWV/AqY4e4Xm9mzE3Urd1iXuPslAGY2Ct4plWkvVdrPBx4gXlvZ5qi/ATah3ROQ14m0hEimgIhXzUxiq9K+hprxuVGlKlp1Y+J9BbA+uaNVo8gMdZ0PHypqiMnQa36mmb/h5AQi/QTg5MLzEH2k0KC0kkXAMjP7InBrom6VQemewP1m9vH20FDfHFemvRQnzZwPXEQUNc5L1n4A6HRvjpFUWHD3U8Y/ZmbHuvuHhlg7fXxuxKmKVr2AeD+PEe/nnyfpjiobNpPlzu/5a8XnI6YAFTXEZPgZ8Fd0W2u/U3guog+0udG/qT4PIfrAYne/DViYbAh2DTU7rPMIE9iOl8ayRO10KtNeirWvBa7tfWwEFvgT8ZQCzUzt9PG5ESc9WrUVR7d0930z9AQQmx2rkT+uKPqIihpiMpxIVDMdeGPxuQghxBPhULrdKQcAWakNVTus7yIimm9idJKMKtNeplPSzLAv8EeRqvG5kaMqWrUVR19mZnvTLY6qc6CPuPtF1ecgph4VNcRk+AWwMvBdui2nQggxCMw2s1Xbcab3QMkOq7svBo7J0JpGVKa9jFrSTBlmto67392O13X3/wRuG3LtqvG5UaQyWvXqpj27SF+IgWdm9QmIgeBKItLqMuD3xecihBBPhLOIeeULyI0r/hVwj7tfTNLCa4Q5F1ij/cn2lyjRNrN1eo7XbYdpC/wi7UN7jo8GcPfPJuhWai9294XuvgcaPekr7n4P8OGePyeb2SuT5K+g+TsIIf53qKghJsNu7n6ju78JzZ8JIQaLZcAid9+fWHhmsQj4ZtthXT1RdxRZ4u6XtMSXB0ZEe6QW+Gb2j8CbzczN7LMkLgArtfnjf+sDEnVHlZuAtxEjfD8jolUzmE8YS48RnX1CiCeIxk/EZFiruUE/guI+hRCDxdHECB3ArkSbbwZVBqUjRWXaS5V2W2RvYmZziEVQVqRqmba7v8nM1nP3u8xsI+C+DN1qberG50aVqmhVeacI8SeiTg0xGU4g5obfiuI+hRCDxRK6Rp2ZnWbaYc1hHvAXwI/an8wFZ4l265rc2d0NeB/w9xm61drA29u4y6nkjpJValeNz40qnWjVTwILgAuTdL9LFEivBF6TpCnEUKFODbFCFPcphBhgrgeOMrOtgE8l6mqHNYfKtJdK7beb2VnEInsZsN8IaM8iWvQ/mKhZrd0Zn1tgZhpL6CPF0aoHAd8nr5NQiKFDRQ0hhBBDSbtJfdjdty2Q7+ywQiShiD5QmfZSnDQzigv8a4B13f1mM/txom6ldtX43MhRHK16i7t/MElLiKFE4ydCCCGGEncfAzYzs7XNbDUzyxw/qTIoFaPBNcBq7n4zULHAr9C+ErjTzObRHSkbdu2q8blRpTdadc1E3YfN7Cozu9TMLk3UFWJoUKeGEEKIYWYD4PSerw9O0tUOq+gnVwI7Fi7wK7TPJO5bryISIjIjTqu0q8bnRpUrCE+L7MSqZ7n7jsmaQgwVKmoIIYQYZg4DdmrHCxN1tcMq+skoLvArEyLStYvH50aV+dS8tlczs7nEdSNz7EWIoUHjJ0IIIYaZc4nxjzWA8xJ1rwd2MLOvA9cm6orR4FfAPe5+MXDbiGgvAr5pZl8kfyc9Xbt4fG5UqXptfxtYhRh7mZ2oK8TQoE4NIYQQw8wSd78EwMy2yBDUDqtIYBGwrC2ybx0R7cXufhuw0MxekKhbqV01PjeqfBfYpEWrPhk4I0PU3S/K0BFimFFRQwghxFBiZnsC95vZx9tDd2boNhf9zczsBrou+r/L0BYjwygu8A8F3tOODwCOHwHtqvG5UUXRqkIMKCpqCCGEGFbmAU+iuxhYlqitHVbRT0ZxgT/bzFZtx89K0qzWPpdIm4EYnzskUXsUUbSqEAOKihpCCCGGlXcBRwA3ATOStbXDKvrJKC7wzwIuaMdnJupWaqePz404D5vZVcC9AO6+T/H5CCEmiYoaQgghhhJ3XwwcUySvHVbRT0Zxgb8MWOTuC8xsh0TdEu2q8bkRR9GqQgwoSj8RQgghpp4l7n5J22V9oPpkxNDRWWTvTyT7jIL20cRYF8CuibpV2vOAvwB+1P7cl6Q7yqxmZnPNbBcz26X6ZIQQk0edGkIIIcQUoh1WkcDRwC/a8a7kGhtWaS8Blrbj7HjTCu3K8blRpTdaVQgxQKioIYQQQkwtlQalYjQYtQU+wPXAUWa2FfCpRN0S7eLxuZFE0apCDC4qagghhBBTi3ZYRb8ZqQW+mc0AHnb3bTP0pou2EEKIyTFjbGys+hyEEEIIIcQkaIvsPdz9CyOm/X7CoPS/ANz9d6OgLYQQYsWoU0MIIYQQYkBw9zEz28zMbiB5kV2pTRh1nt7z9cFJutXaQgghVoCKGkIIIYQQg8UoLvAPA3Zqxwsf74lDpi2EEGIFKNJVCCGEEGKwOAz4XPtz2Ihon0tEyK4BnJeoW60thBBiBaioIYQQQggxWIziAn+Ju1/i7pcADyTqVmsLIYRYARo/EUIIIYQYLJa0BTZmtsWwa5vZnsD9Zvbx9tCdGbrV2kIIISaHihpCCCGEEAPCiC7w5wFPoutnsSxJt1pbCCHEJFBRQwghhBBicBjFBf67gCOAm4AZSZrTQVsIIcQkUFFDCCGEEGJwGLkFvrsvBo7J0psu2kIIISbHjLGxsepzEEIIIYQQQgghhHjCKP1ECCGEEEIIIYQQA4mKGkIIIYQQQgghhBhI5KkhhBBCiGmHma0P/DuwjbtfV3w6QgghhJimqKghhBBCiCnHzNYEjgPeAKwH/Ab4V+B8wN39kcLTE0IIIcSQoKKGEEIIIaYUM3s28F2ikPFe4AfAk4FtgJOBG4D/KDo9IYQQQgwRKmoIIYQQYqo5B1iFGB1Z0vP4HWb2aQAzexowH9gd+DOi8PEed79+om+4vHEUM/sPYIG7n9a+HgPeAWwNvB64D3gPcHU7r107j7n758Z977nAPOAvgXuAk9z9Uz1ahxOxpusD/x+4Bdjb3e9+4v9EQgghhJgKZBQqhBBCiCnDzNYAdgE+Oq6gAYC7P+TuDwEXEsWDucBLgJ8CC81srSk4jfcBXwO2AL4KXAx8BvgGsCVwBXBxG5Hp5YPAJ4HNgc8DF5rZhu3neinwD8DfAn8OvBr4FEIIIYQoRZ0aQgghhJhKNiI2Tf51eU8ws+cDbwRe5+5Xt8cOIYocRwEn/onncJm7X9S+70nAEcBP3P0T7bETiG6OVwBf6fl7H3P3f2zPOR44kihe/BR4DvBb4HPu/mB7/r/8iecphBBCiD8RdWoIIYQQYiqZMYnnvLD999ExEnd/GPh/wCZTcA439Xzfe4Fl4x57EPgd8Mxxf++H487nXqDTOXIVsBhYbGaXmtmhE3R6CCGEECIZFTWEEEIIMZX8GHiEqSlO9NJJSxlfNFl5guc+PInHxnjsfdByn+PuvwVeCuwJ3E7r/jCzLR//tIUQQgjRT1TUEEIIIcSU4e73A1cCR5nZrPH/38xWJToeALbqeXwl4OXArcv51ve2/67T83eeBaw9Bac9Kdx9mbt/x91PIQoc9wD7ZekLIYQQ4rHIU0MIIYQQU83biEjXG5unxY+APwCvAv4G2Jkw4jy7JYr8EjgWeDpw9kTf0N1/b2bfBY4xs38jImLPAB7q888CgJntRviFfIcosLyE8Nn4twx9IYQQQkyMOjWEEEIIMaW4+13AiwkTzg8QRY3riLjUk4C7gIOBa4HLgX8Gng+81t1/+Tjf+mAiSvV64FKiAPKr/vwUj+EBYDfg68AdwIeA04GPJ+kLIYQQYgJmjI2NVZ+DEEIIIYQQQgghxBNGnRpCCCGEEEIIIYQYSFTUEEIIIYQQQgghxECiooYQQgghhBBCCCEGEhU1hBBCCCGEEEIIMZCoqCGEEEIIIYQQQoiBREUNIYQQQgghhBBCDCQqagghhBBCCCGEEGIgUVFDCCGEEEIIIYQQA8n/AOS5z5uzms3l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 name="AutoShape 4" descr="data:image/png;base64,iVBORw0KGgoAAAANSUhEUgAABDcAAAGxCAYAAAB2nF21AAAABHNCSVQICAgIfAhkiAAAAAlwSFlzAAALEgAACxIB0t1+/AAAADl0RVh0U29mdHdhcmUAbWF0cGxvdGxpYiB2ZXJzaW9uIDIuMi4yLCBodHRwOi8vbWF0cGxvdGxpYi5vcmcvhp/UCwAAIABJREFUeJzs3Xd0VHX+//HXTDJphBJqKCEkQZoICQmBQAIoUqSELxgVEayocRdhXRuKglhZXVRAARXdFYKiskpXmqzUQACpidISeqihpZf5/cFvRwcIDJCZm/J8nJNjPu97Z+4rOcdh5p3P/XxMVqvVKgAAAAAAgDLKbHQAAAAAAACAm0FzAwAAAAAAlGk0NwAAAAAAQJlGcwMAAAAAAJRpNDcAAAAAAECZRnMDAAAAAACUaTQ3AAAoJ9auXavu3bsrIiJCo0aNUkFBge1YUVGR+vXrpy1btjjl2kOGDNEzzzxTIs81adIkdezYsUSey5VGjhype++91+gYAABUSDQ3AAAoB6xWq1544QXFxsZq5syZWrt2rWbPnm07Pnv2bAUHBys0NNQp1580aZJef/31EnmuRx99VPPnzy+R5wIAABWDu9EBAADAzTt9+rROnDihXr16KTg4WGFhYfr9998lSRcuXNDUqVM1ffp0p12/WrVqJfZclSpVUqVKlUrs+QAAQPnHzA0AAMoBPz8/+fr6atu2bcrKylJKSooaNmwoSfr000911113qUGDBg4915AhQ/Tuu+9q7NixCg8PV7t27fThhx/qwIEDevTRR9W6dWvdcccdmjdvnt1j/nxbyr///W91795dLVu2VOfOnfWPf/xDeXl5ki7eIvP+++/r9ttvV8uWLXXnnXfqk08+kdVqlXT5bSlNmzbVnDlz9Oijj6pVq1a64447tGTJEq1evVp9+/ZVq1atNGDAAO3cudP2mDNnzuj5559XZGSkIiIiNHr0aD377LMaOXLkFX/mV155RbGxsXa1nJwchYeHa+bMmZKkFStWaODAgQoLC1PLli3Vq1cvzZkz54rPd+jQITVt2lQrV660qzdt2lRff/21bfzrr79qyJAhatWqlWJiYvTiiy/q5MmTtuMHDhzQE088obZt2yo0NFQPPPCANm3adMVrAgBQkdHcAACgHDCbzRozZozGjBmjiIgI1alTRwMHDtSRI0c0f/58PfXUU9f1fNOnT1f16tU1Z84cPfjgg5oyZYoeeugh3X333fr+++8VFhamUaNG6cyZM5c99pdfftE///lPPffcc1qyZIlef/11ffvtt/rXv/4lSfr666/1zTff6O2339bixYv19NNPa+LEiVq4cGGxed5++23FxcVpwYIFatq0qV588UW99957Gj16tGbNmqX8/HyNGTNG0sVbdOLj45WSkqLJkydr5syZOnXq1FWf/+6779bvv/+u3377zVZbunSp8vPz1bdvX6WkpOgvf/mLOnfurHnz5umHH37QbbfdplGjRik9Pf26frf/89tvv+mhhx5SeHi45syZo48//lgnTpzQwIEDlZ2dLUn6+9//LrPZrK+//lpz5syRv7+/4uPjbccBAMBF3JYCAEA5ERsbq549e+rChQuqXr26pIszEh5//HEVFhZq2LBh2rZtm9q2bauxY8fK19e32Odq1KiRnn76aUnSI488ookTJ6pbt27q3bu3pIvrYixYsEBpaWmXreORmpoqk8mkunXrql69eqpXr56++OILValSRZKUlpYmi8WiunXrqn79+qpfv77q1at31Zklffr0Ua9evSRJ9913n37++Wc9/fTTatu2rSRpwIABev/99yVJGzdu1K+//qoffvhBLVq0kCSNHz9ed955Z7HPHxYWpsaNG2vu3Llq1qyZJGnOnDnq1q2bqlSpoiNHjmjkyJF66KGHbI956qmnNGfOHO3du1f+/v7FPndxPv/8c7Vp00Z/+9vfbLWJEyeqffv2+umnn9S/f3+lpaUpKChIDRo0kJeXl0aPHq3k5GSZzfx9CgCAP+NfRgAAyhEPDw9bY2Pr1q367bffdO+992rSpEkqLCzUsmXLlJmZqY8++uiqzxMUFGT73sfHR5IUGBhoq3l5eUmScnNzL3tsbGysQkJCFBcXp65du2r06NE6d+6c7TkHDx4sDw8P9ejRQ71799Zbb70ld3d31a1b16E83t7eki42YP6c53+3vezYsUNeXl62xsb/jrdq1eqqP/OAAQO0cOFCFRUV6cSJE1q3bp3uvvtuSVKzZs3Us2dPff7553r55Zc1ZMgQxcXFSZIKCwuv+rzFSU5OVlJSksLCwmxfMTExKigo0J49eyRdnLnx448/KjIyUo888ohmz56tW265RZ6enjd0TQAAyitmbgAAUE698847euGFF+Tu7q6kpCTdd9998vDwUKdOnex2UrkSd/fL3yI4OlugevXq+uGHH7R161atWbNGa9eu1bfffqv7779fY8aMUWBgoJYsWaKkpCStW7dOq1ev1owZM/Tss8/q8ccfdziPyWS64rlubm6yWq2yWq3FnnMl//d//6cPPvhAiYmJ+u233+Tv76+oqChJUlJSkoYOHaqoqCi1bdtWPXv2lJ+fn63B4Ui2/Px8u3FRUZF69uyp4cOHX3Zu5cqVJUmDBg1Sz549tWrVKiUmJuqLL77QtGnTNGPGDDVu3Njhnw0AgPKOmRsAAJRDixYtkre3tzp37izp4oft/y3YWVBQoKKiIqdde+nSpZoyZYpCQ0P117/+VTNnzlR8fLy+//57SdJ3332nb775RlFRUfr73/+u77//Xn379tUPP/xQItdv0aKFcnNzlZKSYqvl5eXZLTh6JTVq1FDnzp21aNEiLViwQP3797c1KT7//HO1atVKU6dO1WOPPaZOnTrp+PHjkmT7vf6ZxWKRdHGnmv85cOCA3TlNmjTR7t27FRAQoMDAQAUGBqpy5cp66623tHv3bl24cEFvvvmmjh8/rn79+umdd97RkiVLlJmZqRUrVtzYLwcAgHKKmRsAAJQzeXl5+uCDDzRp0iRbrU2bNlqwYIHat2+vRYsW2daqcAaz2axJkybJ19dXt99+uzIyMrRy5UqFhYVJkrKzszV+/HhVrlxZ4eHhOnLkiDZt2mSbJXGzIiIi1LZtW7344osaM2aMqlatqk8++UTp6enXnMkRFxenZ599VtnZ2Zo4caKtXq9ePf34449av369GjRooK1bt+rtt9+WdPmMDEmqVauWAgIC9OWXX6px48bKzc3VO++8Iw8PD9s5jz32mAYNGqRRo0bpkUceUX5+vsaNG6fU1FQ1adJEvr6+2rx5s7Zt26ZRo0apRo0aWr58ufLy8my/SwAAcBHNDQAAypl///vfateunW1hTEkaNmyYnn/+ecXFxal9+/YaNmyY067ftWtXjR07Vl9++aXGjx8vLy8vde7c2bYN65AhQ5SVlaVJkyYpPT1dVatWVY8ePfTcc8+VWIYJEybojTfe0BNPPCGz2ay+ffsqNDTUNqOiOJ06dVKlSpXUqlUruwVOhw8frlOnTmnYsGEqLCxUo0aN9Nxzz2nixInaunXrZYuVmkwmvffee3rrrbc0YMAA1atXT8OGDdPp06dt57Rq1UpffPGFJk6cqHvuuUeenp4KDw/X9OnT5efnJ0n66KOPNG7cOMXHx+v8+fMKDg7W+PHjFRERUWK/KwAAygOT9UpzKQEAAMqojIwMbdq0STExMXYLb3br1k0DBgy47m1xAQBA6cfMDQAAUK5YLBY9//zz6tevn23r1u+++07Hjh3TXXfdZXA6AADgDMzcAAAA5c6GDRs0YcIEpaSkyGq1qmXLlhoxYgS3cwAAUE7R3AAAAAAAAGUaW8ECAAAAAIAyrUKtuZGTk6MdO3aoVq1acnNzMzoOAAAAAAD4/woLC3XixAm1bNlSXl5e1/XYCtXc2LFjhx544AGjYwAAAAAAgGLMnDnzutfJqlDNjVq1akm6+Ivy9/c3OA0AAAAAAPif9PR0PfDAA7bP7tejQjU3/ncrir+/vxo0aGBwGgAAAAAAcKkbWUaCBUUBAAAAAECZRnMDAAAAAACUaTQ3AAAAAABAmUZzAwAAAAAAlGk0NwAAAAAAQJlGcwMAAAAAAJRpNDcAAAAAAECZRnMDAAAAAACUaTQ3SrlTp04pNzfX6BgAAAAAAJRaNDdKubvuukvnzp0zOgYAAAAAAKWWu9EBcHVnz541OgKAUi4nt0C//HpYSzfs16Fj52WV5F+jkrpGBOiOtg3l620xOiKcYH/6Of24Nk0bktN1LjNP3p7uui2kpu7q0Egtg2vIZDIZHRElLL+gUGu3HdXixP1KPXJWhUVFqlnNR7eHN1C3yEBVq+xpdEQ4QfqpTP20Lk1rth3RmfO58rC4qXmj6uoZ1UhtmtaW2cz/6+VNYWGRklKO6ad1adp14IzyCwpVvYqXokPrq0f7QNX28zE6Ipzg1NlsLUncr19+PazT57Ll7mZWSP1q6hnVSO1a+svdjXkJ12KyWq1Wo0O4yqFDh9S1a1ctX75cDRo0MDrONT344INav369PD09lZubq99//12SZLVa1blzZ02bNk1vvPGGwsLCNGfOHOXm5urRRx/Vk08+KUk6fvy4XnvtNW3cuFF16tTRqFGj1L59eyN/JAAlbNeBDL31r/U6fe7Kt69V8rbohSERatO0touTwVmKiqz614KdmvPL3mLPiWheR88PDpePF42t8uLQ8fN64/P1OnIy84rHPSxuGnFfqDqFlf73N3CM1WrV7J93K+HHFBUV8269eaPqevnhSBpb5cips9l644v12nvoyn/gdDOb9FhsS/WNCXZxMjjT0vX7NeX7bcovKLri8Yb+lfXqo+3kX6OSi5O53s18Zqf9U4pNnz5dkrR06VLVqFFDycnJkqStW7eqUqVKatKkiSRp8eLF+uabb/Ttt98qISFBv/zyiyTpueeeU2BgoFavXq1XX31VzzzzjE6dOmXMDwOgxKUdPadXpq4ttrEhSZnZ+Xrj80Rt33vShcngTNPm7bhqY0OSNqYc05tfbCj2TRLKluMZWXp58ppiGxuSlJdfqH/O3KQ12464MBmcafbPuzV9UfGNDUlKSTutVz9Zq6ycfNcFg9Ocz8rTqClrim1sSFJhkVWfztmuhav3uTAZnGl50gFN/HbLVf/NPpB+Xi9PWaOMczkuTFb20NwoA8xms+68804tXbpU0sVmRs+ePW3HH3nkEdWtW1eBgYGKi4vTkiVLdOzYMW3dulXPPPOMPDw8FBkZqcjISC1ZssSoHwNACZs8e6uycwuueV5BoVWTvtmioqu9Q0aZ8Nv+05q/yrE3tNv3ntSS9fudnAiu8MW8nco4f+3Fxa1W6aNvtygn79qvCyjd0k9lKuHHFIfOTTt6Tv9ZscfJieAKXy3+TYdPFN/E/LNp83byQbccuJCVp6nfb3Po3BMZ2Zrh4OtCRcWaG2XEXXfdpbffflsjRozQ0qVLNXnyZNux+vXr276vU6eOUlJSlJ6erry8PHXo0MF2rLCwUI0aNXJlbABOsvfQGaWknXb4/KOnMvXlomQF16vqxFRwtoVrU6/r/G+X7VIlb3eZxD35ZdWF7Dyt3e74bIwL2fmaNneHbgup6cRUcLZfNh+66oyNSy1YtU/1a1WSm5m/W5ZVeQWFWpzoeEO6oLBIn/ywXVG31XViKjjbpt+OKSev0OHzf9l8SA/3uVVVKnk4MVXZRXOjjIiMjNSJEye0YsUKWSwW2y0pknTy5B/TzdPT01WnTh3VrFlTVapU0fr1623Hjhw5oipVqrg0NwDnWLv96HU/5nv+slfhnD6Xo/EzNxsdAy62OHH/dX1IQtmXlVugD77+1egYcLE1245wK1oFk1dQpI0px3RHRIDRUUol2rulnMVi0YULF+Tm5qZu3bpp/PjxdrekSBfX5jh9+rTS0tI0e/Zs9erVS/Xr11dQUJA+/fRTFRQUaO/evbr77rv166/8wweUB2cvXHuKOgAAAMqXMw7cplhR0dwo5fr376+4uDht3rxZPXv21O7du3XXXXfZndO0aVPdc889Gjx4sJ566im1a9dOkvThhx9q8+bN6tChgx555BE9+eSTiomJMeLHAFDCPCxuRkcAAACAi3la+AhfHG5LKeXeeOMNvfHGG5KkvXv3Kjg42O6WFEmKiYnRuHHjLnusv7+/pk6d6pKcAFyrWaCf5q+6vsf41/BRzWrezgkEl9hz6Ixych2/N9dskpo1qi6zmTU3yqrM7HylHjl3XY+pWdVL/jXL/3aB5dn+o+d0Puv6dkBpGugnizsfesqq3LxC7T545roeU9XXQwF1KjspEVzh8IkLyrjKrndX0rRRdSelKftobpQRu3fv1meffabY2FijowAoBaJuq6uqvh46eyHPofM93M0aP6IzC1CVcYsT9+uj77Y4fH6PqEb6y92tnZgIzma1WvXX937WwWMXHH7MW091VL1avk5MBWfbmHJMY6clOnx+u1v99cqj7ZyYCK4wasoabdvj+NbtLz0UqVuDazgxEZxt76Ez+tsHvzh8fpOG1dS4QTUnJirbaO+WEX/5y1+UmpqqIUOGGB0FQClgcXfTvXc2ufaJ/19spxAaG+VAl/AGqu/gh1ZvT3f179zYyYngbCaTSYN6NHP4/DsiAmhslANtmtZWcwf/OuvuZtZ93Rz/9wCl18DuTR2eaRfapJZaBPEX/LIupEE1h3e8MZmk+7s7/u9BRURzo4xYunSpvvvuO/n62r9hmTFjhnr37m1QKgBG6hsdrPYt/a95Xpc2DTT4ruYuSARn87S46bXH26t2dZ+rnuft6aZXHo1UXW5NKBeiW9fXI31aXPO8Nk1r669xzNQpD8xmk15+OFKN6l59lzt3N7OeeyBctwT4uSgZnOm2kJoacV/oNRsctwRU04tDImQyccthefDM/W2uOQPHZJLiB7RSRPM6LkpVNnFbCgCUUSaT6ap7owfUqax+nYLVLTKQNRfKEf8alfT+iE76dtkuLU86oMycAtsxdzeTOraqr/u6NeE+7HJmwO23KLBuFc3+ebd27D1ld6xOdR/1iQ5Sn+hgubvxd6vyolplT/1jWLT+s2KPFiem2d2GaDZJbVv46947m6hJQxob5ckdEQ3lX6OSvlu+W5t+Oyar9Y9j1at4qmdUkPp3CZGXBx/jygtvT3e98WSU5vyyV4vWpunkmWy746FNaumerreoVeNaBiUsO0xW65//lynfDh06pK5du2r58uVq0KCB0XEA4KbsTz+nYe+tsKv179JYjRtUlX+NSroloBp/1SnncnILtDP1lM5n5snb011NA6urWmVPo2PByQ6fuKDUI2dVWGhVLT9vNQtk0djyLr+gUDv3ndKZ87ny9HDTLQF+LBBdARw/naU9h84or6BI1at4qkVQDRqY5VxhYZFS0k7r5NkcWdzMCq5ftcLNwryZz+wubfklJydr9OjR2rNnjwIDAzV27FiFhoZedt7SpUs1fvx4HTt2TLfccotef/11NWvG/UUA8GfzV+2zG9etUUkP9W4hNz7kVBhenu4Kb8YU1Yqmfi1fh9deQflgcXdTaJPaRseAi9Wu7nPN2xBRvri5mdUypKbRMcosl7X+cnNzFR8frwEDBigpKUlDhgzRsGHDlJdnv9J/cnKyXn75Zb355pvatGmT7rzzTo0YMcJVMQGgTDh7IVcrNh60q/WJCaKxAQAAgArJZc2NxMREmc1mDRo0SBaLRXFxcfLz89OKFfZTqmfNmqV77rlHERERMpvNeuSRRzR+/HgVFRW5KuoNO3shV3sOnVHqkbPKzi249gMA4Ab9lJimvII/Xhd9vNx1Z9uGBiYCAAAAjOOy21JSU1MVEhJiVwsKCtLu3bvVo0cPWy05OVldunTRgw8+qN9//10tWrTQ6NGjZTaX3vvLNv12TPNW7dPm347bah4WN3UOq69+nUMU6H/1la5vRHZ2tjIzM1Wz5o1PWzp48KACAgJKMFXxCgoKdPLkSfn7X3tnBwBXl19QpEVrUu1q3dsFysfLYlAiAAAAwFgu6xhkZWXJ29t+4SMvLy/l5OTY1c6ePatZs2bp+eef16pVq3TrrbfqqaeeUkGBYzMhMjIylJqaesWvgwcPXvsJroPVatVnc7brtc8S7RobkpSXX6ilGw7ob+//Vyt/PVSi15WkBx54QNu3b7/hxy9fvlzPPPOMQ+eOHDlS//jHP654bN68eXrggQeu+Rx///vftWzZsuvKCODK1mw9rNPncm1js0nq3THIwEQAAACAsVw2c8Pb2/uyRkZOTo58fOwXyfHw8FC3bt102223SZJGjBihf//739q3b5+aNGlyzeskJCToo48+KrngVzFr6S7Nu2RBv0sVFFo1/qvNqurrqda3lNz2PWfOnLmpx589e7ZEbvWJjY1VbGzsNc/LyMi46WsBuNhUnXvJ6067lnXlX6NiraQNAAAA/JnLZm4EBwcrNdV+GnVqaqoaN25sVwsKCtL58+dtY6vVavtyxODBg/XTTz9d8evf//73Tf8c/3P2Qq6+XbbLoXOLiqz614KdDv8M1/LXv/5VR44c0YgRIzR9+nQtWbJEffr0UUREhB566CG73/N7772n6OhoRUVF6bHHHtPBgwe1bds2jRkzRikpKerYsaND1zx8+LAeeeQRhYeHKzY2VsnJyZKk77//XgMGDJAkHTlyRA8++KAiIiJ055136t1335XVatVbb72ljRs3aty4cRo3blyJ/A6Aiiol7bT2HLRvbvbrFFLM2QAAAEDF4LLmRlRUlPLy8jRjxgzl5+dr9uzZOnnypKKjo+3O69+/vxYsWKCNGzcqPz9fH374oQIDAx2atSFJfn5+CgoKuuJXSa4vsXTDARUUOj7zYe+hs9p98OZmW/zPxx9/rHr16mnChAkKDQ3Vyy+/rLFjx2rdunW6/fbb9eSTTyo/P1/r1q3Tjz/+qPnz52vVqlXy9/fXpEmT1KpVK40dO1bNmzfXmjVrHLrm6tWr9cwzz2j9+vVq0qSJ3nvvvcvO+eCDD9SkSRNt2LBBCQkJWrhwodatW6dRo0YpIiJCI0eO1MiRI0vkdwBUVHNX7rUbhzSoqhZB1Q1KAwAAAJQOLmtueHh46LPPPtPChQsVGRmphIQETZkyRT4+Pho6dKimTp0qSeratatee+01vfrqq4qMjNS2bds0efJkmUyla3vDrbtPXPdjtuy6/sdcy+zZs/V///d/Cg8Pl8Vi0cMPP6yCggKtX79evr6+OnXqlL777jsdOHBAb7zxht59990buk7Pnj3VqlUrubu7q3v37jp06PJ1RCpXrqykpCQtXrxYPj4+WrFihTp06HCzPyKA/+/Y6Swlbj9qV4uNCSl1r48AAACAq7lszQ1JatasmWbNmnVZfdq0aXbjfv36qV+/fq6KdUOyc65/q9esnPwSz3H06FGtX79ec+bMsdXy8/N19OhRRUdH65133tFXX32liRMnqn79+nrppZfUpUuX675O1apVbd9bLBYVFhZeds7zzz+viRMn6v3339ezzz6rTp066c0337ypHV0A/GHB6n0q+tPdbX6VPRUTWt+4QAAAAEApUXr3Vy3lKvlc/5aLlX08SjxHrVq19Nhjj2njxo22r7lz56pPnz46evSogoODlZCQoPXr1+vuu+/W3/72tys2JkrC77//rscff1xLly7VTz/9pMzMTE2cONEp1wIqmqycfC1dv9+u1rtjkCzuvIwDAAAAvCu+QRHN6lz3Y8KbX/9jimOxWHThwgX1799f3333nXbuvLhg6dKlS22Nja1bt+rJJ5/UwYMHValSJVWpUkVVqlSRm5ubPDw8lJmZWWKLnErSlClT9M9//lO5ubmqUaOG3Nzc5OfnJ+nibUkXLlwosWsBFc3PGw8q808zxizuZvWMamRcIAAAAKAUoblxg+6ICJCXh5vD57cIqq5GdauU2PX79++vV199VUlJSRo5cqReeOEFtWnTRhMmTNCHH36o4OBg9ezZUwMGDND999+vsLAwffvtt7aZFG3btrX9Nzc3t0Qyvfbaazp+/Liio6PVpUsX1a5dW08++aQkqU+fPvrkk0/06quvlsi1gIqkqMh62bbTXdo0UFVfT4MSAQAAAKWLyVqSf7ov5Q4dOqSuXbtq+fLlatCgwU0/38LV+zT1h+3XPM/D4qZxf+2oWwL8bvqaACqeDcnpeuPz9Xa1Sc/dXqINUwAAAMBoN/OZnZkbN6F3dLAe7NX8qud4e7rrlUciaWwAuGFzf7Hf/rX1LTVpbAAAAAB/4tLdUsqje7o2UZumtbVwTap++fWw8vIvLtbpV9lT3dsF6q4OjVSjqrfBKa+uY8eOysrKuuKxvn376vXXX3dxIgD/k3rkrLbtOWlX69cpxKA0AAAAQOlEc6MEhDSopuH3hempu1vrfFae3MwmVfbxkNlsMjqaQ9asWWN0BADFmH/JWhv1alZS+A0saAwAAACUZzQ3SpDF3azqVbyMjgGgnDhzPlf/3XzIrhYbE1xmGqcAAACAq7DmBgCUUj8lpim/oMg2ruTlrjvaNjQwEQAAAFA60dwAgFIov6BQi9ak2tW6t28kb08m3AEAAACXorkBAKXQqi1HlHE+1zY2m6Q+HYMMTAQAAACUXjQ3AKCUsVqtmrvSfvvXqNvqqXZ1H4MSAQAAAKUbzQ0AKGV27julfYfP2tXY/hUAAAAoHs0NAChl5l2y/estAdXUrJGfQWkAAACA0o/mBgCUIumnMpW446hdLbZTiEwmtn8FAAAAikNzAwBKkQWrU2W1/jGuXsVLHVvVMy4QAAAAUAbQ3ACAUiIrJ19L1u+3q/XuGCSLOy/VAAAAwNXwjhkASollGw4oO7fANvZwN6tH+0ADEwEAAABlA80NACgFCousmr/afiHR2yMCVNXX06BEAAAAQNlBcwMASoGk5HSln8qyq8XGBBuUBgAAAChbaG4AQCkwb6X9rI2wJrXU0L+KQWkAAACAsoXmBgAYbN/hs9q+96RdLbZTiEFpAAAAgLKH5gYAGGzeqr124/q1fNWmaW2D0gAAAABlD80NADBQxvkc/bL5sF0ttlOwzGaTQYkAAACAsofmBgAY6MfFa+1vAAAgAElEQVS1aSooLLKNfb0tuiM8wMBEAAAAQNlDcwMADJKXX6gf16bZ1Xq0D5SXp7sxgQAAAIAyiuYGABhk5a+HdeZCrm1sNpvUuyPbvwIAAADXi+YGABjAarVetpBox1b1VMvP26BEAAAAQNlFcwMADLBj7ymlHjlnV4vtxKwNAAAA4EbQ3AAAA8xdaT9ro2lDPzULrG5QGgAAAKBso7kBAC525OQFbUhOt6sxawMAAAC4cTQ3AMDFFqxOldX6x7hmVS91aFXPuEAAAABAGUdzAwBcKDM7X8s27Ler9Y4OlrsbL8cAAADAjeLdNAC40NINB5SdW2gbe1jc1KN9oIGJAAAAgLKP5gYAuEhhkVXzV++zq3WNCFBlHw+DEgEAAADlA80NAHCRDTuP6vjpLLta3xgWEgUAAABulkubG8nJyYqLi1NoaKj69eunLVu2XPG83r17q3Xr1goLC1NYWJh69+7typgA4BRzV9rP2mjTrLYC6lQ2KA0AAABQfri76kK5ubmKj49XfHy87rnnHs2dO1fDhg3Tzz//LA+PP6Zk5+TkKDU1VatXr1b16tVdFQ8AnGrPoTPaue+UXa1fTIhBaQAAAIDyxWUzNxITE2U2mzVo0CBZLBbFxcXJz89PK1assDtv165dqlmzJo0NAOXKvJV77cYBdXwV1rSWQWkAAACA8sVlMzdSU1MVEmL/V8qgoCDt3r1bPXr0sNWSk5Pl7u6u++67T/v371eLFi00atSoyx5bnIyMDJ05c+aKx9LT02/8BwCAG3T6XI5WbTlsV4uNCZHJZDIoEQAAAFC+uKy5kZWVJW9vb7ual5eXcnJyLjv3tttu0/PPP6+aNWtq8uTJevzxx7Vo0SJ5eXld8zoJCQn66KOPSiw3ANysRWtTVVBotY0r+1jUJbyBgYkAAACA8sVlzQ1vb+/LGhk5OTny8fGxqw0cOFADBw60jZ955hnNnDlTKSkpCgsLu+Z1Bg8erD59+lzxWHp6uh5++OHrDw8ANygvv1A/rk2zq/WMaiQvD5e9/AIAAADlnsveXQcHByshIcGulpqaelkj4ptvvlFAQIA6dOggSSosLFRBQYE8PT0duo6fn5/8/PyueMxisdxAcgC4cb9sPqRzmXm2sZvZpF4dggxMBAAAAJQ/LltQNCoqSnl5eZoxY4by8/M1e/ZsnTx5UtHR0XbnHT9+XG+99ZaOHj2qnJwcjRs3TsHBwWrWrJmrogJAibBarZq3yn77146t66lmNe9iHgEAAADgRrisueHh4aHPPvtMCxcuVGRkpBISEjRlyhT5+Pho6NChmjp1qiQpPj5e0dHRuueeexQVFaUDBw7o448/ltnssqgAUCK27T6ptKPn7Gr9OrH9KwAAAFDSXHrTd7NmzTRr1qzL6tOmTbN9b7FY9NJLL+mll15yZTQAKHFzV9lv/9q8UXU1aXjl2+YAAAAA3DimQwCAExw5cUFJycfsarGdgg1KAwAAAJRvNDcAwAnmX7LWRs1q3opqWdegNAAAAED5RnMDAErYhex8LUs6YFfrGx0kNzdecgEAAABn4J02AJSwpev3Kyev0Db29HBT93aBBiYCAAAAyjeaGwBQggoLizR/tf0tKV0jAuTr42FQIgAAAKD8o7kBACUocUe6TmRk29X6xrCQKAAAAOBMNDcAoATNXWm//WtE8zpqULuyQWkAAACAioHmBgCUkF0HMpSSdtqu1o/tXwEAAACno7kBACXk0u1fG/pXVutbahmUBgAAAKg4aG4AQAk4dTZbq7YctqvFxoTIZDIZlAgAAACoOGhuAEAJWLQ2TYVFVtu4so+HuoQ3MDARAAAAUHHQ3ACAm5SbX6gf16bZ1e7q0EieFjdjAgEAAAAVDM0NALhJ/910UOez8mxjdzeTenVoZFwgAAAAoIKhuQEAN8FqtWruSvuFRKND66tGVW+DEgEAAAAVD80NALgJW3ad0MFj5+1q/WJCDEoDAAAAVEw0NwDgJsy7ZPvXFkHV1TigmkFpAAAAgIqJ5gYA3KBDx89rY8oxu1psJ2ZtAAAAAK5GcwMAbtClszZq+3mr/a3+BqUBAAAAKi6aGwBwA85n5ennjQftan2ig+XmxssqAAAA4Gq8CweAG7Akcb9y8wptY29PN3VvF2hgIgAAAKDiorkBANepoLBIC1bb35LStW1DVfK2GJQIAAAAqNhobgDAdVq3/ahOns2xjU0mqW90sIGJAAAAgIqN5gYAXKd5K/fajds291e9Wr4GpQEAAABAcwMArsPv+0/rt/0ZdrXYTszaAAAAAIxEcwMArsO8lfZrbTSqW0WtGtc0KA0AAAAAieYGADjs5Jlsrd52xK4WGxMsk8lkUCIAAAAAEs0NAHDYwjWpKiqy2sZVfT3UuU0DAxMBAAAAkGhuAIBDcvIK9NO6NLvaXVFB8rC4GZIHAAAAwB9obgCAA1ZsOqQL2fm2sbubSb06NDIuEAAAAAAbmhsAcA1FRdbLtn/tFNZAflW8DEoEAAAA4M9obgDANWzZdUKHjl+wq/WNYftXAAAAoLSguQEA1zD3klkbtwbXUOMG1QxKAwAAAOBSNDcA4CoOpJ/T5t+P29X6dWLWBgAAAFCa0NwAgKuYvzrVblynuo8ib61rUBoAAAAAV0JzAwCKcS4zTz9vPGhX6xsTLDezyaBEAAAAAK6E5gYAFGNxYpry8gttY29Pd3WLbGhgIgAAAABX4tLmRnJysuLi4hQaGqp+/fppy5YtVz1/9uzZateunYvSAcAfCgqLtHCN/S0p3SIbysfLYlAiAAAAAMVxWXMjNzdX8fHxGjBggJKSkjRkyBANGzZMeXl5Vzz/4MGDGjdunKviAYCdNVuP6NTZHNvYZJL6RLOQKAAAAFAauay5kZiYKLPZrEGDBslisSguLk5+fn5asWLFZecWFhbqhRde0L333uuqeABgY7VaL9v+NbKFv+rWrGRQIgAAAABX4+6qC6WmpiokJMSuFhQUpN27d6tHjx529U8//VS33HKLOnfurP/85z/XdZ2MjAydOXPmisfS09OvLzSACun3/RnafdD+daRf55BizgYAAABgNJc1N7KysuTt7W1X8/LyUk5Ojl1tx44dmjt3rv7zn/9ox44d132dhIQEffTRRzeVFUDFdumsjeB6VdUyuIZBaQAAAABci8uaG97e3pc1MnJycuTj42M3HjlypN58801VqnRj078HDx6sPn36XPFYenq6Hn744Rt6XgAVw/GMLK3dftSuFtspWCYT278CAAAApZXLmhvBwcFKSEiwq6Wmpto1Inbs2KGDBw8qPj5e0sW1N7KzsxUREaF58+apXr1617yOn5+f/Pz8rnjMYmGXAwBXt2hNqoqKrLZxNV9PdQqrb2AiAAAAANfisuZGVFSU8vLyNGPGDA0cOFBz587VyZMnFR0dbTsnIiJCW7dutY3Xr1+v4cOHa/369a6KCaACy8kt0E+J++1qvTo0ksXdzaBEAAAAABzhst1SPDw89Nlnn2nhwoWKjIxUQkKCpkyZIh8fHw0dOlRTp051VRQAuKLlGw8qMzvfNnZ3M6tnh0bGBQIAAADgEJfN3JCkZs2aadasWZfVp02bdsXz27Vrx6wNAC5RVGTV/FX2C4l2blNffpW9DEoEAAAAwFEum7kBAKXZ5t+P6/CJTLtav05s/woAAACUBTQ3AECXb//aqnFNBdWralAaAAAAANfjum5LycvL01dffaVNmzbJarUqNDRUgwcPlpcX07YBlF37089py64TdrXYmGCD0gAAAAC4XtfV3Bg9erTOnz+v6OhoFRYWavHixdq+fbsmTJjgrHwA4HTzV+2zG9etUUkRLfwNSgMAAADgehXb3FixYoVuv/12u1piYqKWLFkiDw8PSRe3dx04cKBzEwKAE529kKsVGw/a1frEBMnNbDIoEQAAAIDrVWxz4/vvv9eUKVM0fPhwRUdHS5I6d+6sIUOGKDIyUkVFRfrvf/+rO+64w2VhAaCk/ZSYpryCItvYx8tdd7ZtaGAiAAAAANer2ObGpEmTtHPnTk2aNEkff/yxRowYoddee00//vijNm/eLLPZrPj4ePXq1cuVeQGgxOQXFGnRmlS7WrfIQPl4WQxKBAAAAOBGXHXNjVtvvVVTp07Vli1bNHHiRFuT45VXXnFVPgBwmjVbD+v0uVzb2GyS+kQHGZgIAAAAwI245oKip0+fVuvWrfXFF18oKSlJEyZMkMVi0YgRI9S6dWtXZASAEme1WjX3koVE27WsK/8alQxKBAAAAOBGmYs7sGrVKnXo0EEdOnRQRESE5syZo7Zt22rGjBl67LHH9M477+iJJ57Qzp07XZkXAEpEStpp7Tl4xq7Wr1OIQWkAAAAA3Iximxtjx47V888/r23btmny5MkaM2aMcnMvTt/u2LGjZs2apUGDBmnMmDEuCwsAJWXeSvtZGyENqqpFUHWD0gAAAAC4GcXelpKVlSV/f395eHiofv36KigoUH5+vjw9PW3ndOnSRV26dHFFTgAoMcdOZ2nd9iN2tdiYEJlMbP8KAAAAlEXFNjeGDx+u+Ph4Va1aVWfPntUTTzwhX19fV2YDAKdYsHqfiqx/jP0qeyomtL5xgQAAAADclGKbGwMHDlSPHj108OBB+fv7q3bt2q7MBQBOkZWTr6Xr99vVencMksW92Lv0AAAAAJRyV90txc/PT35+fq7KAgBO9/PGg8rMKbCNLe5m9YxqZFwgAAAAADeNP1UCqDCKiqyad8n2r13aNFBVX89iHgEAAACgLKC5AaDC2PjbMR09mWlXi2X7VwAAAKDMo7kBoMKY+8teu3HrW2qqUd0qBqUBAAAAUFJobgCoEFKPnNW2PSftaszaAAAAAMqHqy4o+j8HDhzQe++9p23btik/P19Wq9Xu+Lp165wSDgBKyvxL1tqoV7OSIprVMSgNAAAAgJLkUHNj9OjROnbsmIYOHSpfX19nZwKAEnXmfK7+u/mQXS02Jlhms8mgRAAAAABKkkPNjW3btmn69Olq2bKls/MAQIn7KTFN+QVFtnElL3fd0bahgYkAAAAAlCSH1tyoU6eO8vLynJ0FAEpcfkGhFq1Jtat1b99I3p4O9XYBAAAAlAEOvbt/9tlnNXbsWD311FMKDAyUxWKxO964cWOnhAOAm7VqyxFlnM+1jc0mqU/HIAMTAQAAAChpDjU3hg0bJkn629/+ZquZTCZZrVaZTCalpKQ4Jx0A3ASr1aq5K+23f426rZ5qV/cxKBEAAAAAZ3CoubF8+XJn5wCAErdz3yntO3zWrhbbKdigNAAAAACcxaHmRv369Z2dAwBK3LxLtn9tHFBNzRtVNygNAAAAAGcptrkRFRWlhQsXqnr16mrfvr1MpuK3TFy3bp1TwgHAjUo/lanEHUftav06hVz1tQwAAABA2VRsc+OFF16Qr6+vJOnFF190WSAAKAkLVqfKav1jXL2Klzq2qmdcIAAAAABOU2xzo3///lf8HgBKu6ycfC1Zv9+u1rtjkCzuDu1+DQAAAKCM4Z0+gHJnWdIBZecW2MYe7mb1aB9oYCIAAAAAzkRzA0C5Ulhk1fxLFhK9PSJAVX09DUoEAAAAwNlobgAoV5KS05V+Ksuu1jeG7V8BAACA8uy6mxsFBQXXPgkADDJvpf2sjbAmtRToX8WgNAAAAABcweHmxtdff63u3bsrNDRUBw8e1KuvvqoPPvhA1j9vRwAABtp3+Ky27z1pV4vtFGJQGgAAAACu4lBzY/r06Zo8ebKGDh0qNzc3SVL79u01a9YsTZw40akBAcBR81bttRvXr+WrNk1rG5QGAAAAgKs41Nz4+uuv9frrr+vee++V2XzxIb1799a7776rH374weGLJScnKy4uTqGhoerXr5+2bNly2Tl5eXl67bXX1L59e4WHh+upp57SsWPHHL4GgIop43yOftl82K4W2ylYZrPJoEQAAAAAXMWh5saRI0fUuHHjy+oNGzZURkaGQxfKzc1VfHy8BgwYoKSkJA0ZMkTDhg1TXl6e3Xkff/yx9u7dq59++knr1q1TtWrV9MYbbzh0DQAV149r01RQWGQbV/K26I7wAAMTAQAAAHAVh5obzZs315IlSy6rf/XVV2revLlDF0pMTJTZbNagQYNksVgUFxcnPz8/rVixwu684cOH67PPPlO1atV06tQpZWZmys/Pz6FrAKiY8vIL9ePaNLtaz/aB8vJ0NyYQAAAAAJdy6J3/iy++qMcff1zr1q1Tfn6+PvzwQ+3bt09paWmaNm2aQxdKTU1VSIj9wn5BQUHavXu3evToYau5ubnJzc1NkyZN0scff6zatWtr5syZDv9AGRkZOnPmzBWPpaenO/w8AMqOlb8e1pkLubax2WxS745s/woAAABUFA41N8LCwrR48WLNnDlTPj4+ysnJUUxMjKZOnao6deo4dKGsrCx5e3vb1by8vJSTk3PF85944gk9/vjj+uc//6nHHntMCxculMViueZ1EhIS9NFHHzmUCUDZZ7VaL1tItGOreqrl513MIwAAAACUNw41N55++mk988wzGj58+A1fyNvb+7JGRk5Ojnx8fK54vqenpyTphRde0KxZs7Rr1y7deuut17zO4MGD1adPnyseS09P18MPP3x9wQGUajv2nlLqkXN2tdhOzNoAAAAAKhKHmhsbNmyQu/vN3bseHByshIQEu1pqaupljYiXXnpJt912mwYNGiRJKiwsVFFRkapUqeLQdfz8/Ipdo8ORmR8Aypa5K+1nbTRt6KdmgdUNSgMAAADACA4tKPrwww/r5Zdf1tKlS7Vz507t2bPH7ssRUVFRysvL04wZM5Sfn6/Zs2fr5MmTio6OtjuvVatW+uKLL3To0CFlZ2frrbfeUnh4uAIC2PUAgL2jJzO1Idl+LR1mbQAAAAAVj0PTMSZMmCBJ2rhxo61mMplktVplMpmUkpJyzefw8PDQZ599ptdee03vv/++AgMDNWXKFPn4+Gjo0KGKiIhQfHy8Bg4cqFOnTun+++9Xfn6+OnbsaLs+APzZ/NX7ZLX+Ma5R1UsdWtUzLhAAAAAAQzjU3Fi+fHmJXKxZs2aaNWvWZfU/77hiMpk0bNgwDRs2rESuCaB8yszO17IN++1qvTsGyd3NoQlpAAAAAMoRh5ob9evXlyTl5eWpsLBQ0sUdCvLy8pSSkmI7DgCusnTDAWXnFtrGHhY39YxqZFwgAAAAAIZxqLmxfv16vfLKKzp06NDlT+Duru3bt5d4MAAoTmGRVfNX77OrdY0IUGUfD4MSAQAAADCSQ/O3x40bp5CQEH366afy9vbWpEmT9Morr6hKlSr6xz/+4eyMAGBnw86jOn46y67WN4aFRAEAAICKyqGZG3v27NF7772nxo0b69Zbb5WXl5ceeOABVatWTV988YV69erl7JwAYDN3pf2sjTbNaiugTmWD0gAAAAAwmkMzNzw9PeXhcXG6d1BQkG13lLCwMO3bt+9qDwWAErXn0Bnt3HfKrtYvJsSgNAAAAABKA4eaG+Hh4Zo6daouXLigli1batmyZcrPz1dSUpJ8fHycnREAbOat3Gs3Dqjjq7CmtQxKAwAAAKA0cKi58eKLL2rTpk369ttvFRsbq8zMTIWHh2vkyJEaPHiwszMCgCTp9Lkcrdpy2K7WNyZEJpPJoEQAAAAASgOH1twIDg7W4sWLlZ2dLS8vL3333XfasGGDqlWrptatWzs7IwBIkhatTVVBodU2ruxj0e3hDQxMBAAAAKA0cKi5IUlFRUU6deqUcnNzZbVaVb9+fUkXFxtt3Lix0wICgCTl5Rfqx7VpdrWeUY3k5eHwyxgAAACAcsqhTwVr1qzRs88+q7Nnz8pqvfhXU5PJJKvVKpPJZFtgFACc5ZfNh3QuM882djOb1KtDkIGJAAAAAJQWDjU33nzzTXXo0EFPPPGEKldmu0UArmW1WjVvlf3OTB1b11PNat4GJQIAAABQmjjU3Dh8+LA+/fRTBQQEODsPAFxm2+6TSjt6zq7WrxPbvwIAAAC4yKHdUkJDQ7Vz505nZwGAK5q7yn7712aBfmrS0M+gNAAAAABKm2JnbsycOdP2fbNmzfTyyy9r8+bNCggIkNls3xN54IEHnJcQQIV25MQFJSUfs6vFMmsDAAAAwJ8U29z4/PPP7cbVqlXTsmXLLjvPZDLR3ADgNPMvWWujZjVvdbitrkFpAAAAAJRGxTY3fv75Z1fmAIDLXMjO17KkA3a1vtFBcnNz6I46AAAAABWEw58QTp8+rZycHEnStm3bNHHiRBogAJxq6fr9yskrtI09PdzUvV2ggYkAAAAAlEYONTeWLVumLl26aPPmzdq/f78eeughLV68WM8++6y+/PJLZ2cEUAEVFhZpwWr7W1K6RgTI18fDoEQAAAAASiuHmhsTJkzQ008/rQ4dOmj27NmqV6+eFi5cqPHjx2v69OnOzgigAkrcka7jGdl2tb4xwQalAQAAAFCaOdTcSEtLU58+fSRJK1asUNeuXSVJTZs21cmTJ52XDkCFNXel/favEc3rqEHtygalAQAAAFCaOdTc8Pf3186dO5WcnKw9e/aoc+fOki42Oho0aODUgAAqnl0HMpSSdtquFsusDQAAAADFKHa3lD979NFHNXz4cJnNZkVFRSk8PFyTJk3SJ598onfffdfZGQFUMJdu/9rQv7JCm9QyKA0AAACA0s6h5sb999+v0NBQHT58WNHR0ZKk6Ohode/eXU2bNnVqQAAVy6mz2Vq15bBdLTYmRCaTyaBEAAAAAEo7h5obktS8eXM1b97cNg4LC3NKIAAV26K1aSosstrGlX081CWc298AAAAAFM+hNTcAwBVy8wv149o0u9pdHRrJ0+JmTCAAAAAAZQLNDQClxn83HdT5rDzb2M1sUq8OjYwLBAAAAKBMoLkBoFSwWq2au9J+IdGY0PqqUdXboEQAAAAAygqaGwBKhS27TujgsfN2tX6dQgxKAwAAAKAsobkBoFSYd8n2ry2CqqtxQDWD0gAAAAAoS2huADDcoePntTHlmF0tllkbAAAAABxEcwOA4eZfMmujtp+32t/qb1AaAAAAAGUNzQ0AhjqflaflGw/a1fpEB8vNjZcnAAAAAI7h0wMAQy1J3K/cvELb2MvDTd3aBRqYCAAAAEBZQ3MDgGEKCou0YLX9LSl3tm0oX2+LQYkAAAAAlEU0NwAYZt32ozp5Nsc2NpmkvjHBBiYCAAAAUBbR3ABgmHkr99qN2zb3V71avgalAQAAAFBWubS5kZycrLi4OIWGhqpfv37asmXLFc+bPHmyunTpooiICA0ZMkS7du1yZUwALvD7/tP6bX+GXS22E7M2AAAAAFw/lzU3cnNzFR8frwEDBigpKUlDhgzRsGHDlJeXZ3fe999/r7lz52rGjBlKTExUVFSUnnzySRUVFbkqKgAXmLfSfq2NRnWrqFXjmgalAQAAAFCWuay5kZiYKLPZrEGDBslisSguLk5+fn5asWKF3XkZGRmKj49XQECA3N3d9eCDD+rIkSNKT093VVQATnbyTLZWbztiV4uNCZbJZDIoEQAAAICyzN1VF0pNTVVISIhdLSgoSLt371aPHj1stccee8zunJ9//lnVqlWTv7+/Q9fJyMjQmTNnrniMBglQOixck6qiIqttXKWShzq3aWBgIgAAAABlmcuaG1lZWfL29rareXl5KScnp5hHSElJSRozZoxef/11mc2OTTJJSEjQRx99dFNZAThPTl6BflqXZle7q0MjeVjcDMkDAAAAoOxzWXPD29v7skZGTk6OfHx8rnj+nDlzNHbsWL366qvq27evw9cZPHiw+vTpc8Vj6enpevjhhx1+LgAlb8WmQ7qQnW8bu7uZ1LtDkIGJAAAAAJR1LmtuBAcHKyEhwa6Wmpp6xUbExx9/rOnTp2vy5MmKioq6ruv4+fnJz8/viscsFst1PReAklVUZL1s+9dOYQ3kV8XLoEQAAAAAygOXLSgaFRWlvLw8zZgxQ/n5+Zo9e7ZOnjyp6Ohou/P+85//6Msvv9RXX3113Y0NAKXbll0ndOj4Bbta3xi2fwUAAABwc1zW3PDw8NBnn32mhQsXKjIyUgkJCZoyZYp8fHw0dOhQTZ06VZL06aefKjMzU3FxcQoLC7N97d279xpXAFDazb1k1satwTXUuEE1g9IAAAAAKC9cdluKJDVr1kyzZs26rD5t2jTb94sXL3ZlJAAuciD9nDb/ftyu1q8TszYAAAAA3DyXzdwAULHNX51qN65d3UeRt9Y1KA0AAACA8oTmBgCnO5eZp583HrSr9Y0OlpvZZFAiAAAAAOUJzQ0ATrc4MU15+YW2sbenu7q3a2hgIgAAAADlCc0NAE5VUFikhWvsb0npFtlQPl5szQwAAACgZNDcAOBUa7cd0amzObaxyST1iWYhUQAAAAAlh+YGAKexWq2Xbf8a2cJfdWtWMigRAAAAgPKI5gYAp/l9f4Z2HThjV+vXKcSgNADw/9q70+Coyvzt41dno7NBguwEQhJ2EYF/BAKEGRYHRTadoIgbMqA4ovwtETeWKMMDDDhOESZSI6MIeUYop8ZKFAQF2UZAySiKwoOYBAQkCZCwJCF7Py+miNMEkYT0OXbf30+VL87dJ+lLLyrYv9znHAAA4KsYbgDwmMt3bcS0aawecTfYlAYAAACAr2K4AcAj8gtLtGv/Sbe1sYPj5HDw+FcAAAAADYvhBgCP2PBJjqqrXTXHEWGNNLh3WxsTAQAAAPBVDDcANLjSskpt3HPUbW3kgA4KDPC3KREAAAAAX8ZwA0CD25J5TMUXK2qOA/z9dNuADvYFAgAAAODTGG4AaFDV1S69t9P9RqK/6tNWkeFOmxIBAAAA8HUMNwA0qM8P5evEqWK3tTGJPP4VAAAAgOcw3ADQoC5//OtNcc0U27aJTWkAAAAAmIDhBoAGczT3vPZ9e8ptbeFXRfYAAB76SURBVOzgWJvSAAAAADAFww0ADea9ndlux61vCFV891Y2pQEAAABgCoYbABrEuaIybc085rY2KjFG/n4OmxIBAAAAMAXDDQANYuOeIyqvrK45DnEGaPgt7W1MBAAAAMAUDDcAXLeKympt+CTHbe3WvtEKcQbalAgAAACASRhuALhun3x5QgXny2qO/RzSqEExNiYCAAAAYBKGGwCui8vlUvplNxLt16O1Wt0QalMiAAAAAKZhuAHguhw8UqDvjp11Wxs7OM6mNAAAAABMxHADwHXJ2OG+ayMuqom6xzS1KQ0AAAAAEzHcAFBveQUl2r3/B7e1MYlxcjh4/CsAAAAA6zDcAFBv7/8rW9WuH48jwxspsVcb+wIBAAAAMBLDDQD1UlJaoY8+Peq2NnJgjAID/G1KBAAAAMBUDDcA1MvHmcdUXFpZcxwY4Kfb+newLxAAAAAAYzHcAFBn1dUuZVz2+Ndf94lSRHgjmxIBAAAAMBnDDQB1lvn/8nTydLHb2hge/woAAADAJgw3ANRZxo4st+ObOzVTh9aNbUoDAAAAwHQMNwDUSc4P5/Tl4dNua+zaAAAAAGAnhhsA6uS9y+610bpZqOK7trQpDQAAAAAw3ABQB2cvlGnb58fd1sYkxsrPz2FTIgAAAABguAGgDjbuOaKKyuqa41BngIbd0t7GRAAAAABg8XDjwIEDSkpKUq9evTR27Fjt27fvquf/4Q9/0OLFiy1KB+BqKiqrtOGTHLe13/TvoOBGATYlAgAAAID/sGy4UVZWpmnTpumuu+7S3r179cADD2j69OkqLy+vdW5hYaGee+45rVmzxqp4AH7Gzn0/qPBCWc2xn0MaNTDGxkQAAAAA8B+WDTf27NkjPz8/TZw4UYGBgUpKSlJkZKS2bt1a69yJEyfK399fI0aMsCoegKtwuVxKv+zxrwk3tVGLpiE2JQIAAACAH1k23MjJyVFcnPvjImNiYnT48OFa565atUoLFixQSAgfnIBfgm+yzyj7xDm3tTGDY21KAwAAAADuLLtYvqSkRMHBwW5rTqdTpaWltc5t2bL+j5UsLCzU2bNnr/habm5uvb8vYLKMyx7/2rFdhLp1aGpTGgAAAABwZ9lwIzg4uNYgo7S0tMF3Z6SlpWn58uUN+j0Bk+WeKdaer0+6rY1NjJXDweNfAQAAAPwyWDbciI2NVVpamttaTk6ORo0a1aDvc//99//k98zNzdWkSZMa9P0AX/f+v3Lkcv143LRxIw28ua19gQAAAADgMpYNNxISElReXq41a9ZowoQJSk9P1+nTpzVo0KAGfZ/IyEhFRkZe8bXAwMAGfS/A15WUVujDT4+6rd0xMFaBAZY+RRoAAAAArsqyTyhBQUF6/fXXtX79evXt21dpaWl67bXXFBISoilTpmjFihVWRQFwjTbv/V4XyyprjoMC/DSif7SNiQAAAACgNst2bkhS165dtXbt2lrrK1euvOL5ixYt8nQkAD+hqtql9y67keiQ+HZqEtbIpkQAAAAAcGXsLQdwRXsP5Cr3TInb2uhEHv8KAAAA4JeH4QaAK8rY4b5ro1fn5opu1dimNAAAAADw0xhuAKgl+8Q57c867bY2dnCcTWkAAAAA4OoYbgCoJWNnlttx2+Zh6tOlhU1pAAAAAODqGG4AcFN4oVTbPz/htjZmcKz8/Bw2JQIAAACAq2O4AcDNxl1HVFlVXXMcGhyoof/TzsZEAAAAAHB1DDcA1CivqNKGXUfc1m7rHy1nI0ufGg0AAAAAdcJwA0CNHV+c0NmisppjPz+HRg6MsTERAAAAAPw8hhsAJEkul6vWjUQH3NRaLSJDbEoEAAAAANeG4QYASdLXWWeU88N5tzUe/woAAADAGzDcACBJSt/hvmujS/tIde3Q1KY0AAAAAHDtGG4A0MnTxfrsQK7b2pjBsTalAQAAAIC6YbgBQO/9K1su14/HNzRxakDPNvYFAgAAAIA6YLgBGK74YoU2f3bUbe2OgTEK8OfHAwAAAADvwKcXwHAfffa9LpZV1RwHBfprRP8O9gUCAAAAgDpiuAEYrKrapff+le22NjS+nRqHBtmUCAAAAADqjuEGYLDPvjmp/IISt7UxidxIFAAAAIB3YbgBGCx9h/uujT5dW6hdy3Cb0gAAAABA/TDcAAz13fGz+ib7jNva2MQ4m9IAAAAAQP0x3AAMlbEjy+24Xcsw9e7S3KY0AAAAAFB/DDcAAxWcL9XOfSfc1kYnxsnhcNiUCAAAAADqj+EGYKANu3JUWeWqOQ4LDtSQ/4myMREAAAAA1B/DDcAw5RVV+mDXEbe12xI6yBkUYE8gAAAAALhODDcAw2z//LjOF5fXHPv7OXTHwBgbEwEAAADA9WG4ARjE5XIpY6f7418H3txGzSKCbUoEAAAAANeP4QZgkK8On9aRk+fd1sYO5vGvAAAAALwbww3AIOk73R//2jU6Up3bR9qUBgAAAAAaBsMNwBA/nCrS3gN5bmtj2LUBAAAAwAcw3AAM8d5l99poFhGsATe1tikNAAAAADQchhuAAYouVmjz3u/d1kYNjJG/Pz8CAAAAAHg/PtkABvjo06MqLa+qOW4U5K8R/aNtTAQAAAAADYfhBuDjqqqq9f6/3C9JGRbfTmEhQTYlAgAAAICGxXAD8HF7vs5VfuFFt7XRibE2pQEAAACAhhdgdwB4lsvl0qHvC5V7ulgOh0NRLcIU27aJHA6H3dHgQRdKyvVN9hmVlFbonS2H3V6L79ZSUS3CbUoGAAAAAA2P4YaPqq52adOeI0rfka0Tp4rcXott20R3/bqjBvduy5DDx+QVlGjth4e044vjKq+svuI5Y9i1AQAAAMDHMNzwQVVV1frT3z/Xjn0nrvh69olzWvp//61vjxVqypgeDDh8xHfHz2reX3frfHH5T57j53AoLCTQwlQAAAAA4HmW3nPjwIEDSkpKUq9evTR27Fjt27fviuetWrVKiYmJ6tOnj2bOnKmSkhIrY3q9NR8c/MnBxn/L2JGt93Zm/+x5+OU7V1Sml1buuepgQ5KqXS69/LdPda6ozKJkAAAAAOB5lg03ysrKNG3aNN11113au3evHnjgAU2fPl3l5e4fxrZu3aq//e1vWr16tbZv365z585p2bJlVsX0eueKypRRh4HFus3fqqKy6udPxC/ahk9ydPbCtQ0szl4o04ZdRzwbCAAAAAAsZNllKXv27JGfn58mTpwoSUpKStJbb72lrVu3asSIETXnpaenKykpSTExMZKkGTNmaNKkSXrmmWfk7+9vVVyv9XHmMVX8xL0WruR8cbmeXLpNTcIbeTAVPMnlcunb7wvr9DUbdx/RPcM7y8+PS5IAAAAAeD/Lhhs5OTmKi4tzW4uJidHhw4fdhhvZ2dm69dZb3c65cOGC8vLy1KZNm599n8LCQp09e/aKr+Xm5tYzvfc4dLRuH3Il6fipIh2/7Kaj8G0F50t1+txFtYgMsTsKAAAAAFw3y4YbJSUlCg4OdltzOp0qLS11W7t48aKcTmfN8aWvuXjx4jW9T1pampYvX36dab1XWQWXmODalPNnBQAAAICPsGy4ERwcXGuQUVpaqpAQ998cO51OlZX9eO+AS0ON0NDQa3qf+++/X6NGjbria7m5uZo0aVIdUnufSC4vwTWKCOPPCgAAAADfYNlwIzY2VmlpaW5rOTk5tQYRcXFxys7OdjsnPDxcLVq0uKb3iYyMVGRk5BVfCwz0/UdgDujZRh999n2dvmbSqO5cnuDl1n10SEdzL1zz+b06NVdYSJAHEwEAAACAdSwbbiQkJKi8vFxr1qzRhAkTlJ6ertOnT2vQoEFu540ZM0bz5s3TiBEj1Lp1ay1btkyjR4+Wn5+lT631Wn26tFDrZqE6ebr4ms7vHtNUvx3SycOp4GkB/g79n1V7r/n8kQNjPJgGAAAAAKxl2cQgKChIr7/+utavX6++ffsqLS1Nr732mkJCQjRlyhStWLFCkjR06FBNnTpVjz76qH79618rPDxcs2bNsiqm1/Pzc2jGPb0V4P/z1YY4A/T7pJstSAVP69+jtRJ7tb2mcxN7tVX/Hq08nAgAAAAArONwuVwuu0NY5fjx4xo2bJi2bNmiqKgou+N41L5v87V4daaKLlZc8fUbmjg1++F+6tguwuJk8JSKymql/uNLbd7705clDb+lvX6fdLMCA9gJBQAAAOCX5Xo+s1t2WQqs1atzC6188VZt/fcxbdn7vXLPlMjhkKJahOs3/dprUK+2cgZRvy8JDPDTjAm9dcegGG34JEdffHtKxRcrFBocqN6dm2vkwBh1jGKYBQAAAMD38OnWh4UGB2rUoFiNGhRrdxRYqGNUhJ68p7fdMQAAAADAMuxNBwAAAAAAXo3hBgAAAAAA8GoMNwAAAAAAgFdjuAEAAAAAALwaww0AAAAAAODVGG4AAAAAAACvxnADAAAAAAB4NYYbAAAAAADAqzHcAAAAAAAAXo3hBgAAAAAA8GoMNwAAAAAAgFcLsDuAlaqqqiRJubm5NicBAAAAAAD/7dJn9Uuf3evCqOHGqVOnJEn33XefzUkAAAAAAMCVnDp1StHR0XX6GofL5XJ5KM8vTmlpqb7++ms1b95c/v7+dsex1LFjxzRp0iStWrVK7dq1szsOLELv5qFzM9G7eejcTPRuHjo3k8m9V1VV6dSpU+rRo4ecTmedvtaonRtOp1Px8fF2x7BFRUWFJKlVq1aKioqyOQ2sQu/moXMz0bt56NxM9G4eOjeT6b3XdcfGJdxQFAAAAAAAeDWGGwAAAAAAwKsx3AAAAAAAAF6N4QYAAAAAAPBqDDcAAAAAAIBX809OTk62OwSs4XQ61bdvXwUHB9sdBRaid/PQuZno3Tx0biZ6Nw+dm4ne687hcrlcdocAAAAAAACoLy5LAQAAAAAAXo3hBgAAAAAA8GoMNwAAAAAAgFdjuAEAAAAAALwaww0AAAAAAODVGG4AAAAAAACvxnADAAAAAAB4NYYbAAAAAADAqzHcAAAAAAAAXo3hhg+rrq6u9Q/M8MMPP2jDhg06ePCgzpw5Y3ccWGTz5s12R4DF6NxM77zzjt0RYINLvVdUVGj58uU2p4EV6NxMKSkpqqys1Llz5zRv3jy743iVALsDwHNefPFFffXVV+rSpYscDoe+++47paen2x0LFli2bJlCQ0PVtWtXJScnKyUlxe5IsEBGRoYcDodCQkIkSQkJCTYngqfRuZk2btyoixcv1vSelJRkcyJYITw8XE8//bQqKyv10EMP2R0HFqBzMw0ePFiTJ0+W0+nUnDlz7I7jVdi54cMWLlyoQYMG6U9/+pNeeeUVDRgwwO5IsEhYWJhCQ0MVGxsrp9NpdxxYZMiQIbpw4YLy8vKUl5dndxxYgM7N9Oijj6pbt26Kjo5WdHS03XFgkczMTEVHR6tZs2b697//bXccWIDOzbR69WqNHj1avXv31urVq+2O41XYueHD8vPzVVBQoGnTpkmSbr75ZpsTwSqDBg3S2rVrNW3aNH6jZ5CAgADt3r1bLpdLkjRu3DibE8HT6NxMX375pb788ksFBASotLRUt9xyi92RYIEJEyaoY8eOkqRPP/3U5jSwAp2bx+VyadasWWrevLkkKSsry+ZE3oXhhg/buXOnoqOjVVJSIkmqqqqyORE8rbS0VKdOnVJOTo5efPFFuVwurVu3TsOHD7c7Giywfft2DRgwQN27d9e6devsjgML0LmZjh49qpEjR6pjx470bojU1FQdOXJE0n8+/DgcDvXr18/eUPAoOjdTamqqjh8/7ra2cOFCm9J4H4YbPuy3v/2t3RFgscrKSqWnp+vzzz9XcXGxHA6HunTpYncsWMTf319RUVHatm2bzp8/b3ccWIDOzVRZWalmzZrpnXfeUX5+vt1xYIGCggINGDBAY8aMqdmpBd9G52bKzs5WTEyMxo4dS+/1wHAD8CFhYWGaPn26srKytH//frlcLp09e9buWLDI008/raCgIOXl5alnz552x4EF6NxMU6ZMUdu2beXv76/GjRvbHQcWiIyM1Jtvvul2aQK/zfVtdG6mgQMH6p///Kfb2vTp021K430cLkZCgM957LHH1KFDB3Xu3Fm7du3SkiVL7I4ECyQnJ8vPz0+DBg1SYmKiAgMD7Y4ED6NzM6WkpCg/P19dunTRbbfdpmbNmtkdCRYoKChQ06ZN3dbWrVune+65x6ZE8DQ6N1NFRUWtv89ff/11TZ061aZE3oOnpQA+qGnTpho6dKjCw8PVpEkTu+PAIsnJyZo5c6Z2796tUaNG2R0HFqBzMz3xxBN64okndPToUT3yyCN2x4FFLv+QK/3nwy98F52b6Uq/qKisrLQhiffhshTAB91xxx1q1qyZNm3aVHO3Zfi+efPmyd/fX4mJiZo1a5bdcWABOjfTc889pzZt2ujuu+/Wiy++aHcc2MjhcNgdARajczPR+7VhuAH4mD//+c81PwDDwsJUWlpqcyJY5YUXXlCjRo3c1ti+6tvo3EyLFi2qtcaWZTNxdbl56NxM9H5tuCwF8DHjx49Xfn6+Ro8erXHjxnFDUYNc/iFXYvuqr6NzXMKWZTPdeeeddkeAhxw6dEhvvPFGzc/0Dz/8UBKd+7qCggJt2bJFJ0+e1OLFi/XVV19Jkh588EGbk3kHhhuAj2nbtq0qKioUERGh8PBwdm4Yjm2M5qFzM9G7b5s9e7ZmzZqlWbNm6Zlnnqm5DK1Vq1Y2J4OnpKamKiEhQUuXLlVeXp42b94sic593ZIlS1ReXq4ZM2bo0Ucf1Zo1ayRJoaGhNifzDlyWAvig3//+91q5cqX8/Pz02GOPSZLy8/PVokULm5PBamxjNA+dm4nefduoUaN04MABTZ482e4osIjT6VS3bt00Z84cLViwgJ24higvL1diYqJatWrFQKMe/JOTk5PtDgGgYUVERGjgwIEaMGBAzdNS1qxZo/j4eJuTwWrt2rVTWFiY3THgAYcOHVJGRoaio6MVHBysDz/8UHFxcXTu4woKCrRr1y4FBwcrNTVVjRs3VsuWLdW9e3cFBQXZHQ8eEhUVpRtuuIEnoBkkLCxMWVlZ6tSpk/r06aPMzEzdeuutdseCh0VFRenUqVPq3bu3Dh48WPP3Oq4NOzcAQ/BbPd82e/ZslZeXS/pP1w6HQ3/84x/ZvurDUlNTNW3aNC1dulQzZszQ5s2b9Zvf/IbOfdySJUs0ePBgzZgxQ3/961+1YMECLVmyhN/wGSA/P18rV66Uy+XS+PHj1bNnT7sjwYMSEhKUmZmpuXPnyuVy6b777rM7Eixw4403uvU+fvx4uyN5FYYbgCG4Htu3sWXZPGxZNhNbls21a9cuvfzyy6qsrNTLL7/McMMAdG4meq8/bigKGKJx48Z2R4AH9e/fX8OHD7c7Biw0btw4bdu2TcHBwZo5c6YiIyPtjgQLTJ48WYcPH1bv3r116NAh3XXXXXZHgkVOnjyp3bt367PPPlNhYaF2795tdyR4GJ2bid7rz+Firzrgc9544w3t379fw4cPV35+vh5++GG7I8ECmZmZysjIYMuyQejcTPRupnfffbfW2sCBA7lZuA+jczPRe/1xWQrgg06cOKF27drpjjvu0Ny5c+2OA4uwjdE8dG4mejfTnXfeWWttxYoVmjZtmg1pYAU6NxO91x+XpQA+yM/PT0eOHNHatWtVXFxsdxxYhG2M5qFzM9E7LmEDtnno3Ez0fm3YuQH4oBkzZujTTz/VhQsX9NJLL9kdBxbp27evcnNzJUlDhw5Vbm6u8vPz2cbow+jcTPSOS7hZuHno3Ez0fm0YbgA+aN68eXrqqad07tw5zZ8/X4sXL7Y7EizANkbz0LmZ6B2XcLNw89C5mej92jDcAHxQRESEoqKiFBUVpeDgYLvjwEZsYzQPnZuJ3n3flW4WPnHiRLtjwYPo3Ez0Xn/ccwPwQQkJCXr++ec1a9Ys9evXz+44sBHbGM1D52aid9/33zcLz8nJsTsOLEDnZqL3+mPnBuBjtm3bprNnz6pPnz6SxA1FDcc2RvPQuZno3fdxs3Dz0LmZ6L3+HC72MQI+5eDBg9q3b5/i4uJq1vr27WtjIljlStsY4dvo3Ez0bqaioqKam4UPHz5cYWFhdkeCh9G5mei9/rgsBfAx3bp108GDB9W9e3fFx8crPj7e7kiwCNsYzUPnZqJ3M82bN09dunRRp06dNH/+fLvjwAJ0biZ6rz8uSwF80JEjR/TCCy8oICBAQUFBWrRokd2RYAG2MZqHzs1E72biZuHmoXMz0Xv9cVkK4IMWL16sxx9/XKWlpXrllVe0cOFCuyPBAmxjNA+dm4nezbR582Zt2bJFVVVVGjJkiG6//Xa7I8HD6NxM9F5/XJYC+KiCggIVFRXJ4XDo2LFjdseBBdjGaB46NxO9m+e/bxZ+yy23sGPHAHRuJnq/PlyWAvig0NBQZWRkSJLatGmj9PR0TZ8+3eZU8DS2MZqHzs1E7+Zp2bKlTp486XazcPg2OjcTvV8fhhuAD2KQYaaEhAQ9//zzNdsY4fvo3Ez0bp5u3brp7bff1ujRoxUSEmJ3HFiAzs1E79eHe24AgA/Ytm2bTp8+rUs/0h0Oh5KSkmxOBU+iczPRu7kefPBBRUREcLNwg9C5mei9/ti5AQA+gG2M5qFzM9G7uW688Ua3m4XD99G5mei9/rihKAD4gG7duungwYPq3r274uPjFR8fb3ckeBidm4nezcbNws1D52ai9/rhshQA8BFsYzQPnZuJ3s20fPnyWmvcY8u30bmZ6L3+uCwFAHwE2xjNQ+dmoncz8eHGPHRuJnqvPy5LAQAfwjZG89C5megdAAB3XJYCAD6CbYzmoXMz0TsAALUx3AAAAAAAAF6Ny1IAAAAAAIBXY7gBAAAAAAC8GsMNAADgEUVFRXr11Vc1YsQI9ezZU8OGDdPSpUtVVFR0TV//wAMPaPHixR5OCQAAfAGPggUAAA3uwoULmjBhgsLCwjR79mx16NBB2dnZWrhwob744gutWrVKgYGBdscEAAA+guEGAABocEuXLpUkvfXWW3I6nZKkdu3aKTo6WiNHjtT69es1btw4OyMCAAAfwnADAAA0qPLycr3//vuaOXNmzWDjkg4dOmj16tXq1KmTqqurtXr1av3973/XyZMn1blzZz3zzDPq379/re/53HPPqaSkRMuWLatZGzp0qCZPnqz7779fKSkpysrKUlRUlN5++20FBwfr6aefVmRkpBYsWKAzZ85oyJAhWrRokQIDA5WSkqLDhw+rdevWevfddxUUFKTbb79dzz//vPz8/JSXl6c5c+YoMzNTAQEB+tWvfqW5c+cqPDzc4//9AABA3XHPDQAA0KCOHTumoqIi3XTTTVd8PT4+Xk2aNNFrr72m1NRU/e///q/S09PVt29fTZ06VceOHavX+27evFnl5eV69913NWLECCUnJ+svf/mLXn31VS1ZskSbNm3SBx98UHP+xx9/rJKSEq1du1ZPPvmk0tLS9PHHH0uSXnrpJVVVVekf//iH3nzzTX3zzTdKSUmpVy4AAOB5DDcAAECDOnfunCRddZeDy+XSmjVr9Nhjj2nkyJGKjY3Vs88+q65du2rVqlX1et/g4GA9++yzat++ve69916VlpZq2rRp6tGjh4YNG6Zu3bopKyur5nyn06k5c+YoNjZWd999t7p27ar9+/dLko4fP64mTZooKipKN954o1JSUjR+/Ph65QIAAJ7HcAMAADSoyMhIST8OOa7kzJkzKiwsVM+ePd3W+/Tp4zaAqIs2bdrI399fkmouh2nbtm3N606nU+Xl5TXHrVu3VlBQUM1xWFhYzetPPvmkPvroI/Xr10+PP/649u/fr9jY2HrlAgAAnsdwAwAANKj27dsrIiKiZhfE5ebPn6/169dLkhwOh9trVVVVqq6urvU1l58nSZWVlW7HlwYb/83P76f/V+dqT2sZPny4tm/frhdeeEF+fn6aO3eunnrqqZ88HwAA2IvhBgAAaFD+/v4aNWqU0tLSVFZW5vZaVlaW1q1bp9DQUDVv3lz79u1ze/2LL7644g6JwMBAFRcX1xwXFxeroKDAM/8Ckl599VUdP35c48ePV0pKihYuXKhNmzbVGqgAAIBfBoYbAACgwT3++OOqrKzUQw89pE8++UTHjh3Txo0bNXXqVPXp00djx47VlClTtGLFCn3wwQfKycnR4sWLdejQId177721vt9NN92kzMxMbd++XdnZ2Zo9e/ZVd2Vcr5ycHL388sv6+uuvlZOTo02bNqlr164KCOBBcwAA/BLxNzQAAGhwTZs21dtvv63U1FTNmTNHp0+fVqtWrTR69Gg98sgjCgwM1IMPPqiSkhItXLhQZ8+eVffu3fXmm2+qS5cutb7f2LFjtW/fPj311FNq1KiRHn74YRUWFnosf3JysubPn6/f/e53KisrU3x8PE9LAQDgF8zhcrlcdocAAAAAAACoLy5LAQAAAAAAXo3hBgAAAAAA8GoMNwAAAAAAgFdjuAEAAAAAALwaww0AAAAAAODVGG4AAAAAAACvxnADAAAAAAB4NYYbAAAAAADAqzHcAAAAAAAAXu3/A+1MvKUrzK6C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4" name="Прямоугольник 13"/>
          <p:cNvSpPr/>
          <p:nvPr/>
        </p:nvSpPr>
        <p:spPr>
          <a:xfrm>
            <a:off x="600752" y="2459589"/>
            <a:ext cx="4248472" cy="461665"/>
          </a:xfrm>
          <a:prstGeom prst="rect">
            <a:avLst/>
          </a:prstGeom>
        </p:spPr>
        <p:txBody>
          <a:bodyPr wrap="square">
            <a:spAutoFit/>
          </a:bodyPr>
          <a:lstStyle/>
          <a:p>
            <a:r>
              <a:rPr lang="en-US" sz="800" dirty="0" smtClean="0">
                <a:solidFill>
                  <a:schemeClr val="bg1">
                    <a:lumMod val="65000"/>
                  </a:schemeClr>
                </a:solidFill>
              </a:rPr>
              <a:t>There is about 0.7% of missing values for all types of prices for train_hist</a:t>
            </a:r>
            <a:endParaRPr lang="en-US" sz="800" dirty="0">
              <a:solidFill>
                <a:schemeClr val="bg1">
                  <a:lumMod val="65000"/>
                </a:schemeClr>
              </a:solidFill>
            </a:endParaRPr>
          </a:p>
          <a:p>
            <a:r>
              <a:rPr lang="en-US" sz="800" dirty="0" smtClean="0">
                <a:solidFill>
                  <a:schemeClr val="bg1">
                    <a:lumMod val="65000"/>
                  </a:schemeClr>
                </a:solidFill>
              </a:rPr>
              <a:t> file</a:t>
            </a:r>
          </a:p>
          <a:p>
            <a:r>
              <a:rPr lang="en-US" sz="800" dirty="0" smtClean="0">
                <a:solidFill>
                  <a:schemeClr val="bg1">
                    <a:lumMod val="65000"/>
                  </a:schemeClr>
                </a:solidFill>
              </a:rPr>
              <a:t> </a:t>
            </a:r>
            <a:endParaRPr lang="en-US" sz="800" dirty="0">
              <a:solidFill>
                <a:schemeClr val="bg1">
                  <a:lumMod val="65000"/>
                </a:schemeClr>
              </a:solidFill>
            </a:endParaRPr>
          </a:p>
        </p:txBody>
      </p:sp>
      <p:sp>
        <p:nvSpPr>
          <p:cNvPr id="15" name="Прямоугольник 14"/>
          <p:cNvSpPr/>
          <p:nvPr/>
        </p:nvSpPr>
        <p:spPr>
          <a:xfrm>
            <a:off x="4139952" y="2438186"/>
            <a:ext cx="3405494" cy="461665"/>
          </a:xfrm>
          <a:prstGeom prst="rect">
            <a:avLst/>
          </a:prstGeom>
        </p:spPr>
        <p:txBody>
          <a:bodyPr wrap="square">
            <a:spAutoFit/>
          </a:bodyPr>
          <a:lstStyle/>
          <a:p>
            <a:r>
              <a:rPr lang="en-US" sz="800" dirty="0" smtClean="0">
                <a:solidFill>
                  <a:schemeClr val="bg1">
                    <a:lumMod val="65000"/>
                  </a:schemeClr>
                </a:solidFill>
              </a:rPr>
              <a:t>There is about 0.6% of missing values for all types of prices for test_hist  file</a:t>
            </a:r>
          </a:p>
          <a:p>
            <a:r>
              <a:rPr lang="en-US" sz="800" dirty="0" smtClean="0">
                <a:solidFill>
                  <a:schemeClr val="bg1">
                    <a:lumMod val="65000"/>
                  </a:schemeClr>
                </a:solidFill>
              </a:rPr>
              <a:t> </a:t>
            </a:r>
            <a:endParaRPr lang="en-US" sz="800" dirty="0">
              <a:solidFill>
                <a:schemeClr val="bg1">
                  <a:lumMod val="65000"/>
                </a:schemeClr>
              </a:solidFill>
            </a:endParaRPr>
          </a:p>
        </p:txBody>
      </p:sp>
      <p:sp>
        <p:nvSpPr>
          <p:cNvPr id="8" name="AutoShape 7" descr="data:image/png;base64,iVBORw0KGgoAAAANSUhEUgAABDcAAAGxCAYAAAB2nF21AAAABHNCSVQICAgIfAhkiAAAAAlwSFlzAAALEgAACxIB0t1+/AAAADl0RVh0U29mdHdhcmUAbWF0cGxvdGxpYiB2ZXJzaW9uIDIuMi4yLCBodHRwOi8vbWF0cGxvdGxpYi5vcmcvhp/UCwAAIABJREFUeJzs3Xd0VGX+x/HPTHqooYYSQhKkCZJABAIJICgBaStGRQSXVdC4i7D+3NW1oCK6ttWVIiCwyEJUYFkkNKWvNEMVqUpL6EECoYSUSZnfH+yOXkhggMzclPfrHM7h+d57534mHkPmm+c+j8Vut9sFAAAAAABQSlnNDgAAAAAAAHA7aG4AAAAAAIBSjeYGAAAAAAAo1WhuAAAAAACAUo3mBgAAAAAAKNVobgAAAAAAgFKN5gYAAGXMxo0b1b17d0VGRuqVV15RXl6e41hBQYH69eunHTt2uOTegwcP1nPPPVcsrzV+/Hh17NixWF7Llbp27aq//e1vZscAAKBco7kBAEAZYrfb9cILL6hv3776/PPPtXHjRs2bN89xfN68eQoNDVV4eLhL7j9+/Hi9+eabxfJaTzzxhBYtWlQsrwUAAMo2T7MDAACA4nPu3DmdOXNG999/v0JDQxUREaGffvpJkpSRkaHJkydr5syZLrt/1apVi+21KlSooAoVKhTb6wEAgLKLmRsAAJQhAQEBqlixonbu3KnMzEzt27dPDRo0kCRNmTJFPXv2VP369Z16rcGDB+v999/X6NGj1aZNG7Vr104ff/yxjh49qieeeEKtWrVS165dtXDhQsM1v34sZcaMGerevbtatGihzp0767333pPNZpN05RGZjz76SPfcc49atGihe++9V59++qnsdrukax9LadKkiebMmaOhQ4eqVatWuueee/TOO+8YHrvZt2+fHn/8cYWHh6tz586aMWOG7rvvPs2fP7/Q9xgbG6u33nrLUNu6dauaNGmigwcPym636x//+Ifuv/9+tWzZUuHh4Ro4cKB27txZ6OvNnz9fTZo0UU5OjqO2adMmNWnSRIcOHXLUvvrqK/Xq1UstW7ZUbGysJkyY4Pi6SNL69esVFxenVq1aqV27dho5cqROnz5d9H8sAADKOZobAACUIVarVa+//rpef/11RUZGqnbt2howYIBOnjypRYsW6Zlnnrmp15s5c6aqVaumBQsW6PHHH9ekSZP029/+Vg8++KDmz5+viIgIvfLKKzp//vw113777bf629/+pj/96U9avny53nzzTc2dO1efffaZJOnLL7/UnDlz9Ne//lXLli3Ts88+q3HjxmnJkiVF5nnvvffUs2dPJSYmatCgQZoxY4YWL14sSUpLS9Pjjz+uqlWrau7cuXr//fc1d+5cHTt2rMjX69+/v5YsWWJokCQmJqpVq1Zq1KiRZs2apQkTJmjkyJH65ptvNH36dOXk5OjFF1+8qa/jr82ZM0djxozRsGHDtHTpUr388stasGCB/vKXv0iSzp8/r9///veKiYnR4sWLNW3aNKWkpOjll1++5XsCAFDW0dwAAKCM6du3r7Zs2aL169drxowZ8vPz04cffqhhw4YpPz9fw4cPV6dOnfT8888rIyPjuq/VsGFDPfvsswoKCtLvfvc7SdJ9992nXr16KSwsTE888YRsNptSUlKuuTY5OVkWi0V16tRR3bp11blzZ02fPl3du3eXJKWkpMjLy0t16tRRvXr11K9fP82YMUNt2rQpMk+fPn304IMPqmHDhnryyScVGhqq7du3S5Jmz54tb29vvf/++2rcuLHatWunjz76yDETpDC/+c1vdOHCBa1fv16SZLPZ9M033+jBBx+UJDVo0EDvvfeeYmNjVa9ePbVu3VqPPPKIDh8+rNzc3Ot+7YoyceJEDR06VL/5zW8UFBSkzp07a9SoUVqyZImOHz+uU6dOKScnRzVq1FC9evXUsmVLjR07Vs8+++wt3Q8AgPKA5gYAAGWQt7e3qlWrJkn64Ycf9OOPP+rhhx/W+PHjlZ+fr5UrV+ry5cuaMGHCdV8nJCTE8Xd/f39JUnBwsKPm6+srSYbHMP6nb9++CgsLU1xcnLp166bXXntNFy9edLzmoEGD5O3trdjYWPXq1Utvv/22PD09VadOnSLzhIaGGsaVKlVyNBl2796t5s2bOzJJUtOmTVWpUqUiX6927dqKiYlxPFqzcuVK5ebmqlevXpKkLl26qG7duho3bpyef/55Pfjgg44FUwsKCop83aKcO3dOqampmjRpkiIiIhx/Ro4cKUk6dOiQmjVrpr59++rNN99UVFSURo4cqe3bt6t58+Y3fT8AAMoLmhsAAJRx77zzjl544QV5enpqy5YtiomJkbe3tzp16qTNmzdf91pPz2vXHrdanfvxoVq1avrqq680Z84c9e/fX4cOHdKwYcM0evRoSVeaJMuXL9eMGTPUrVs3bdu2TY8++qimTp1a5Gt6e3tfU/vfzAxPT89bajjExcVp1apVysjI0MKFC9W9e3dVrFhRkjRt2jQ9+uijOnPmjNq0aaOXXnpJL730UpGvZbFYrqldvRWvJP3pT3/SggULHH8SExO1fPly3X333ZKkDz74QMuXL9fw4cOVl5en0aNHa8CAAYU2kQAAAM0NAADKtKVLl8rPz0+dO3eWdOXD9/+aAXl5ebfUDHDWihUrNGnSJIWHh+sPf/iDPv/8c8XHxzsW9/zXv/6lOXPmKCoqSv/3f/+n+fPnq0+fPvrqq69u6X7NmjXTvn37DA2AQ4cO6dKlS9e9rkuXLqpQoYIWLFig9evXOx5Jka48QvLUU09pzJgxGjhwoCIjI3X06FFJKvRxFy8vL0kyPO5z5MgRx9+rV6+u6tWr6+jRowoODnb8OXnypN5//31lZmbqxx9/1GuvvaY6depo8ODB+uSTTzR58mTt2bPHsfMNAAAwYitYAADKKJvNpr///e8aP368o9a6dWstXrxY7du319KlSx0zBVzBarVq/Pjxqlixou655x6lp6dr7dq1ioiIkCRlZWXpww8/VKVKldSmTRudPHlS27ZtU1RU1C3db+DAgZoxY4ZefPFF/f73v1dGRobGjBkjqfAZFf/j5eWlfv366e9//7sCAwPVtm1bx7G6detq48aN6t69u3x9fbVixQp9/vnnkq58fX/9CIwktWrVSlarVWPHjtWwYcN0+PBhTZ8+3XHcYrHoqaee0gcffKB69eqpW7duOnr0qF599VWFhYWpRo0ays/P16JFi5Sbm6uhQ4fKYrFowYIFqlKlyjWP5QAAgCuYuQEAQBk1Y8YMtWvXTk2bNnXUhg8fLn9/f8XFxSkgIEDDhw932f27deum0aNHa86cOerdu7eGDRumRo0a6aOPPpJ0ZdvYZ555RuPHj1ePHj303HPP6Z577tGrr756S/cLCAjQ9OnTdfr0aT344IP64x//qLi4OEmFP87ya3FxccrIyFD//v0NjZAPPvhAkvTII4/okUce0YYNG/T+++9LurKWydWCgoL05ptvasOGDerZs6cmTpyoUaNGGc4ZMmSIXnvtNf373/9Wr1699NJLL6lbt24aN26cpCvrgEyZMkVHjhzRww8/rAcffFCnT5/WZ5995nhcBgAAGFns11tCHAAAoJQ4ePCg0tLS1L59e0ctNTVVnTt31hdffHHdXVgAAEDpxswNAABQJqSlpWnIkCGaO3euTpw4od27d+vVV19VaGioWrVqZXY8AADgQszcAAAAZcacOXM0c+ZMHTt2TH5+furYsaNeeOEFBQYGmh0NAAC4EM0NAAAAAABQqvFYCgAAAAAAKNXK1Vaw2dnZ2r17t2rWrCkPDw+z4wAAAAAAgP/Kz8/XmTNn1KJFi2u2W7+RctXc2L17tx577DGzYwAAAAAAgCJ8/vnnioyMvKlrylVzo2bNmpKufKFYWAwAAAAAgJIjNTVVjz32mOOz+80oV82N/z2KEhgYqPr165ucBgAAAAAAXO1WlpFgQVEAAAAAAFCq0dwAAAAAAAClGs0NAAAAAABQqtHcAAAAAAAApRrNDQAAAAAAUKrR3AAAAAAAAKUazQ0AAAAAAFCq0dwAAAAAAAClGs2NUuLs2bPKyckxOwYAAAAAACUOzY1SomfPnrp48aLZMQAAAAAAKHE8zQ4A51y4cMHsCABKqOycPH37/Qmt2HxEx09fkl1SYPUK6hYZpK53N1BFPy+zI8IFjqRe1NcbU7R5b6ouXrbJz8dTLcNqqGeHhmoRWl0Wi8XsiChmuXn52rjzlJYlHVHyyQvKLyhQjar+uqdNfd3XNlhVK/mYHREukHr2sr75LkUbdp7U+Us58vbyULOG1dQjqqFaN6klq5X/18ua/PwCbdl3Wt98l6L9R88rNy9f1Sr7Kjq8nmLbB6tWgL/ZEeECZy9kaXnSEX37/Qmdu5glTw+rwupVVY+ohmrXIlCeHsxLuBGL3W63mx3CXY4fP65u3bpp1apVql+/vtlxnPb4449r06ZN8vHxUU5Ojn766SdJkt1uV+fOnTVt2jSNGTNGERERWrBggXJycvTEE0/o6aefliT9/PPPeuONN7R161bVrl1br7zyitq3b2/mWwJQTPYfTdfbn23SuYuFP7ZWwc9LLwyOVOsmtdycDK5SUGDXZ4v3aMG3h4o8J7JZbf15UBv5+9LYKiuO/3xJY/6xSSfTLhd63NvLQyMfCVeniNLz8w2uz263a97qA0r4ep8KivhpvVnDanp5SFsaW2XI2QtZGjN9kw4dL/wXmx5Wi57s20J9YkLdnAyutGLTEU2av1O5eQWFHm8QWEmjnminwOoV3JzM/W7nMzvtn1Jg5syZkqQVK1aoevXq2rt3ryTphx9+UIUKFdS4cWNJ0rJlyzRnzhzNnTtXCQkJ+vbbbyVJf/rTnxQcHKz169dr1KhReu6553T27Flz3gyAYpNy6qJenbyxyMaGJF3OytWYfyRp16E0NyaDK01buPu6jQ1J2rrvtN6avrnIH5JQuvycnqmXJ24osrEhSbbcfP3t823asPOkG5PBleatPqCZS4tubEjSvpRzGvXpRmVm57ovGFzmUqZNr0zaUGRjQ5LyC+yasmCXlqw/7MZkcKVVW45q3Nwd1/03+2jqJb08aYPSL2a7MVnpQ3OjFLFarbr33nu1YsUKSVeaGT169HAc/93vfqc6deooODhYcXFxWr58uU6fPq0ffvhBzz33nLy9vdW2bVu1bdtWy5cvN+ttACgmE+f9oKycvBuel5dv1/g5O1RwvZ+QUSr8eOScFq1z7gfaXYfStHzTERcngjtMX7hH6ZduvKi43S5NmLtD2bYbf19AyZZ69rISvt7n1Lkppy7q32sOujgR3OGLZT/qxJmim5i/Nm3hHj7olgEZmTZNnr/TqXPPpGdplpPfF8ort665sXfvXr322ms6ePCggoODNXr0aIWHhxvOGTp0qLZt2+YYFxQUKDs7W19++aVat27tzrglUs+ePfXXv/5VI0eO1IoVKzRx4kTHsXr16jn+Xrt2be3bt0+pqamy2Wzq0KGD41h+fr4aNmzoztgAitmh4+e1L+Wc0+efOntZ/1y6V6F1q7gwFVxtycbkmzp/7sr9quDnKYt4Jr+0ysiyaeMu52djZGTlalribrUMq+HCVHC1b7cfv+6MjastXndY9WpWkIeV31uWVra8fC1Lcr4hnZdfoE+/2qWolnVcmAqutu3H08q25Tt9/rfbj2tI7ztVuYK3C1OVXm5rbuTk5Cg+Pl7x8fF66KGHlJiYqOHDh2v16tXy9v7lP860adMM17344ovKy8ujsfFfbdu21ZkzZ7RmzRp5eXk5HkmRpLS0X6adp6amqnbt2qpRo4YqV66sTZs2OY6dPHlSlStXdmtuAMVr465TN33NfH6zV+6cu5itDz/fbnYMuNmypCM39SEJpV9mTp7+/uX3ZseAm23YeZJH0coZW16Btu47ra6RQWZHKZHc1t5NSkqS1WrVwIED5eXlpbi4OAUEBGjNmjVFXrNy5UolJSVp9OjR7opZYnl5eSkjI0MeHh6677779OGHHxoeSZGurM1x7tw5paSkaN68ebr//vtVr149hYSEaMqUKcrLy9OhQ4f04IMP6vvv+QcQKM0uZNx4ijoAAADKlvNOPKZYXrlt5kZycrLCwsIMtZCQEB04cECxsbHXnJ+Xl6d33nlHL774oipWrOj0fdLT03X+/PlCj6Wmpt5c6BLkgQceUFxcnKZOnaoePXpo7ty5+uijjwznNGnSRA899JBycnL0zDPPqF27dpKkjz/+WG+88YamTZsmX19fPf3004qJiTHjbQAoJt5eHmZHAAAAgJv5ePH4WVHc1tzIzMyUn5+foebr66vs7MIXwlm6dKl8fHyumZ1wIwkJCZowYcIt5yypxowZozFjxkiSDh06pNDQUMMjKZIUExOjd99995prAwMDNXnyZLfkBOAeTYMDtGjdzV0TWN1fNar63fhElFgHj59Xdo7zz+ZaLVLThtVktbLmRml1OStXyScv3tQ1Nar4KrBG2d8usCw7cuqiLmXe3A4oTYID5OXJh57SKseWrwPHCv8FbVGqVPRWUO1KLkoEdzhxJkPp19n1rjBNGlZzUZrSz23NDT8/v2saGdnZ2fL39y/0/Pnz5+vhhx+W9SYXRho0aJB69+5d6LHU1FQNGTLkpl6vpDlw4ICmTp2qvn37mh0FgImiWtZRlYreupBhc+p8b0+rPhzZmQWoSrllSUc04V87nD4/Nqqhfv9gKxcmgqvZ7Xb94YPVOnY6w+lr3n6mo+rWdH7WK0qerftOa/S0JKfPb3dnoF59op0LE8EdXpm0QTsPOr91+0u/bas7Q6u7MBFc7dDx8/rj3791+vzGDaqqUf2qLkxUurmtvRsaGqrkZOMq78nJyWrUqNE152ZkZGjLli3q2bPnTd8nICBAISEhhf4JCir9C6/8/ve/V3JysgYPHmx2FAAm8vL00MP3Nr7xif/Vt1MYjY0yoEub+qrn5IdWPx9PPdD52n9jUbpYLBYNjG3q9PldI4NobJQBrZvUUjMnfzvr6WHVI/c5/+8BSq4B3Zs4PdMuvHFNNQ/hN/ilXVj9qk7veGOxSI92d/7fg/LIbc2NqKgo2Ww2zZo1S7m5uZo3b57S0tIUHR19zbm7d+9WrVq1VLt2bXfFKzVWrFihf/3rX9esQzJr1iz16tXLpFQAzNAnOlTtWwTe8LwuretrUM9mbkgEV/Px8tAbw9qrVrXCZz3+j5+Ph159oq3q8GhCmRDdqp5+17v5Dc9r3aSW/hDHTJ2ywGq16OUhbdWwzvV3t/P0sOpPj7XRHUEBbkoGV2oZVkMjHwm/YYPjjqCqenFwpCwWHjksC557tPUNZ+BYLFJ8/7sU2YzPx9fjtsdSvL29NXXqVL3xxhv66KOPFBwcrEmTJsnf319Dhw5VZGSk4uPjJUknTpxQzZo13RUNAEoli8Vy3b3Rg2pXUr9OobqvbTBrLpQhgdUr6KORnTR35X6t2nJUl7PzHMc8PSzqeFc9PXJfY57DLmP633OHgutU1rzVB7T70FnDsdrV/NU7OkS9o0Pl6cGaC2VF1Uo+em94tP695qCWJaUYHkO0WqS7mwfq4Xsbq3EDGhtlSdfIBgqsXkH/WnVA2348Lbv9l2PVKvuoR1SIHugSJl9vt32Mg4v5+XhqzNNRWvDtIS3dmKK081mG4+GNa+qhbnforkZ8Pr4Ri93+6/9lyrbjx4+rW7duWrVqlerXr292HAC4LUdSL2r4B8bttB/o0kiN6ldRYPUKuiOoKr/VKeOyc/K0J/msLl22yc/HU02Cq6lqJR+zY8HFTpzJUPLJC8rPt6tmgJ+aBrNobFmXm5evPYfP6vylHPl4e+iOoAAWiC4Hfj6XqYPHz8uWV6BqlX3UPKQ6DcwyLj+/QPtSzintQra8PKwKrVel3M3CvJ3P7LT8AKCUWrTusGFcp3oF/bZXc3nwIafc8PXxVJumTFEtb+rVrOj02isoG7w8PRTeuJbZMeBmtar53/AxRJQtHh5WtQirYXaMUovWHwCUQhcycrRm6zFDrXdMCI0NAAAAlEvM3ChGFzJydOZ8ljysFgVWryA/H768AFzjm6QU2fIKHGN/X0/de3cDExMBAAAA5uHTdzHY9uNpLVx3WNt//NlR8/byUOeIeurXOUzBgddf6fpWZGVl6fLly6pRo/ROWzp27FiZ2J4XcLfcvAIt3WDcWrt7u2D5+3qZlAgAAAAwF4+l3Aa73a6pC3bpjalJhsaGJNly87Vi81H98aP/aO33x4v93o899ph27dp109cNHTpUc+bMua17z58/X/379y/02MmTJxUREaHMzMzrvkZCQoI++OCD28oBlFcbfjihcxdzHGOrRerVMcTERAAAAIC5mLlxG2av2K+FVy3od7W8fLs+/GK7qlT0Uas7im/7nvPnz9/SddOmTSu2DIWpW7euvv/++xuel56e7tIcQFllt9uVeNX3nXYt6iiwevlaSRsAAAD4NWZu3KILGTmau3K/U+cWFNj12eI9Kq5dd//whz/o5MmTGjlypGbOnKmBAwfqoYceUrt27XTkyBF99913GjBggNq3b6/WrVtrxIgRysq6sl/y4MGDlZCQIEnq2rWrpkyZotjYWLVp00ZPP/20Lly44FSGnJwcjRo1SlFRUerUqZMSExMlXdm6p0mTJrp8+bJsNpteeukltWvXTtHR0RoxYoTS09O1bNkyffrpp1q5cqXi4uKK5WsClBf7Us7p4DFjc7NfpzCT0gAAAAAlA82NW7Ri81Hl5Rfc+MT/OnT8gg4cu7XZFlf75JNPVLduXY0dO1YVK1bU9u3b9X//939auXKlatasqeHDh2vYsGFKSkrS0qVLtXv3bi1evLjQ11q5cqW++OILffPNN0pJSdHs2bOdynDw4EHdeeed2rhxo5555hm9/vrrstlshnMSExN16NAhrVmzRitWrFBmZqZmzpyp2NhYPf3007r33ns1b9682/56AOVJ4tpDhnFY/SpqHlLNpDQAAABAyUBz4xb9cODMTV+zY//NX+OMmjVrKioqSpUqVZKPj4+++uordevWTZcuXdLPP/+sqlWr6vTp04Ve+8gjj6h69eqqWbOmYmJilJKS4tQ9g4KCNGDAAFksFvXs2VNZWVk6d+6c4ZxKlSrpyJEj+uqrr5Senq4pU6Zo5MiRt/t2gXLr9LlMJe06Zaj1jQmTxcL2rwAAACjfWHPjFmVl5930NZnZuS5IcqW58T8eHh5avXq1/vnPf0qSmjRpoqysrCIfialW7Zff+Hp5eTn96Ezlyr/sAOPldWWHhrw849ekR48eOnfunObPn6+3335bjRs31ptvvqm77rrLuTcGwGDx+sMq+NX/ogGVfBQTXs+8QAAAAEAJwcyNW1TB/+a3XKzk7+2CJEbbt2/XJ598os8++0xr1qzR5MmTDc0Pd0pJSVH79u01b948bdiwQZGRkXrhhRdMyQKUdpnZuVqx6Yih1qtjiLw8+TYOAAAA8FPxLYpsWvumr2nT7OavKYqXl5cyMjKuqWdkZMhqtcrX11f5+flasGCBtm7des2sCndYtWqVnn/+eaWlpalKlSqqUKGCqlatKkny9vYuND+Awq3eekyXfzVjzMvTqh5RDc0LBAAAAJQgNDduUdfIIPl6ezh9fvOQampYp/KNT3TSAw88oFGjRik1NdVQj46OVo8ePdSnTx916NBBixYt0gMPPKBDhw4V8Uqu8/jjj+uuu+5Snz591KZNG23fvl3vvPOOJKlLly7av3+/YmNj3Z4LKG0KCuzXbDvdpXV9VanoY1IiAAAAoGSx2Itrf9JS4Pjx4+rWrZtWrVql+vXr3/brLVl/WJO/2nXD87y9PPTuHzrqjqCA274ngPJn895UjfnHJkNt/J/uKdaGKQAAAGC22/nMzsyN29ArOlSP39/suuf4+Xjq1d+1pbEB4JYlfmucedXqjho0NgAAAIBfYbeU2/RQt8Zq3aSWlmxI1rffn5AtN1/SlV0MurcLVs8ODVW9ip/JKW/OiBEjtG7dukKP1a1bV0uWLHFzIqD8Sj55QTsPphlq/TqFmZQGAAAAKJlobhSDsPpVNeKRCD3zYCtdyrTJw2pRJX9vWa0Ws6PdknHjxpkdAcB/LbpqrY26NSqozS0saAwAAACUZTQ3ipGXp1XVKvuaHQNAGXH+Uo7+s/24odY3JrTUNk4BAAAAV2HNDQAoob5JSlFuXoFjXMHXU13vbmBiIgAAAKBkorkBACVQbl6+lm5INtS6t28oPx8m3AEAAABXo7kBACXQuh0nlX4pxzG2WqTeHUNMTAQAAACUXDQ3AKCEsdvtSlxr3P41qmVd1armb1IiAAAAoGSjuQEAJcyew2d1+MQFQ43tXwEAAICi0dwAgBJm4VXbv94RVFVNGwaYlAYAAAAo+WhuAEAJknr2spJ2nzLU+nYKk8XC9q8AAABAUWhuAEAJsnh9suz2X8bVKvuq4111zQsEAAAAlAI0NwCghMjMztXyTUcMtV4dQ+TlybdqAAAA4Hr4iRkASoiVm48qKyfPMfb2tCq2fbCJiQAAAIDSgeYGAJQA+QV2LVpvXEj0nsggVanoY1IiAAAAoPSguQEAJcCWvalKPZtpqPWNCTUpDQAAAFC60NwAgBJg4VrjrI2IxjXVILCySWkAAACA0sWtzY29e/cqLi5O4eHh6tevn3bs2FHoeStWrFCPHj0UERGhhx9+WD/++KM7YwKAWx0+cUG7DqUZan07hZmUBgAAACh93NbcyMnJUXx8vPr3768tW7Zo8ODBGj58uGw2m+G8vXv36uWXX9Zbb72lbdu26d5779XIkSPdFRMA3G7hukOGcb2aFdW6SS2T0gAAAAClj9uaG0lJSbJarRo4cKC8vLwUFxengIAArVmzxnDe7Nmz9dBDDykyMlJWq1W/+93v9OGHH6qgoMBdUQHAbdIvZevb7ScMtb6dQmW1WkxKBAAAAJQ+nu66UXJyssLCjNOsQ0JCdODAAcXGxjpqe/fuVZcuXfT444/rp59+UvPmzfXaa6/JanWuD5Oenq7z588Xeiw1NfXW3wAAuMDXG1OUl/9L87ain5cUkyHNAAAgAElEQVS6tgkyMREAAABQ+rituZGZmSk/Pz9DzdfXV9nZ2YbahQsXNHv2bE2aNElNmjTRuHHj9Mwzz2jx4sXy9Lxx3ISEBE2YMKFYswOAK9hy8/X1xhRDLbZ9sHx93PatGQAAACgT3PYTtJ+f3zWNjOzsbPn7+xtq3t7euu+++9SyZUtJ0siRIzVjxgwdPnxYjRs3vuF9Bg0apN69exd6LDU1VUOGDLm1NwAAxWzt9yd0PiPHMbZaLerVke1fAQAAgJvltuZGaGioEhISDLXk5ORrGhEhISG6dOmSY2y32x1/nBEQEKCAgIBCj3l5ed1kagBwDbvdfs1Coh3vqquaAX5FXAEAAACgKG5bUDQqKko2m02zZs1Sbm6u5s2bp7S0NEVHRxvOe+CBB7R48WJt3bpVubm5+vjjjxUcHOzUrA0AKC12Hzqr5JMXDbW+nZi1AQAAANwKtzU3vL29NXXqVC1ZskRt27ZVQkKCJk2aJH9/fw0dOlSTJ0+WJHXr1k1vvPGGRo0apbZt22rnzp2aOHGiLBZ2DgBQdiSuNc7aaNIgQE2Dq5mUBgAAACjd3LpqXdOmTTV79uxr6tOmTTOM+/Xrp379+rkrFgC41cm0DG3ea9y9iVkbAAAAwK1z28wNAMAVi9cn69fLCNWo4qsOd9U1LxAAAABQytHcAAA3upyVq5WbjxhqvaJD5enBt2MAAADgVvHTNAC40YrNR5WVk+8Ye3t5KLZ9sImJAAAAgNKP5gYAuEl+gV2L1h821LpFBqmSv7dJiQAAAICygeYGALjJ5j2n9PO5TEOtTwwLiQIAAAC3i+YGALhJ4lrjrI3WTWspqHYlk9IAAAAAZQfNDQBwg4PHz2vP4bOGWr+YMJPSAAAAAGULzQ0AcIOFaw8ZxkG1KyqiSU2T0gAAAABlC80NAHCxcxeztW7HCUOtb0yYLBaLSYkAAACAsoXmBgC42NKNycrLtzvGlfy91KVNfRMTAQAAAGULzQ0AcCFbbr6+3phiqPWIaihfb09zAgEAAABlEM0NAHChb7cf18XLNsfYw2rR/R1CTEwEAAAAlD00NwDARex2uxauM27/2rFVXdWo6mdSIgAAAKBsorkBAC6y80CaUk5dNNT6dWL7VwAAAKC40dwAABdJXGfc/rVZw2pq3CDApDQAAABA2UVzAwBc4OSZDG3Ze9pQ69sp1KQ0AAAAQNlGcwMAXGDRVWtt1Kjqp6gWdUxKAwAAAJRtNDcAoJhlZOVq5Zajhlqf6BB5ePAtFwAAAHAFftIGgGK2YtMRZdvyHWMfbw91bxdsYiIAAACgbKO5AQDFKD+/QIvWGx9J6RYZpIr+3iYlAgAAAMo+mhsAUIySdqfqTHqWodYnhoVEAQAAAFeiuQEAxShxrXH718hmtVW/ViWT0gAAAADlA80NACgm+4+ma1/KOUOtH9u/AgAAAC5HcwMAisnV2782CKykVnfUNCkNAAAAUH7Q3ACAYnD2QpbW7ThhqPWNCZPFYjEpEQAAAFB+0NwAgGKwdGOK8gvsjnElf291aVPfxEQAAABA+UFzAwBuU05uvr7emGKo9ezQUD5eHuYEAgAAAMoZmhsAcJv+s+2YLmXaHGNPD4vu79DQvEAAAABAOUNzAwBug91uV+Ja40Ki0eH1VL2Kn0mJAAAAgPKH5gYA3IYd+8/o2OlLhlq/mDCT0gAAAADlE80NALgNC6/a/rV5SDU1CqpqUhoAAACgfHJrc2Pv3r2Ki4tTeHi4+vXrpx07dhR6Xq9evdSqVStFREQoIiJCvXr1cmdMAHDK8Z8vaeu+04Za307M2gAAAADczdNdN8rJyVF8fLzi4+P10EMPKTExUcOHD9fq1avl7e3tOC87O1vJyclav369qlWr5q54AHDTrp61USvAT+3vDDQpDQAAAFB+uW3mRlJSkqxWqwYOHCgvLy/FxcUpICBAa9asMZy3f/9+1ahRg8YGgBLtUqZNq7ceM9R6R4fKw4On/QAAAAB3c9vMjeTkZIWFGadrh4SE6MCBA4qNjXXU9u7dK09PTz3yyCM6cuSImjdvrldeeeWaa4uSnp6u8+fPF3osNTX11t8AAPzK8qQjyrHlO8Z+Ph7q3i7YxEQAAABA+eW25kZmZqb8/IxbI/r6+io7O/uac1u2bKk///nPqlGjhiZOnKhhw4Zp6dKl8vX1veF9EhISNGHChGLLDQBXy8sv0OL1xkdSut3dQBX8vExKBAAAAJRvbmtu+Pn5XdPIyM7Olr+/v6E2YMAADRgwwDF+7rnn9Pnnn2vfvn2KiIi44X0GDRqk3r17F3osNTVVQ4YMufnwAPAr3+06pbQLv3w/s1ikPtGhJiYCAAAAyje3NTdCQ0OVkJBgqCUnJ1/TiJgzZ46CgoLUoUMHSVJ+fr7y8vLk4+Pj1H0CAgIUEBBQ6DEvL36rCuD2LVx7yDC+u1mg6tasaFIaAAAAAG5b+S4qKko2m02zZs1Sbm6u5s2bp7S0NEVHRxvO+/nnn/X222/r1KlTys7O1rvvvqvQ0FA1bdrUXVEBoEg/HTmnH4+kG2p9OzFrAwAAADCT25ob3t7emjp1qpYsWaK2bdsqISFBkyZNkr+/v4YOHarJkydLkuLj4xUdHa2HHnpIUVFROnr0qD755BNZrexAAMB8C9ca19poWKey7mpUw6Q0AAAAACQ3PpYiSU2bNtXs2bOvqU+bNs3xdy8vL7300kt66aWX3BkNAG4o7XyW1u88aaj1jQmVxWIxKREAAAAAyY0zNwCgtFuyIVkFBXbHuEpFb3VuXd/ERAAAAAAkmhsA4JRsW56++S7FUOsZFSJvLw9T8gAAAAD4Bc0NAHDCmm3HlZGV6xh7elh0f4eG5gUCAAAA4EBzAwBuoKDAfs32r50i6iugsq9JiQAAAAD8Gs0NALiBHfvP6PjPGYZanxi2fwUAAABKCpobAHADiVfN2rgztLoa1a9qUhoAAAAAV6O5AQDXcTT1orb/9LOh1q8TszYAAACAkoTmBgBcx6L1yYZx7Wr+antnHZPSAAAAACgMzQ0AKMLFyzat3nrMUOsTEyoPq8WkRAAAAAAKQ3MDAIqwLClFttx8x9jPx1P3tW1gYiIAAAAAhaG5AQCFyMsv0JINxkdS7mvbQP6+XiYlAgAAAFAUmhsAUIgNP5zU2QvZjrHFIvWOZiFRAAAAoCSiuQEAV7Hb7dds/9q2eaDq1KhgUiIAAAAA10NzAwCu8tORdB04dt5Q69c5zKQ0AAAAAG6E5gYAXOXqWRuhdauoRWh1k9IAAAAAuBGaGwDwKz+nZ2rjrlOGWt9OobJY2P4VAAAAKKlobgDAryzdkKyCArtjXLWijzpF1DMxEQAAAIAbobkBAP+VnZOnb5KOGGr3d2goL08PkxIBAAAAcAbNDQD4r1Vbj+lyVq5j7OlhVY8ODc0LBAAAAMApNDcAQFJBgV2L1hkXEu3cup4CKvmalAgAAACAs2huAICk7T/9rBNnLhtq/Tqx/SsAAABQGtDcAABdu/3rXY1qKKRuFZPSAAAAALgZnjdzss1m0xdffKFt27bJbrcrPDxcgwYNkq8v07YBlF5HUi9qx/4zhlrfmFCT0gAAAAC4WTfV3Hjttdd06dIlRUdHKz8/X8uWLdOuXbs0duxYV+UDAJdbtO6wYVynegVFNg80KQ0AAACAm1Vkc2PNmjW65557DLWkpCQtX75c3t7ekqSoqCgNGDDAtQkBwIUuZORozdZjhlrvmBB5WC0mJQIAAABws4psbsyfP1+TJk3SiBEjFB0dLUnq3LmzBg8erLZt26qgoED/+c9/1LVrV7eFBYDi9k1Simx5BY6xv6+n7r27gYmJAAAAANysIpsb48eP1549ezR+/Hh98sknGjlypN544w19/fXX2r59u6xWq+Lj43X//fe7My8AFJvcvAIt3ZBsqN3XNlj+vl4mJQIAAABwK6675sadd96pyZMna8eOHRo3bpyjyfHqq6+6Kx8AuMyGH07o3MUcx9hqkXpHh5iYCAAAAMCtuOGCoufOnVOrVq00ffp0bdmyRWPHjpWXl5dGjhypVq1auSMjABQ7u92uxKsWEm3Xoo4Cq1cwKREAAACAW2Ut6sC6devUoUMHdejQQZGRkVqwYIHuvvtuzZo1S08++aTeeecdPfXUU9qzZ4878wJAsdiXck4Hj5031Pp1CjMpDQAAAIDbUWRzY/To0frzn/+snTt3auLEiXr99deVk3Nl+nbHjh01e/ZsDRw4UK+//rrTN9u7d6/i4uIUHh6ufv36aceOHdc9f968eWrXrp3Trw8Azlq41jhrI6x+FTUPqWZSGgAAAAC3o8jmRmZmpgIDA+Xt7a169eopLy9Pubm5hnO6dOmiefPmOXWjnJwcxcfHq3///tqyZYsGDx6s4cOHy2azFXr+sWPH9O67797EWwEA55w+l6nvdp001PrGhMliYftXAAAAoDQqsrkxYsQIxcfHq1OnTurVq5eeeuopVaxY8ZZvlJSUJKvVqoEDB8rLy0txcXEKCAjQmjVrrjk3Pz9fL7zwgh5++OFbvh8AFGXx+sMqsP8yDqjko5jweuYFAgAAAHBbilxQdMCAAYqNjdWxY8cUGBioWrVq3daNkpOTFRZmfJ49JCREBw4cUGxsrKE+ZcoU3XHHHercubP+/e9/39R90tPTdf78+UKPpaam3lxoAGVOZnauVmw6Yqj16hgiL88ie70AAAAASrjr7pYSEBCggICAYrlRZmam/Pz8DDVfX19lZ2cbart371ZiYqL+/e9/a/fu3Td9n4SEBE2YMOG2sgIou1ZvPabL2XmOsZenVT2iGpoXCAAAAMBtu+FWsMXFz8/vmkZGdna2/P39DeO//OUveuutt1Shwq1txzho0CD17t270GOpqakaMmTILb0ugNKvoMCuhVdt/9qldX1VqehjUiIAAAAAxcFtzY3Q0FAlJCQYasnJyYZGxO7du3Xs2DHFx8dLurL2RlZWliIjI7Vw4ULVrVv3hve53mwTLy+v23gHAEq7rT+e1qm0y4ZaX7Z/BQAAAEo9tzU3oqKiZLPZNGvWLA0YMECJiYlKS0tTdHS045zIyEj98MMPjvGmTZs0YsQIbdq0yV0xAZRhid8eMoxb3VFDDetUNikNAAAAgOLithX0vL29NXXqVC1ZskRt27ZVQkKCJk2aJH9/fw0dOlSTJ092VxQA5VDyyQvaeTDNUGPWBgAAAFA2ODVz4+jRo/rggw+0c+dO5ebmym63G45/9913Tt2sadOmmj179jX1adOmFXp+u3btmLUBoFgsumqtjbo1KiiyaW2T0gAAAAAoTk41N1577TWdPn1aQ4cOVcWKFV2dCQCK1flLOfrP9uOGWt+YUFmtFpMSAQAAAChOTjU3du7cqZkzZ6pFixauzgMAxe6bpBTl5hU4xhV8PdX17gYmJgIAAABQnJxac6N27dqy2WyuzgIAxS43L19LNyQbat3bN5Sfj9vWUwYAAADgYk79dP/8889r9OjReuaZZxQcHHzNlqqNGjVySTgAuF3rdpxU+qUcx9hqkXp3DDExEQAAAIDi5lRzY/jw4ZKkP/7xj46axWKR3W6XxWLRvn37XJMOAG6D3W5X4lrj9q9RLeuqVjV/kxIBAAAAcAWnmhurVq1ydQ4AKHZ7Dp/V4RMXDLW+nUJNSgMAAADAVZxqbtSrV8/VOQCg2C28avvXRkFV1axhNZPSAAAAAHCVIpsbUVFRWrJkiapVq6b27dvLYil6y8TvvvvOJeEA4Falnr2spN2nDLV+ncKu+70MAAAAQOlUZHPjhRdeUMWKFSVJL774otsCAUBxWLw+WXb7L+NqlX3V8a665gUCAAAA4DJFNjceeOCBQv8OACVdZnaulm86Yqj16hgiL0+ndr8GAAAAUMrwkz6AMmfllqPKyslzjL09rYptH2xiIgAAAACuRHMDQJmSX2DXoqsWEr0nMkhVKvqYlAgAAACAq9HcAFCmbNmbqtSzmYZanxi2fwUAAADKsptubuTl5d34JAAwycK1xlkbEY1rKjiwsklpAAAAALiD082NL7/8Ut27d1d4eLiOHTumUaNG6e9//7vsv96OAABMdPjEBe06lGao9e0UZlIaAAAAAO7iVHNj5syZmjhxooYOHSoPDw9JUvv27TV79myNGzfOpQEBwFkL1x0yjOvVrKjWTWqZlAYAAACAuzjV3Pjyyy/15ptv6uGHH5bVeuWSXr166f3339dXX33l0oAA4Iz0S9n6dvsJQ61vp1BZrRaTEgEAAABwF6eaGydPnlSjRo2uqTdo0EDp6enFHgoAbtbXG1OUl1/gGFfw81LXNkEmJgIAAADgLk41N5o1a6bly5dfU//iiy/UrFmzYg8FADfDlpuvrzemGGo92gfL18fTnEAAAAAA3Mqpn/xffPFFDRs2TN99951yc3P18ccf6/Dhw0pJSdG0adNcnREArmvt9yd0PiPHMbZaLerVke1fAQAAgPLCqeZGRESEli1bps8//1z+/v7Kzs5WTEyMJk+erNq1a7s6IwAUyW63X7OQaMe76qpmgJ9JiQAAAAC4m1PNjWeffVbPPfecRowY4eo8AHBTdh86q+STFw21vp2YtQEAAACUJ06tubF582Z5evLsOoCSJ3GtcdZGkwYBahpczaQ0AAAAAMzgVMdiyJAhevnll/Xb3/5WdevWlY+Pj+F4YTupAICrnUq7rM17Uw01Zm0AAAAA5Y9TzY2xY8dKkrZu3eqoWSwW2e12WSwW7du3zzXpAOA6Fq0/LLv9l3H1Kr7qcFdd8wIBAAAAMIVTzY1Vq1a5OgcA3JTLWblaufmIodarY4g8PZx62g4AAABAGeJUc6NevXqSJJvNpvz8fElXdiiw2Wzat2+f4zgAuMuKzUeVlZPvGHt7eahHVEPzAgEAAAAwjVPNjU2bNunVV1/V8ePHr30BT0/t2rWr2IMBQFHyC+xatP6wodYtMkiV/L1NSgQAAADATE7N33733XcVFhamKVOmyM/PT+PHj9err76qypUr67333nN1RgAw2LznlH4+l2mo9YlhIVEAAACgvHJq5sbBgwf1wQcfqFGjRrrzzjvl6+urxx57TFWrVtX06dN1//33uzonADgkrjXO2mjdtJaCalcyKQ0AAAAAszk1c8PHx0fe3leme4eEhDh2R4mIiNDhw4evdykAFKuDx89rz+Gzhlq/mDCT0gAAAAAoCZxqbrRp00aTJ09WRkaGWrRooZUrVyo3N1dbtmyRv7+/0zfbu3ev4uLiFB4ern79+mnHjh3XnGOz2fTGG2+offv2atOmjZ555hmdPn3a+XcEoExbuPaQYRxUu6IimtQ0KQ0AAACAksCp5saLL76obdu2ae7cuerbt68uX76sNm3a6C9/+YsGDRrk1I1ycnIUHx+v/v37a8uWLRo8eLCGDx8um81mOO+TTz7RoUOH9M033+i7775T1apVNWbMmJt/ZwDKnHMXs7VuxwlDrU9MmCwWi0mJAAAAAJQETq25ERoaqmXLlikrK0u+vr7617/+pc2bN6tq1apq1aqVUzdKSkqS1WrVwIEDJUlxcXH65z//qTVr1ig2NtZx3ogRI5SbmytfX1+dOnVKly9fVkBAwC28NQBlzdKNycrLtzvGlfy9dE+b+iYmAgAAAFASONXckKSCggKdPXtWOTk5stvtqlevnqQri402atTohtcnJycrLMz4XHxISIgOHDhgaG54eHjIw8ND48eP1yeffKJatWrp888/dzam0tPTdf78+UKPpaamOv06AEoWW26+vt6YYqj1iGooX2+nv40BAAAAKKOc+lSwYcMGPf/887pw4YLs9iu/NbVYLLLb7bJYLI4FRq8nMzNTfn5+hpqvr6+ys7MLPf+pp57SsGHD9Le//U1PPvmklixZIi8vrxveJyEhQRMmTHDiXQEoTb7dflwXL//yGJuH1aL7O4SYmAgAAABASeFUc+Ott95Shw4d9NRTT6lSpVvbbtHPz++aRkZ2dnaRC5L6+PhIkl544QXNnj1b+/fv15133nnD+wwaNEi9e/cu9FhqaqqGDBlyc8EBmM5ut2vhOuPOTB1b1VWNqn5FXAEAAACgPHGquXHixAlNmTJFQUFBt3yj0NBQJSQkGGrJycnXNCJeeukltWzZ0rE2R35+vgoKClS5cmWn7hMQEFDkGh3OzPwAUPLsPJCmlFMXDbV+ndj+FQAAAMAVTu2WEh4erj179tzWjaKiomSz2TRr1izl5uZq3rx5SktLU3R0tOG8u+66S9OnT9fx48eVlZWlt99+W23atLmtxgqA0i1xnXH716bBAWrcgIWGAQAAAFxR5MyNXy/i2bRpU7388svavn27goKCZLUaeyKPPfbYDW/k7e2tqVOn6o033tBHH32k4OBgTZo0Sf7+/ho6dKgiIyMVHx+vAQMG6OzZs3r00UeVm5urjh07auzYsbfxFgGUZifPZGjL3tOGWl9mbQAAAAD4FYv9fyuEXqVr167OvYDFolWrVhVrKFc5fvy4unXrplWrVql+fbaPBEqDT+fv1OINyY5xjap+mvbyvfLwcGriGQAAAIBS4nY+sxc5c2P16tW3HQwAbkdGVq5WbjlqqPWJDqGxAQAAAMDA6U8I586dc+x2snPnTo0bN44GCACXWrHpiLJt+Y6xj7eHurcLNjERAAAAgJLIqebGypUr1aVLF23fvl1HjhzRb3/7Wy1btkzPP/+8/vnPf7o6I4ByKD+/QIvXG7d/7RYZpIr+3iYlAgAAAFBSOdXcGDt2rJ599ll16NBB8+bNU926dbVkyRJ9+OGHmjlzpqszAiiHknan6uf0LEOtT0yoSWkAAAAAlGRONTdSUlLUu3dvSdKaNWvUrVs3SVKTJk2UlpbmunQAyq3EtcbtXyOb1Vb9WpVMSgMAAACgJHOquREYGKg9e/Zo7969OnjwoDp37izpSqODXUcAFLf9R9O1L+WcodaXWRsAAAAAilDkbim/9sQTT2jEiBGyWq2KiopSmzZtNH78eH366ad6//33XZ0RQDmzaJ1xrY0GgZUU3rimSWkAAAAAlHRONTceffRRhYeH68SJE4qOjpYkRUdHq3v37mrSpIlLAwIoX85eyNK6HScMtb4xYbJYLCYlAgAAAFDSOdXckKRmzZqpWbNmjnFERIRLAgEo35ZuTFF+gd0xruTvrS5tePwNAAAAQNGcWnMDANwhJzdfX29MMdR6dmgoHy8PcwIBAAAAKBVobgAoMf6z7ZguZdocYw+rRfd3aGheIAAAAAClAs0NACWC3W5X4lrjQqIx4fVUvYqfSYkAAAAAlBY0NwCUCDv2n9Gx05cMtX6dwkxKAwAAAKA0obkBoERYeNX2r81DqqlRUFWT0gAAAAAoTWhuADDd8Z8vaeu+04ZaX2ZtAAAAAHASzQ0Aplt01ayNWgF+an9noElpAAAAAJQ2NDcAmOpSpk2rth4z1HpHh8rDg29PAAAAAJzDpwcAplqedEQ5tnzH2NfbQ/e1CzYxEQAAAIDShuYGANPk5Rdo8XrjIyn33t1AFf28TEoEAAAAoDSiuQHANN/tOqW0C9mOscUi9YkJNTERAAAAgNKI5gYA0yxce8gwvrtZoOrWrGhSGgAAAAClFc0NAKb46cg5/Xgk3VDr24lZGwAAAABuHs0NAKZYuNa41kbDOpV1V6MaJqUBAAAAUJrR3ADgdmnns7R+50lDrW9MqCwWi0mJAAAAAJRmNDcAuN2SDckqKLA7xpUreKtz6/omJgIAAABQmtHcAOBW2bY8ffNdiqHWs0NDeXt5mJIHAAAAQOlHcwOAW63ZdlwZWbmOsaeHRb06hJiYCAAAAEBpR3MDgNsUFNiv2f61U0R9BVT2NSkRAAAAgLKA5gYAt9mx/4yO/5xhqPWJYftXAAAAALeH5gYAt0m8atbGnaHV1ah+VZPSAAAAACgraG4AcIujqRe1/aefDbV+nZi1AQAAAOD2ubW5sXfvXsXFxSk8PFz9+vXTjh07Cj1v4sSJ6tKliyIjIzV48GDt37/fnTEBuMCi9cmGca1q/mp7Zx2T0gAAAAAoS9zW3MjJyVF8fLz69++vLVu2aPDgwRo+fLhsNpvhvPnz5ysxMVGzZs1SUlKSoqKi9PTTT6ugoMBdUQEUs4uXbVq99Zih1ic6VB5Wi0mJAAAAAJQlbmtuJCUlyWq1auDAgfLy8lJcXJwCAgK0Zs0aw3np6emKj49XUFCQPD099fjjj+vkyZNKTU11V1QAxWxZUopsufmOsZ+Pp7q3a2BiIgAAAABliae7bpScnKywsDBDLSQkRAcOHFBsbKyj9uSTTxrOWb16tapWrarAwECn7pOenq7z588XeowGCeB+efkFWrLB+EjKfW0byN/Xy6REAAAAAMoatzU3MjMz5efnZ6j5+voqOzu7yGu2bNmi119/XW+++aasVucmmSQkJGjChAm3lRVA8dm486TOXvjl/3OLReodzUKiAAAAAIqP25obfn5+1zQysrOz5e/vX+j5CxYs0OjRozVq1Cj16dPH6fsMGjRIvXv3LvRYamqqhgwZ4vRr4f/bu/eoqur8/+Ovw83DTcG8iyKQealM/RKKijOajWUq1mCZ3czRsslyWpndvFCOP3W0aZYYutIpU36lq2ZaWFaWltaklkxZln7NAE1NRAQvgNzP949Z0hyhEuTs7Tmf52Ot1mp/zobzqlcLO28+e2/g4rhcrjqPf03o2U7tW4XalAgAAACAL7JsuBEbG6uMjAy3tdzc3HoHES+88IJWr16t9PR0JSYmNuh9IiMjFRkZWe9rgYFsgwestO9gkb77wf0yseTBcT9zNgAAAAA0jmU3FE1MTFRFRYXWrFmjyspKvfHGGyooKNCgQYPczvvHP/6hV155Ra+++mqDBxsALi3n79qI6dBcV8VdZlMaAAAAAL7KsuFGUFCQVqxYoQ0bNighIXF9L8wAACAASURBVEEZGRlatmyZQkJCNGnSJC1fvlyS9OKLL6qkpEQpKSnq06dP7V/Z2dm/8g4ALiX5RaXatvuo21ry4Dg5HDz+FQAAAEDTsuyyFEnq3r271q5dW2d95cqVtX+/ceNGKyMB8JB3Ps1VTY2r9jgirJkG9+loYyIAAAAAvsqynRsAzFFWXqX3dhx0WxsxoIsCA/xtSgQAAADAlzHcANDkNmcdUsnZytrjAH8/3TCgi32BAAAAAPg0hhsAmlRNjUtvfeJ+j5zf9O2oyHCnTYkAAAAA+DqGGwCa1Bf78nXkeInb2ugkHv8KAAAAwHMYbgBoUuc//vXquFaK7djCpjQAAAAATMBwA0CTOZh3Wru+O+62ljw41qY0AAAAAEzBcANAk3nrkxy34/aXhSq+Zzub0gAAAAAwBcMNAE3iVHG5Pso65LY2MilG/n4OmxIBAAAAMAXDDQBN4r0dB1RRVVN7HOIM0LBrO9uYCAAAAIApGG4AuGiVVTV659Nct7XrE6IV4gy0KREAAAAAkzDcAHDRPv3qiApPl9ce+zmkkYNibEwEAAAAwCQMNwBcFJfLpczzbiTa76r2andZqE2JAAAAAJiG4QaAi7L3QKG+P3TSbS15cJxNaQAAAACYiOEGgIuy/mP3XRtxUS3UM6alTWkAAAAAmIjhBoBGO1ZYqu27f3RbG50UJ4eDx78CAAAAsA7DDQCN9va/clTj+uk4MryZknp3sC8QAAAAACMx3ADQKKVllfrgs4NuayMGxigwwN+mRAAAAABMxXADQKN8mHVIJWVVtceBAX66oX8X+wIBAAAAMBbDDQANVlPj0vrzHv/6275RighvZlMiAAAAACZjuAGgwbL+95iOFpS4rY3m8a8AAAAAbMJwA0CDrf842+34mq6t1KV9c5vSAAAAADAdww0ADZL74yl9tb/AbY1dGwAAAADsxHADQIO8dd69Ntq3ClV897Y2pQEAAAAAhhsAGuDkmXJt+eKw29ropFj5+TlsSgQAAAAADDcANMB7Ow6osqqm9jjUGaDrru1sYyIAAAAAYLgB4AJVVlXrnU9z3dZ+17+LgpsF2JQIAAAAAP6D4QaAC/LJrh9VdKa89tjPIY0cGGNjIgAAAAD4D4YbAH6Vy+VS5nmPf028uoPatAyxKREAAAAA/IThBoBf9W3OCeUcOeW2NnpwrE1pAAAAAMAdww0Av2r9eY9/vbxThHp0aWlTGgAAAABwZ+lwY8+ePUpJSVHv3r2VnJysXbt2/eL5f/7zn7Vw4UKL0gGoT96JEu345qjbWnJSrBwOHv8KAAAA4NJg2XCjvLxcU6ZM0S233KKdO3fqrrvu0tSpU1VRUVHn3KKiIj3xxBNas2aNVfEA/Iy3/5Url+un45bNm2ngNR3tCwQAAAAA57FsuLFjxw75+flp/PjxCgwMVEpKiiIjI/XRRx/VOXf8+PHy9/fX8OHDrYoHoB6lZZV6/7ODbms3DYxVYABXtAEAAAC4dFj2CSU3N1dxcXFuazExMdq/f3+dc1etWqV58+YpJIQnMQB22rTzB50tr6o9Dgrw0/D+0TYmAgAAAIC6Aqx6o9LSUgUHB7utOZ1OlZWV1Tm3bdu2jX6foqIinTx5st7X8vLyGv19AdNU17j01nk3Eh0S30ktwprZlAgAAAAA6mfZcCM4OLjOIKOsrKzJd2dkZGRo6dKlTfo9ARPt3JOnvBOlbmujknj8KwAAAIBLj2XDjdjYWGVkZLit5ebmauTIkU36PnfeeefPfs+8vDxNmDChSd8P8FXrP3bftdH7itaKbtfcpjQAAAAA8PMsG24kJiaqoqJCa9as0bhx45SZmamCggINGjSoSd8nMjJSkZGR9b4WGBjYpO8F+KqcI6e0O7vAbS15cNzPnA0AAAAA9rLshqJBQUFasWKFNmzYoISEBGVkZGjZsmUKCQnRpEmTtHz5cquiAPgV6z/Jdjvu2DpMfbu1sSkNAAAAAPwyy3ZuSFL37t21du3aOusrV66s9/wFCxZ4OhKA8xSdKdPWL464rY0eHCs/P4dNiQAAAADgl1m2cwOAd3hv2wFVVdfUHocGB2ro/3SyMREAAAAA/DKGGwBqVVRW651tB9zWbugfLWczSzd5AQAAAECDMNwAUOvjL4/oZHF57bGfn0MjBsbYmAgAAAAAfh3DDQCSJJfLVedGogOubq82kSE2JQIAAACAC8NwA4Ak6ZvsE8r98bTbGo9/BQAAAOANGG4AkCRlfuy+a6Nb50h179LSpjQAAAAAcOEYbgDQ0YISfb4nz21t9OBYm9IAAAAAQMMw3ACgt/6VI5frp+PLWjg1oFcH+wIBAAAAQAMw3AAMV3K2Ups+P+i2dtPAGAX48+MBAAAAgHfg0wtguA8+/0Fny6trj4MC/TW8fxf7AgEAAABAAzHcAAxWXePSW//KcVsbGt9JzUODbEoEAAAAAA3HcAMw2OffHlV+Yanb2ugkbiQKAAAAwLsw3AAMlvmx+66Nvt3bqFPbcJvSAAAAAEDjMNwADPX94ZP6NueE21pyUpxNaQAAAACg8RhuAIZa/3G223GntmHq0621TWkAAAAAoPEYbgAGKjxdpk92HXFbG5UUJ4fDYVMiAAAAAGg8hhuAgd7ZlquqalftcVhwoIb8T5SNiQAAAACg8RhuAIapqKzWu9sOuK3dkNhFzqAAewIBAAAAwEViuAEYZusXh3W6pKL22N/PoZsGxtiYCAAAAAAuDsMNwCAul0vrP3F//OvAazqoVUSwTYkAAAAA4OIx3AAM8vX+Ah04etptLXkwj38FAAAA4N0YbgAGyfzE/fGv3aMjdUXnSJvSAAAAAEDTYLgBGOLH48XaueeY29podm0AAAAA8AEMNwBDvHXevTZaRQRrwNXtbUoDAAAAAE2H4QZggOKzldq08we3tZEDY+Tvz48AAAAAAN6PTzaAAT747KDKKqprj5sF+Wt4/2gbEwEAAABA02G4Afi46uoavf0v90tSrovvpLCQIJsSAQAAAEDTYrgB+Lgd3+Qpv+is29qopFib0gAAAABA0wuwOwA8y+Vyad8PRcorKJHD4VBUmzDFdmwhh8NhdzR40JnSCn2bc0KlZZV6ffN+t9fie7RVVJtwm5IBAAAAQNNjuOGjampc2rjjgDI/ztGR48Vur8V2bKFbfnu5BvfpyJDDxxwrLNXa9/fp4y8Pq6Kqpt5zRrNrAwAAAICPYbjhg6qra/TXV7/Qx7uO1Pt6zpFTWvz//63vDhVp0uirGHD4iO8Pn9ScF7frdEnFz57j53AoLCTQwlQAAAAA4HmW3nNjz549SklJUe/evZWcnKxdu3bVe96qVauUlJSkvn37avr06SotLbUyptdb8+7enx1s/Lf1H+forU9yfvU8XPpOFZfrmZU7fnGwIUk1Lpee/ftnOlVcblEyAAAAAPA8y4Yb5eXlmjJlim655Rbt3LlTd911l6ZOnaqKCvcPYx999JH+/ve/a/Xq1dq6datOnTqlJUuWWBXT650qLtf6Bgws1m36TpVV1b9+Ii5p73yaq5NnLmxgcfJMud7ZdsCzgQAAAADAQpZdlrJjxw75+flp/PjxkqSUlBS98sor+uijjzR8+PDa8zIzM5WSkqKYmBhJ0rRp0zRhwgQ99thj8vf3tyqu1/ow65Aqf+ZeC/U5XVKhhxdvUYvwZh5MBU9yuVz67oeiBn3Ne9sP6LZhV8jPj0uSAAAAAHg/y4Ybubm5iouLc1uLiYnR/v373YYbOTk5uv76693OOXPmjI4dO6YOHTr86vsUFRXp5MmT9b6Wl5fXyPTeY9/Bhn3IlaTDx4t1+LybjsK3FZ4uU8Gps2oTGWJ3FAAAAAC4aJYNN0pLSxUcHOy25nQ6VVZW5rZ29uxZOZ3O2uNzX3P27NkLep+MjAwtXbr0ItN6r/JKLjHBhangvxUAAAAAPsKy4UZwcHCdQUZZWZlCQtx/c+x0OlVe/tO9A84NNUJDQy/ofe68806NHDmy3tfy8vI0YcKEBqT2PpFcXoILFBHGfysAAAAAfINlw43Y2FhlZGS4reXm5tYZRMTFxSknJ8ftnPDwcLVp0+aC3icyMlKRkZH1vhYY6PuPwBzQq4M++PyHBn3NhJE9uTzBy637YJ8O5p254PN7d22tsJAgDyYCAAAAAOtYNtxITExURUWF1qxZo3HjxikzM1MFBQUaNGiQ23mjR4/WnDlzNHz4cLVv315LlizRqFGj5Odn6VNrvVbfbm3UvlWojhaUXND5PWNa6vdDuno4FTwtwN+h/7dq5wWfP2JgjAfTAAAAAIC1LJsYBAUFacWKFdqwYYMSEhKUkZGhZcuWKSQkRJMmTdLy5cslSUOHDtXkyZN1//3367e//a3Cw8M1Y8YMq2J6PT8/h6bd1kcB/r9ebYgzQH9MucaCVPC0/le1V1Lvjhd0blLvjup/VTsPJwIAAAAA6zhcLpfL7hBWOXz4sK677jpt3rxZUVFRdsfxqF3f5Wvh6iwVn62s9/XLWjg1895+urxThMXJ4CmVVTVKf+Mrbdr585clDbu2s/6Yco0CA9gJBQAAAODScjGf2S27LAXW6n1FG618+np99O9D2rzzB+WdKJXDIUW1Cdfv+nXWoN4d5Qyifl8SGOCnaeP66KZBMXrn01x9+d1xlZytVGhwoPpc0VojBsbo8iiGWQAAAAB8D59ufVhocKBGDorVyEGxdkeBhS6PitDDt/WxOwYAAAAAWIa96QAAAAAAwKsx3AAAAAAAAF6N4QYAAAAAAPBqDDcAAAAAAIBXY7gBAAAAAAC8GsMNAAAAAADg1RhuAAAAAAAAr8ZwAwAAAAAAeDWGGwAAAAAAwKsx3AAAAAAAAF6N4QYAAAAAAPBqAXYHsFJ1dbUkKS8vz+YkAAAAAADgv537rH7us3tDGDXcOH78uCTpjjvusDkJAAAAAACoz/HjxxUdHd2gr3G4XC6Xh/JccsrKyvTNN9+odevW8vf3tzuOpQ4dOqQJEyZo1apV6tSpk91xYBF6Nw+dm4nezUPnZqJ389C5mUzuvbq6WsePH9dVV10lp9PZoK81aueG0+lUfHy83TFsUVlZKUlq166doqKibE4Dq9C7eejcTPRuHjo3E72bh87NZHrvDd2xcQ43FAUAAAAAAF6N4QYAAAAAAPBqDDcAAAAAAIBXY7gBAAAAAAC8GsMNAAAAAADg1fxTU1NT7Q4BazidTiUkJCg4ONjuKLAQvZuHzs1E7+ahczPRu3no3Ez03nAOl8vlsjsEAAAAAABAY3FZCgAAAAAA8GoMNwAAAAAAgFdjuAEAAAAAALwaww0AAAAAAODVGG4AAAAAAACvxnADAAAAAAB4NYYbAAAAAADAqzHcAAAAAAAAXo3hBgAAAAAA8GoMN3xYTU1Nnb9ghh9//FHvvPOO9u7dqxMnTtgdBxbZtGmT3RFgMTo30+uvv253BNjgXO+VlZVaunSpzWlgBTo3U1pamqqqqnTq1CnNmTPH7jheJcDuAPCcp59+Wl9//bW6desmh8Oh77//XpmZmXbHggWWLFmi0NBQde/eXampqUpLS7M7Eiywfv16ORwOhYSESJISExNtTgRPo3Mzvffeezp79mxt7ykpKTYnghXCw8P16KOPqqqqSvfcc4/dcWABOjfT4MGDNXHiRDmdTs2aNcvuOF6FnRs+bP78+Ro0aJD++te/6rnnntOAAQPsjgSLhIWFKTQ0VLGxsXI6nXbHgUWGDBmiM2fO6NixYzp27JjdcWABOjfT/fffrx49eig6OlrR0dF2x4FFsrKyFB0drVatWunf//633XFgATo30+rVqzVq1Cj16dNHq1evtjuOV2Hnhg/Lz89XYWGhpkyZIkm65pprbE4EqwwaNEhr167VlClT+I2eQQICArR9+3a5XC5J0pgxY2xOBE+jczN99dVX+uqrrxQQEKCysjJde+21dkeCBcaNG6fLL79ckvTZZ5/ZnAZWoHPzuFwuzZgxQ61bt5YkZWdn25zIuzDc8GGffPKJoqOjVVpaKkmqrq62ORE8raysTMePH1dubq6efvppuVwurVu3TsOGDbM7GiywdetWDRgwQD179tS6devsjgML0LmZDh48qBEjRujyyy+nd0Okp6frwIEDkv7z4cfhcKhfv372hoJH0bmZ0tPTdfjwYbe1+fPn25TG+zDc8GG///3v7Y4Ai1VVVSkzM1NffPGFSkpK5HA41K1bN7tjwSL+/v6KiorSli1bdPr0abvjwAJ0bqaqqiq1atVKr7/+uvLz8+2OAwsUFhZqwIABGj16dO1OLfg2OjdTTk6OYmJilJycTO+NwHAD8CFhYWGaOnWqsrOztXv3brlcLp08edLuWLDIo48+qqCgIB07dky9evWyOw4sQOdmmjRpkjp27Ch/f381b97c7jiwQGRkpF5++WW3SxP4ba5vo3MzDRw4UP/85z/d1qZOnWpTGu/jcDESAnzOAw88oC5duuiKK67Qtm3btGjRIrsjwQKpqany8/PToEGDlJSUpMDAQLsjwcPo3ExpaWnKz89Xt27ddMMNN6hVq1Z2R4IFCgsL1bJlS7e1devW6bbbbrMpETyNzs1UWVlZ58/zFStWaPLkyTYl8h48LQXwQS1bttTQoUMVHh6uFi1a2B0HFklNTdX06dO1fft2jRw50u44sACdm+mhhx7SQw89pIMHD+q+++6zOw4scv6HXOk/H37hu+jcTPX9oqKqqsqGJN6Hy1IAH3TTTTepVatW2rhxY+3dluH75syZI39/fyUlJWnGjBl2x4EF6NxMTzzxhDp06KBbb71VTz/9tN1xYCOHw2F3BFiMzs1E7xeG4QbgY/72t7/V/gAMCwtTWVmZzYlglaeeekrNmjVzW2P7qm+jczMtWLCgzhpbls3E1eXmoXMz0fuF4bIUwMeMHTtW+fn5GjVqlMaMGcMNRQ1y/odcie2rvo7OcQ5bls1088032x0BHrJv3z699NJLtT/T33//fUl07usKCwu1efNmHT16VAsXLtTXX38tSbr77rttTuYdGG4APqZjx46qrKxURESEwsPD2blhOLYxmofOzUTvvm3mzJmaMWOGZsyYoccee6z2MrR27drZnAyekp6ersTERC1evFjHjh3Tpk2bJNG5r1u0aJEqKio0bdo03X///VqzZo0kKTQ01OZk3oHLUgAf9Mc//lErV66Un5+fHnjgAUlSfn6+2rRpY3MyWI1tjOahczPRu28bOXKk9uzZo4kTJ9odBRZxOp3q0aOHZs2apXnz5rET1xAVFRVKSkpSu3btGGg0gn9qamqq3SEANK2IiAgNHDhQAwYMqH1aypo1axQfH29zMlitU6dOCgsLszsGPGDfvn1av369oqOjFRwcrPfff19xcXF07uMKCwu1bds2BQcHKz09Xc2bN1fbtm3Vs2dPBQUF2R0PHhIVFaXLLruMJ6AZJCwsTNnZ2eratav69u2rrKwsXX/99XbHgodFRUXp+PHj6tOnj/bu3Vv75zouDDs3AEPwWz3fNnPmTFVUVEj6T9cOh0N/+ctf2L7qw9LT0zVlyhQtXrxY06ZN06ZNm/S73/2Ozn3cokWLNHjwYE2bNk0vvvii5s2bp0WLFvEbPgPk5+dr5cqVcrlcGjt2rHr16mV3JHhQYmKisrKyNHv2bLlcLt1xxx12R4IFrrzySrfex44da3ckr8JwAzAE12P7NrYsm4cty2Ziy7K5tm3bpmeffVZVVVV69tlnGW4YgM7NRO+Nxw1FAUM0b97c7gjwoP79+2vYsGF2x4CFxowZoy1btig4OFjTp09XZGSk3ZFggYkTJ2r//v3q06eP9u3bp1tuucXuSLDI0aNHtX37dn3++ecqKirS9u3b7Y4ED6NzM9F74zlc7FUHfM5LL72k3bt3a9iwYcrPz9e9995rdyRYICsrS+vXr2fLskHo3Ez0bqY333yzztrAgQO5WbgPo3Mz0XvjcVkK4IOOHDmiTp066aabbtLs2bPtjgOLsI3RPHRuJno3080331xnbfny5ZoyZYoNaWAFOjcTvTcel6UAPsjPz08HDhzQ2rVrVVJSYnccWIRtjOahczPRO85hA7Z56NxM9H5h2LkB+KBp06bps88+05kzZ/TMM8/YHQcWSUhIUF5eniRp6NChysvLU35+PtsYfRidm4necQ43CzcPnZuJ3i8Mww3AB82ZM0ePPPKITp06pblz52rhwoV2R4IF2MZoHjo3E73jHG4Wbh46NxO9XxiGG4APioiIUFRUlKKiohQcHGx3HNiIbYzmoXMz0bvvq+9m4ePHj7c7FjyIzs1E743HPTcAH5SYmKgnn3xSM2bMUL9+/eyOAxuxjdE8dG4mevd9/32z8NzcXLvjwAJ0biZ6bzx2bgA+ZsuWLTp58qT69u0rSdxQ1HBsYzQPnZuJ3n0fNws3D52bid4bz+FiHyPgU/bu3atdu3YpLi6udi0hIcHGRLBKfdsY4dvo3Ez0bqbi4uLam4UPGzZMYWFhdkeCh9G5mei98bgsBfAxPXr00N69e9WzZ0/Fx8crPj7e7kiwCNsYzUPnZqJ3M82ZM0fdunVT165dNXfuXLvjwAJ0biZ6bzwuSwF80IEDB/TUU08pICBAQUFBWrBggd2RYAG2MZqHzs1E72biZuHmoXMz0XvjcVkK4IMWLlyoBx98UGVlZXruuec0f/58uyPBAmxjNA+dm4nezbRp0yZt3rxZ1dXVGjJkiG688Ua7I8HD6NxM9N54XJYC+KjCwkIVFxfL4XDo0KFDdseBBdjGaB46NxO9m+e/bxZ+7bXXsmPHAHRuJnq/OFyWAvig0NBQrV+/XpLUoUMHZWZmaurUqTangqexjdE8dG4mejdP27ZtdfToUbebhcO30bmZ6P3iMNwAfBCDDDMlJibqySefrN3GCN9H52aid/P06NFDr732mkaNGqWQkBC748ACdG4mer843HMDAHzAli1bVFBQoHM/0h0Oh1JSUmxOBU+iczPRu7nuvvtuRUREcLNwg9C5mei98di5AQA+gG2M5qFzM9G7ua688kq3m4XD99G5mei98bihKAD4gB49emjv3r3q2bOn4uPjFR8fb3ckeBidm4nezcbNws1D52ai98bhshQA8BFsYzQPnZuJ3s20dOnSOmvcY8u30bmZ6L3xuCwFAHwE2xjNQ+dmoncz8eHGPHRuJnpvPC5LAQAfwjZG89C5megdAAB3XJYCAD6CbYzmoXMz0TsAAHUx3AAAAAAAAF6Ny1IAAAAAAIBXY7gBAAAAAAC8GsMNAADgEcXFxXr++ec1fPhw9erVS9ddd50WL16s4uLiC/r6u+66SwsXLvRwSgAA4At4FCwAAGhyZ86c0bhx4xQWFqaZM2eqS5cuysnJ0fz58/Xll19q1apVCgwMtDsmAADwEQw3AABAk1u8eLEk6ZVXXpHT6ZQkderUSdHR0RoxYoQ2bNigMWPG2BkRAAD4EIYbAACgSVVUVOjtt9/W9OnTawcb53Tp0kWrV69W165dVVNTo9WrV+vVV1/V0aNHdcUVV+ixxx5T//7963zPJ554QqWlpVqyZEnt2tChQzVx4kTdeeedSktLU3Z2tqKiovTaa68pODhYjz76qCIjIzVv3jydOHFCQ4YM0YIFCxQYGKi0tDTt379f7du315tvvqmgoCDdeOONevLJJ+Xn56djx45p1qxZysrKUkBAgH7zm99o9uzZCg8P9/i/PwAA0HDccwMAADSpQ4cOqbi4WFdffXW9r8fHx6tFixZatmyZ0tPT9ac//UmZmZlKSEjQ5MmTdejQoUa976ZNm1RRUaE333xTw4cPV2pqql544QU9//zzWrRokTZu3Kh333239vwPP/xQpaWlWrt2rR5++GFlZGToww8/lCQ988wzqq6u1htvvKGXX35Z3377rdLS0hqVCwAAeB7DDQAA0KROnTolSb+4y8HlcmnNmjV64IEHNGLECMXGxurxxx9X9+7dtWrVqka9b3BwsB5//HF17txZt99+u8rKyjRlyhRdddVVuu6669SjRw9lZ2fXnu90OjVr1izFxsbq1ltvVffu3bV7925J0uHDh9WiRQtFRUXpyiuvVFpamsaOHduoXAAAwPMYbgAAgCYVGRkp6achR31OnDihoqIi9erVy229b9++bgOIhujQoYP8/f0lqfZymI4dO9a+7nQ6VVFRUXvcvn17BQUF1R6HhYXVvv7www/rgw8+UL9+/fTggw9q9+7dio2NbVQuAADgeQw3AABAk+rcubMiIiJqd0Gcb+7cudqwYYMkyeFwuL1WXV2tmpqaOl9z/nmSVFVV5XZ8brDx3/z8fv5/dX7paS3Dhg3T1q1b9dRTT8nPz0+zZ8/WI4888rPnAwAAezHcAAAATcrf318jR45URkaGysvL3V7Lzs7WunXrFBoaqtatW2vXrl1ur3/55Zf17pAIDAxUSUlJ7XFJSYkKCws98w8g6fnnn9fhw4c1duxYpaWlaf78+dq4cWOdgQoAALg0MNwAAABN7sEHH1RVVZXuueceffrppzp06JDee+89TZ48WX379lVycrImTZqk5cuX691331Vubq4WLlyoffv26fbbb6/z/a6++mplZWVp69atysnJ0cyZM39xV8bFys3N1bPPPqtvvvlGubm52rhxo7p3766AAB40BwDApYg/oQEAQJNr2bKlXnvtNaWnp2vWrFkqKChQu3btNGrUKN13330KDAzU3XffrdLSUs2fP18nT55Uz5499fLLL6tbt251vl9ycrJ27dqlRx55RM2aNdO9996roqIij+VPTU3V3Llz9Yc//EHl5eWKj4/naSkAAFzCHC6Xy2V3CAAAAAAAgMbishQAAAAAAODVGG4AAAAAAACvxnADAAAAAAB4NYYbAAAAAADAqzHcAAAAAAAAXo3hBgAAAAAA8GoMNwAAAAAAgFdjuAEAAAAAALwaww0AIPKPrgAAAAxJREFUAAAAAODV/g9c/gkGm3/wiAAAAABJRU5ErkJgg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863894"/>
            <a:ext cx="3425825" cy="137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926" y="863894"/>
            <a:ext cx="3645546" cy="1462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9669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395536" y="195486"/>
            <a:ext cx="6761100" cy="43327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smtClean="0"/>
              <a:t>Data-Categorical variables by churn</a:t>
            </a:r>
            <a:endParaRPr sz="18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74" y="659421"/>
            <a:ext cx="3498480" cy="1731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473" y="734028"/>
            <a:ext cx="3240360" cy="158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783" y="2266063"/>
            <a:ext cx="3061594" cy="1373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472" y="2078094"/>
            <a:ext cx="3138881" cy="1587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Google Shape;3851;p15"/>
          <p:cNvSpPr txBox="1">
            <a:spLocks/>
          </p:cNvSpPr>
          <p:nvPr/>
        </p:nvSpPr>
        <p:spPr>
          <a:xfrm>
            <a:off x="348392" y="3507854"/>
            <a:ext cx="6527864" cy="11479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buNone/>
            </a:pPr>
            <a:endParaRPr lang="en-US" sz="1400" b="1" dirty="0" smtClean="0"/>
          </a:p>
          <a:p>
            <a:r>
              <a:rPr lang="en-US" sz="1200" dirty="0" smtClean="0"/>
              <a:t>Distributions for channel sales and </a:t>
            </a:r>
            <a:r>
              <a:rPr lang="en-US" sz="1200" dirty="0" err="1" smtClean="0"/>
              <a:t>nb_prod_act</a:t>
            </a:r>
            <a:r>
              <a:rPr lang="en-US" sz="1200" dirty="0" smtClean="0"/>
              <a:t> are quite different for churned and non churned clients.  Non churned clients have variable set of services. Some channels are not present for churned clients.  Churned clients consume gas less</a:t>
            </a:r>
            <a:endParaRPr lang="en-US" sz="1400" b="1" dirty="0" smtClean="0"/>
          </a:p>
          <a:p>
            <a:pPr marL="171450" indent="-171450"/>
            <a:endParaRPr lang="en-US" sz="1200" b="1" dirty="0" smtClean="0"/>
          </a:p>
          <a:p>
            <a:pPr marL="0" indent="0">
              <a:buFont typeface="Titillium Web Light"/>
              <a:buNone/>
            </a:pPr>
            <a:endParaRPr lang="en-US" sz="1200" b="1" dirty="0" smtClean="0"/>
          </a:p>
          <a:p>
            <a:pPr marL="0" indent="0">
              <a:buFont typeface="Titillium Web Light"/>
              <a:buNone/>
            </a:pPr>
            <a:endParaRPr lang="en-US" sz="1200" b="1" dirty="0" smtClean="0"/>
          </a:p>
          <a:p>
            <a:pPr marL="0" indent="0">
              <a:buFont typeface="Titillium Web Light"/>
              <a:buNone/>
            </a:pPr>
            <a:endParaRPr lang="en-US" sz="1200" b="1" dirty="0"/>
          </a:p>
        </p:txBody>
      </p:sp>
    </p:spTree>
    <p:extLst>
      <p:ext uri="{BB962C8B-B14F-4D97-AF65-F5344CB8AC3E}">
        <p14:creationId xmlns:p14="http://schemas.microsoft.com/office/powerpoint/2010/main" val="2577216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395536" y="195486"/>
            <a:ext cx="6761100" cy="43327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smtClean="0"/>
              <a:t>Data-Categorical variables by churn</a:t>
            </a:r>
            <a:endParaRPr sz="18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771549"/>
            <a:ext cx="4608512" cy="1321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392" y="2427734"/>
            <a:ext cx="4013873" cy="1280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Google Shape;3851;p15"/>
          <p:cNvSpPr txBox="1">
            <a:spLocks/>
          </p:cNvSpPr>
          <p:nvPr/>
        </p:nvSpPr>
        <p:spPr>
          <a:xfrm>
            <a:off x="348392" y="3507854"/>
            <a:ext cx="6527864" cy="11479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buNone/>
            </a:pPr>
            <a:endParaRPr lang="en-US" sz="1400" b="1" dirty="0" smtClean="0"/>
          </a:p>
          <a:p>
            <a:r>
              <a:rPr lang="en-US" sz="1200" dirty="0" smtClean="0"/>
              <a:t>More discount predicted options for churned customers</a:t>
            </a:r>
            <a:endParaRPr lang="en-US" sz="1200" b="1" dirty="0" smtClean="0"/>
          </a:p>
          <a:p>
            <a:pPr marL="0" indent="0">
              <a:buFont typeface="Titillium Web Light"/>
              <a:buNone/>
            </a:pPr>
            <a:endParaRPr lang="en-US" sz="1200" b="1" dirty="0" smtClean="0"/>
          </a:p>
          <a:p>
            <a:pPr marL="0" indent="0">
              <a:buFont typeface="Titillium Web Light"/>
              <a:buNone/>
            </a:pPr>
            <a:endParaRPr lang="en-US" sz="1200" b="1" dirty="0" smtClean="0"/>
          </a:p>
          <a:p>
            <a:pPr marL="0" indent="0">
              <a:buFont typeface="Titillium Web Light"/>
              <a:buNone/>
            </a:pPr>
            <a:endParaRPr lang="en-US" sz="1200" b="1" dirty="0"/>
          </a:p>
        </p:txBody>
      </p:sp>
    </p:spTree>
    <p:extLst>
      <p:ext uri="{BB962C8B-B14F-4D97-AF65-F5344CB8AC3E}">
        <p14:creationId xmlns:p14="http://schemas.microsoft.com/office/powerpoint/2010/main" val="2156438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278575" y="739550"/>
            <a:ext cx="4085513" cy="2984328"/>
          </a:xfrm>
          <a:prstGeom prst="rect">
            <a:avLst/>
          </a:prstGeom>
        </p:spPr>
        <p:txBody>
          <a:bodyPr spcFirstLastPara="1" wrap="square" lIns="91425" tIns="91425" rIns="91425" bIns="91425" anchor="t" anchorCtr="0">
            <a:noAutofit/>
          </a:bodyPr>
          <a:lstStyle/>
          <a:p>
            <a:pPr marL="0" lvl="0" indent="0">
              <a:buNone/>
            </a:pPr>
            <a:r>
              <a:rPr lang="en-US" sz="2000" i="0" dirty="0" smtClean="0"/>
              <a:t>Current churn rate is about </a:t>
            </a:r>
            <a:r>
              <a:rPr lang="en-US" sz="2000" i="0" dirty="0" smtClean="0"/>
              <a:t>10</a:t>
            </a:r>
            <a:r>
              <a:rPr lang="en-US" sz="2000" i="0" dirty="0" smtClean="0"/>
              <a:t>% </a:t>
            </a:r>
            <a:endParaRPr lang="en-US" sz="2000" i="0" dirty="0" smtClean="0"/>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266232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395536" y="195486"/>
            <a:ext cx="6761100" cy="43327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smtClean="0"/>
              <a:t>Data-Continuous variables by churn- consumption</a:t>
            </a:r>
            <a:endParaRPr sz="18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pic>
        <p:nvPicPr>
          <p:cNvPr id="717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627534"/>
            <a:ext cx="3765582" cy="154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988" y="685836"/>
            <a:ext cx="3646088" cy="149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2283719"/>
            <a:ext cx="3765582"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Google Shape;3851;p15"/>
          <p:cNvSpPr txBox="1">
            <a:spLocks/>
          </p:cNvSpPr>
          <p:nvPr/>
        </p:nvSpPr>
        <p:spPr>
          <a:xfrm>
            <a:off x="4028872" y="2067694"/>
            <a:ext cx="3384376" cy="22959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buNone/>
            </a:pPr>
            <a:endParaRPr lang="en-US" sz="1400" b="1" dirty="0" smtClean="0"/>
          </a:p>
          <a:p>
            <a:r>
              <a:rPr lang="en-US" sz="1200" dirty="0"/>
              <a:t>Gas consumption (</a:t>
            </a:r>
            <a:r>
              <a:rPr lang="en-US" sz="1200" dirty="0" smtClean="0"/>
              <a:t>cons_gas_12_m</a:t>
            </a:r>
            <a:r>
              <a:rPr lang="en-US" sz="1200" dirty="0"/>
              <a:t>) trend is quite different </a:t>
            </a:r>
            <a:r>
              <a:rPr lang="en-US" sz="1200" dirty="0" smtClean="0"/>
              <a:t>for </a:t>
            </a:r>
            <a:r>
              <a:rPr lang="en-US" sz="1200" dirty="0"/>
              <a:t>churn </a:t>
            </a:r>
            <a:r>
              <a:rPr lang="en-US" sz="1200" dirty="0" smtClean="0"/>
              <a:t>customers (more peak values on the right tale)</a:t>
            </a:r>
            <a:endParaRPr lang="en-US" sz="1200" dirty="0"/>
          </a:p>
          <a:p>
            <a:r>
              <a:rPr lang="en-US" sz="1200" dirty="0" smtClean="0"/>
              <a:t>-A lot of values concentrated near 0</a:t>
            </a:r>
            <a:endParaRPr lang="en-US" sz="1400" b="1" dirty="0" smtClean="0"/>
          </a:p>
          <a:p>
            <a:pPr marL="171450" indent="-171450"/>
            <a:endParaRPr lang="en-US" sz="1400" b="1" dirty="0" smtClean="0"/>
          </a:p>
          <a:p>
            <a:pPr marL="171450" indent="-171450"/>
            <a:endParaRPr lang="en-US" sz="1200" b="1" dirty="0" smtClean="0"/>
          </a:p>
          <a:p>
            <a:pPr marL="0" indent="0">
              <a:buFont typeface="Titillium Web Light"/>
              <a:buNone/>
            </a:pPr>
            <a:endParaRPr lang="en-US" sz="1200" b="1" dirty="0" smtClean="0"/>
          </a:p>
          <a:p>
            <a:pPr marL="0" indent="0">
              <a:buFont typeface="Titillium Web Light"/>
              <a:buNone/>
            </a:pPr>
            <a:endParaRPr lang="en-US" sz="1200" b="1" dirty="0" smtClean="0"/>
          </a:p>
          <a:p>
            <a:pPr marL="0" indent="0">
              <a:buFont typeface="Titillium Web Light"/>
              <a:buNone/>
            </a:pPr>
            <a:endParaRPr lang="en-US" sz="1200" b="1" dirty="0"/>
          </a:p>
        </p:txBody>
      </p:sp>
    </p:spTree>
    <p:extLst>
      <p:ext uri="{BB962C8B-B14F-4D97-AF65-F5344CB8AC3E}">
        <p14:creationId xmlns:p14="http://schemas.microsoft.com/office/powerpoint/2010/main" val="4078174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395536" y="195486"/>
            <a:ext cx="6761100" cy="43327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smtClean="0"/>
              <a:t>Data-Continuous variables by churn- forecast consumption</a:t>
            </a:r>
            <a:endParaRPr sz="18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38" y="716686"/>
            <a:ext cx="3265739" cy="1375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738" y="2291274"/>
            <a:ext cx="3278941" cy="1463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3490" y="710224"/>
            <a:ext cx="3603705" cy="1381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3490" y="2291273"/>
            <a:ext cx="3615291" cy="1432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Google Shape;3851;p15"/>
          <p:cNvSpPr txBox="1">
            <a:spLocks/>
          </p:cNvSpPr>
          <p:nvPr/>
        </p:nvSpPr>
        <p:spPr>
          <a:xfrm>
            <a:off x="611561" y="3867894"/>
            <a:ext cx="6717220" cy="9361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r>
              <a:rPr lang="en-US" sz="1400" dirty="0"/>
              <a:t>Current paid consumption and forecasted consumption can take negative </a:t>
            </a:r>
            <a:r>
              <a:rPr lang="en-US" sz="1400" dirty="0" smtClean="0"/>
              <a:t>values</a:t>
            </a:r>
          </a:p>
          <a:p>
            <a:r>
              <a:rPr lang="en-US" sz="1400" dirty="0" smtClean="0"/>
              <a:t>A lot of  ~0 values. Negative values can take place.</a:t>
            </a:r>
            <a:endParaRPr lang="en-US" sz="1400" dirty="0" smtClean="0"/>
          </a:p>
        </p:txBody>
      </p:sp>
    </p:spTree>
    <p:extLst>
      <p:ext uri="{BB962C8B-B14F-4D97-AF65-F5344CB8AC3E}">
        <p14:creationId xmlns:p14="http://schemas.microsoft.com/office/powerpoint/2010/main" val="11937971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395536" y="195486"/>
            <a:ext cx="6761100" cy="433271"/>
          </a:xfrm>
          <a:prstGeom prst="rect">
            <a:avLst/>
          </a:prstGeom>
        </p:spPr>
        <p:txBody>
          <a:bodyPr spcFirstLastPara="1" wrap="square" lIns="91425" tIns="91425" rIns="91425" bIns="91425" anchor="b" anchorCtr="0">
            <a:noAutofit/>
          </a:bodyPr>
          <a:lstStyle/>
          <a:p>
            <a:pPr lvl="0"/>
            <a:r>
              <a:rPr lang="en-US" sz="1800" dirty="0" smtClean="0"/>
              <a:t>Data-</a:t>
            </a:r>
            <a:r>
              <a:rPr lang="en-US" sz="1800" dirty="0"/>
              <a:t>Continuous</a:t>
            </a:r>
            <a:r>
              <a:rPr lang="en-US" sz="1800" dirty="0" smtClean="0"/>
              <a:t> variables by churn-forecast bill</a:t>
            </a:r>
            <a:endParaRPr sz="18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806" y="2715765"/>
            <a:ext cx="3526256" cy="1717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4061" y="758292"/>
            <a:ext cx="3534608" cy="1480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805" y="740231"/>
            <a:ext cx="3484260" cy="1498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Google Shape;3851;p15"/>
          <p:cNvSpPr txBox="1">
            <a:spLocks/>
          </p:cNvSpPr>
          <p:nvPr/>
        </p:nvSpPr>
        <p:spPr>
          <a:xfrm>
            <a:off x="4211960" y="2355726"/>
            <a:ext cx="3384376" cy="22959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buNone/>
            </a:pPr>
            <a:endParaRPr lang="en-US" sz="1400" b="1" dirty="0" smtClean="0"/>
          </a:p>
          <a:p>
            <a:r>
              <a:rPr lang="en-US" sz="1200" dirty="0"/>
              <a:t>A lot of forecasted values </a:t>
            </a:r>
            <a:r>
              <a:rPr lang="en-US" sz="1200" dirty="0" smtClean="0"/>
              <a:t>are</a:t>
            </a:r>
            <a:r>
              <a:rPr lang="en-US" sz="1200" dirty="0" smtClean="0"/>
              <a:t> </a:t>
            </a:r>
            <a:r>
              <a:rPr lang="en-US" sz="1200" dirty="0"/>
              <a:t>equal to </a:t>
            </a:r>
            <a:r>
              <a:rPr lang="en-US" sz="1200" dirty="0" smtClean="0"/>
              <a:t>0 or N/A .Negative values can take place. </a:t>
            </a:r>
          </a:p>
          <a:p>
            <a:r>
              <a:rPr lang="en-US" sz="1200" dirty="0" smtClean="0"/>
              <a:t>Only few number of clients have huge forecasted bills</a:t>
            </a:r>
            <a:endParaRPr lang="en-US" sz="1200" dirty="0"/>
          </a:p>
          <a:p>
            <a:pPr marL="76200" indent="0">
              <a:buNone/>
            </a:pPr>
            <a:endParaRPr lang="en-US" sz="1200" dirty="0"/>
          </a:p>
          <a:p>
            <a:pPr marL="171450" indent="-171450"/>
            <a:endParaRPr lang="en-US" sz="1400" b="1" dirty="0" smtClean="0"/>
          </a:p>
          <a:p>
            <a:pPr marL="171450" indent="-171450"/>
            <a:endParaRPr lang="en-US" sz="1400" b="1" dirty="0" smtClean="0"/>
          </a:p>
          <a:p>
            <a:pPr marL="171450" indent="-171450"/>
            <a:endParaRPr lang="en-US" sz="1200" b="1" dirty="0" smtClean="0"/>
          </a:p>
          <a:p>
            <a:pPr marL="0" indent="0">
              <a:buFont typeface="Titillium Web Light"/>
              <a:buNone/>
            </a:pPr>
            <a:endParaRPr lang="en-US" sz="1200" b="1" dirty="0" smtClean="0"/>
          </a:p>
          <a:p>
            <a:pPr marL="0" indent="0">
              <a:buFont typeface="Titillium Web Light"/>
              <a:buNone/>
            </a:pPr>
            <a:endParaRPr lang="en-US" sz="1200" b="1" dirty="0" smtClean="0"/>
          </a:p>
          <a:p>
            <a:pPr marL="0" indent="0">
              <a:buFont typeface="Titillium Web Light"/>
              <a:buNone/>
            </a:pPr>
            <a:endParaRPr lang="en-US" sz="1200" b="1" dirty="0"/>
          </a:p>
        </p:txBody>
      </p:sp>
    </p:spTree>
    <p:extLst>
      <p:ext uri="{BB962C8B-B14F-4D97-AF65-F5344CB8AC3E}">
        <p14:creationId xmlns:p14="http://schemas.microsoft.com/office/powerpoint/2010/main" val="2161013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395536" y="195486"/>
            <a:ext cx="6761100" cy="433271"/>
          </a:xfrm>
          <a:prstGeom prst="rect">
            <a:avLst/>
          </a:prstGeom>
        </p:spPr>
        <p:txBody>
          <a:bodyPr spcFirstLastPara="1" wrap="square" lIns="91425" tIns="91425" rIns="91425" bIns="91425" anchor="b" anchorCtr="0">
            <a:noAutofit/>
          </a:bodyPr>
          <a:lstStyle/>
          <a:p>
            <a:pPr lvl="0"/>
            <a:r>
              <a:rPr lang="en-US" sz="1800" dirty="0" smtClean="0"/>
              <a:t>Data-</a:t>
            </a:r>
            <a:r>
              <a:rPr lang="en-US" sz="1800" dirty="0"/>
              <a:t>Continuous</a:t>
            </a:r>
            <a:r>
              <a:rPr lang="en-US" sz="1800" dirty="0" smtClean="0"/>
              <a:t> variables by churn- </a:t>
            </a:r>
            <a:r>
              <a:rPr lang="en-US" sz="1800" dirty="0"/>
              <a:t>f</a:t>
            </a:r>
            <a:r>
              <a:rPr lang="en-US" sz="1800" dirty="0" smtClean="0"/>
              <a:t>orecast price</a:t>
            </a:r>
            <a:endParaRPr sz="18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771550"/>
            <a:ext cx="3491879" cy="157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5407" y="781953"/>
            <a:ext cx="3812169" cy="15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2430804"/>
            <a:ext cx="3528392" cy="1533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Google Shape;3851;p15"/>
          <p:cNvSpPr txBox="1">
            <a:spLocks/>
          </p:cNvSpPr>
          <p:nvPr/>
        </p:nvSpPr>
        <p:spPr>
          <a:xfrm>
            <a:off x="4029303" y="2499742"/>
            <a:ext cx="3384376" cy="1728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buNone/>
            </a:pPr>
            <a:endParaRPr lang="en-US" sz="1400" b="1" dirty="0" smtClean="0"/>
          </a:p>
          <a:p>
            <a:r>
              <a:rPr lang="en-US" sz="1200" dirty="0" smtClean="0"/>
              <a:t>There are several </a:t>
            </a:r>
            <a:r>
              <a:rPr lang="en-US" sz="1200" dirty="0" smtClean="0"/>
              <a:t>bell curves seen </a:t>
            </a:r>
            <a:r>
              <a:rPr lang="en-US" sz="1200" dirty="0" smtClean="0"/>
              <a:t>on all forecasted </a:t>
            </a:r>
            <a:r>
              <a:rPr lang="en-US" sz="1200" dirty="0" smtClean="0"/>
              <a:t>prices (with different parameters)</a:t>
            </a:r>
            <a:endParaRPr lang="en-US" sz="1200" dirty="0" smtClean="0"/>
          </a:p>
          <a:p>
            <a:r>
              <a:rPr lang="en-US" sz="1200" dirty="0" smtClean="0"/>
              <a:t>Possibly this can be explained by various tariff </a:t>
            </a:r>
            <a:r>
              <a:rPr lang="en-US" sz="1200" dirty="0" smtClean="0"/>
              <a:t>plans. The same was observed  analyzing historic pricing </a:t>
            </a:r>
            <a:endParaRPr lang="en-US" sz="1200" dirty="0"/>
          </a:p>
          <a:p>
            <a:pPr marL="171450" indent="-171450"/>
            <a:endParaRPr lang="en-US" sz="1400" b="1" dirty="0" smtClean="0"/>
          </a:p>
          <a:p>
            <a:pPr marL="171450" indent="-171450"/>
            <a:endParaRPr lang="en-US" sz="1400" b="1" dirty="0" smtClean="0"/>
          </a:p>
          <a:p>
            <a:pPr marL="171450" indent="-171450"/>
            <a:endParaRPr lang="en-US" sz="1200" b="1" dirty="0" smtClean="0"/>
          </a:p>
          <a:p>
            <a:pPr marL="0" indent="0">
              <a:buFont typeface="Titillium Web Light"/>
              <a:buNone/>
            </a:pPr>
            <a:endParaRPr lang="en-US" sz="1200" b="1" dirty="0" smtClean="0"/>
          </a:p>
          <a:p>
            <a:pPr marL="0" indent="0">
              <a:buFont typeface="Titillium Web Light"/>
              <a:buNone/>
            </a:pPr>
            <a:endParaRPr lang="en-US" sz="1200" b="1" dirty="0" smtClean="0"/>
          </a:p>
          <a:p>
            <a:pPr marL="0" indent="0">
              <a:buFont typeface="Titillium Web Light"/>
              <a:buNone/>
            </a:pPr>
            <a:endParaRPr lang="en-US" sz="1200" b="1" dirty="0"/>
          </a:p>
        </p:txBody>
      </p:sp>
    </p:spTree>
    <p:extLst>
      <p:ext uri="{BB962C8B-B14F-4D97-AF65-F5344CB8AC3E}">
        <p14:creationId xmlns:p14="http://schemas.microsoft.com/office/powerpoint/2010/main" val="2397138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2987824" y="195486"/>
            <a:ext cx="4780767" cy="4320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smtClean="0"/>
              <a:t>Meeting agenda</a:t>
            </a:r>
            <a:endParaRPr sz="2400" dirty="0"/>
          </a:p>
        </p:txBody>
      </p:sp>
      <p:sp>
        <p:nvSpPr>
          <p:cNvPr id="3851" name="Google Shape;3851;p15"/>
          <p:cNvSpPr txBox="1">
            <a:spLocks noGrp="1"/>
          </p:cNvSpPr>
          <p:nvPr>
            <p:ph type="subTitle" idx="4294967295"/>
          </p:nvPr>
        </p:nvSpPr>
        <p:spPr>
          <a:xfrm>
            <a:off x="3059832" y="771550"/>
            <a:ext cx="3888432" cy="288032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smtClean="0"/>
              <a:t>Discuss </a:t>
            </a:r>
          </a:p>
          <a:p>
            <a:pPr marL="0" lvl="0" indent="0" algn="l" rtl="0">
              <a:spcBef>
                <a:spcPts val="600"/>
              </a:spcBef>
              <a:spcAft>
                <a:spcPts val="0"/>
              </a:spcAft>
              <a:buNone/>
            </a:pPr>
            <a:endParaRPr lang="en-US" sz="2000" b="1" dirty="0" smtClean="0"/>
          </a:p>
          <a:p>
            <a:pPr marL="171450" indent="-171450"/>
            <a:r>
              <a:rPr lang="en-US" sz="1400" b="1" dirty="0">
                <a:solidFill>
                  <a:schemeClr val="bg1">
                    <a:lumMod val="65000"/>
                  </a:schemeClr>
                </a:solidFill>
              </a:rPr>
              <a:t>I</a:t>
            </a:r>
            <a:r>
              <a:rPr lang="en-US" sz="1400" b="1" dirty="0" smtClean="0">
                <a:solidFill>
                  <a:schemeClr val="bg1">
                    <a:lumMod val="65000"/>
                  </a:schemeClr>
                </a:solidFill>
              </a:rPr>
              <a:t>nsights learned form the data</a:t>
            </a:r>
          </a:p>
          <a:p>
            <a:pPr marL="171450" indent="-171450"/>
            <a:endParaRPr lang="en-US" sz="1400" b="1" dirty="0" smtClean="0">
              <a:solidFill>
                <a:schemeClr val="bg1">
                  <a:lumMod val="65000"/>
                </a:schemeClr>
              </a:solidFill>
            </a:endParaRPr>
          </a:p>
          <a:p>
            <a:pPr marL="171450" indent="-171450"/>
            <a:r>
              <a:rPr lang="en-US" sz="1400" b="1" dirty="0" smtClean="0">
                <a:solidFill>
                  <a:schemeClr val="bg1">
                    <a:lumMod val="65000"/>
                  </a:schemeClr>
                </a:solidFill>
              </a:rPr>
              <a:t>First model draft</a:t>
            </a:r>
          </a:p>
          <a:p>
            <a:pPr marL="171450" indent="-171450"/>
            <a:endParaRPr lang="en-US" sz="1400" b="1" dirty="0" smtClean="0">
              <a:solidFill>
                <a:schemeClr val="bg1">
                  <a:lumMod val="65000"/>
                </a:schemeClr>
              </a:solidFill>
            </a:endParaRPr>
          </a:p>
          <a:p>
            <a:pPr marL="171450" indent="-171450"/>
            <a:r>
              <a:rPr lang="en-US" sz="1400" b="1" dirty="0">
                <a:solidFill>
                  <a:schemeClr val="bg1">
                    <a:lumMod val="65000"/>
                  </a:schemeClr>
                </a:solidFill>
              </a:rPr>
              <a:t>S</a:t>
            </a:r>
            <a:r>
              <a:rPr lang="en-US" sz="1400" b="1" dirty="0" smtClean="0">
                <a:solidFill>
                  <a:schemeClr val="bg1">
                    <a:lumMod val="65000"/>
                  </a:schemeClr>
                </a:solidFill>
              </a:rPr>
              <a:t>uggestions on churn strategy</a:t>
            </a:r>
            <a:endParaRPr lang="en-US" sz="1200" b="1" dirty="0" smtClean="0">
              <a:solidFill>
                <a:schemeClr val="bg1">
                  <a:lumMod val="65000"/>
                </a:schemeClr>
              </a:solidFill>
            </a:endParaRPr>
          </a:p>
          <a:p>
            <a:pPr marL="171450" indent="-171450"/>
            <a:endParaRPr lang="en-US" sz="1200" b="1" dirty="0" smtClean="0"/>
          </a:p>
          <a:p>
            <a:pPr marL="0" lvl="0" indent="0" algn="l" rtl="0">
              <a:spcBef>
                <a:spcPts val="600"/>
              </a:spcBef>
              <a:spcAft>
                <a:spcPts val="0"/>
              </a:spcAft>
              <a:buNone/>
            </a:pPr>
            <a:endParaRPr lang="en-US" sz="1200" b="1" dirty="0" smtClean="0"/>
          </a:p>
          <a:p>
            <a:pPr marL="0" lvl="0" indent="0" algn="l" rtl="0">
              <a:spcBef>
                <a:spcPts val="600"/>
              </a:spcBef>
              <a:spcAft>
                <a:spcPts val="0"/>
              </a:spcAft>
              <a:buNone/>
            </a:pPr>
            <a:endParaRPr lang="en-US" sz="1200" b="1" dirty="0" smtClean="0"/>
          </a:p>
          <a:p>
            <a:pPr marL="0" lvl="0" indent="0" algn="l" rtl="0">
              <a:spcBef>
                <a:spcPts val="600"/>
              </a:spcBef>
              <a:spcAft>
                <a:spcPts val="0"/>
              </a:spcAft>
              <a:buNone/>
            </a:pPr>
            <a:endParaRPr sz="1200" b="1" dirty="0"/>
          </a:p>
        </p:txBody>
      </p:sp>
      <p:pic>
        <p:nvPicPr>
          <p:cNvPr id="3852" name="Google Shape;3852;p15" descr="photo-1434030216411-0b793f4b4173.jpg"/>
          <p:cNvPicPr preferRelativeResize="0"/>
          <p:nvPr/>
        </p:nvPicPr>
        <p:blipFill rotWithShape="1">
          <a:blip r:embed="rId3">
            <a:alphaModFix/>
          </a:blip>
          <a:srcRect l="23367" r="21417"/>
          <a:stretch/>
        </p:blipFill>
        <p:spPr>
          <a:xfrm>
            <a:off x="0" y="0"/>
            <a:ext cx="2840000" cy="5143500"/>
          </a:xfrm>
          <a:prstGeom prst="rect">
            <a:avLst/>
          </a:prstGeom>
          <a:noFill/>
          <a:ln>
            <a:noFill/>
          </a:ln>
        </p:spPr>
      </p:pic>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395536" y="195486"/>
            <a:ext cx="6761100" cy="433271"/>
          </a:xfrm>
          <a:prstGeom prst="rect">
            <a:avLst/>
          </a:prstGeom>
        </p:spPr>
        <p:txBody>
          <a:bodyPr spcFirstLastPara="1" wrap="square" lIns="91425" tIns="91425" rIns="91425" bIns="91425" anchor="b" anchorCtr="0">
            <a:noAutofit/>
          </a:bodyPr>
          <a:lstStyle/>
          <a:p>
            <a:pPr lvl="0"/>
            <a:r>
              <a:rPr lang="en-US" sz="1800" dirty="0" smtClean="0"/>
              <a:t>Data-</a:t>
            </a:r>
            <a:r>
              <a:rPr lang="en-US" sz="1800" dirty="0"/>
              <a:t>Continuous</a:t>
            </a:r>
            <a:r>
              <a:rPr lang="en-US" sz="1800" dirty="0" smtClean="0"/>
              <a:t> variables by churn</a:t>
            </a:r>
            <a:endParaRPr sz="18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843558"/>
            <a:ext cx="3137309" cy="138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860562"/>
            <a:ext cx="3330041" cy="1432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2571750"/>
            <a:ext cx="3176468" cy="1403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936" y="2555901"/>
            <a:ext cx="3312368" cy="1445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Google Shape;3851;p15"/>
          <p:cNvSpPr txBox="1">
            <a:spLocks/>
          </p:cNvSpPr>
          <p:nvPr/>
        </p:nvSpPr>
        <p:spPr>
          <a:xfrm>
            <a:off x="590647" y="4083918"/>
            <a:ext cx="6717220" cy="9361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r>
              <a:rPr lang="en-US" sz="1400" dirty="0"/>
              <a:t>T</a:t>
            </a:r>
            <a:r>
              <a:rPr lang="en-US" sz="1400" dirty="0" smtClean="0"/>
              <a:t>here were peaks in time when clients started working with  </a:t>
            </a:r>
            <a:r>
              <a:rPr lang="en-US" sz="1400" dirty="0" err="1" smtClean="0"/>
              <a:t>PowerCo</a:t>
            </a:r>
            <a:endParaRPr lang="en-US" sz="1400" dirty="0" smtClean="0"/>
          </a:p>
          <a:p>
            <a:r>
              <a:rPr lang="en-US" sz="1400" dirty="0" smtClean="0"/>
              <a:t>By  forecasted meter ren</a:t>
            </a:r>
            <a:r>
              <a:rPr lang="en-US" sz="1400" dirty="0" smtClean="0"/>
              <a:t>t 2 main types of clients can be observed.</a:t>
            </a:r>
            <a:endParaRPr lang="en-US" sz="1400" dirty="0" smtClean="0"/>
          </a:p>
        </p:txBody>
      </p:sp>
    </p:spTree>
    <p:extLst>
      <p:ext uri="{BB962C8B-B14F-4D97-AF65-F5344CB8AC3E}">
        <p14:creationId xmlns:p14="http://schemas.microsoft.com/office/powerpoint/2010/main" val="16828402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395536" y="195486"/>
            <a:ext cx="6761100" cy="433271"/>
          </a:xfrm>
          <a:prstGeom prst="rect">
            <a:avLst/>
          </a:prstGeom>
        </p:spPr>
        <p:txBody>
          <a:bodyPr spcFirstLastPara="1" wrap="square" lIns="91425" tIns="91425" rIns="91425" bIns="91425" anchor="b" anchorCtr="0">
            <a:noAutofit/>
          </a:bodyPr>
          <a:lstStyle/>
          <a:p>
            <a:pPr lvl="0"/>
            <a:r>
              <a:rPr lang="en-US" sz="1800" dirty="0" smtClean="0"/>
              <a:t>Data-</a:t>
            </a:r>
            <a:r>
              <a:rPr lang="en-US" sz="1800" dirty="0"/>
              <a:t>Continuous</a:t>
            </a:r>
            <a:r>
              <a:rPr lang="en-US" sz="1800" dirty="0" smtClean="0"/>
              <a:t> variables by churn</a:t>
            </a:r>
            <a:endParaRPr sz="18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7" y="771550"/>
            <a:ext cx="3456384" cy="1536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491528"/>
            <a:ext cx="3528392" cy="1487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12" y="789727"/>
            <a:ext cx="3345455" cy="1567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Google Shape;3851;p15"/>
          <p:cNvSpPr txBox="1">
            <a:spLocks/>
          </p:cNvSpPr>
          <p:nvPr/>
        </p:nvSpPr>
        <p:spPr>
          <a:xfrm>
            <a:off x="4029303" y="2499742"/>
            <a:ext cx="3384376" cy="14401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buNone/>
            </a:pPr>
            <a:endParaRPr lang="en-US" sz="1400" b="1" dirty="0" smtClean="0"/>
          </a:p>
          <a:p>
            <a:r>
              <a:rPr lang="en-US" sz="1200" dirty="0" smtClean="0"/>
              <a:t>Very few clients generate huge margins. There is no dramatic distinction in terms of churn separation.</a:t>
            </a:r>
          </a:p>
          <a:p>
            <a:r>
              <a:rPr lang="en-US" sz="1200" dirty="0" smtClean="0"/>
              <a:t>However for </a:t>
            </a:r>
            <a:r>
              <a:rPr lang="en-US" sz="1200" dirty="0" smtClean="0"/>
              <a:t>margin type variables  </a:t>
            </a:r>
            <a:r>
              <a:rPr lang="en-US" sz="1200" dirty="0" smtClean="0"/>
              <a:t>more clients generate huge net_margins</a:t>
            </a:r>
          </a:p>
          <a:p>
            <a:pPr marL="171450" indent="-171450"/>
            <a:endParaRPr lang="en-US" sz="1400" b="1" dirty="0" smtClean="0"/>
          </a:p>
          <a:p>
            <a:pPr marL="171450" indent="-171450"/>
            <a:endParaRPr lang="en-US" sz="1400" b="1" dirty="0" smtClean="0"/>
          </a:p>
          <a:p>
            <a:pPr marL="171450" indent="-171450"/>
            <a:endParaRPr lang="en-US" sz="1200" b="1" dirty="0" smtClean="0"/>
          </a:p>
          <a:p>
            <a:pPr marL="0" indent="0">
              <a:buFont typeface="Titillium Web Light"/>
              <a:buNone/>
            </a:pPr>
            <a:endParaRPr lang="en-US" sz="1200" b="1" dirty="0" smtClean="0"/>
          </a:p>
          <a:p>
            <a:pPr marL="0" indent="0">
              <a:buFont typeface="Titillium Web Light"/>
              <a:buNone/>
            </a:pPr>
            <a:endParaRPr lang="en-US" sz="1200" b="1" dirty="0" smtClean="0"/>
          </a:p>
          <a:p>
            <a:pPr marL="0" indent="0">
              <a:buFont typeface="Titillium Web Light"/>
              <a:buNone/>
            </a:pPr>
            <a:endParaRPr lang="en-US" sz="1200" b="1" dirty="0"/>
          </a:p>
        </p:txBody>
      </p:sp>
    </p:spTree>
    <p:extLst>
      <p:ext uri="{BB962C8B-B14F-4D97-AF65-F5344CB8AC3E}">
        <p14:creationId xmlns:p14="http://schemas.microsoft.com/office/powerpoint/2010/main" val="40842731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278575" y="739550"/>
            <a:ext cx="4085513" cy="2984328"/>
          </a:xfrm>
          <a:prstGeom prst="rect">
            <a:avLst/>
          </a:prstGeom>
        </p:spPr>
        <p:txBody>
          <a:bodyPr spcFirstLastPara="1" wrap="square" lIns="91425" tIns="91425" rIns="91425" bIns="91425" anchor="t" anchorCtr="0">
            <a:noAutofit/>
          </a:bodyPr>
          <a:lstStyle/>
          <a:p>
            <a:pPr marL="0" lvl="0" indent="0">
              <a:buNone/>
            </a:pPr>
            <a:endParaRPr lang="en-US" sz="1200" i="0" dirty="0" smtClean="0"/>
          </a:p>
          <a:p>
            <a:pPr marL="0" lvl="0" indent="0">
              <a:buNone/>
            </a:pPr>
            <a:r>
              <a:rPr lang="en-US" sz="1200" dirty="0"/>
              <a:t>30</a:t>
            </a:r>
            <a:r>
              <a:rPr lang="en-US" sz="1200" dirty="0" smtClean="0"/>
              <a:t>% total  company net_margin </a:t>
            </a:r>
            <a:r>
              <a:rPr lang="en-US" sz="1200" dirty="0"/>
              <a:t>is done by </a:t>
            </a:r>
            <a:r>
              <a:rPr lang="en-US" sz="1200" dirty="0" smtClean="0"/>
              <a:t>6% </a:t>
            </a:r>
            <a:r>
              <a:rPr lang="en-US" sz="1200" dirty="0"/>
              <a:t>of </a:t>
            </a:r>
            <a:r>
              <a:rPr lang="en-US" sz="1200" dirty="0" smtClean="0"/>
              <a:t> the  highest </a:t>
            </a:r>
            <a:r>
              <a:rPr lang="en-US" sz="1200" dirty="0" err="1" smtClean="0"/>
              <a:t>net_margin</a:t>
            </a:r>
            <a:r>
              <a:rPr lang="en-US" sz="1200" dirty="0" smtClean="0"/>
              <a:t> </a:t>
            </a:r>
            <a:r>
              <a:rPr lang="en-US" sz="1200" dirty="0"/>
              <a:t>companies </a:t>
            </a:r>
            <a:endParaRPr lang="en-US" sz="1200" dirty="0" smtClean="0"/>
          </a:p>
          <a:p>
            <a:pPr marL="0" lvl="0" indent="0">
              <a:buNone/>
            </a:pPr>
            <a:r>
              <a:rPr lang="en-US" sz="1200" dirty="0" smtClean="0"/>
              <a:t>50% </a:t>
            </a:r>
            <a:r>
              <a:rPr lang="en-US" sz="1200" dirty="0"/>
              <a:t>total  company </a:t>
            </a:r>
            <a:r>
              <a:rPr lang="en-US" sz="1200" dirty="0" smtClean="0"/>
              <a:t>net_margin </a:t>
            </a:r>
            <a:r>
              <a:rPr lang="en-US" sz="1200" dirty="0"/>
              <a:t>is done by </a:t>
            </a:r>
            <a:r>
              <a:rPr lang="en-US" sz="1200" dirty="0" smtClean="0"/>
              <a:t>14 </a:t>
            </a:r>
            <a:r>
              <a:rPr lang="en-US" sz="1200" dirty="0"/>
              <a:t>% of </a:t>
            </a:r>
            <a:r>
              <a:rPr lang="en-US" sz="1200" dirty="0" smtClean="0"/>
              <a:t> the </a:t>
            </a:r>
            <a:r>
              <a:rPr lang="en-US" sz="1200" dirty="0" smtClean="0"/>
              <a:t>highest </a:t>
            </a:r>
            <a:r>
              <a:rPr lang="en-US" sz="1200" dirty="0" err="1"/>
              <a:t>net_margin</a:t>
            </a:r>
            <a:r>
              <a:rPr lang="en-US" sz="1200" dirty="0"/>
              <a:t> </a:t>
            </a:r>
            <a:r>
              <a:rPr lang="en-US" sz="1200" dirty="0"/>
              <a:t>companies </a:t>
            </a:r>
            <a:endParaRPr lang="en-US" sz="1200" dirty="0" smtClean="0"/>
          </a:p>
          <a:p>
            <a:pPr marL="0" lvl="0" indent="0">
              <a:buNone/>
            </a:pPr>
            <a:r>
              <a:rPr lang="en-US" sz="1200" dirty="0" smtClean="0"/>
              <a:t>80% </a:t>
            </a:r>
            <a:r>
              <a:rPr lang="en-US" sz="1200" dirty="0"/>
              <a:t>total  company </a:t>
            </a:r>
            <a:r>
              <a:rPr lang="en-US" sz="1200" dirty="0" smtClean="0"/>
              <a:t>net_margin </a:t>
            </a:r>
            <a:r>
              <a:rPr lang="en-US" sz="1200" dirty="0"/>
              <a:t>is done by 37</a:t>
            </a:r>
            <a:r>
              <a:rPr lang="en-US" sz="1200" dirty="0" smtClean="0"/>
              <a:t>. </a:t>
            </a:r>
            <a:r>
              <a:rPr lang="en-US" sz="1200" dirty="0"/>
              <a:t>% of </a:t>
            </a:r>
            <a:r>
              <a:rPr lang="en-US" sz="1200" dirty="0" smtClean="0"/>
              <a:t> the  highest </a:t>
            </a:r>
            <a:r>
              <a:rPr lang="en-US" sz="1200" dirty="0" err="1" smtClean="0"/>
              <a:t>net_margin</a:t>
            </a:r>
            <a:r>
              <a:rPr lang="en-US" sz="1200" dirty="0" smtClean="0"/>
              <a:t> </a:t>
            </a:r>
            <a:r>
              <a:rPr lang="en-US" sz="1200" dirty="0"/>
              <a:t>companies </a:t>
            </a:r>
            <a:endParaRPr lang="en-US" sz="1200" dirty="0" smtClean="0"/>
          </a:p>
          <a:p>
            <a:pPr marL="0" lvl="0" indent="0">
              <a:buNone/>
            </a:pPr>
            <a:r>
              <a:rPr lang="en-US" sz="1200" dirty="0" smtClean="0"/>
              <a:t>90% </a:t>
            </a:r>
            <a:r>
              <a:rPr lang="en-US" sz="1200" dirty="0" smtClean="0"/>
              <a:t>total company </a:t>
            </a:r>
            <a:r>
              <a:rPr lang="en-US" sz="1200" dirty="0" err="1" smtClean="0"/>
              <a:t>net_margin</a:t>
            </a:r>
            <a:r>
              <a:rPr lang="en-US" sz="1200" dirty="0" smtClean="0"/>
              <a:t> </a:t>
            </a:r>
            <a:r>
              <a:rPr lang="en-US" sz="1200" dirty="0"/>
              <a:t>is done by </a:t>
            </a:r>
            <a:r>
              <a:rPr lang="en-US" sz="1200" dirty="0" smtClean="0"/>
              <a:t>53 </a:t>
            </a:r>
            <a:r>
              <a:rPr lang="en-US" sz="1200" dirty="0"/>
              <a:t>% of </a:t>
            </a:r>
            <a:r>
              <a:rPr lang="en-US" sz="1200" dirty="0" smtClean="0"/>
              <a:t> the highest </a:t>
            </a:r>
            <a:r>
              <a:rPr lang="en-US" sz="1200" dirty="0" err="1" smtClean="0"/>
              <a:t>net_margin</a:t>
            </a:r>
            <a:r>
              <a:rPr lang="en-US" sz="1200" dirty="0" smtClean="0"/>
              <a:t> </a:t>
            </a:r>
            <a:r>
              <a:rPr lang="en-US" sz="1200" dirty="0"/>
              <a:t>companies</a:t>
            </a:r>
            <a:endParaRPr lang="en-US" sz="1200" dirty="0" smtClean="0"/>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3402018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395536" y="195486"/>
            <a:ext cx="6761100" cy="43327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smtClean="0"/>
              <a:t>Data-Categorical - </a:t>
            </a:r>
            <a:r>
              <a:rPr lang="en-US" sz="1800" dirty="0"/>
              <a:t>P</a:t>
            </a:r>
            <a:r>
              <a:rPr lang="en-US" sz="1800" dirty="0" smtClean="0"/>
              <a:t>rices data –Mean client yearly price_var</a:t>
            </a:r>
            <a:r>
              <a:rPr lang="en-US" sz="1800" dirty="0"/>
              <a:t> </a:t>
            </a:r>
            <a:r>
              <a:rPr lang="en-US" sz="1800" dirty="0" smtClean="0"/>
              <a:t>to price_fix</a:t>
            </a:r>
            <a:endParaRPr sz="18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endParaRPr/>
          </a:p>
        </p:txBody>
      </p:sp>
      <p:sp>
        <p:nvSpPr>
          <p:cNvPr id="2" name="AutoShape 2" descr="data:image/png;base64,iVBORw0KGgoAAAANSUhEUgAAAoIAAAHBCAYAAAD91NpKAAAABHNCSVQICAgIfAhkiAAAAAlwSFlzAAALEgAACxIB0t1+/AAAADl0RVh0U29mdHdhcmUAbWF0cGxvdGxpYiB2ZXJzaW9uIDIuMi4yLCBodHRwOi8vbWF0cGxvdGxpYi5vcmcvhp/UCwAAIABJREFUeJzs3Xl4XHd9L/73OWc2zUgjaUaWZVmWZcm7FROc1Am5ISTYKSGlLXAhTchNW9qG0CW3eegC5dcshUJuoeSBhgsNFPr7xQmhCYUCt5BbLAIBHOIEZ5NkS7Zk7R5JMyPNSLOf5ffHmTme5UgaSTNa36/nAezRmTlHshi99T3fz+cjaJqmgYiIiIg2HXG1L4CIiIiIVgeDIBEREdEmxSBIREREtEkxCBIRERFtUgyCRERERJsUgyARERHRJsUgSERERLRJMQgSERERbVIMgkRERESbFIMgERER0SbFIEhERES0STEIEhEREW1SDIJEREREm5RltS9gqeLxODo7O7FlyxZIkrTal0NERES0KhRFweTkJNrb2+FwOBb13HUbBDs7O3HnnXeu9mUQERERrQlPPvkkrr766kU9Z90GwS1btgDQP+mGhoZVvhoiIiKi1eHz+XDnnXca2Wgx1m0QzNwObmhoQFNT0ypfDREREdHqWspWORaLEBEREW1SDIJEREREmxSDIBEREdEmxSBIREREtEkxCBIRERFtUgyCRERERJsUgyARERHRJsUgSERERLRJlbWh9GOPPYYf//jHSKVSuOOOO3D06FF87GMfgyAI2LNnDx588EGIIrMoERER0WooWwp78cUX8corr+Cpp57CiRMn4PP58PDDD+O+++7DN77xDWiaho6OjnKdnoiIiIgWULYg+POf/xx79+7Fn/7pn+LDH/4wbrzxRnR1deHo0aMAgBtuuAGnTp0q1+mJiIiIaAFluzU8NTWFsbEx/PM//zNGRkbwx3/8x9A0DYIgAABcLhdmZmbKdXoiIiIiWkDZgmBNTQ1aW1ths9nQ2toKu90On89nfDwSicDtds/7Go8++ii++MUvlusSiYiIiEruTM8ETp4egi8QQYPXheNHm3FkX/1qX5apsgXBq666Co8//jg++MEPYmJiArFYDG95y1vw4osv4pprrsHzzz+Pa6+9dt7XuPfee3HvvfeafmxkZATHjh0rx6UTERERFS0T/H726mjBxwYuhdE3Mo173nt4TYbBsgXBm266CS+99BLe9773QdM0PPDAA2hqasL999+PRx55BK2trXjHO95RrtMT0QLm+411vje15RLS/2u1SnjrlY247/YjS7pmu1UCACRSStl+4zb7GgFYN7/pE1H5nemZwIkfdOPCSMj04ylZxXgwimc6etfke0VZ28f89V//dcFjTzzxRDlPSURFyLxxReMphCMpDPlm8ErPBN5z027sbqrBF755BsFwoizn1tL/m0wp+PHLwwBQVBjMXDMAROMyhnz6HmNvtR2X/JrxsVK90WafDwAu+Wfx2LdfAyDA6bAYj5X6vES0vpw8PbTgMYqqYfBSeAWuZvHYxI9oEzp5egjReAqBUAIpWQWg/9b6necu4H8/8yqmZsoTAvNpGvDzV8eKOjb7zTYcSWb9OWX8uaOIN+Rimb25hyOpnHOX47xEtL74ApHVvoRlYRAk2oR8gUhOgMpIKSomp2Mrei1JWSnquOw320x4zf+zL1i6N2SzN/eUrCKlqIXHlvC8RLS+NHhdRR23s2H+AtnVwiBItAk1eF05ASrDKonQNJMnlJHNIhV1XPabrdUimv65wVPcG/Jiz5d9LqtU+LZZyvMS0fqS2Ts8nyqnFe8/vncFrmbxGASJNqHjR5tzAlSG22UzDTrldP2VjUUdl/1m63bZsv5sNf58rIg35GKZvbm7Xdacc5fjvES0fmQKymIJGVtqKkyP2bmtCn/5P64u2z5iTdOgqEv/Db6sxSJEtDYd2VeP99y0G9957gJSigqrJMLtssHpsOCGI9vx/CujUBQNapmXB1u3VxddNZx5E+04PQRfMAJPtQPQ9FvLDR4XjpW4ejf/fJlzmD3GQhGi9W2xff/O9EzgmZO9OD88DatFhNtlRXWlDdWVNtx168GyvydomoZ4UkE8ISOWlDEbLdy7XCwGQaJN6rZje7G7qcY01DRuqcSzpwYwE02iymnD4T116HhpeEnnkUSh4LdVp8OC//72Pbjt2OJulRzZV7+ioWuu8zH4EW0cd/ztDzAbu7xnum80hEv+WQDm/19/uqMX33nuAqJxGQCgqhoC6a02TocVHaeHyvIeoagaEkkZsYSMRFJBqX5NZxAk2sTmCjq3HdtbENIW0++PiGg9+N2Hns0JgYAe7PrHwqaB7kzPhH4nRVahpaOYrGqwQEQ4koLTYS1p8ZiiqIilV/6SqdKFv2wMgkRUEutppBIREYA5W2WpqmYa6E6eHjIK7QQIRhhUVM14fLnFY7KiIp6QEU3IpkV9pcYgSETLZtZ8mY2WiWg9Mwt0vkAEVouIlKxCkgTIih4ENWhGAd5SisdSsoJYQl/5M2tRVU6sGiaiZctuvhyNy/AFohgen8UXn34VZ3omVvHKiIiWxizQNXhdRucAURBgkUQIECAIAlq2uRdVKJJIKQjNJuALRDAxFcNMNLniIRDgiiARlUCm+XI0LiMQihuPhyNJrgwS0ZpVW2U3vT1cWWE1fc86frQ5XUjiQDiiBze7VcJ7btq9YPGbpmlIJBXEknqxx3JavmTIiooLw9PoOT+y5NdgECSiZWvwunDJP1swfi1zq6RcVXRERMvx+EO34HcfejYnDNZW2fH4Q7eYHj9XW6m53t/y27yUoiPX1EwcXf0BdPYFcHYgiERSQSoaXPLrMQgS0bIdP9qMEz/oLtjYnGn2zBFsRFQqpS5Mmyv0zWWhNlalbvOiqCr6R0NG+BuZmF3mK+ZiECSiZcu8KX7x6VcRjiSNBqtOhx4EOYKNiEphrRamlbrNSziSRHd/AJ39fnT3BxFNyAXHCILelP+Ktjo01bbgf/54aediECSikjiyrx5/dtuVOW/SGRzBRkSlkF2Ylm01tp+kZBXx9Mrfctu8qJqGwUthdPYF0NkfwOClsOlxVU4rDrV60d5WhwMtHrgq9F+2pwPjSz43gyARlcxi988QES1GpjCt4PEV2n6STCmIJWTEkwrkZVb4zsZSOHtRv93b1R8oaGwNAAKAndvcONTqxRW769DcUAVREJZ13nwMgkRUUis9Bo6INo9MYVrB42XcfpJIpYs9EvKyKn01TcPw+Cw6+/3o7Avg4ljItHjE6bDg4C4v2tu8OLjLa7SrKRcGQSIiIloXjh9txj8+8TJmYylomr5PrrLCirtuPViyc2S3eYknFKjLKPWNxWWcHQiis9+Prv4AQrNJ0+N21FfiUFsd2tu82NXohiSuXJtnBkEiIiJaF55/ZQSz0ZRRjKFpwGw0hedfGVnWnQhV1RBP6rd848to86JpGi75I+jsD6Czz48LIyGoJquIDpuEAy0etLfV4WCrB7VVjiVf+3IxCBIREVHJzNXe5e5P/wi+QNQ4rsHrxFc/fvOiXvtnr44Bgr53LtvPXx3DfbcfWdRrKaqGeEJGPHm5zUtXfwCnXh+DfzqGupoKXHe4EYdavfO+TiKpoGcwmA5/AQTDcdPjttW50N6q3/Jta6qBRVobw90YBImIiKgk5mrv8vmnzhRM8PAForj70z9aVBhMyYrp48k5Hs8nK2p6v59S8Jyu/gC++9MLxt8np6LG3/PD4Hgwis4+fa/f+eEpY+ZwNptVxL5mD67Y7cWhVi+81RVFXeNiiYJgNO9fCgZBIiIiKom52ruYjXEDkLNCWAyrRUIyVRj67FZpzuekZAWxhF7wMd8s31Ovj5k+/sLrY9izowbnh6f18NcfwORUzPTY+toKtKf3+u3ZUQOrZe7rWipB0D9fu1WC3SbBapGgxK1Lfj0GQSIiIiqJudq7lIrLYTENgk5HbpxZSpsX/3RuuJMVFbGEgsnpAP7iC8+b9gq0SCL2NtcYvf22epyL+GyKkx38bOn/lBKDIBEREZXEXO1dSmWuqtvpmYRe7JHQiz2W0ubFU+3A6MQMYgk9RJrd7gUAj9uB9jY9+O1rroXdVtpgJgCwpVf7bFYJNosIocS9A7MxCBIREVFJZOaO56utspveHm7wLm4Fba5WLhqAQMi8SGM+UzNxY4ZvV3/AdNVPFIA9O2pxqM2L9lYvttW5ShrMBOi3vPXgJ8Julcoa/PIxCBIREVFJzDddqBRVwwJgOse32NikqCr6R0NG+BuZMF+9lEQBtVV2/NqhBvz6NTtRYS9tXLJaxJzbvaK4csEvH4MgERERFTjTM4Gvf68To5OzUDWgqsKK33pbG247tnfe5801XWixoS9DUVTEknqxx/6WWpwdmCo4Zl9L7ZzPD0cS6OoPorPPj7MXg4gm5IJjBAFo216tF3q0erG9vrKkq3JWSYTdtjaCXz4GQSIiIspxpmcCX/hmbsuXcDSJb/5XDwAsGAaXSy/U0Me6Zd+u/fPbj+Dz3zyDnoEpaNBXAve11Ob0EFRVDYO+MDr79KbOg74Z03NUVljTRR76KDdXxdIrb/NZJNGo6rVZJUhrKPjlYxAkIiKiHCdPDyEcKSzMUBQNz54aKEsQLLbNi1nj6NlYCmcvXt7rNxtLFRwjANi5zY32Nr2v385tboglWvWTRMFY8bNbJUhrpFl0MRgEiYiIKIcvEDGtvNWgYSZqXrm7FImUkm7wvLhKX03TMDw+i85+vanzxbGQ6Vg4p8OCg7sur/q5XbaSXLckCsaK33oLfvkYBImIiChHg9eFi2OhgnAmQECVc+lhStM0JNI9/hJJZVHhLxaXcXYgiM5+P7r6A3O2ktlRX4lD6abOuxrdkMTlhzRRyFrxs0lrZjxcKTAIEhERUY7jR5vR1e8vaPkiSQJuua5lUa+laRri6WKPeFKZswWM2fPG/BFjr1/faAiqSXB02CQcaPGgva0OB1s9qK1yLOr6zIiCoLdysVlgt0rLGuG21jEIEhERUY4j++rx57cfya0adlrxWzcsXDUM6AUb8aRsrPwVu+4XT8roGZzSw1+/H1Nh89F0jXWudF+/OrQ1VS97hc5sbNtmwSBItEmd6ZnAydND8AUiaPC6cDzd64uICEi3gfmrtxd9vKJq6VW/hcNfV38Az54awPmR6ZzH5+oTaLOK2L/TY1T5eqsrir4uM9nTO+xlGNu2njAIEm1CZ3omcrr/X/LPGn9nGCTaWMr5S5+sqOliDwVJuXAGsJnXeifxjf86Z7rHLzsE1tdW6H392rzYs6NmWat02dM77Lbyj21bTxgEiTahk6eHTB/vOD3EIEi0gZTjl76UrOq3fePzt3nJ5p+OobM/gK4+Pzr7A6YVvtn+7kNvwVbP4sbPZRMAWCxiTmUvg585BkGiTcgXiJg/HjR/nIjWp1L90pdMV/rGkwrkIsKfrKi4MDyNzn690CN7tFwx/NOxRQfBtTy9Yy1jECTahBq8LlzyF87YbPC4VuFqiKhclvNLXzwpI55QEE8W1+NvKhzHf704hFd6xhGKJE1X/URRgMthQTyhzLua+N2fXgAAHGr1znmMVRKNfX5rfXrHWsYgSLQJHT/anHO7KOPY0eZVuBoiKpfF/NKnaRoSycsrfwu1eVFUFf2joXR7lwBGJwvPAwCuCiuu3LsF7a1e7G/xoH80hMf/sxshk8klgF69CwAvvD6WEwQtkqi3dLFKsNssDH4lwiBItAllbgl1nB6CLxhBg8eFY6waJtpwFvqlL9PmJZ7UV/4W2rsXjiTQ1R9EZ58f3ReDiCVk0+PsVhEOuwUVNgnbt1TirnceMD52qNWL+lqnXl2cyl0VFAVgq0evCA6EY3DaLRtiesdaxiBItEkd2VfP4Ee0wZn90nfT1Tuwr7kWgVBswTYvqqph0Bc2mjoP+mZMj6tyWqGqGhx2CRU2S87+vEA4XnB8UlaMPYD+6ThSigoBAARAkkSIArB9SxVq3ctvDk3zYxAkIiLawI7sq8fh3XU5bV6mZ80bNQPAbCyF7v4AOvsD6O4PYDaWKjhGALBzmxvtbV4cavVi5zY3vvbdTkxOFRaF1Jn0/KurqYB/OgpBEOB2WREMJyAIAqwW0bjly60qK4NBkIiIaAMqts2LqmkYGZ9JT/MI4OJYyPQWsdNh0Rs6t3pxsNVbMHP4usONRpFHtrccbgSQO73j1v+2C0/933MAgEqnDaIoIBxJobrSjsa6Sm5VWUEMgkRERBtEsW1eYnEZ3QMBdKXDX3iOwo0dW6vQ3qaHv5ZGNyRx7n16mcKOF14fgz8Uw5YaJ244sh1X798KW970jqMHG2CRROOW9e6mWoa/VcIgSEREtE5pmoZESlmwzYumaRjzR4y9fn0jIdOqYIdNwoFdHrS31uFQqxc1Vfair0WAfhv6LVds04PfAtM7uE95bWAQJCIiWkc0TdOrfBdo8xJPyugZnErf8vVjKmy+L1AUBbQ2uvGbb23D7qbqoqtzM2PbbFaR0zvWMQZBIiKiNa6YNi+apmE8GEVXv97X7/zwFGSl8EBJFKBqGgRBgCgAgiBg0DeD/tFp7NtZO+91WDNj2zi9Y8NgECQiIlqDFFVLr/rJc7Z5SaYU9A5NGYUe/umY6Wtt9Tj1Qo82Lx7/z25E4oX9/55/ZRTvvG5XzmPZ0zvsDH4bEoMgERHRGiErak6bFzP+6Rg6+/zo7A+gZ3AKKbmwKMQiidi3sxbtrV4catMbOGdE5mgCHYmnOL1jE2IQJCIiMnGmZwInTw/BF4igwevC8TJVtaZkBbGEvufPrM2LrKi4MDxt7PXzBQp79QGAx+3AFbu9ONRah33NtbDbJNPjKh1WozdgdsxzO21Gk2faPBgEiYiI8pzpmcgZzXbJP2v8vRRhcKE2L1PhODrTe/3ODQaRSBauDkqigN07atDe6sWFkWl09Qfw0zOjOPX6JVx9oB6/9xuHCp4jCgLe/ms78P3n+wEgp7jjnf9tV8HxtPExCBIREeU5eXrI9PGO00NLCoILtXlRVBX9o6F0e5cARidnTV+npspuNHXe3+JBhd2C/+8/u/Daeb9xTEpW8cIbPgDAB9/Vnq7qtcBulWC1iPj93zgEp8OKZ08NYCaaRJXThluua8Ftx/YWnG+lVkVp9ZQ1CL773e9GVVUVAKCpqQm/8zu/g0996lOQJAnXX389/uzP/qycpyciIloSXyBi/njQ/HEzC7V5Cc0m9Arf/gDOXgwiZrJ3TxQEtG6v1ps6t3mxfUtlQYuWl89OmJ7/V2cn8PHfd5l+bHdTDfa3eIyAt7uppuCYcq+K0tpQtiCYSOj9ik6cOGE89tu//dt49NFHsWPHDnzoQx9CV1cXDh0qXLomIiJaTQ1eFy75C1flGjzmwSoj0+Ylliis9FVVDQOXwkahx5BvxvQ1qpxWHGqtQ3ubFwd2eeByWOc8nwAUFItkcuJcY+WKDXilXhWltalsQfDcuXOIxWL4gz/4A8iyjHvvvRfJZBLNzfoQ6euvvx4vvPACgyAREa05x48254SljGNHmwseUxQVsfTKXzKVG/5mYyl0p1f9uvoDiKSLNPK5HBZYLCK2pW+/trfVmR4nALBkevnZLvfzS5lUGNss5sUixQa8UqyK0tpXtiDocDjwh3/4h3j/+9+PgYEB3H333XC73cbHXS4XhoeH532NRx99FF/84hfLdYlERLSOrOR+tczrZmbhNnhcObNw52rzomoaRsZnjL5+F8dCps2fnQ4LDu7yotZtR3d/wGjTEo2n8L3n+yAIgjG71yqJOaEvv5ffW69sxI9fLvx5ev2VjaafW7EBb6mrorS+lC0I7tq1Czt37oQgCNi1axeqqqowPT1tfDwSieQEQzP33nsv7r33XtOPjYyM4NixYyW9ZiIiWptWY79a/izclKwgHEkWtHmJxWV0DwTQlQ5/4UjS9PV2bK3S9/q1etHS6IYkivjqf7xR0KtPEAS81OXDW6/cDptVWrCX3323HwEA/PzVMSRlBTaLhOuvbDQez1dswFvMqmgpsUBlZZUtCH7rW99Cb28vHnroIYyPjyMWi8HpdGJoaAg7duzAz3/+cxaLEBFRUVZrv1qmzUsscbnSV9M0jPkj6QpfP/pGQ1DVwmU/h03CgV0etLfW4VCrFzVV9oJj/NMxCIIAQdALQ4T0yLfgTBwV9uJ/RN93+5E5g1++YgPeQqui5cAClZVXtiD4vve9D3/zN3+DO+64A4Ig4NOf/jREUcRf/uVfQlEUXH/99XjTm95UrtMTEdEGslL71TJtXjLFHpnwF0/KODcwha5+vdBjKpwwfX5jnQvtbXqhR9v2akiSWHCMJArGbd6mrVUYN/ncynn7dTEBL39VtNxYoLLyyhYEbTYbPve5zxU8/vTTT5frlEREtEGVc7+aWZsXTdMwHowae/0uDE9BVgpX/WxWEft3etK3fOvgqXYUHCMKQkEvv4xfv2bnqtx+XemAVywWqKw8NpQmIqI1r9T71czavCRTCnqHpozw55+OmT53q8epN3Vu82LPjtqcYAfo7VvsVsmo7LXOUb0LrM7t17WMBSorj0GQiIjWvFIEJkXV0pW+l9u8+KdjRl+/nsGpgp58AGCRROzbWYv2Vi8OtXlRX5s7j1cAYMtq52K1iAVNnxf63DZr8Mu3WgUqmxmDIBERrQtLCUz5bV5kRcWF4en0qp8fvkDU9HketwNX7PbiUGsd9u+shc16eVVPAGC16MHPZtV7+i0m+NHcuEK68hgEiYhoQ0nJCmIJxWjzMhWOo7Nfn+F7bjCIRLKw+bIkCtjdVJMe5VaHBq8zJ9xZM02c5+jlR6XDFdKVxSBIREQls1o94DJtXuJJBYmUjP7RULq9SwCjk4V7zgCgpsqu7/Vr9WJ/iyenXYtVEnNu9zL4lRd7B64eBkEiIiqJlewBl2nzEk8oiCdlBMNxdKVHuZ29GEQsIRc8RxQEtG6vTq/6ebF9S6Wx6ieJghH67DbLgk2cqXTYO3B1MQgSEVFJlLsHXHabl2hcRv9YCF39AbzR58eQb8b0OVVOKw616n39DuzywOWwArjcyy8T/sz6/dHKYO/A1cUgSEREJVGOHnCZNi/xpAL/dMxY9evqDyASSxUcLwBoaXSnK3zr0NxQBVEQIApCzrze/JYvtHrYO3B1MQgSEVFJlKoHXKbNSzSRQt/wNN5I9/W7OBaCVtjTGU6Hxdjrd7DViyqnbVG9/Gh1sXfg6mIQJCKiklhODzhFURFLyAiE4njtwiS60uEvHEmaHr9ja1V6mocXuxqrIYlCTnFHdrsXWtvYO3B1MQgSEVFJLLYHXEpWEUukcGFkGq/2TqKzL4C+0RBUtXDZz2GTcKDFg/a2Ohxq9aK2ym708rPbJNgW2cSZ1g72DlxdDIJERFQyC/WAS6YUTIXjeKV3Eq9f0MPf1EzC9NjGLS60pws92rZXw2G35BR4rFbwY6uT0mPvwNXDIEhERGUVT8q4OBrCy+fG8fqFAC4MT0FWClf9bFYR+3d60rd867DV40xP71g7vfzY6oQ2GgZBIiIqKU3TEI4k8UrvBM6cm8AbfQH4p2Omx271OPVCjzYvDrR44aqwrOlefmx1QhsNgyARES2bqmoYHp/Bi10+vNI7gZ7BKaRkteA4iyRi385atLd6cXh3HXZsrVpXvfzY6oQ2GgZBIiJaknhSxqu9k3i5exyvXZiELxA1Pc5b7UB7mxeHd2/B4d11qHLaYLdJsKyD4JePrU5oo2EQJCJap1ajaMEXiODFLh9+dXYc3ReDSKSUgmMkUcDuHTW4oq0OVx2oR0uDG3abpaRNnO/+9I9ygqdVEnHtFdvK/jUottXJ5795Bj97dQwpWYHVIuGtVzbivtuPlO26iJaKQZCIaI14uqMXPzw1gJloElVOG955XQtuO7bX9NiVKlqQFRWdfQGc7vbhlZ4JjEwUroYBQHWlHVe0eXHl3i14894tqHU7Cpo4Z4Jr/+g0EikVNquItu01aGl0Y2AsbBpoz/RM4Ovf78LweBhq4Z1mQ0pRcer1MWO1rlxh8Mi+elwYmcazpwYQjibhsEqoqbLjiR+excnTQzh+tBnPvzKCH780jEw5TDKloOOlYbx8dhw76qtwfni6IEBXV9nxkTuOlOy6F/peyv4lwp7uuZhIKayC3oQYBImIVkn2D+NkSsGYPwIx3RJlJpLE0z/qBQDTMFjOooWpcBynu3043T2ONy74EUvIBceIgoDW7dW4cu8WXLW/Hnt21MBum/tHSia4RuMyJqdiUFQNGjT4p2L45RuXsKXWAafDmhNoAeAL33wFwXC8qOtWVA3RuGx8DRYKQ4sJ3tmfxwuvj6G60garRUQgFIcvEIW32o5Lfg0nftCNi2NhmAxAQWg2iXAkYDodJTSTwENffQEOmwRJFNGyzY33H99b8G+ZHaZnoykkZAWWvOOf7ug1vneAwu+l7F8ionHZmNOc/TkArILeLBgEiYhWQf6K3ujkLBRVg0USjTAIAM+eGjANJ6UsWlBUDeeHpvDLzks40zOBi2Nh0+OqnFYc3r0Fb95Xj6sP1MPjdszby+9MzwT+9zOvYnI6ZoQfUUBOSEqmC0rG/FEIAozj/u6rL0AUBdM2M/MJhuN4+dw4fvMvvpvzeCoVxzf/qweAHobmC0sA5gyI2QF8cjpmFMRcCkRRW2WHx+2AYtIQO8MsBGZ/LJZQACjo7A+g9+sv4nd+fZ9x7qc7evHMyV4kUorxOgIARdJwfngaj337Ndzz3jfhh6cGTF8/872U/TlkT24JR1JwOqwAWAW9mTAIEhGtgvwVvUx4UBQNouVyuJqJmo9YW27RQjiSxJlz43ixy4dXeycxG0sVHCMA2NVYjTfv24JfO7AV0aSMb//4Av7le2/gn7+twmoRUV/rRCwhIxiOQ1Y0CIL+PA3moWeejJRzvKoB6iJDIADEk4V7FvXX06ApGr730z7cdmwvvvvTPqRkFRo0CBAgiQJEUcC/d5zPCXL5q2n9o9MIzSYRS8g5x2kaMBU2b4y9VElZxTMne7G7qQYACkIgoH+dZVWFTZQQjqTQcXpozu+ZzOPiFwioAAAgAElEQVTZv0RkV3Zn/5lV0JsHgyAR0SrIX9GTRAGKqkHVtJyAUuW05hyXfWswNJuE22U1VnGAueezqqqG/rEQXuoex8tnfegdmjY9zmGTsKuxGrKsYHI6hqHxGVwcC+Hfn7tQcKysKBhM31bM0DSY3hZdCzQNCEWS+K2/+K5xjYIAaND0lUel8NoFQW9582x6lW08GIWiaKafo4byhMGO00PQACRT5pskM8EwJavwBSOoctowYzKjucppA5D7S4TVIhoBMLuYh1XQmweDIBHRKshf0XO7bAimQ0QmZmjQIEkizvRM4Mi++pzbyRV2CzRNvxXqD8WhqhqsFhFf/14nnnHakEgpqKuugNUq4txAEIFQfN5blhnxpIKzA8EyfMZrR/ZXQdMur2CaHqsBsqxiaiaO7zx3YcGgq2H+11sKXzAy7y3lDKtFRIPHhWvat+Xc5s645boWALmVz26XDYFQPP3nhX+hoI2HQZCIaIWd6ZnAVDiO4fFZCIJ+W1jOui2X/UM/GI7jMydexjf//lbTAhFF1aAoegiMJXJX6M4Pm6/6Ua6FMpYGQFX1FbdiAlkpk6DNqoc7DcDw+AwSKaXg5TMbCdwuK45lVfw+m7XP8ZasfY6Zj3ecHoIvGIGn2gFoQFJW0OBx5bwGbXwMgkREZZapTp0KF7cqly8SS+G9H/1+waSO7EBg1s+PFme+/CYI+opbUlZyilryjxEFIf0x89vHAgBBEHCw1YOH/+R6nOmZwD8+8TJmoiZ7NAXAU+UwVuf6RqaNimtol1/fYZfQtr0mp8r4tmN7562APrKvnmGPADAIEhEVzayB82dPvGxaaFFqZuPa1upevPVEEACXw4qUrEIQ9H14al7Ks1lEVFfaYbWIiMbl9P7Nwq+/RRLhsEnzfj9oACQBeHM6hB3ZV4+//B9X40vfeg0TwajxmhZJwP4WD3oGp/DgV164fL0AKtP7Rnc2mLeYAZbebHyxz1uNpuZUWgyCRFQWK/kDopznyrx298UAQrMJCBBgt0mIxFL4xWuj81bB0vqwUJBPyioi8RQcNgk1VTZMzyShCXoYtFpEaJpe7ON0WJBMqRAFAYp2uYI6/3tE0TR0nB7E7qYaY2XuX/6fmwvO+/6/+T8FvwBo0FeIH7z7LTlNt7ObQ89Ek/AForBaRLhd1nl7A2aem/+9rK96zv28+x87hdfOT+asjJ4fnsbPXh3F333oLQyD6wiDIBGV3EpNvSj3ubKbIE+FE+mbfRqQBAJynCFwnbNZxTkrcbMJ0FdkU7KKxi0uVNj1wGezSmjbXo1gOI5gOIZASC/2sUgiLJIeEi0WEdMzuZXEmgZMTMUW7NU3dysc5HzP5zeHTskqJFFASlaNa3I6rAXny3x/942GCm51axrQNxpC2/bqgufd/9gpvNo7Oed1P/iVF/D9z/32nB+ntYVBkIhKrpxTL1byXJnXDkeSOTu+FFWDKM7dSJnWjiqnFdG4bNzuFSAYrXnUBZJ8dq/sTEFONCbj6/f/es5xH/n8TxGOFK4qphR1ztVGWdGW3asv01YmI9McWoMGRYXxPZppFJ1/vsz391wFMJnH85/3+nn/sq6b1pbSTQAnIkor5dSL1TxX5rVTsgoB+kgMTdObEydlFmesBw1eFyySCJtFgs0iGb3y9LBU/JJu5hcBs2bNDV6X6R5OqzT/j9jl9urzBSOmzaEzYTf/8fzzzfX/nYWuM38PJa1vDIJEVHINXvMfcOVoUlvOc2Ve22oR042HL+PPwtLILLqJeaPqhPRjDrsEURSM/XaLIQoCGryunEbJ+msLxjSR4q9TPzbTlDnb8aPNBecA9B59851hoV59Dps078cbPK6c7//MNUiSYFxv9uP555vr/zsLXWf+vxWtbwyCRFRyx+f4AVeOJrXlPFfmtd0uG4NfGQjp/2rdXg2bVTTCniDoj9utIt5/bC9uuqpJDzaC/rHMf+o9FfC47ZgrlxzeU4fjR5vhduWGN0kUIEkC3C570dcqSfpJMk2Zsx3ZV4/33LRbD1zpNjPeagecDgvetHeL6etduXfLglsXnnn4XaZhcHdTNQD9ezz7+9/t0huJp2S98jmRUpBIKWjZ5sZdtx4sOF/muXN9/SRRMH3e4T118143rS/SQw899NBqX8RShMNhPP744/i93/s9uN3u1b4cIsqyrc6Feo8T/qkYIvEUtnkr8e4bd5elkrCc58q8dmgmgeHJmVULg6KwflrFiIIemqwWCU6HBdUuOyrs+m1Zfc+aZkzzsFklvO1IE/7u7rdg944aTE7FEEvIsFkl7GmuxT3vPYzjv9aMa9u3QZIEjE1GoKgaaqsceO/b9+Djv3cUO7e5MTkVQyAUN/59BOhB65P3XIdtdS5sr6+ELxjBbDQJSRLQ1lSDm6/ZCbtFgqxoBbd7HTYJ113RiNlYCoqiQRAE1FTa8ds3ts3Zm+9Qqxet26uRTCoQRKB5qxvvvnE37nzHfkxMRTEyPgs1XUlc76nA7956ENvqFl6Ru+34XnzgHfuxv8UDVdFgt0k53+PZ3/89Q1Om+x5FUcA97zlc8HjmuYqiYXh8Jud7rLLCim/9r3eZXuPbr96BswNBTARjpt+XLBRZecvJRIKmrc/fc0dGRnDs2DF0dHSgqalptS+HiDa4D37yvxAMxS/vvSrRTF1BAOxWCbt31ACa3hg6uwXOmZ4JfPpfTxvzh4H5b0vbrZJxrM0qwet2IBxJph8DKissevuTdMGEJOrtcGRFRVJWYZVEo+2I02FFY10lNOjNjMORJCLxlP48SYDdKqHB6wSgh43P/fnbcq5lJVsIZZp2ZyZpvDNrkkapLaXXXnaVb4bZatty/OZffHfOjzGcbWzLyUSsGiYiKoLdKhYVxBZDEIBtXic81RWIJ2Tj8ewWOM+c7IWiFjY5nouqapAkAYqiv35mjiygh8BITIbNKuZ8Dm6XFYFQAk67xQh2Gb5gBJFYynidTCGCrOReT/6ezJVsIfR0R2/ObN2ZSNL4e6nD4FI+r5WsoidaLO4RJCLKc6ZnAp858TI+8vmf4jMnXsaZngk0b3XDIoklvT0sCgLCkRRmIoWVqIAeAs8PT0NYxOb8lKJCVvQpGYqsQVW19J41OzxuB7zVdtjT+84yjzsd1vQqYGEhRIPHhURWr73MXjlAbzickb8nc77wU2o/PDVg+vizczy+HEv5vFayip5osbgiSESUJbPio2kakrKK7v4AXur2IZFSShoCBQAVdgvcLit8gagRyLIN+sKwWkSjQXCx7U5EQcBWj9NYxcvc5gX0xsKVThvuvOUAOk4PwReMoMHjwlsON+KF18cKXuvY0WZcGJ3OeW2LJBp75xrrKnHM5NboSoYfs5Yu8z2+HEv5vBq8LlzyzxY+XuIqelEEVJP+2CKXfGgeDIJERGkvdF7Co0+/ikg0Ca1EewAzBOO/dC6H1bgNG46kjKa/+dwuGwKhOCySCFHUoCgaNGior3XCPx2DqmmQRL0CNpmuGIUAOB0WhCN6iMw0Ow5HUkjJKhw2Cc+c7DX2I2aC3O6mmpxwmHm8bXsNoE0Zz7dbJbhrrNjdVIu/uutq0893pcIPoLd0MVtVNWv1slxL+byOH2023SNY6ip6j7sC/ulYweNed0VJz0MbC4MgEW1amqZhZGIW//F8H37x6igicXne4xezKqfXx2adC4AkCHrlKAS4XZdDXybs5dvZ4EY8KQNIF3woeghraXTj4T+5Hp858XJOKBke1/+caWTsdtkwOR1DJJYyijwEAYgmNJwfnoa32l4wh9Zsz9rxo8245J8tCKrzBZmVCj8A8M7rWnL2CGaYtXpZrqV8XpmvqVnILiW7VYTdWthuxmbyGFEGgyARbSrxpIzXz/txutuHMz0TmJwqXEGZy2ImUQCFYVBR9fYhdpuIcCSFQChhVOjuaa6Bp8qRExQAfY6s02GB03H57fr96QKI/FCSuY1csNcvayVS1TSIyB09BsxfuLCUIDPfc0pdTZwpCHk2q2r4ljJVDS811M0VskupdXsNNG3a+KXBKun7Ptu2V5f1vLS+MQgS0YZ3yT+LX3b68Ktz4+i+GDQdBwZkGhWbz6DND3Wmz0//V+a2siAAQvafIcBVYcFsLAWLpEEUBKRkFYFQAseO7pwzuMwVOvJDScs2N4LhuBEaw5GksacvMw0iKStQFA2iRcj5Oiy0d28pQcbsOeWqJr7t2N6ytYvJtxKhbikur9zm/mgvxyosbRwMgkS04aRkBa/2TuKls+N4pWcCvkDU9LgtNRVIppT0frqk0RJFFbWckGTs78tKgplgl2nrIgCwWETIyuXnZYpLJFEPY4IAxBIyoAGyosIi6bfy3C4bBsfCpteYCRwnTw/hUiBiVK1mh8HsUHKmZ8IIhhAAb7Xd2NunX+flObTZY9HKsXfPDFuplM9K3YKmjYVBkIg2hEv+WZzu8uFXPRPo7g8ikVIKjpFEAU31lYgnZcxEUwhHE1AUIJqQIYl6qBMFQZ9xa5OgKJoe7NK3VvNXBY2KXkmAlvVcJa+8WNX01xEzewzTrycKAtwuG5wOy5wrcotdQcsOhtl7CAOhhP41SPcYBJCzT3GlVo3YSqW81upqJa1dDIJEtC7FEim8ccGPX52bwGvn/RidLKzkBIDaKjvevK8eRw9uhSiK+H//TxemZ5JGODMmhFhEQEu34NCA3Ttq8OZ99fjeT/swE9Wrbu02ERaLiEhMNmbKuiqsiMRScDmtiMRkfXyaoIc8/RaxXhwC6I9lVuQEY59eEk6HZc4VueWsoGX2EGb2AWZWBrc3VKKywoqkrKz4qtFKVhMT0cIYBIloXUjJKnzBCH51dgKv9E6g+2IA8UThqp8oCNizowZH9tfj2vZt2NXoNhoyf+bEywin24womckYQnqlT9MgiSIqnTb82W1XGsFod1NNQZVoNJ6Cp1q/rdzgcWFnoxuDY2H0jU5jPBiFIFy+5Qvo0z2Ssn6tkihATk//APQG0MDcK3KZFbRgOI6pcMJYkbwwEkI4msQn77ku5/i7P/2jOW+Fi6I+gq6ywor3H9+7KitHK1lNTEQLYxAkojVJVlTE4jLODgRxpmcCb1zwY2h8xvTYKqcNV+6tQ12NE5f8swiE4hiZmMX0bCJnKocvEDH2yuWPbBMEATu2ViKWkHHy9BCe+OFZo6L1rlsPFr3vKr+li86ht4cRALtNQpXVimRKNXr6OWwWPPHDszh5eihnxnBmX2AkmjItVHm1dxLv/uvv6becFdW0mXA2VQViCQWd/QGc+9ovccc79mN3U03Z5gH/+SM/Qf9oyPi7JAIfuOXAor6eRFReDIJEtCYoiopESoF/OoYzPRN4/YIf3f0B095+AoBd26vx5r1b8GsHt+KNPj++1XHeGIWmz9iNGYEsEzL025IRJJKFK4kpWcXAWBiqpmHMH4GmAeeHp/Hz10bRvLUKf/Bb7QCAr3+/C3/3L780KosFQe/TJqX3Bkri5WpcWVELppEkoABZHWsSKQWh2QAA/Xw/e3V0kV837fLq5iLIioan/m8P6msdxq3jUs4Dzg+BAKCowIkfnMVdtx6YsxE1Ea0sBkEiKnlft2Je++Wz4/jRi4MY88/CabdiJprEmD9SVK8+DUD/aAj9oyH8+3MXCj+uAcFwAsFwAg9+5YWir1U2ObemAYO+mTlfR9NgGizXA1lRTSealKKCNz8EZnv21MCKtXohovkxCBJtcqXs63amZwLPnOzFwKVwunVJBWYiCUTjMuJJpWDFSxBQ0vm9tHhm1dXlruAtxwxgIloaBkGiTa5Ufd3O9EzgsW+/ZrQp0TQNg5fMe+NlMASuPs3kH6HcFbzlmAFMREsjLnwIEW1kperrdvL0EEKzSWiaBk3TCooxaG0SsufPQa+IDobj+Mjnf4rPnHgZZ3omlvS6rfOMNSvHDGAiWpqyBsFAIIC3ve1t6Ovrw+DgIO644w584AMfwIMPPgh1ofI2IloRDV7z1Z9iVoVSsoLZaBKBUAyDl0JIpBTIqoaUohpTOmjtqnJasa+lFo11lRBFAQ6bBYCAeFKGpmnGNoGlhMEvfOTGgjAoicBdtx7g/kCiNaRst4ZTqRQeeOABOBwOAMDDDz+M++67D9dccw0eeOABdHR04Oabby7X6YmoSIvp65aSVSRTChIpBYmkgnhSRs/QFDr7AvAFo0sKf6IgQBBQVJHIRrHcvZGCoPcD9LgdOHa0Ga/0TGDwUlgP4ooKTb08AUUQgF2N1ZiNJjExpZcri6KAmkobPG4H3n9sb84kkniysEp7qcUjX/jIjUv9FIlohZQtCP7DP/wDbr/9dnzlK18BAHR1deHo0aMAgBtuuAG/+MUvGASJ1oD55pNmWrokknr4U1QNk9MxdPb50dkXQO/QVM5M3mxCulHzfPlOEPSRZ3arhEqndc5GyOuVIACVFVZs9TjRWFe5qJYp+UU8QGEj68y/U/YKW/as4fweffN9DOD4N6LNqCxB8Nvf/jY8Hg/e+ta3GkFQ0zSjsavL5cLMjHlj2GyPPvoovvjFL5bjEokoS2Y+qaJqSCRlJFIKxoNRyIre9Pj88BS6+gPo7AtgPGge1uqqHdhWV4nAdAzTs3GIooDmbW5ctX8rXjk3gb7RaSTTff4kSUCF3YLKChvatlcbgeTpjl6c+MHZFfmcrRYRNZV23HJdC3Y31eCZjl70jYSQkhWIor5zTla0nJVKqyTCU+1AdaXNmCjy/JkRjE7OQtX0W61XH9hqWiSz2MkZ8wX0hZ431zELzaHl+DeizUfQzErGlunOO++EIAgQBAFnz55FS0sLuru70d2t/3Z78uRJnDp1Cg888MCSzzEyMoJjx46ho6MDTU1Npbp0ok1FVbWcW72ZcWfBUByd/fqqX8/glGmLEUkUsKe5Fu2tXrS3edFUXwmXwwqH3QKLtPTtx3r18ev6JA7g8kxgAA6bhLbtNas2Hq1YC628rVVmq5AAcNetB9fF9RNtVsvJRGVZEXzyySeNP99111146KGH8NnPfhYvvvgirrnmGjz//PO49tpry3FqIpqHpmk5t3plWYUGfapH32gInX0BdPb7MTZpfiuwtsqO9jYvDrXW4cDOWrgr7XDYLaiwSZCWEf6yHdlXj3veexjPdPQaK2s7G2rXfPjLttDK21q11FVIIlq/VqyP4Ec/+lHcf//9eOSRR9Da2op3vOMdK3Vqok1L0zQkMwUeSQXJlGIUEYRmE8bt3u6BAOKJwlU/URDQ1lSN9jYv2lvrsH2LSw9+dgvsNgskUSh4TinMFaTyG1a3NLjXVUBcD9ZriCWipSl7EDxx4oTx5yeeeKLcpyPa9FLy5RW/REoxqlNVVcPApbBR6DE0br5P1+2y4VD6du+BFg9cFVZU2Cxw2C1w2CRjr+9Ky29YDeizeR/79uu4572HGV6IiJaAk0WI1rmUnKnslZFMqTmNnGejSXRdDKKzz4/u/gAi8cLWIAKAlkY32tvq0N7mxY6tVbBKIuw2SV/5s65e+Mt28vQQwpFUwePhSLIks3GJiDYjBkGidUZWVOM2b6alS4aqaRgen9H3+vX5MTAWhlk1mKvCqq/6tXpxcJcHlU4bJFGv5K2wW2CzSiv3CRXJF4iYtqpJKSrbmxARLRGDINEal93SJZFUChovR+MpdF8M6nv9LgYQjiRNX6e5oSpd4VuHlm1uiKIAqySm9/xJsFrWXvjLprc2KQyDVklkexMioiViECRaY5RMS5dMZa+SG3w0TcPo5Gx61S+A/tGQ6VzfCrsFB3Z50N7qxaFWL6or7QAAm0VChV1adpuXlXb8aDP6RqZy9ggC+p7GxfboIyIiHYMg0Sqbq5dftnhCxrnBKb3Qoz+A6ZmEySsB27dUptu7eNG2vRqSJEIAYLdJcKQLPspV6VtueluZN+GZk70Y9KXbymxz54xIIyKixWEQJFph+b38zPa9aZqG8WDU2Ot3fnjadBav3Sph385aXLG7DodavfC49dneggA9+KUDoLhOw1++Urc2OdMzgZOnh9B10Y/ZqAxN01Bdacc7r2vJGdu2WjLX5wtE0OB14Th7+hFRiTEIEpVZppdfIple8ZMV0wKOZEpBz9AUOvsC6Orzw5+erJGvwetMt3epw+6mGlgt+u1dURD04LfKbV7Wi8wUjWA4jqmsFdbQbAJP/6gXAFY1DOZP+bjknzX+zjBIRKXCIEhUYpqmZbV0yW3inG9yOmb09esdmjJdHbRaROzbWWuEvy01FcbHREGAw7622rws10qtgp08PQQABcU1iqJBtAh49tTAqgbBzPXlY6scIiolBkGiEpiriXPhcSoujEwb4W88GDU9rq7aYfT129tcm9POJdPmxZEOf2vZfKEuMyWkb3QaKVmFRRKx1eNESlbhdOhvTfmrYAu93mICpC+gt5zJv+WupWP7TNS8+nqlZK6v4HG2yiGiEmIQJFqC+Zo45wuG4ujs14Nfz+AUEqnCUW6SKGBPc226vYsXWz3OnNW99dTmJSP/1mbfyBRe6ZlAdaUNFouEscnZnBVQWVEw6JuB1SJiS00FnA4LovEUguEEPvm1X8JiEQEN6cdl9I2E8PPXRmGziFA1PdDZLCKsFhEXx/SPuZ02/Nbb2kxX9vR2NLOQRCEnDArQv+5VTlsZvzoLy1xfweNslUNEJcQgSFSEVGZeb/p273zBT1FU9I2G9EKPfj/GJs1XcGqr7OkK3zrs31kLhz33/47rtc1LRvatzWg8ZbR9CYTjSCbnDs+yrKZv12qYnI4b7XPUpApN0xBPKshEZA1AInU5TMaTyuWPC8BMNDXnfr/jR5tx4gfdcLtsOXsEJUl/9Vuua1ny514KmevLx1Y5RFRKDIJEJhRFzansNavYzRaaTaCrX+/r1z0QQDxRuOonCgLamqrR3uZFe2sdGre4clb9BAA2q77fz2GTIK3D8Jct+9Zm9mi4ZEoPdHPRoE8LCUdSUJTcqSnZx8xHg/71zNzmNdvvl7lt3JFVNaxqGmoq7bhlDVQNZ1+fLxhBg8eFY6waJqISYxAkQlbwm2N6Rz5V1TBwKWzs9RsanzE9zu2y4eAuL67Y7cWBFg+cDmvOxzM9/vTwt3HavAC5tzbzi2AWCnJWSURKVvUgt9DB88jc5p1rv1+p29GU2lq/PiJa/xgEaVNaaHqHmZloEt39AXT2B9DdH0AkLhccIwDYtb06XeHrxY6tVRDzKnkFAahIN3feyG1esm9tWi2iEQZtFhGJ5NyV1ADQ0ujG4KUwFFU1QrmwhEyYuc272vv9iIjWKgZB2hSKmd5R8BxNw7BvxpjmMTAWNg0irgorDqXHuB3a5UGlSeiQRMFY+dsobV4Wkn1rM5aQEZpNwu3Svza+QHTO28NbPU48/CfX40zPBB779uu4lLnFrN/rnVN20YcgABZJNEL4au/3IyJaqxgEaUMqZnqHmUg8hbMXg3pT534/ZqIp0+OaG6rSFb51aNnmNr2lu57avJRL9q3NMz0Txn63ZmsVRvOqhgGgymnFn7zvTcZz73nvYTzy5K/0fwcBsFv1quDZWAqapge+DJtVQltTNbZ6nHj9vB8z0SSqnLY1sd+PiGitYhCkDaHY6R1mzxudnE2PcgugfzRkWs1aYbfgwC4P2tMrf9WVdtPXs0giHDYJTodl3bR5WSn5+90yfQTnmxt8ZF89PnLnVTnVs75AFDaLBG+1PWfPZWNdJf7qrqtX4DMhIto4GARp3cq+1Tvf9I588YSMswNBvcq3P4DprNYh2bZvqcShVi+uaPOidXv1nFW8VotoFHtkxr3RwoothMivnoWAghAIsNEyEdFSMAjSulHs9I58mqbBF4gae/0uDE+bVgXbrRL2t9Siva0Oh1q98Lgdc76m3ar396vYAG1e1oPs0PiZEy+z0TIRUYnMGwTHxsbmfXJjY2NJL4Yo22Kmd+RLphT0DE4ZEz0CobjpcVs9znRTZy/27Kidc0Uv0+bFka72lTZQm5f1ho2WiYhKZ94geM8992BgYAD19fUFFX6CIKCjo6OsF0eby2Kmd5iZnIqmp3noo9zMWsJYLSL27dRHuR1qq8OWmoo5X08QoAe/dADcSD3+1jM2WiYiKp15g+BTTz2FD3zgA3jwwQdx1VVXrdQ10Sax2Okd+VKyivPDU+kK3wDGg1HT4+pqKowZvnuba2Gbp4JXFAQ4Mm1eNnCPv/WOjZaJiEpj3iBYWVmJv//7v8czzzzDIEjLpqgaEkm56OkdZoKhuHG799xgEMlU4aqfRRKwe0ctrkjf8t3qcc4b6CRRSN/y1Vf+iIiINosFf+odPnwYhw8fXolroQ1mKdM7Cl5DUdE3Gkrf8vVjbNK8MrS2yo72tjq0t3mxb2ftgoEu0+alwm6Zd4WQiIhoIytq+eOpp57CHXfcYfw9Fovhs5/9LB544IGyXRitP0uZ3mEmNJswgt/ZgSDiCaXgGFEQ0NZUjfY2valzY51rwdu4bPNCRESUq6ggePLkSTz33HN4+OGH0dfXh/vvvx9vfetby31ttMblT++QZXXRs2ABPUBeHAuhs19v6jw8PmN6nNtlSxd5eHGgxVPQR86MzSKhwsE2L0RERGaKCoJf+9rX8OSTT+KWW26Bw+HAl770JVxxxRXlvjZaY5Y6vcPMTDSJ7nRD5+7+ACJxueAYAcCu7dVG+NuxtcqYHTsXtnkhIiIqXlFB8Je//CVOnDiB3/iN38DFixfx5S9/GQ8++CC2bt1a7uujVaRpWlYvv8VN78inahqGfTNGU+eBsbDpa7kqrDjU6kV7qxcHd3lQ6bQt+Nps80JERLQ0RQXBj3/84/j0pz+Na6+9FgDw5JNP4n3vex9+9rOflfXiaOUtdXqHmUg8hbMXg+n2Ln7MRFOmx+1sqNLDX1sdWra5iwpyoiDAYZdQYWObl7XiTM8ETp4egi8QQYPXhePs7UdEtOYVFQS///3vw+W6PBmblO4AACAASURBVL7pzjvvxNve9rayXRStnOVM78inaRpGJ2bTe/386B8Nm75ehd2Cg7s86fDnhdtlL+r1JVHQiz3sFthZ6bvizvRM4JmTvejsD+Q8LorAwRYvguE4nA79LeWSf9aY/sEwSES0ds0bBO+//3588pOfxIc//GHTFZfHH3+8bBdG5SEr6uUVvyVM78gXT8g4Nzhl3PKdnkmYHrd9S2W6wteL1u3VkMTiCjfY5mVtONMzgce+/RrG/IVNu1UV6OwPpMO5wwiDgD79g0GQiGjtmjcItra2AgDuvffeFbkYKr3lTu/Ip2kafIGoEfwuDE+bvqbdKmF/i8eY4+txO4o+B9u8rD0nTw8hHDG/tZ8tHEnmBEFf0LzvIxERrQ3zBsGnn34aH/zgB/GZz3wG3/rWt1bqmmgZSjG9I18ypaBncMqY6BEIxU2Pa/A60d6qN3Vua6pZVIizWyU47Gzzslb5AhGk5IX7Qub3jmzwuOY4koiI1oJ5g2BjYyNuuOEGTE1N4dixY8bjmqZBEAR0dHSU/QJpfqWY3mFmciqabuocQM/glOnrWi0i9u2sTbd3qcOWmoqiXz/T5kWf6cs2L2tNpvCj+6IfM1FZbxW0wO8UqqbBbsm9fX/saHMZr5KIiJZr3iD41a9+FT6fDx/+8Ifx5S9/eaWuieZRqukd+VKygvPD0+kK3wDGg4V7wQCgrqYCh1q9uKLNi73NtYvat8c2L+vDmZ4JnPhBN4LhOKZmEoCGotoGSaKAlkY3kikFDR4XjrFqmIhozZs3CIqiiMbGRnzve9+b85j3vOc9+M53vlPyCyNdqaZ3mAmG4sbt3nODQSRThaHSIgnYs6PW2Ou31eNcVKsWtnlZf06eHgKg7/cDiguBlRVWVFfa8PCfXF/GKyMiolIrqn3MfLRlVp1SrlJO78inKCoujITQ2e9HV18AY37zjfy1bjvaW+twqNWL/S21cNgW923CNi/rmy+gf1+Y7S8VBEDTYPy77thaaXyssa6y4HgiIlrblh0EucKzfNm3epczvcNMaDaR3uvnx9mBIOIJpeAYURDQ1lSN9ja90KOxzrXof1erJOrFHnYJVgvD33rW4HWhb2QaAEz3BWZu6ecXA3E/IBHR+rPsIEiLV8rpHflUVcPFsVC6qXMAw+Mzpse5XTZjhu+BFg+cDuuiz5Vp81Jht8DCSt8No6XRjdNdPoiCAMXkm7Om0gaHzQKP24GkzP2ARETrGYPgCijl9A4zM9Ekuvv1Ct/u/gAicbngGAH6D/gr0qt+TVurIC5y1U8AYGOblw1vYCwMb7Ud4UgKsYQMVdOgafrKca3bjkO7vAx+REQbBPcIlkH29I5kCZo451M1DcO+GaOp88BY2PR2sqvCqo9xa/Xi4C4PKp22RZ+LbV42H18gAqfDWrBKLIoCPvfnHC1JRLSRFB0Eo9EohoaGsG/fPsRiMTidTgDAhz70obJd3HpR6ukdZiLxFM5eDKbbu/gxEzWf8tDcUIX2Vi/a2+rQss29pBYtggBU2PRiDwcrfTedBq8Ll/yzhY+zOTQR0YZTVBB84YUX8MADD0BRFPzbv/0b3vWud+Fzn/scrr/+etx6663lvsY1pxzTO/JpmobRidn0Xj8/+kfDpreUK+wWHNzlQXtbHQ7u8qC60r6k80micHnlz8rwt5kdP9qMEz/oLnicxSBERBtPUUHwkUcewTe+8Q3cfffd2LJlC5588kl85CMfwfXXb46eYeWa3pEvlpBxbiBoFHqEZhOmx23fUon2Ni/a27xo3V4NSVzaXj22eSEzmb1/HaeH4AtGWAxCRLSBFRUEVVXFli1bjL/v3r27bBe0FpRrekc+TdPgC0SNvX4XhqdNVxftVgn7W2r19i6tXtS6HUs+J9u8UDGO7Ktn8CMi2gSKCoINDQ147rnnIAgCwuEwnnzySTQ2Npb72lZMOad35EumFPQMThkTPQKhuOlxDV4n2lv1Ct+2ppqCnm2LYbNIqLDr1b5s80JUXpk5zb5ABA1eF45zNZWI1rCiguAnPvEJfOpTn8KlS5dw880345prrsEnPvGJcl9b2ZRzeoeZiamo3tS5z4/eoWnTW8tWi4j9O2v1Kt+2OtTVVCz5fJk2LxXpYg+2eSFaGZk5zRmX/LPG3xkGiWgtKioIer1e/NEf/REeeeQRzMzMoLOzE/X16+tNrZzTO/KlZAXnh6eN8DcxFTM9rq6mAle06cFvz44a2JaxTy+7zYvDZllStTARLU9mTnO+jtNDDIJEtCYVFQT/8R//Ed3d3fj617+OWCyGL33pS3j55Zdx7733lvv6lqyc0zvMBENx43bvucEgkqnCVT+LJGDPjlq0t3lxqNWLrR7nsqpzRUGAwyaxzQvRGpGZ01zweND8cSKi1VZUEPzJT36C7373uwCA+vp6/Ou//ive8573rKkgWO7pHfkURcWFkRA6+/3o6gtgzG/+Rl/rtht7/fbtrIXDtrwe3pIowGGzwGGX2OaFaJlKvZ+PPRiJaL0pKpXIsox4PA6XS38zS6XMmxmvhtBsApZApCy9/PJNzyTQle7rd3YgiHhSKThGFAS0NVXrFb5tXjTWuZYd1jJtXirslmXdPiaiy8qxn489GIlovSkqCN5+++1473vfi7e//e0AgOeffx533nnnvM9RFAV/+7d/i4sXL0KSJDz88MPQNA0f+9jHIAgC9uzZgwcffBDiEnvgZcTL1NAZABRVxcWxsD7No8+P4YnC3/QBwO2ypYs8vDjQ4ikYzbUUbPNCVF7l2M/HHoxEtN4UFQR///d/H1dddRVeeuklWCwWfPazn8XBgwfnfc5zzz0HAPjmN7+JF1980QiC9913H6655ho88MAD6OjowM0337z8z6KEZqLJ9KpfAN0XA4jG5YJjBAHY1VidHuXmRdPWKogluEXLNi9EK6dc+/nYg5GI1pN5g+Bzzz2Hm266Cf/xH/8BAPB4PACA3t5e9Pb24t3vfveczz1+/DhuvPFGAMDY2Bjq6urwk5/8BEePHgUA3HDDDfjFL36x6kFQ1TQM+Wb0ps59AQxeCptWFFdWWHGoVS/yONjqRWXF8lf9MpW+jvRcX4mVvkQrhvv5iIgWCIJvvPEGbrrpJrz44oumH58vCAKAxWLBRz/6UfzoRz/CP/3TPxlNqQHA5XJhZmZmiZe9PJF4CmcvBtHZ50dXfwAzUfM9j80NVfj/27v34KjK+4/jn81u7heTUJACBQG5CJHBiEBBcGJCgz+kFnEMgqFORxuwhgYxE2C4DTBQsNiBUIu2FQRKAy2IbZU6sDCmUxA6tIEJaJyqFKNAuAgkiyQke35/IGupISybPbtJnvdrhhn22T3n+e53zuDHs+c85+6vrvXr1jEpKEuyOBy6Gvy+CoAs8wKEB9fzAcBNguC0adMkXb1TePr06QFNsGzZMr3wwgt6/PHHVVv79bNzPR6PkpKSmty2uLhYq1evDmje/2ZZlj6rqvnqGb5n9NFnFxpdTiY22qV+3VOV1vNb6t8jVUnx0c2eW/p6mZfYaJeiWeYFYcITL67H9XwA4Oc1gnv27FFBQcEtBZjt27fr1KlTysvLU2xsrBwOh9LS0rR//34NGTJEpaWlGjp0aJP7yM/Pv+ESNZWVlcrMzLzhtl/W1uuDY+e+Cn9ndaGmttHPdW6foLSeV6/169H5NjmbefPKNf+9zEtzl4wBmosnXjSO6/kAmM6vhJKcnKzRo0erf//+io7++izZ0qVLb7jN9773Pc2aNUuTJk1SfX29Zs+erZ49e2ru3Ll66aWX1KNHD2VnZzf/G3zFsiydOOu5eofvx2f170/PN3o3cXSUU3fdkXp1Uefu7ZSSFBO0GlzOCN+ZP5Z5QUvCEy8AAI3xKwiOGzfulnccFxenlStXfmN848aNt7yvprx/7Jx2H766xMu5i5cb/UzHdnFX1/Xr0U53fic5qHfkRroifI91i3Rxpy9aJp54AQBojN9B8P3339d7770np9Op4cOHq2fPnnbX5peNO95XZFzqdWORrgj17Zai/l+Fv28lxwZ1TpZ5QWvDHbIAgMb4FQRfe+01lZSUKDMzUw0NDZo6dary8vI0fvx4u+vz27eSY3V3z3ZK6/kt9fpOclB/mmWZF7R23CELAGiMX0Fw8+bN2rZtmxISEiRJP/nJT/TEE0+0iCD4f8O76/77+qlDSmxQ78ZlmRe0JdwhCwBojN83i7hcX380NjbW99zhcBs+oJNuT40Lyr5Y5gVtGXfIAgD+l19BsEePHsrJydGYMWPkcrm0c+dOJSQk+Nb4e+6552wt0k4s8wIAAEzlV/Lp3LmzOnfurLq6OtXV1Wn48OF212UrlnkBAADwMwg2dcYvLy8vaMXYKdIZodgYlnkBAAC4ptm/hVZVVQWjDluwzAsAAMCNtamL4ljmBQAAwH+tPgg6HPrqyR4s8wIAAHArWn0QbJ8cq9QgPi8YAADAFM2+cM6yrGDUETDW+gMAAAhMs4PgD37wg2DUAQAAgBDz66fhv/3tb/rFL36hixcvyrIsWZYlh8Mht9utp556yuYSAQAAYAe/guDixYs1c+ZM9erVi59iAQAA2gi/gmBKSooyMjLsrgUAAAAh5FcQvPfee7V06VKNGDFC0dHRvvH77rvPtsIAAABgL7+C4OHDhyVJR48e9Y05HA6tX7/enqoAAABgO7+C4IYNG+yuAwAAACHmVxAsKyvTK6+8okuXLsmyLHm9Xn3++efavXu33fUBAADAJn6tIzh79mxlZWWpoaFBkyZN0u23366srCy7awMAAICN/DojGBUVpfHjx+uzzz5TUlKSli9frrFjx9pdGwAAAGzk1xnB6OhonT9/Xt27d9ehQ4fkdDrV0NBgd20AAACwkV9B8KmnntL06dOVkZGhN998U2PGjFFaWprdtQEAAMBGfv00/NBDD2n06NFyOBzaunWrjh07pr59+9pdGwAAAGzk1xnBCxcuaO7cuZo8ebLq6uq0YcMGVVdX210bAAAAbORXEJw7d67uvvtunT9/XnFxcerQoYMKCwvtrg0AAAA28isIVlZWKicnRxEREYqKitL06dN18uRJu2sDAACAjfwKgk6nU9XV1XI4HJKkY8eOKSLCr00BAADQQvl1s0h+fr5yc3N14sQJPfvssyorK9OSJUvsrg0AAAA28uu0XlpamrKystSlSxedOHFCo0aNUnl5ud21AQAAwEZ+nRF85pln1KdPH2VkZNhdDwAAAELEryAoiZ+CAQAA2hi/gmBWVpb+8Ic/aOjQoXI6nb7xTp062VYYAAAA7OVXELx06ZKWLFmilJQU35jD4ZDb7batMAAAANjLryC4Z88e7du3TzExMXbXAwAAgBDx667hzp0768KFC3bXAgAAgBDy64zglStXNGbMGPXq1UuRkZG+8fXr19tWGAAAAOzlVxCcMmWK3XUAAAAgxPwKgoMHD7a7DgAAAIQYDwwGAAAwFEEQAADAUARBAAAAQxEEAQAADEUQBAAAMBRBEAAAwFAEQQAAAEMRBAEAAAxFEAQAADAUQRAAAMBQBEEAAABDEQQBAAAM5bJjp1euXNHs2bP12Wefqa6uTlOnTtWdd96pmTNnyuFwqFevXpo/f74iIsihAAAA4WJLEPzTn/6k5ORkvfjii/riiy80btw49e3bVwUFBRoyZIjmzZsnt9utUaNG2TE9AAAA/GDLKbnRo0frpz/9qe+10+nUkSNHNHjwYEnSyJEjtXfvXjumBgAAgJ9sOSMYHx8vSaqpqdG0adNUUFCgZcuWyeFw+N6vrq6+6X6Ki4u1evVqO0oEAAAwnm0X6Z04cUKTJ0/WI488orFjx153PaDH41FSUtJN95Gfn6+KiopG/7jdbrtKBwAAMIItQfDMmTP60Y9+pMLCQj322GOSpH79+mn//v2SpNLSUg0aNMiOqQEAAOAnW4LgmjVrdPHiRb388svKzc1Vbm6uCgoKVFxcrJycHF25ckXZ2dl2TA0AAAA/2XKN4Jw5czRnzpxvjG/cuNGO6QC0EP+sqNKuA8d18qxHHdvFK2twV6X36RDusgAAN2BLEARgnn9WVGnD20d9r0+cqfG9JgwCQMvEis4AgmLXgeONjrtvMA4ACD+CIICgOHnW0/j4ucbHAQDhRxAEEBQd28U3Pp7a+DgAIPwIggCCImtw10bHM28wDgAIP24WARAU124IcR84rpPnPOqYGq9M7hoGgBaNIAggaNL7dCD4AUArwk/DAAAAhiIIAgAAGIogCAAAYCiCIAAAgKEIggAAAIYiCAIAABiKIAgAAGAogiAAAIChCIIAAACGIggCAAAYiiAIAABgKIIgAACAoQiCAAAAhiIIAgAAGIogCAAAYCiCIAAAgKEIggAAAIYiCAIAABiKIAgAAGAogiAAAIChCIIAAACGIggCAAAYiiAIAABgKIIgAACAoQiCAAAAhiIIAgAAGIogCAAAYCiCIAAAgKEIggAAAIYiCAIAABiKIAgAAGAogiAAAIChCIIAAACGIggCAAAYiiAIAABgKIIgAACAoQiCAAAAhiIIAgAAGIogCAAAYCiCIAAAgKEIggAAAIYiCAIAABiKIAgAAGAogiAAAIChbA2Chw4dUm5uriTpP//5j5544glNnDhR8+fPl9frtXNqAAAA3IRtQfDXv/615syZo9raWknS0qVLVVBQoE2bNsmyLLndbrumBgAAgB9sC4Jdu3ZVcXGx7/WRI0c0ePBgSdLIkSO1d+9eu6YGAACAH2wLgtnZ2XK5XL7XlmXJ4XBIkuLj41VdXW3X1AAAAPCD6+YfCY6IiK8zp8fjUVJS0k23KS4u1urVq+0sCwAAwFghC4L9+vXT/v37NWTIEJWWlmro0KE33SY/P1/5+fmNvldZWanMzMxglwkAAGCMkC0fU1RUpOLiYuXk5OjKlSvKzs4O1dQAAABohK1nBLt06aItW7ZIkrp3766NGzfaOR0AAABuAQtKAwAAGIogCAAAYCiCIAAAgKEIggAAAIYiCAIAABiKIAgAAGAogiAAAIChCIIAAACGIggCAAAYiiAIAABgKIIgAACAoQiCAAAAhiIIAgAAGIogCAAAYCiCIAAAgKEIggAAAIYiCAIAABiKIAgAAGAogiAAAIChCIIAAACGIggCAAAYiiAIAABgKIIgAACAoQiCAAAAhiIIAgAAGIogCAAAYCiCIAAAgKEIggAAAIYiCAIAABiKIAgAAGAogiAAAIChCIIAAACGIggCAAAYiiAIAABgKIIgAACAoQiCAAAAhiIIAgAAGIogCAAAYCiCIAAAgKEIggAAAIYiCAIAABiKIAgAAGAogiAAAIChCIIAAACGIggCAAAYiiAIAABgKIIgAACAoQiCAAAAhiIIAgAAGIogCAAAYCiCIAAAgKFcoZzM6/VqwYIFqqioUFRUlBYvXqxu3bqFsgQAAAB8JaRBcNeuXaqrq9PmzZtVVlamn/3sZ/rVr34VyhJu2dgZbzY6npIYrfULRoe4GumfFVXadeC4Tp71qGO7eGUN7qr0Ph1Cvo9gaUm1BNsW94fasfeYqi/VKTEuSg8Nu0OPZ/YOd1kAAPiE9KfhgwcPasSIEZKkgQMHqry8PJTT37IbhUBJ+qK6VpMX/DWE1VwNTRvePqoTZ2pkWZZOnKnRhreP6p8VVSHdR7C0pFqCbYv7Q23Z+aGqPXWSJVV76rRl54fa4v4w3KUBAOAT0iBYU1OjhIQE32un06n6+vpQlhBUX1TXhnS+XQeONzruvsG4XfsIlpZUS7Dt2Hus0fG/3mAcAIBwCOlPwwkJCfJ4PL7XXq9XLteNSyguLtbq1atDUVqrcPKsp/Hxc42P27WPYGlJtQRb9aW6WxoHACAcQnpGMD09XaWlpZKksrIy9e7d9PVS+fn5qqioaPSP2+0ORcktSsd28Y2PpzY+btc+gqUl1RJsiXFRtzQOAEA4hDQIjho1SlFRUZowYYKWLl2qWbNmhXL6oEtJjA7pfFmDuzY6nnmDcbv2ESwtqZZge2jYHY2Oj77BOAAA4RDSn4YjIiK0cOHCUE7ZLH9e8UiLumv42t207gPHdfKcRx1T45V5i3fZBmMfwdKSagm2a3cH//W/7hoezV3DAIAWxmFZlhXuIgJRWVmpzMxMud1udenSJdzlAAAAhEVzMhFPFgEAADAUQRAAAMBQBEEAAABDEQQBAAAMRRAEAAAwFEEQAADAUARBAAAAQxEEAQAADEUQBAAAMBRBEAAAwFAEQQAAAEMRBAEAAAzlCncBgWpoaJAknTx5MsyVAAAAhM+1LHQtG92KVhsET58+LUmaNGlSmCsBAAAIv9OnT6tbt263tI3DsizLpnpsdfnyZZWXl6t9+/ZyOp22z5eZmSm32237PLgefQ8feh8+9D486Hv40PvmaWho0OnTp5WWlqaYmJhb2rbVnhGMiYnRoEGDQjpnly5dQjofrqLv4UPvw4fehwd9Dx963zy3eibwGm4WAQAAMBRBEAAAwFAEQQAAAEMRBAEAAAxFEAQAADCUc8GCBQvCXURrMWTIkHCXYCT6Hj70PnzofXjQ9/Ch9+HRatcRBAAAQPPw0zAAAIChCIIAAACGIggCAAAYiiAIAABgKIIgAACAoVzhLqAl8Hq9WrBggSoqKhQVFaXFixdf9/DmLVu2qKSkRC6XS1OnTlVGRobOnTunF154QZcvX1aHDh20dOlSxcbGhvFbtD6B9P38+fPKzs5W7969JUlZWVn64Q9/GK6v0GrdrPeSdO7cOU2YMEF//vOfFR0drcuXL6uwsFBnz55VfHy8li1bptTU1DB9g9YpkL5blqWRI0fqjjvukCQNHDhQM2bMCEP1rdvNer9u3Tq99dZbkqQHHnhAzz33HMd8EATSd475ELNgvfPOO1ZRUZFlWZb1r3/9y5oyZYrvvaqqKuvhhx+2amtrrYsXL/r+vmjRImvr1q2WZVnWK6+8Yq1duzYcpbdqgfT973//u7Vw4cJwldxmNNV7y7Ks0tJS65FHHrHuuece6/Lly5ZlWdZrr71mrVq1yrIsy/rLX/5iLVq0KLRFtwGB9P3YsWNWXl5eyGtta5rq/fHjx61x48ZZ9fX1VkNDg5WTk2O9//77HPNBEEjfOeZDi5+GJR08eFAjRoyQdPX/PMrLy33vHT58WPfcc4+ioqKUmJiorl276oMPPrhum5EjR2rv3r1hqb01C6Tv5eXlOnLkiJ588klNmzZNVVVV4Sq/VWuq95IUERGhtWvXKjk5udFtRo4cqX379oWu4DYikL4fOXJEp06dUm5urp555hl9/PHHIa25rWiq9x07dtRvfvMbOZ1ORUREqL6+XtHR0RzzQRBI3znmQ4sgKKmmpkYJCQm+106nU/X19b73EhMTfe/Fx8erpqbmuvH4+HhVV1eHtug2IJC+9+jRQ9OmTdPGjRuVlZWlxYsXh7zutqCp3kvS8OHDlZKS8o1tOOabJ5C+t2/fXj/+8Y+1YcMG5eXlqbCwMGT1tiVN9T4yMlKpqamyLEvLli1Tv3791L17d475IAik7xzzocU1gpISEhLk8Xh8r71er1wuV6PveTweJSYm+sZjYmLk8XiUlJQU8rpbu0D6PmDAAN+1mKNGjdKqVatCW3Qb0VTv/dmGYz4wgfQ9LS1NTqdTkjRo0CCdOnVKlmXJ4XDYWmtbc7Pe19bWavbs2YqPj9f8+fO/sQ3HfGAC6TvHfGhxRlBSenq6SktLJUllZWW+GxEkacCAATp48KBqa2tVXV2tjz76SL1791Z6erreffddSVJpaanuvffesNTemgXS9zlz5uidd96RJO3bt0/9+/cPS+2tXVO9b2objvnmCaTvq1ev1uuvvy5J+uCDD9SpUyf+gxiApnpvWZaeffZZ9enTRwsXLvSFEI755guk7xzzocWzhvX1XU0ffvihLMvSkiVLVFpaqq5duyozM1NbtmzR5s2bZVmW8vLylJ2drTNnzqioqEgej0cpKSlasWKF4uLiwv1VWpVA+v7pp59q9uzZkqTY2FgtXrxYHTp0CPM3aX1u1vtrHnzwQe3YsUPR0dH68ssvVVRUpNOnTysyMlIrVqxQ+/btw/gtWp9A+n7hwgUVFhbq0qVLcjqdmjdvnnr27BnGb9E6NdV7r9er559/XgMHDvR9/vnnn1ffvn055pspkL736NGDYz6ECIIAAACG4qdhAAAAQxEEAQAADEUQBAAAMBRBEAAAwFAEQQAAAEMRBAEghFauXCm32x3w9hUVFRozZkwQKwJgMpaPAYBWYvv27VqxYoUiIyO1e/fucJcDoA3gEXMAWr39+/drzZo1ioyMVGVlpR588EHFxcVp165dkqRXX31VR48e1apVq1RfX68uXbpo0aJFSklJ0Y4dO7R27VpdvnxZdXV1WrJkidLT05Wbm6u7775bBw8e1Llz5zRnzhw98MADN6yhuLhYn3/+uT766CN98cUXysnJ0dNPP61t27bpjTfe0Pnz55WRkaGqqioNHjxYjz76qNatW6ff//73cjqdysjIUGFhoc6cOaN58+bp5MmTcjgcmjFjhoYNG6bq6mq53W699NJLKioqClVrAbRxBEEAbcKhQ4f01ltvKTk5WcOGDVNRUZG2bdumWbNmqaSkRDt37tT69et12223qaSkRD//+c+1aNEilZSUaM2aNUpNTdUf//hHvfrqq1qzZo0k6cqVK9q8ebN2796tlStXNhkEJam8vFwlJSXyer169NFH9d3vfleSdOrUKb399ttyuVyaOXOmJOnw4cPatGmTtm7dqtjYWD399NMqLy/Xb3/7W40fP16ZmZmqqqrSxIkTtX37diUmJqq4uFiVlZX2NhKAUQiCANqE3r1769vf/rYkKSUlxRfCOnXqpN27d+vEiROaPHmypKuPvbrtttsUERGhX/7yl9q9e7c++eQTHThwQBERX186PWLECElSr169T8BDrQAAAhVJREFUdP78+ZvW8PDDDys+Pl7S1cfEvffee0pJSVG/fv3kcl3/z+0//vEPZWRkKDExUZK0bt06SdLevXv18ccfa9WqVZKk+vp6ffrpp7rrrrsCbQ0A3BBBEECbEBkZed3raw+wl64Gv/T0dN+ZvtraWnk8Hnk8Hj322GP6/ve/r/vuu099+vTR7373O9920dHRkuT3A+//d85rr2NiYr7xWZfLdd1+T506pdjYWHm9Xr3++utKTk6WJFVVValdu3Z+zQ8At4q7hgG0eQMGDFBZWZk++eQTSdLLL7+s5cuX69ixY3I4HJoyZYqGDBminTt3qqGhIeB5du3apbq6Ol24cEF79uzR/ffff8PPDho0SO+++648Ho/q6+s1Y8YMlZeXa+jQodq0aZMk6d///rfGjh2rL7/8MuCaAKApnBEE0Oa1b99eS5YsUUFBgbxer26//Xa9+OKLSkpK0l133aWHHnpIDodD999/vw4ePBjwPNHR0Zo4caJqamqUl5enO++8U4cPH270s/3799eTTz6pCRMmyOv1atSoURo2bJh69uypefPmaezYsZKk5cuXKyEhIeCaAKApLB8DAEFQXFwsScrPzw9zJQDgP84IAoCf1q1bpzfeeOMb4x06dNCAAQPCUBEANA9nBAEAAAzFzSIAAACGIggCAAAYiiAIAABgKIIgAACAoQiCAAAAhiIIAgAAGOr/AWkREGVk6Xeo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data:image/png;base64,iVBORw0KGgoAAAANSUhEUgAAAoIAAAHBCAYAAAD91NpKAAAABHNCSVQICAgIfAhkiAAAAAlwSFlzAAALEgAACxIB0t1+/AAAADl0RVh0U29mdHdhcmUAbWF0cGxvdGxpYiB2ZXJzaW9uIDIuMi4yLCBodHRwOi8vbWF0cGxvdGxpYi5vcmcvhp/UCwAAIABJREFUeJzs3Xl4XHd9L/73OWc2zUgjaUaWZVmWZcm7FROc1Am5ISTYKSGlLXAhTchNW9qG0CW3eegC5dcshUJuoeSBhgsNFPr7xQmhCYUCt5BbLAIBHOIEZ5NkS7Zk7R5JMyPNSLOf5ffHmTme5UgaSTNa36/nAezRmTlHshi99T3fz+cjaJqmgYiIiIg2HXG1L4CIiIiIVgeDIBEREdEmxSBIREREtEkxCBIRERFtUgyCRERERJsUgyARERHRJsUgSERERLRJMQgSERERbVIMgkRERESbFIMgERER0SbFIEhERES0STEIEhEREW1SDIJEREREm5RltS9gqeLxODo7O7FlyxZIkrTal0NERES0KhRFweTkJNrb2+FwOBb13HUbBDs7O3HnnXeu9mUQERERrQlPPvkkrr766kU9Z90GwS1btgDQP+mGhoZVvhoiIiKi1eHz+XDnnXca2Wgx1m0QzNwObmhoQFNT0ypfDREREdHqWspWORaLEBEREW1SDIJEREREmxSDIBEREdEmxSBIREREtEkxCBIRERFtUgyCRERERJsUgyARERHRJsUgSERERLRJlbWh9GOPPYYf//jHSKVSuOOOO3D06FF87GMfgyAI2LNnDx588EGIIrMoERER0WooWwp78cUX8corr+Cpp57CiRMn4PP58PDDD+O+++7DN77xDWiaho6OjnKdnoiIiIgWULYg+POf/xx79+7Fn/7pn+LDH/4wbrzxRnR1deHo0aMAgBtuuAGnTp0q1+mJiIiIaAFluzU8NTWFsbEx/PM//zNGRkbwx3/8x9A0DYIgAABcLhdmZmbKdXoiIiIiWkDZgmBNTQ1aW1ths9nQ2toKu90On89nfDwSicDtds/7Go8++ii++MUvlusSiYiIiEruTM8ETp4egi8QQYPXheNHm3FkX/1qX5apsgXBq666Co8//jg++MEPYmJiArFYDG95y1vw4osv4pprrsHzzz+Pa6+9dt7XuPfee3HvvfeafmxkZATHjh0rx6UTERERFS0T/H726mjBxwYuhdE3Mo173nt4TYbBsgXBm266CS+99BLe9773QdM0PPDAA2hqasL999+PRx55BK2trXjHO95RrtMT0QLm+411vje15RLS/2u1SnjrlY247/YjS7pmu1UCACRSStl+4zb7GgFYN7/pE1H5nemZwIkfdOPCSMj04ylZxXgwimc6etfke0VZ28f89V//dcFjTzzxRDlPSURFyLxxReMphCMpDPlm8ErPBN5z027sbqrBF755BsFwoizn1tL/m0wp+PHLwwBQVBjMXDMAROMyhnz6HmNvtR2X/JrxsVK90WafDwAu+Wfx2LdfAyDA6bAYj5X6vES0vpw8PbTgMYqqYfBSeAWuZvHYxI9oEzp5egjReAqBUAIpWQWg/9b6necu4H8/8yqmZsoTAvNpGvDzV8eKOjb7zTYcSWb9OWX8uaOIN+Rimb25hyOpnHOX47xEtL74ApHVvoRlYRAk2oR8gUhOgMpIKSomp2Mrei1JWSnquOw320x4zf+zL1i6N2SzN/eUrCKlqIXHlvC8RLS+NHhdRR23s2H+AtnVwiBItAk1eF05ASrDKonQNJMnlJHNIhV1XPabrdUimv65wVPcG/Jiz5d9LqtU+LZZyvMS0fqS2Ts8nyqnFe8/vncFrmbxGASJNqHjR5tzAlSG22UzDTrldP2VjUUdl/1m63bZsv5sNf58rIg35GKZvbm7Xdacc5fjvES0fmQKymIJGVtqKkyP2bmtCn/5P64u2z5iTdOgqEv/Db6sxSJEtDYd2VeP99y0G9957gJSigqrJMLtssHpsOCGI9vx/CujUBQNapmXB1u3VxddNZx5E+04PQRfMAJPtQPQ9FvLDR4XjpW4ejf/fJlzmD3GQhGi9W2xff/O9EzgmZO9OD88DatFhNtlRXWlDdWVNtx168GyvydomoZ4UkE8ISOWlDEbLdy7XCwGQaJN6rZje7G7qcY01DRuqcSzpwYwE02iymnD4T116HhpeEnnkUSh4LdVp8OC//72Pbjt2OJulRzZV7+ioWuu8zH4EW0cd/ztDzAbu7xnum80hEv+WQDm/19/uqMX33nuAqJxGQCgqhoC6a02TocVHaeHyvIeoagaEkkZsYSMRFJBqX5NZxAk2sTmCjq3HdtbENIW0++PiGg9+N2Hns0JgYAe7PrHwqaB7kzPhH4nRVahpaOYrGqwQEQ4koLTYS1p8ZiiqIilV/6SqdKFv2wMgkRUEutppBIREYA5W2WpqmYa6E6eHjIK7QQIRhhUVM14fLnFY7KiIp6QEU3IpkV9pcYgSETLZtZ8mY2WiWg9Mwt0vkAEVouIlKxCkgTIih4ENWhGAd5SisdSsoJYQl/5M2tRVU6sGiaiZctuvhyNy/AFohgen8UXn34VZ3omVvHKiIiWxizQNXhdRucAURBgkUQIECAIAlq2uRdVKJJIKQjNJuALRDAxFcNMNLniIRDgiiARlUCm+XI0LiMQihuPhyNJrgwS0ZpVW2U3vT1cWWE1fc86frQ5XUjiQDiiBze7VcJ7btq9YPGbpmlIJBXEknqxx3JavmTIiooLw9PoOT+y5NdgECSiZWvwunDJP1swfi1zq6RcVXRERMvx+EO34HcfejYnDNZW2fH4Q7eYHj9XW6m53t/y27yUoiPX1EwcXf0BdPYFcHYgiERSQSoaXPLrMQgS0bIdP9qMEz/oLtjYnGn2zBFsRFQqpS5Mmyv0zWWhNlalbvOiqCr6R0NG+BuZmF3mK+ZiECSiZcu8KX7x6VcRjiSNBqtOhx4EOYKNiEphrRamlbrNSziSRHd/AJ39fnT3BxFNyAXHCILelP+Ktjo01bbgf/54aediECSikjiyrx5/dtuVOW/SGRzBRkSlkF2Ylm01tp+kZBXx9Mrfctu8qJqGwUthdPYF0NkfwOClsOlxVU4rDrV60d5WhwMtHrgq9F+2pwPjSz43gyARlcxi988QES1GpjCt4PEV2n6STCmIJWTEkwrkZVb4zsZSOHtRv93b1R8oaGwNAAKAndvcONTqxRW769DcUAVREJZ13nwMgkRUUis9Bo6INo9MYVrB42XcfpJIpYs9EvKyKn01TcPw+Cw6+/3o7Avg4ljItHjE6bDg4C4v2tu8OLjLa7SrKRcGQSIiIloXjh9txj8+8TJmYylomr5PrrLCirtuPViyc2S3eYknFKjLKPWNxWWcHQiis9+Prv4AQrNJ0+N21FfiUFsd2tu82NXohiSuXJtnBkEiIiJaF55/ZQSz0ZRRjKFpwGw0hedfGVnWnQhV1RBP6rd848to86JpGi75I+jsD6Czz48LIyGoJquIDpuEAy0etLfV4WCrB7VVjiVf+3IxCBIREVHJzNXe5e5P/wi+QNQ4rsHrxFc/fvOiXvtnr44Bgr53LtvPXx3DfbcfWdRrKaqGeEJGPHm5zUtXfwCnXh+DfzqGupoKXHe4EYdavfO+TiKpoGcwmA5/AQTDcdPjttW50N6q3/Jta6qBRVobw90YBImIiKgk5mrv8vmnzhRM8PAForj70z9aVBhMyYrp48k5Hs8nK2p6v59S8Jyu/gC++9MLxt8np6LG3/PD4Hgwis4+fa/f+eEpY+ZwNptVxL5mD67Y7cWhVi+81RVFXeNiiYJgNO9fCgZBIiIiKom52ruYjXEDkLNCWAyrRUIyVRj67FZpzuekZAWxhF7wMd8s31Ovj5k+/sLrY9izowbnh6f18NcfwORUzPTY+toKtKf3+u3ZUQOrZe7rWipB0D9fu1WC3SbBapGgxK1Lfj0GQSIiIiqJudq7lIrLYTENgk5HbpxZSpsX/3RuuJMVFbGEgsnpAP7iC8+b9gq0SCL2NtcYvf22epyL+GyKkx38bOn/lBKDIBEREZXEXO1dSmWuqtvpmYRe7JHQiz2W0ubFU+3A6MQMYgk9RJrd7gUAj9uB9jY9+O1rroXdVtpgJgCwpVf7bFYJNosIocS9A7MxCBIREVFJZOaO56utspveHm7wLm4Fba5WLhqAQMi8SGM+UzNxY4ZvV3/AdNVPFIA9O2pxqM2L9lYvttW5ShrMBOi3vPXgJ8Julcoa/PIxCBIREVFJzDddqBRVwwJgOse32NikqCr6R0NG+BuZMF+9lEQBtVV2/NqhBvz6NTtRYS9tXLJaxJzbvaK4csEvH4MgERERFTjTM4Gvf68To5OzUDWgqsKK33pbG247tnfe5801XWixoS9DUVTEknqxx/6WWpwdmCo4Zl9L7ZzPD0cS6OoPorPPj7MXg4gm5IJjBAFo216tF3q0erG9vrKkq3JWSYTdtjaCXz4GQSIiIspxpmcCX/hmbsuXcDSJb/5XDwAsGAaXSy/U0Me6Zd+u/fPbj+Dz3zyDnoEpaNBXAve11Ob0EFRVDYO+MDr79KbOg74Z03NUVljTRR76KDdXxdIrb/NZJNGo6rVZJUhrKPjlYxAkIiKiHCdPDyEcKSzMUBQNz54aKEsQLLbNi1nj6NlYCmcvXt7rNxtLFRwjANi5zY32Nr2v385tboglWvWTRMFY8bNbJUhrpFl0MRgEiYiIKIcvEDGtvNWgYSZqXrm7FImUkm7wvLhKX03TMDw+i85+vanzxbGQ6Vg4p8OCg7sur/q5XbaSXLckCsaK33oLfvkYBImIiChHg9eFi2OhgnAmQECVc+lhStM0JNI9/hJJZVHhLxaXcXYgiM5+P7r6A3O2ktlRX4lD6abOuxrdkMTlhzRRyFrxs0lrZjxcKTAIEhERUY7jR5vR1e8vaPkiSQJuua5lUa+laRri6WKPeFKZswWM2fPG/BFjr1/faAiqSXB02CQcaPGgva0OB1s9qK1yLOr6zIiCoLdysVlgt0rLGuG21jEIEhERUY4j++rx57cfya0adlrxWzcsXDUM6AUb8aRsrPwVu+4XT8roGZzSw1+/H1Nh89F0jXWudF+/OrQ1VS97hc5sbNtmwSBItEmd6ZnAydND8AUiaPC6cDzd64uICEi3gfmrtxd9vKJq6VW/hcNfV38Az54awPmR6ZzH5+oTaLOK2L/TY1T5eqsrir4uM9nTO+xlGNu2njAIEm1CZ3omcrr/X/LPGn9nGCTaWMr5S5+sqOliDwVJuXAGsJnXeifxjf86Z7rHLzsE1tdW6H392rzYs6NmWat02dM77Lbyj21bTxgEiTahk6eHTB/vOD3EIEi0gZTjl76UrOq3fePzt3nJ5p+OobM/gK4+Pzr7A6YVvtn+7kNvwVbP4sbPZRMAWCxiTmUvg585BkGiTcgXiJg/HjR/nIjWp1L90pdMV/rGkwrkIsKfrKi4MDyNzn690CN7tFwx/NOxRQfBtTy9Yy1jECTahBq8LlzyF87YbPC4VuFqiKhclvNLXzwpI55QEE8W1+NvKhzHf704hFd6xhGKJE1X/URRgMthQTyhzLua+N2fXgAAHGr1znmMVRKNfX5rfXrHWsYgSLQJHT/anHO7KOPY0eZVuBoiKpfF/NKnaRoSycsrfwu1eVFUFf2joXR7lwBGJwvPAwCuCiuu3LsF7a1e7G/xoH80hMf/sxshk8klgF69CwAvvD6WEwQtkqi3dLFKsNssDH4lwiBItAllbgl1nB6CLxhBg8eFY6waJtpwFvqlL9PmJZ7UV/4W2rsXjiTQ1R9EZ58f3ReDiCVk0+PsVhEOuwUVNgnbt1TirnceMD52qNWL+lqnXl2cyl0VFAVgq0evCA6EY3DaLRtiesdaxiBItEkd2VfP4Ee0wZn90nfT1Tuwr7kWgVBswTYvqqph0Bc2mjoP+mZMj6tyWqGqGhx2CRU2S87+vEA4XnB8UlaMPYD+6ThSigoBAARAkkSIArB9SxVq3ctvDk3zYxAkIiLawI7sq8fh3XU5bV6mZ80bNQPAbCyF7v4AOvsD6O4PYDaWKjhGALBzmxvtbV4cavVi5zY3vvbdTkxOFRaF1Jn0/KurqYB/OgpBEOB2WREMJyAIAqwW0bjly60qK4NBkIiIaAMqts2LqmkYGZ9JT/MI4OJYyPQWsdNh0Rs6t3pxsNVbMHP4usONRpFHtrccbgSQO73j1v+2C0/933MAgEqnDaIoIBxJobrSjsa6Sm5VWUEMgkRERBtEsW1eYnEZ3QMBdKXDX3iOwo0dW6vQ3qaHv5ZGNyRx7n16mcKOF14fgz8Uw5YaJ244sh1X798KW970jqMHG2CRROOW9e6mWoa/VcIgSEREtE5pmoZESlmwzYumaRjzR4y9fn0jIdOqYIdNwoFdHrS31uFQqxc1Vfair0WAfhv6LVds04PfAtM7uE95bWAQJCIiWkc0TdOrfBdo8xJPyugZnErf8vVjKmy+L1AUBbQ2uvGbb23D7qbqoqtzM2PbbFaR0zvWMQZBIiKiNa6YNi+apmE8GEVXv97X7/zwFGSl8EBJFKBqGgRBgCgAgiBg0DeD/tFp7NtZO+91WDNj2zi9Y8NgECQiIlqDFFVLr/rJc7Z5SaYU9A5NGYUe/umY6Wtt9Tj1Qo82Lx7/z25E4oX9/55/ZRTvvG5XzmPZ0zvsDH4bEoMgERHRGiErak6bFzP+6Rg6+/zo7A+gZ3AKKbmwKMQiidi3sxbtrV4catMbOGdE5mgCHYmnOL1jE2IQJCIiMnGmZwInTw/BF4igwevC8TJVtaZkBbGEvufPrM2LrKi4MDxt7PXzBQp79QGAx+3AFbu9ONRah33NtbDbJNPjKh1WozdgdsxzO21Gk2faPBgEiYiI8pzpmcgZzXbJP2v8vRRhcKE2L1PhODrTe/3ODQaRSBauDkqigN07atDe6sWFkWl09Qfw0zOjOPX6JVx9oB6/9xuHCp4jCgLe/ms78P3n+wEgp7jjnf9tV8HxtPExCBIREeU5eXrI9PGO00NLCoILtXlRVBX9o6F0e5cARidnTV+npspuNHXe3+JBhd2C/+8/u/Daeb9xTEpW8cIbPgDAB9/Vnq7qtcBulWC1iPj93zgEp8OKZ08NYCaaRJXThluua8Ftx/YWnG+lVkVp9ZQ1CL773e9GVVUVAKCpqQm/8zu/g0996lOQJAnXX389/uzP/qycpyciIloSXyBi/njQ/HEzC7V5Cc0m9Arf/gDOXgwiZrJ3TxQEtG6v1ps6t3mxfUtlQYuWl89OmJ7/V2cn8PHfd5l+bHdTDfa3eIyAt7uppuCYcq+K0tpQtiCYSOj9ik6cOGE89tu//dt49NFHsWPHDnzoQx9CV1cXDh0qXLomIiJaTQ1eFy75C1flGjzmwSoj0+Ylliis9FVVDQOXwkahx5BvxvQ1qpxWHGqtQ3ubFwd2eeByWOc8nwAUFItkcuJcY+WKDXilXhWltalsQfDcuXOIxWL4gz/4A8iyjHvvvRfJZBLNzfoQ6euvvx4vvPACgyAREa05x48254SljGNHmwseUxQVsfTKXzKVG/5mYyl0p1f9uvoDiKSLNPK5HBZYLCK2pW+/trfVmR4nALBkevnZLvfzS5lUGNss5sUixQa8UqyK0tpXtiDocDjwh3/4h3j/+9+PgYEB3H333XC73cbHXS4XhoeH532NRx99FF/84hfLdYlERLSOrOR+tczrZmbhNnhcObNw52rzomoaRsZnjL5+F8dCps2fnQ4LDu7yotZtR3d/wGjTEo2n8L3n+yAIgjG71yqJOaEvv5ffW69sxI9fLvx5ev2VjaafW7EBb6mrorS+lC0I7tq1Czt37oQgCNi1axeqqqowPT1tfDwSieQEQzP33nsv7r33XtOPjYyM4NixYyW9ZiIiWptWY79a/izclKwgHEkWtHmJxWV0DwTQlQ5/4UjS9PV2bK3S9/q1etHS6IYkivjqf7xR0KtPEAS81OXDW6/cDptVWrCX3323HwEA/PzVMSRlBTaLhOuvbDQez1dswFvMqmgpsUBlZZUtCH7rW99Cb28vHnroIYyPjyMWi8HpdGJoaAg7duzAz3/+cxaLEBFRUVZrv1qmzUsscbnSV9M0jPkj6QpfP/pGQ1DVwmU/h03CgV0etLfW4VCrFzVV9oJj/NMxCIIAQdALQ4T0yLfgTBwV9uJ/RN93+5E5g1++YgPeQqui5cAClZVXtiD4vve9D3/zN3+DO+64A4Ig4NOf/jREUcRf/uVfQlEUXH/99XjTm95UrtMTEdEGslL71TJtXjLFHpnwF0/KODcwha5+vdBjKpwwfX5jnQvtbXqhR9v2akiSWHCMJArGbd6mrVUYN/ncynn7dTEBL39VtNxYoLLyyhYEbTYbPve5zxU8/vTTT5frlEREtEGVc7+aWZsXTdMwHowae/0uDE9BVgpX/WxWEft3etK3fOvgqXYUHCMKQkEvv4xfv2bnqtx+XemAVywWqKw8NpQmIqI1r9T71czavCRTCnqHpozw55+OmT53q8epN3Vu82LPjtqcYAfo7VvsVsmo7LXOUb0LrM7t17WMBSorj0GQiIjWvFIEJkXV0pW+l9u8+KdjRl+/nsGpgp58AGCRROzbWYv2Vi8OtXlRX5s7j1cAYMtq52K1iAVNnxf63DZr8Mu3WgUqmxmDIBERrQtLCUz5bV5kRcWF4en0qp8fvkDU9HketwNX7PbiUGsd9u+shc16eVVPAGC16MHPZtV7+i0m+NHcuEK68hgEiYhoQ0nJCmIJxWjzMhWOo7Nfn+F7bjCIRLKw+bIkCtjdVJMe5VaHBq8zJ9xZM02c5+jlR6XDFdKVxSBIREQls1o94DJtXuJJBYmUjP7RULq9SwCjk4V7zgCgpsqu7/Vr9WJ/iyenXYtVEnNu9zL4lRd7B64eBkEiIiqJlewBl2nzEk8oiCdlBMNxdKVHuZ29GEQsIRc8RxQEtG6vTq/6ebF9S6Wx6ieJghH67DbLgk2cqXTYO3B1MQgSEVFJlLsHXHabl2hcRv9YCF39AbzR58eQb8b0OVVOKw616n39DuzywOWwArjcyy8T/sz6/dHKYO/A1cUgSEREJVGOHnCZNi/xpAL/dMxY9evqDyASSxUcLwBoaXSnK3zr0NxQBVEQIApCzrze/JYvtHrYO3B1MQgSEVFJlKoHXKbNSzSRQt/wNN5I9/W7OBaCVtjTGU6Hxdjrd7DViyqnbVG9/Gh1sXfg6mIQJCKiklhODzhFURFLyAiE4njtwiS60uEvHEmaHr9ja1V6mocXuxqrIYlCTnFHdrsXWtvYO3B1MQgSEVFJLLYHXEpWEUukcGFkGq/2TqKzL4C+0RBUtXDZz2GTcKDFg/a2Ohxq9aK2ym708rPbJNgW2cSZ1g72DlxdDIJERFQyC/WAS6YUTIXjeKV3Eq9f0MPf1EzC9NjGLS60pws92rZXw2G35BR4rFbwY6uT0mPvwNXDIEhERGUVT8q4OBrCy+fG8fqFAC4MT0FWClf9bFYR+3d60rd867DV40xP71g7vfzY6oQ2GgZBIiIqKU3TEI4k8UrvBM6cm8AbfQH4p2Omx271OPVCjzYvDrR44aqwrOlefmx1QhsNgyARES2bqmoYHp/Bi10+vNI7gZ7BKaRkteA4iyRi385atLd6cXh3HXZsrVpXvfzY6oQ2GgZBIiJaknhSxqu9k3i5exyvXZiELxA1Pc5b7UB7mxeHd2/B4d11qHLaYLdJsKyD4JePrU5oo2EQJCJap1ajaMEXiODFLh9+dXYc3ReDSKSUgmMkUcDuHTW4oq0OVx2oR0uDG3abpaRNnO/+9I9ygqdVEnHtFdvK/jUottXJ5795Bj97dQwpWYHVIuGtVzbivtuPlO26iJaKQZCIaI14uqMXPzw1gJloElVOG955XQtuO7bX9NiVKlqQFRWdfQGc7vbhlZ4JjEwUroYBQHWlHVe0eXHl3i14894tqHU7Cpo4Z4Jr/+g0EikVNquItu01aGl0Y2AsbBpoz/RM4Ovf78LweBhq4Z1mQ0pRcer1MWO1rlxh8Mi+elwYmcazpwYQjibhsEqoqbLjiR+excnTQzh+tBnPvzKCH780jEw5TDKloOOlYbx8dhw76qtwfni6IEBXV9nxkTuOlOy6F/peyv4lwp7uuZhIKayC3oQYBImIVkn2D+NkSsGYPwIx3RJlJpLE0z/qBQDTMFjOooWpcBynu3043T2ONy74EUvIBceIgoDW7dW4cu8WXLW/Hnt21MBum/tHSia4RuMyJqdiUFQNGjT4p2L45RuXsKXWAafDmhNoAeAL33wFwXC8qOtWVA3RuGx8DRYKQ4sJ3tmfxwuvj6G60garRUQgFIcvEIW32o5Lfg0nftCNi2NhmAxAQWg2iXAkYDodJTSTwENffQEOmwRJFNGyzY33H99b8G+ZHaZnoykkZAWWvOOf7ug1vneAwu+l7F8ionHZmNOc/TkArILeLBgEiYhWQf6K3ujkLBRVg0USjTAIAM+eGjANJ6UsWlBUDeeHpvDLzks40zOBi2Nh0+OqnFYc3r0Fb95Xj6sP1MPjdszby+9MzwT+9zOvYnI6ZoQfUUBOSEqmC0rG/FEIAozj/u6rL0AUBdM2M/MJhuN4+dw4fvMvvpvzeCoVxzf/qweAHobmC0sA5gyI2QF8cjpmFMRcCkRRW2WHx+2AYtIQO8MsBGZ/LJZQACjo7A+g9+sv4nd+fZ9x7qc7evHMyV4kUorxOgIARdJwfngaj337Ndzz3jfhh6cGTF8/872U/TlkT24JR1JwOqwAWAW9mTAIEhGtgvwVvUx4UBQNouVyuJqJmo9YW27RQjiSxJlz43ixy4dXeycxG0sVHCMA2NVYjTfv24JfO7AV0aSMb//4Av7le2/gn7+twmoRUV/rRCwhIxiOQ1Y0CIL+PA3moWeejJRzvKoB6iJDIADEk4V7FvXX06ApGr730z7cdmwvvvvTPqRkFRo0CBAgiQJEUcC/d5zPCXL5q2n9o9MIzSYRS8g5x2kaMBU2b4y9VElZxTMne7G7qQYACkIgoH+dZVWFTZQQjqTQcXpozu+ZzOPiFwioAAAgAElEQVTZv0RkV3Zn/5lV0JsHgyAR0SrIX9GTRAGKqkHVtJyAUuW05hyXfWswNJuE22U1VnGAueezqqqG/rEQXuoex8tnfegdmjY9zmGTsKuxGrKsYHI6hqHxGVwcC+Hfn7tQcKysKBhM31bM0DSY3hZdCzQNCEWS+K2/+K5xjYIAaND0lUel8NoFQW9582x6lW08GIWiaKafo4byhMGO00PQACRT5pskM8EwJavwBSOoctowYzKjucppA5D7S4TVIhoBMLuYh1XQmweDIBHRKshf0XO7bAimQ0QmZmjQIEkizvRM4Mi++pzbyRV2CzRNvxXqD8WhqhqsFhFf/14nnnHakEgpqKuugNUq4txAEIFQfN5blhnxpIKzA8EyfMZrR/ZXQdMur2CaHqsBsqxiaiaO7zx3YcGgq2H+11sKXzAy7y3lDKtFRIPHhWvat+Xc5s645boWALmVz26XDYFQPP3nhX+hoI2HQZCIaIWd6ZnAVDiO4fFZCIJ+W1jOui2X/UM/GI7jMydexjf//lbTAhFF1aAoegiMJXJX6M4Pm6/6Ua6FMpYGQFX1FbdiAlkpk6DNqoc7DcDw+AwSKaXg5TMbCdwuK45lVfw+m7XP8ZasfY6Zj3ecHoIvGIGn2gFoQFJW0OBx5bwGbXwMgkREZZapTp0KF7cqly8SS+G9H/1+waSO7EBg1s+PFme+/CYI+opbUlZyilryjxEFIf0x89vHAgBBEHCw1YOH/+R6nOmZwD8+8TJmoiZ7NAXAU+UwVuf6RqaNimtol1/fYZfQtr0mp8r4tmN7562APrKvnmGPADAIEhEVzayB82dPvGxaaFFqZuPa1upevPVEEACXw4qUrEIQ9H14al7Ks1lEVFfaYbWIiMbl9P7Nwq+/RRLhsEnzfj9oACQBeHM6hB3ZV4+//B9X40vfeg0TwajxmhZJwP4WD3oGp/DgV164fL0AKtP7Rnc2mLeYAZbebHyxz1uNpuZUWgyCRFQWK/kDopznyrx298UAQrMJCBBgt0mIxFL4xWuj81bB0vqwUJBPyioi8RQcNgk1VTZMzyShCXoYtFpEaJpe7ON0WJBMqRAFAYp2uYI6/3tE0TR0nB7E7qYaY2XuX/6fmwvO+/6/+T8FvwBo0FeIH7z7LTlNt7ObQ89Ek/AForBaRLhd1nl7A2aem/+9rK96zv28+x87hdfOT+asjJ4fnsbPXh3F333oLQyD6wiDIBGV3EpNvSj3ubKbIE+FE+mbfRqQBAJynCFwnbNZxTkrcbMJ0FdkU7KKxi0uVNj1wGezSmjbXo1gOI5gOIZASC/2sUgiLJIeEi0WEdMzuZXEmgZMTMUW7NU3dysc5HzP5zeHTskqJFFASlaNa3I6rAXny3x/942GCm51axrQNxpC2/bqgufd/9gpvNo7Oed1P/iVF/D9z/32nB+ntYVBkIhKrpxTL1byXJnXDkeSOTu+FFWDKM7dSJnWjiqnFdG4bNzuFSAYrXnUBZJ8dq/sTEFONCbj6/f/es5xH/n8TxGOFK4qphR1ztVGWdGW3asv01YmI9McWoMGRYXxPZppFJ1/vsz391wFMJnH85/3+nn/sq6b1pbSTQAnIkor5dSL1TxX5rVTsgoB+kgMTdObEydlFmesBw1eFyySCJtFgs0iGb3y9LBU/JJu5hcBs2bNDV6X6R5OqzT/j9jl9urzBSOmzaEzYTf/8fzzzfX/nYWuM38PJa1vDIJEVHINXvMfcOVoUlvOc2Ve22oR042HL+PPwtLILLqJeaPqhPRjDrsEURSM/XaLIQoCGryunEbJ+msLxjSR4q9TPzbTlDnb8aPNBecA9B59851hoV59Dps078cbPK6c7//MNUiSYFxv9uP555vr/zsLXWf+vxWtbwyCRFRyx+f4AVeOJrXlPFfmtd0uG4NfGQjp/2rdXg2bVTTCniDoj9utIt5/bC9uuqpJDzaC/rHMf+o9FfC47ZgrlxzeU4fjR5vhduWGN0kUIEkC3C570dcqSfpJMk2Zsx3ZV4/33LRbD1zpNjPeagecDgvetHeL6etduXfLglsXnnn4XaZhcHdTNQD9ezz7+9/t0huJp2S98jmRUpBIKWjZ5sZdtx4sOF/muXN9/SRRMH3e4T118143rS/SQw899NBqX8RShMNhPP744/i93/s9uN3u1b4cIsqyrc6Feo8T/qkYIvEUtnkr8e4bd5elkrCc58q8dmgmgeHJmVULg6KwflrFiIIemqwWCU6HBdUuOyrs+m1Zfc+aZkzzsFklvO1IE/7u7rdg944aTE7FEEvIsFkl7GmuxT3vPYzjv9aMa9u3QZIEjE1GoKgaaqsceO/b9+Djv3cUO7e5MTkVQyAUN/59BOhB65P3XIdtdS5sr6+ELxjBbDQJSRLQ1lSDm6/ZCbtFgqxoBbd7HTYJ113RiNlYCoqiQRAE1FTa8ds3ts3Zm+9Qqxet26uRTCoQRKB5qxvvvnE37nzHfkxMRTEyPgs1XUlc76nA7956ENvqFl6Ru+34XnzgHfuxv8UDVdFgt0k53+PZ3/89Q1Om+x5FUcA97zlc8HjmuYqiYXh8Jud7rLLCim/9r3eZXuPbr96BswNBTARjpt+XLBRZecvJRIKmrc/fc0dGRnDs2DF0dHSgqalptS+HiDa4D37yvxAMxS/vvSrRTF1BAOxWCbt31ACa3hg6uwXOmZ4JfPpfTxvzh4H5b0vbrZJxrM0qwet2IBxJph8DKissevuTdMGEJOrtcGRFRVJWYZVEo+2I02FFY10lNOjNjMORJCLxlP48SYDdKqHB6wSgh43P/fnbcq5lJVsIZZp2ZyZpvDNrkkapLaXXXnaVb4bZatty/OZffHfOjzGcbWzLyUSsGiYiKoLdKhYVxBZDEIBtXic81RWIJ2Tj8ewWOM+c7IWiFjY5nouqapAkAYqiv35mjiygh8BITIbNKuZ8Dm6XFYFQAk67xQh2Gb5gBJFYynidTCGCrOReT/6ezJVsIfR0R2/ObN2ZSNL4e6nD4FI+r5WsoidaLO4RJCLKc6ZnAp858TI+8vmf4jMnXsaZngk0b3XDIoklvT0sCgLCkRRmIoWVqIAeAs8PT0NYxOb8lKJCVvQpGYqsQVW19J41OzxuB7zVdtjT+84yjzsd1vQqYGEhRIPHhURWr73MXjlAbzickb8nc77wU2o/PDVg+vizczy+HEv5vFayip5osbgiSESUJbPio2kakrKK7v4AXur2IZFSShoCBQAVdgvcLit8gagRyLIN+sKwWkSjQXCx7U5EQcBWj9NYxcvc5gX0xsKVThvuvOUAOk4PwReMoMHjwlsON+KF18cKXuvY0WZcGJ3OeW2LJBp75xrrKnHM5NboSoYfs5Yu8z2+HEv5vBq8LlzyzxY+XuIqelEEVJP+2CKXfGgeDIJERGkvdF7Co0+/ikg0Ca1EewAzBOO/dC6H1bgNG46kjKa/+dwuGwKhOCySCFHUoCgaNGior3XCPx2DqmmQRL0CNpmuGIUAOB0WhCN6iMw0Ow5HUkjJKhw2Cc+c7DX2I2aC3O6mmpxwmHm8bXsNoE0Zz7dbJbhrrNjdVIu/uutq0893pcIPoLd0MVtVNWv1slxL+byOH2023SNY6ip6j7sC/ulYweNed0VJz0MbC4MgEW1amqZhZGIW//F8H37x6igicXne4xezKqfXx2adC4AkCHrlKAS4XZdDXybs5dvZ4EY8KQNIF3woeghraXTj4T+5Hp858XJOKBke1/+caWTsdtkwOR1DJJYyijwEAYgmNJwfnoa32l4wh9Zsz9rxo8245J8tCKrzBZmVCj8A8M7rWnL2CGaYtXpZrqV8XpmvqVnILiW7VYTdWthuxmbyGFEGgyARbSrxpIzXz/txutuHMz0TmJwqXEGZy2ImUQCFYVBR9fYhdpuIcCSFQChhVOjuaa6Bp8qRExQAfY6s02GB03H57fr96QKI/FCSuY1csNcvayVS1TSIyB09BsxfuLCUIDPfc0pdTZwpCHk2q2r4ljJVDS811M0VskupdXsNNG3a+KXBKun7Ptu2V5f1vLS+MQgS0YZ3yT+LX3b68Ktz4+i+GDQdBwZkGhWbz6DND3Wmz0//V+a2siAAQvafIcBVYcFsLAWLpEEUBKRkFYFQAseO7pwzuMwVOvJDScs2N4LhuBEaw5GksacvMw0iKStQFA2iRcj5Oiy0d28pQcbsOeWqJr7t2N6ytYvJtxKhbikur9zm/mgvxyosbRwMgkS04aRkBa/2TuKls+N4pWcCvkDU9LgtNRVIppT0frqk0RJFFbWckGTs78tKgplgl2nrIgCwWETIyuXnZYpLJFEPY4IAxBIyoAGyosIi6bfy3C4bBsfCpteYCRwnTw/hUiBiVK1mh8HsUHKmZ8IIhhAAb7Xd2NunX+flObTZY9HKsXfPDFuplM9K3YKmjYVBkIg2hEv+WZzu8uFXPRPo7g8ikVIKjpFEAU31lYgnZcxEUwhHE1AUIJqQIYl6qBMFQZ9xa5OgKJoe7NK3VvNXBY2KXkmAlvVcJa+8WNX01xEzewzTrycKAtwuG5wOy5wrcotdQcsOhtl7CAOhhP41SPcYBJCzT3GlVo3YSqW81upqJa1dDIJEtC7FEim8ccGPX52bwGvn/RidLKzkBIDaKjvevK8eRw9uhSiK+H//TxemZ5JGODMmhFhEQEu34NCA3Ttq8OZ99fjeT/swE9Wrbu02ERaLiEhMNmbKuiqsiMRScDmtiMRkfXyaoIc8/RaxXhwC6I9lVuQEY59eEk6HZc4VueWsoGX2EGb2AWZWBrc3VKKywoqkrKz4qtFKVhMT0cIYBIloXUjJKnzBCH51dgKv9E6g+2IA8UThqp8oCNizowZH9tfj2vZt2NXoNhoyf+bEywin24womckYQnqlT9MgiSIqnTb82W1XGsFod1NNQZVoNJ6Cp1q/rdzgcWFnoxuDY2H0jU5jPBiFIFy+5Qvo0z2Ssn6tkihATk//APQG0MDcK3KZFbRgOI6pcMJYkbwwEkI4msQn77ku5/i7P/2jOW+Fi6I+gq6ywor3H9+7KitHK1lNTEQLYxAkojVJVlTE4jLODgRxpmcCb1zwY2h8xvTYKqcNV+6tQ12NE5f8swiE4hiZmMX0bCJnKocvEDH2yuWPbBMEATu2ViKWkHHy9BCe+OFZo6L1rlsPFr3vKr+li86ht4cRALtNQpXVimRKNXr6OWwWPPHDszh5eihnxnBmX2AkmjItVHm1dxLv/uvv6becFdW0mXA2VQViCQWd/QGc+9ovccc79mN3U03Z5gH/+SM/Qf9oyPi7JAIfuOXAor6eRFReDIJEtCYoiopESoF/OoYzPRN4/YIf3f0B095+AoBd26vx5r1b8GsHt+KNPj++1XHeGIWmz9iNGYEsEzL025IRJJKFK4kpWcXAWBiqpmHMH4GmAeeHp/Hz10bRvLUKf/Bb7QCAr3+/C3/3L780KosFQe/TJqX3Bkri5WpcWVELppEkoABZHWsSKQWh2QAA/Xw/e3V0kV837fLq5iLIioan/m8P6msdxq3jUs4Dzg+BAKCowIkfnMVdtx6YsxE1Ea0sBkEiKnlft2Je++Wz4/jRi4MY88/CabdiJprEmD9SVK8+DUD/aAj9oyH8+3MXCj+uAcFwAsFwAg9+5YWir1U2ObemAYO+mTlfR9NgGizXA1lRTSealKKCNz8EZnv21MCKtXohovkxCBJtcqXs63amZwLPnOzFwKVwunVJBWYiCUTjMuJJpWDFSxBQ0vm9tHhm1dXlruAtxwxgIloaBkGiTa5Ufd3O9EzgsW+/ZrQp0TQNg5fMe+NlMASuPs3kH6HcFbzlmAFMREsjLnwIEW1kperrdvL0EEKzSWiaBk3TCooxaG0SsufPQa+IDobj+Mjnf4rPnHgZZ3omlvS6rfOMNSvHDGAiWpqyBsFAIIC3ve1t6Ovrw+DgIO644w584AMfwIMPPgh1ofI2IloRDV7z1Z9iVoVSsoLZaBKBUAyDl0JIpBTIqoaUohpTOmjtqnJasa+lFo11lRBFAQ6bBYCAeFKGpmnGNoGlhMEvfOTGgjAoicBdtx7g/kCiNaRst4ZTqRQeeOABOBwOAMDDDz+M++67D9dccw0eeOABdHR04Oabby7X6YmoSIvp65aSVSRTChIpBYmkgnhSRs/QFDr7AvAFo0sKf6IgQBBQVJHIRrHcvZGCoPcD9LgdOHa0Ga/0TGDwUlgP4ooKTb08AUUQgF2N1ZiNJjExpZcri6KAmkobPG4H3n9sb84kkniysEp7qcUjX/jIjUv9FIlohZQtCP7DP/wDbr/9dnzlK18BAHR1deHo0aMAgBtuuAG/+MUvGASJ1oD55pNmWrokknr4U1QNk9MxdPb50dkXQO/QVM5M3mxCulHzfPlOEPSRZ3arhEqndc5GyOuVIACVFVZs9TjRWFe5qJYp+UU8QGEj68y/U/YKW/as4fweffN9DOD4N6LNqCxB8Nvf/jY8Hg/e+ta3GkFQ0zSjsavL5cLMjHlj2GyPPvoovvjFL5bjEokoS2Y+qaJqSCRlJFIKxoNRyIre9Pj88BS6+gPo7AtgPGge1uqqHdhWV4nAdAzTs3GIooDmbW5ctX8rXjk3gb7RaSTTff4kSUCF3YLKChvatlcbgeTpjl6c+MHZFfmcrRYRNZV23HJdC3Y31eCZjl70jYSQkhWIor5zTla0nJVKqyTCU+1AdaXNmCjy/JkRjE7OQtX0W61XH9hqWiSz2MkZ8wX0hZ431zELzaHl+DeizUfQzErGlunOO++EIAgQBAFnz55FS0sLuru70d2t/3Z78uRJnDp1Cg888MCSzzEyMoJjx46ho6MDTU1Npbp0ok1FVbWcW72ZcWfBUByd/fqqX8/glGmLEUkUsKe5Fu2tXrS3edFUXwmXwwqH3QKLtPTtx3r18ev6JA7g8kxgAA6bhLbtNas2Hq1YC628rVVmq5AAcNetB9fF9RNtVsvJRGVZEXzyySeNP99111146KGH8NnPfhYvvvgirrnmGjz//PO49tpry3FqIpqHpmk5t3plWYUGfapH32gInX0BdPb7MTZpfiuwtsqO9jYvDrXW4cDOWrgr7XDYLaiwSZCWEf6yHdlXj3veexjPdPQaK2s7G2rXfPjLttDK21q11FVIIlq/VqyP4Ec/+lHcf//9eOSRR9Da2op3vOMdK3Vqok1L0zQkMwUeSQXJlGIUEYRmE8bt3u6BAOKJwlU/URDQ1lSN9jYv2lvrsH2LSw9+dgvsNgskUSh4TinMFaTyG1a3NLjXVUBcD9ZriCWipSl7EDxx4oTx5yeeeKLcpyPa9FLy5RW/REoxqlNVVcPApbBR6DE0br5P1+2y4VD6du+BFg9cFVZU2Cxw2C1w2CRjr+9Ky29YDeizeR/79uu4572HGV6IiJaAk0WI1rmUnKnslZFMqTmNnGejSXRdDKKzz4/u/gAi8cLWIAKAlkY32tvq0N7mxY6tVbBKIuw2SV/5s65e+Mt28vQQwpFUwePhSLIks3GJiDYjBkGidUZWVOM2b6alS4aqaRgen9H3+vX5MTAWhlk1mKvCqq/6tXpxcJcHlU4bJFGv5K2wW2CzSiv3CRXJF4iYtqpJKSrbmxARLRGDINEal93SJZFUChovR+MpdF8M6nv9LgYQjiRNX6e5oSpd4VuHlm1uiKIAqySm9/xJsFrWXvjLprc2KQyDVklkexMioiViECRaY5RMS5dMZa+SG3w0TcPo5Gx61S+A/tGQ6VzfCrsFB3Z50N7qxaFWL6or7QAAm0VChV1adpuXlXb8aDP6RqZy9ggC+p7GxfboIyIiHYMg0Sqbq5dftnhCxrnBKb3Qoz+A6ZmEySsB27dUptu7eNG2vRqSJEIAYLdJcKQLPspV6VtueluZN+GZk70Y9KXbymxz54xIIyKixWEQJFph+b38zPa9aZqG8WDU2Ot3fnjadBav3Sph385aXLG7DodavfC49dneggA9+KUDoLhOw1++Urc2OdMzgZOnh9B10Y/ZqAxN01Bdacc7r2vJGdu2WjLX5wtE0OB14Th7+hFRiTEIEpVZppdfIple8ZMV0wKOZEpBz9AUOvsC6Orzw5+erJGvwetMt3epw+6mGlgt+u1dURD04LfKbV7Wi8wUjWA4jqmsFdbQbAJP/6gXAFY1DOZP+bjknzX+zjBIRKXCIEhUYpqmZbV0yW3inG9yOmb09esdmjJdHbRaROzbWWuEvy01FcbHREGAw7622rws10qtgp08PQQABcU1iqJBtAh49tTAqgbBzPXlY6scIiolBkGiEpiriXPhcSoujEwb4W88GDU9rq7aYfT129tcm9POJdPmxZEOf2vZfKEuMyWkb3QaKVmFRRKx1eNESlbhdOhvTfmrYAu93mICpC+gt5zJv+WupWP7TNS8+nqlZK6v4HG2yiGiEmIQJFqC+Zo45wuG4ujs14Nfz+AUEqnCUW6SKGBPc226vYsXWz3OnNW99dTmJSP/1mbfyBRe6ZlAdaUNFouEscnZnBVQWVEw6JuB1SJiS00FnA4LovEUguEEPvm1X8JiEQEN6cdl9I2E8PPXRmGziFA1PdDZLCKsFhEXx/SPuZ02/Nbb2kxX9vR2NLOQRCEnDArQv+5VTlsZvzoLy1xfweNslUNEJcQgSFSEVGZeb/p273zBT1FU9I2G9EKPfj/GJs1XcGqr7OkK3zrs31kLhz33/47rtc1LRvatzWg8ZbR9CYTjSCbnDs+yrKZv12qYnI4b7XPUpApN0xBPKshEZA1AInU5TMaTyuWPC8BMNDXnfr/jR5tx4gfdcLtsOXsEJUl/9Vuua1ny514KmevLx1Y5RFRKDIJEJhRFzansNavYzRaaTaCrX+/r1z0QQDxRuOonCgLamqrR3uZFe2sdGre4clb9BAA2q77fz2GTIK3D8Jct+9Zm9mi4ZEoPdHPRoE8LCUdSUJTcqSnZx8xHg/71zNzmNdvvl7lt3JFVNaxqGmoq7bhlDVQNZ1+fLxhBg8eFY6waJqISYxAkQlbwm2N6Rz5V1TBwKWzs9RsanzE9zu2y4eAuL67Y7cWBFg+cDmvOxzM9/vTwt3HavAC5tzbzi2AWCnJWSURKVvUgt9DB88jc5p1rv1+p29GU2lq/PiJa/xgEaVNaaHqHmZloEt39AXT2B9DdH0AkLhccIwDYtb06XeHrxY6tVRDzKnkFAahIN3feyG1esm9tWi2iEQZtFhGJ5NyV1ADQ0ujG4KUwFFU1QrmwhEyYuc272vv9iIjWKgZB2hSKmd5R8BxNw7BvxpjmMTAWNg0irgorDqXHuB3a5UGlSeiQRMFY+dsobV4Wkn1rM5aQEZpNwu3Svza+QHTO28NbPU48/CfX40zPBB779uu4lLnFrN/rnVN20YcgABZJNEL4au/3IyJaqxgEaUMqZnqHmUg8hbMXg3pT534/ZqIp0+OaG6rSFb51aNnmNr2lu57avJRL9q3NMz0Txn63ZmsVRvOqhgGgymnFn7zvTcZz73nvYTzy5K/0fwcBsFv1quDZWAqapge+DJtVQltTNbZ6nHj9vB8z0SSqnLY1sd+PiGitYhCkDaHY6R1mzxudnE2PcgugfzRkWs1aYbfgwC4P2tMrf9WVdtPXs0giHDYJTodl3bR5WSn5+90yfQTnmxt8ZF89PnLnVTnVs75AFDaLBG+1PWfPZWNdJf7qrqtX4DMhIto4GARp3cq+1Tvf9I588YSMswNBvcq3P4DprNYh2bZvqcShVi+uaPOidXv1nFW8VotoFHtkxr3RwoothMivnoWAghAIsNEyEdFSMAjSulHs9I58mqbBF4gae/0uDE+bVgXbrRL2t9Siva0Oh1q98Lgdc76m3ar396vYAG1e1oPs0PiZEy+z0TIRUYnMGwTHxsbmfXJjY2NJL4Yo22Kmd+RLphT0DE4ZEz0CobjpcVs9znRTZy/27Kidc0Uv0+bFka72lTZQm5f1ho2WiYhKZ94geM8992BgYAD19fUFFX6CIKCjo6OsF0eby2Kmd5iZnIqmp3noo9zMWsJYLSL27dRHuR1qq8OWmoo5X08QoAe/dADcSD3+1jM2WiYiKp15g+BTTz2FD3zgA3jwwQdx1VVXrdQ10Sax2Okd+VKyivPDU+kK3wDGg1HT4+pqKowZvnuba2Gbp4JXFAQ4Mm1eNnCPv/WOjZaJiEpj3iBYWVmJv//7v8czzzzDIEjLpqgaEkm56OkdZoKhuHG799xgEMlU4aqfRRKwe0ctrkjf8t3qcc4b6CRRSN/y1Vf+iIiINosFf+odPnwYhw8fXolroQ1mKdM7Cl5DUdE3Gkrf8vVjbNK8MrS2yo72tjq0t3mxb2ftgoEu0+alwm6Zd4WQiIhoIytq+eOpp57CHXfcYfw9Fovhs5/9LB544IGyXRitP0uZ3mEmNJswgt/ZgSDiCaXgGFEQ0NZUjfY2valzY51rwdu4bPNCRESUq6ggePLkSTz33HN4+OGH0dfXh/vvvx9vfetby31ttMblT++QZXXRs2ABPUBeHAuhs19v6jw8PmN6nNtlSxd5eHGgxVPQR86MzSKhwsE2L0RERGaKCoJf+9rX8OSTT+KWW26Bw+HAl770JVxxxRXlvjZaY5Y6vcPMTDSJ7nRD5+7+ACJxueAYAcCu7dVG+NuxtcqYHTsXtnkhIiIqXlFB8Je//CVOnDiB3/iN38DFixfx5S9/GQ8++CC2bt1a7uujVaRpWlYvv8VN78inahqGfTNGU+eBsbDpa7kqrDjU6kV7qxcHd3lQ6bQt+Nps80JERLQ0RQXBj3/84/j0pz+Na6+9FgDw5JNP4n3vex9+9rOflfXiaOUtdXqHmUg8hbMXg+n2Ln7MRFOmx+1sqNLDX1sdWra5iwpyoiDAYZdQYWObl7XiTM8ETp4egi8QQYPXhePs7UdEtOYVFQS///3vw+W6PBmblO4AACAASURBVL7pzjvvxNve9rayXRStnOVM78inaRpGJ2bTe/386B8Nm75ehd2Cg7s86fDnhdtlL+r1JVHQiz3sFthZ6bvizvRM4JmTvejsD+Q8LorAwRYvguE4nA79LeWSf9aY/sEwSES0ds0bBO+//3588pOfxIc//GHTFZfHH3+8bBdG5SEr6uUVvyVM78gXT8g4Nzhl3PKdnkmYHrd9S2W6wteL1u3VkMTiCjfY5mVtONMzgce+/RrG/IVNu1UV6OwPpMO5wwiDgD79g0GQiGjtmjcItra2AgDuvffeFbkYKr3lTu/Ip2kafIGoEfwuDE+bvqbdKmF/i8eY4+txO4o+B9u8rD0nTw8hHDG/tZ8tHEnmBEFf0LzvIxERrQ3zBsGnn34aH/zgB/GZz3wG3/rWt1bqmmgZSjG9I18ypaBncMqY6BEIxU2Pa/A60d6qN3Vua6pZVIizWyU47Gzzslb5AhGk5IX7Qub3jmzwuOY4koiI1oJ5g2BjYyNuuOEGTE1N4dixY8bjmqZBEAR0dHSU/QJpfqWY3mFmciqabuocQM/glOnrWi0i9u2sTbd3qcOWmoqiXz/T5kWf6cs2L2tNpvCj+6IfM1FZbxW0wO8UqqbBbsm9fX/saHMZr5KIiJZr3iD41a9+FT6fDx/+8Ifx5S9/eaWuieZRqukd+VKygvPD0+kK3wDGg4V7wQCgrqYCh1q9uKLNi73NtYvat8c2L+vDmZ4JnPhBN4LhOKZmEoCGotoGSaKAlkY3kikFDR4XjrFqmIhozZs3CIqiiMbGRnzve9+b85j3vOc9+M53vlPyCyNdqaZ3mAmG4sbt3nODQSRThaHSIgnYs6PW2Ou31eNcVKsWtnlZf06eHgKg7/cDiguBlRVWVFfa8PCfXF/GKyMiolIrqn3MfLRlVp1SrlJO78inKCoujITQ2e9HV18AY37zjfy1bjvaW+twqNWL/S21cNgW923CNi/rmy+gf1+Y7S8VBEDTYPy77thaaXyssa6y4HgiIlrblh0EucKzfNm3epczvcNMaDaR3uvnx9mBIOIJpeAYURDQ1lSN9ja90KOxzrXof1erJOrFHnYJVgvD33rW4HWhb2QaAEz3BWZu6ecXA3E/IBHR+rPsIEiLV8rpHflUVcPFsVC6qXMAw+Mzpse5XTZjhu+BFg+cDuuiz5Vp81Jht8DCSt8No6XRjdNdPoiCAMXkm7Om0gaHzQKP24GkzP2ARETrGYPgCijl9A4zM9Ekuvv1Ct/u/gAicbngGAH6D/gr0qt+TVurIC5y1U8AYGOblw1vYCwMb7Ud4UgKsYQMVdOgafrKca3bjkO7vAx+REQbBPcIlkH29I5kCZo451M1DcO+GaOp88BY2PR2sqvCqo9xa/Xi4C4PKp22RZ+LbV42H18gAqfDWrBKLIoCPvfnHC1JRLSRFB0Eo9EohoaGsG/fPsRiMTidTgDAhz70obJd3HpR6ukdZiLxFM5eDKbbu/gxEzWf8tDcUIX2Vi/a2+rQss29pBYtggBU2PRiDwcrfTedBq8Ll/yzhY+zOTQR0YZTVBB84YUX8MADD0BRFPzbv/0b3vWud+Fzn/scrr/+etx6663lvsY1pxzTO/JpmobRidn0Xj8/+kfDpreUK+wWHNzlQXtbHQ7u8qC60r6k80micHnlz8rwt5kdP9qMEz/oLnicxSBERBtPUUHwkUcewTe+8Q3cfffd2LJlC5588kl85CMfwfXXb46eYeWa3pEvlpBxbiBoFHqEZhOmx23fUon2Ni/a27xo3V4NSVzaXj22eSEzmb1/HaeH4AtGWAxCRLSBFRUEVVXFli1bjL/v3r27bBe0FpRrekc+TdPgC0SNvX4XhqdNVxftVgn7W2r19i6tXtS6HUs+J9u8UDGO7Ktn8CMi2gSKCoINDQ147rnnIAgCwuEwnnzySTQ2Npb72lZMOad35EumFPQMThkTPQKhuOlxDV4n2lv1Ct+2ppqCnm2LYbNIqLDr1b5s80JUXpk5zb5ABA1eF45zNZWI1rCiguAnPvEJfOpTn8KlS5dw880345prrsEnPvGJcl9b2ZRzeoeZiamo3tS5z4/eoWnTW8tWi4j9O2v1Kt+2OtTVVCz5fJk2LxXpYg+2eSFaGZk5zRmX/LPG3xkGiWgtKioIer1e/NEf/REeeeQRzMzMoLOzE/X16+tNrZzTO/KlZAXnh6eN8DcxFTM9rq6mAle06cFvz44a2JaxTy+7zYvDZllStTARLU9mTnO+jtNDDIJEtCYVFQT/8R//Ed3d3fj617+OWCyGL33pS3j55Zdx7733lvv6lqyc0zvMBENx43bvucEgkqnCVT+LJGDPjlq0t3lxqNWLrR7nsqpzRUGAwyaxzQvRGpGZ01zweND8cSKi1VZUEPzJT36C7373uwCA+vp6/Ou//ive8573rKkgWO7pHfkURcWFkRA6+/3o6gtgzG/+Rl/rtht7/fbtrIXDtrwe3pIowGGzwGGX2OaFaJlKvZ+PPRiJaL0pKpXIsox4PA6XS38zS6XMmxmvhtBsApZApCy9/PJNzyTQle7rd3YgiHhSKThGFAS0NVXrFb5tXjTWuZYd1jJtXirslmXdPiaiy8qxn489GIlovSkqCN5+++1473vfi7e//e0AgOeffx533nnnvM9RFAV/+7d/i4sXL0KSJDz88MPQNA0f+9jHIAgC9uzZgwcffBDiEnvgZcTL1NAZABRVxcWxsD7No8+P4YnC3/QBwO2ypYs8vDjQ4ikYzbUUbPNCVF7l2M/HHoxEtN4UFQR///d/H1dddRVeeuklWCwWfPazn8XBgwfnfc5zzz0HAPjmN7+JF1980QiC9913H6655ho88MAD6OjowM0337z8z6KEZqLJ9KpfAN0XA4jG5YJjBAHY1VidHuXmRdPWKogluEXLNi9EK6dc+/nYg5GI1pN5g+Bzzz2Hm266Cf/xH/8BAPB4PACA3t5e9Pb24t3vfveczz1+/DhuvPFGAMDY2Bjq6urwk5/8BEePHgUA3HDDDfjFL36x6kFQ1TQM+Wb0ps59AQxeCptWFFdWWHGoVS/yONjqRWXF8lf9MpW+jvRcX4mVvkQrhvv5iIgWCIJvvPEGbrrpJrz44oumH58vCAKAxWLBRz/6UfzoRz/CP/3TPxlNqQHA5XJhZmZmiZe9PJF4CmcvBtHZ50dXfwAzUfM9j80NVfj/27v34KjK+4/jn81u7heTUJACBQG5CJHBiEBBcGJCgz+kFnEMgqFORxuwhgYxE2C4DTBQsNiBUIu2FQRKAy2IbZU6sDCmUxA6tIEJaJyqFKNAuAgkiyQke35/IGupISybPbtJnvdrhhn22T3n+e53zuDHs+c85+6vrvXr1jEpKEuyOBy6Gvy+CoAs8wKEB9fzAcBNguC0adMkXb1TePr06QFNsGzZMr3wwgt6/PHHVVv79bNzPR6PkpKSmty2uLhYq1evDmje/2ZZlj6rqvnqGb5n9NFnFxpdTiY22qV+3VOV1vNb6t8jVUnx0c2eW/p6mZfYaJeiWeYFYcITL67H9XwA4Oc1gnv27FFBQcEtBZjt27fr1KlTysvLU2xsrBwOh9LS0rR//34NGTJEpaWlGjp0aJP7yM/Pv+ESNZWVlcrMzLzhtl/W1uuDY+e+Cn9ndaGmttHPdW6foLSeV6/169H5NjmbefPKNf+9zEtzl4wBmosnXjSO6/kAmM6vhJKcnKzRo0erf//+io7++izZ0qVLb7jN9773Pc2aNUuTJk1SfX29Zs+erZ49e2ru3Ll66aWX1KNHD2VnZzf/G3zFsiydOOu5eofvx2f170/PN3o3cXSUU3fdkXp1Uefu7ZSSFBO0GlzOCN+ZP5Z5QUvCEy8AAI3xKwiOGzfulnccFxenlStXfmN848aNt7yvprx/7Jx2H766xMu5i5cb/UzHdnFX1/Xr0U53fic5qHfkRroifI91i3Rxpy9aJp54AQBojN9B8P3339d7770np9Op4cOHq2fPnnbX5peNO95XZFzqdWORrgj17Zai/l+Fv28lxwZ1TpZ5QWvDHbIAgMb4FQRfe+01lZSUKDMzUw0NDZo6dary8vI0fvx4u+vz27eSY3V3z3ZK6/kt9fpOclB/mmWZF7R23CELAGiMX0Fw8+bN2rZtmxISEiRJP/nJT/TEE0+0iCD4f8O76/77+qlDSmxQ78ZlmRe0JdwhCwBojN83i7hcX380NjbW99zhcBs+oJNuT40Lyr5Y5gVtGXfIAgD+l19BsEePHsrJydGYMWPkcrm0c+dOJSQk+Nb4e+6552wt0k4s8wIAAEzlV/Lp3LmzOnfurLq6OtXV1Wn48OF212UrlnkBAADwMwg2dcYvLy8vaMXYKdIZodgYlnkBAAC4ptm/hVZVVQWjDluwzAsAAMCNtamL4ljmBQAAwH+tPgg6HPrqyR4s8wIAAHArWn0QbJ8cq9QgPi8YAADAFM2+cM6yrGDUETDW+gMAAAhMs4PgD37wg2DUAQAAgBDz66fhv/3tb/rFL36hixcvyrIsWZYlh8Mht9utp556yuYSAQAAYAe/guDixYs1c+ZM9erVi59iAQAA2gi/gmBKSooyMjLsrgUAAAAh5FcQvPfee7V06VKNGDFC0dHRvvH77rvPtsIAAABgL7+C4OHDhyVJR48e9Y05HA6tX7/enqoAAABgO7+C4IYNG+yuAwAAACHmVxAsKyvTK6+8okuXLsmyLHm9Xn3++efavXu33fUBAADAJn6tIzh79mxlZWWpoaFBkyZN0u23366srCy7awMAAICN/DojGBUVpfHjx+uzzz5TUlKSli9frrFjx9pdGwAAAGzk1xnB6OhonT9/Xt27d9ehQ4fkdDrV0NBgd20AAACwkV9B8KmnntL06dOVkZGhN998U2PGjFFaWprdtQEAAMBGfv00/NBDD2n06NFyOBzaunWrjh07pr59+9pdGwAAAGzk1xnBCxcuaO7cuZo8ebLq6uq0YcMGVVdX210bAAAAbORXEJw7d67uvvtunT9/XnFxcerQoYMKCwvtrg0AAAA28isIVlZWKicnRxEREYqKitL06dN18uRJu2sDAACAjfwKgk6nU9XV1XI4HJKkY8eOKSLCr00BAADQQvl1s0h+fr5yc3N14sQJPfvssyorK9OSJUvsrg0AAAA28uu0XlpamrKystSlSxedOHFCo0aNUnl5ud21AQAAwEZ+nRF85pln1KdPH2VkZNhdDwAAAELEryAoiZ+CAQAA2hi/gmBWVpb+8Ic/aOjQoXI6nb7xTp062VYYAAAA7OVXELx06ZKWLFmilJQU35jD4ZDb7batMAAAANjLryC4Z88e7du3TzExMXbXAwAAgBDx667hzp0768KFC3bXAgAAgBDy64zglStXNGbMGPXq1UuRkZG+8fXr19tWGAAAAOzlVxCcMmWK3XUAAAAgxPwKgoMHD7a7DgAAAIQYDwwGAAAwFEEQAADAUARBAAAAQxEEAQAADEUQBAAAMBRBEAAAwFAEQQAAAEMRBAEAAAxFEAQAADAUQRAAAMBQBEEAAABDEQQBAAAM5bJjp1euXNHs2bP12Wefqa6uTlOnTtWdd96pmTNnyuFwqFevXpo/f74iIsihAAAA4WJLEPzTn/6k5ORkvfjii/riiy80btw49e3bVwUFBRoyZIjmzZsnt9utUaNG2TE9AAAA/GDLKbnRo0frpz/9qe+10+nUkSNHNHjwYEnSyJEjtXfvXjumBgAAgJ9sOSMYHx8vSaqpqdG0adNUUFCgZcuWyeFw+N6vrq6+6X6Ki4u1evVqO0oEAAAwnm0X6Z04cUKTJ0/WI488orFjx153PaDH41FSUtJN95Gfn6+KiopG/7jdbrtKBwAAMIItQfDMmTP60Y9+pMLCQj322GOSpH79+mn//v2SpNLSUg0aNMiOqQEAAOAnW4LgmjVrdPHiRb388svKzc1Vbm6uCgoKVFxcrJycHF25ckXZ2dl2TA0AAAA/2XKN4Jw5czRnzpxvjG/cuNGO6QC0EP+sqNKuA8d18qxHHdvFK2twV6X36RDusgAAN2BLEARgnn9WVGnD20d9r0+cqfG9JgwCQMvEis4AgmLXgeONjrtvMA4ACD+CIICgOHnW0/j4ucbHAQDhRxAEEBQd28U3Pp7a+DgAIPwIggCCImtw10bHM28wDgAIP24WARAU124IcR84rpPnPOqYGq9M7hoGgBaNIAggaNL7dCD4AUArwk/DAAAAhiIIAgAAGIogCAAAYCiCIAAAgKEIggAAAIYiCAIAABiKIAgAAGAogiAAAIChCIIAAACGIggCAAAYiiAIAABgKIIgAACAoQiCAAAAhiIIAgAAGIogCAAAYCiCIAAAgKEIggAAAIYiCAIAABiKIAgAAGAogiAAAIChCIIAAACGIggCAAAYiiAIAABgKIIgAACAoQiCAAAAhiIIAgAAGIogCAAAYCiCIAAAgKEIggAAAIYiCAIAABiKIAgAAGAogiAAAIChCIIAAACGIggCAAAYiiAIAABgKIIgAACAoQiCAAAAhiIIAgAAGIogCAAAYCiCIAAAgKEIggAAAIYiCAIAABiKIAgAAGAogiAAAIChbA2Chw4dUm5uriTpP//5j5544glNnDhR8+fPl9frtXNqAAAA3IRtQfDXv/615syZo9raWknS0qVLVVBQoE2bNsmyLLndbrumBgAAgB9sC4Jdu3ZVcXGx7/WRI0c0ePBgSdLIkSO1d+9eu6YGAACAH2wLgtnZ2XK5XL7XlmXJ4XBIkuLj41VdXW3X1AAAAPCD6+YfCY6IiK8zp8fjUVJS0k23KS4u1urVq+0sCwAAwFghC4L9+vXT/v37NWTIEJWWlmro0KE33SY/P1/5+fmNvldZWanMzMxglwkAAGCMkC0fU1RUpOLiYuXk5OjKlSvKzs4O1dQAAABohK1nBLt06aItW7ZIkrp3766NGzfaOR0AAABuAQtKAwAAGIogCAAAYCiCIAAAgKEIggAAAIYiCAIAABiKIAgAAGAogiAAAIChCIIAAACGIggCAAAYiiAIAABgKIIgAACAoQiCAAAAhiIIAgAAGIogCAAAYCiCIAAAgKEIggAAAIYiCAIAABiKIAgAAGAogiAAAIChCIIAAACGIggCAAAYiiAIAABgKIIgAACAoQiCAAAAhiIIAgAAGIogCAAAYCiCIAAAgKEIggAAAIYiCAIAABiKIAgAAGAogiAAAIChCIIAAACGIggCAAAYiiAIAABgKIIgAACAoQiCAAAAhiIIAgAAGIogCAAAYCiCIAAAgKEIggAAAIYiCAIAABiKIAgAAGAogiAAAIChCIIAAACGIggCAAAYiiAIAABgKIIgAACAoQiCAAAAhiIIAgAAGIogCAAAYCiCIAAAgKFcoZzM6/VqwYIFqqioUFRUlBYvXqxu3bqFsgQAAAB8JaRBcNeuXaqrq9PmzZtVVlamn/3sZ/rVr34VyhJu2dgZbzY6npIYrfULRoe4GumfFVXadeC4Tp71qGO7eGUN7qr0Ph1Cvo9gaUm1BNsW94fasfeYqi/VKTEuSg8Nu0OPZ/YOd1kAAPiE9KfhgwcPasSIEZKkgQMHqry8PJTT37IbhUBJ+qK6VpMX/DWE1VwNTRvePqoTZ2pkWZZOnKnRhreP6p8VVSHdR7C0pFqCbYv7Q23Z+aGqPXWSJVV76rRl54fa4v4w3KUBAOAT0iBYU1OjhIQE32un06n6+vpQlhBUX1TXhnS+XQeONzruvsG4XfsIlpZUS7Dt2Hus0fG/3mAcAIBwCOlPwwkJCfJ4PL7XXq9XLteNSyguLtbq1atDUVqrcPKsp/Hxc42P27WPYGlJtQRb9aW6WxoHACAcQnpGMD09XaWlpZKksrIy9e7d9PVS+fn5qqioaPSP2+0ORcktSsd28Y2PpzY+btc+gqUl1RJsiXFRtzQOAEA4hDQIjho1SlFRUZowYYKWLl2qWbNmhXL6oEtJjA7pfFmDuzY6nnmDcbv2ESwtqZZge2jYHY2Oj77BOAAA4RDSn4YjIiK0cOHCUE7ZLH9e8UiLumv42t207gPHdfKcRx1T45V5i3fZBmMfwdKSagm2a3cH//W/7hoezV3DAIAWxmFZlhXuIgJRWVmpzMxMud1udenSJdzlAAAAhEVzMhFPFgEAADAUQRAAAMBQBEEAAABDEQQBAAAMRRAEAAAwFEEQAADAUARBAAAAQxEEAQAADEUQBAAAMBRBEAAAwFAEQQAAAEMRBAEAAAzlCncBgWpoaJAknTx5MsyVAAAAhM+1LHQtG92KVhsET58+LUmaNGlSmCsBAAAIv9OnT6tbt263tI3DsizLpnpsdfnyZZWXl6t9+/ZyOp22z5eZmSm32237PLgefQ8feh8+9D486Hv40PvmaWho0OnTp5WWlqaYmJhb2rbVnhGMiYnRoEGDQjpnly5dQjofrqLv4UPvw4fehwd9Dx963zy3eibwGm4WAQAAMBRBEAAAwFAEQQAAAEMRBAEAAAxFEAQAADCUc8GCBQvCXURrMWTIkHCXYCT6Hj70PnzofXjQ9/Ch9+HRatcRBAAAQPPw0zAAAIChCIIAAACGIggCAAAYiiAIAABgKIIgAACAoVzhLqAl8Hq9WrBggSoqKhQVFaXFixdf9/DmLVu2qKSkRC6XS1OnTlVGRobOnTunF154QZcvX1aHDh20dOlSxcbGhvFbtD6B9P38+fPKzs5W7969JUlZWVn64Q9/GK6v0GrdrPeSdO7cOU2YMEF//vOfFR0drcuXL6uwsFBnz55VfHy8li1bptTU1DB9g9YpkL5blqWRI0fqjjvukCQNHDhQM2bMCEP1rdvNer9u3Tq99dZbkqQHHnhAzz33HMd8EATSd475ELNgvfPOO1ZRUZFlWZb1r3/9y5oyZYrvvaqqKuvhhx+2amtrrYsXL/r+vmjRImvr1q2WZVnWK6+8Yq1duzYcpbdqgfT973//u7Vw4cJwldxmNNV7y7Ks0tJS65FHHrHuuece6/Lly5ZlWdZrr71mrVq1yrIsy/rLX/5iLVq0KLRFtwGB9P3YsWNWXl5eyGtta5rq/fHjx61x48ZZ9fX1VkNDg5WTk2O9//77HPNBEEjfOeZDi5+GJR08eFAjRoyQdPX/PMrLy33vHT58WPfcc4+ioqKUmJiorl276oMPPrhum5EjR2rv3r1hqb01C6Tv5eXlOnLkiJ588klNmzZNVVVV4Sq/VWuq95IUERGhtWvXKjk5udFtRo4cqX379oWu4DYikL4fOXJEp06dUm5urp555hl9/PHHIa25rWiq9x07dtRvfvMbOZ1ORUREqL6+XtHR0RzzQRBI3znmQ4sgKKmmpkYJCQm+106nU/X19b73EhMTfe/Fx8erpqbmuvH4+HhVV1eHtug2IJC+9+jRQ9OmTdPGjRuVlZWlxYsXh7zutqCp3kvS8OHDlZKS8o1tOOabJ5C+t2/fXj/+8Y+1YcMG5eXlqbCwMGT1tiVN9T4yMlKpqamyLEvLli1Tv3791L17d475IAik7xzzocU1gpISEhLk8Xh8r71er1wuV6PveTweJSYm+sZjYmLk8XiUlJQU8rpbu0D6PmDAAN+1mKNGjdKqVatCW3Qb0VTv/dmGYz4wgfQ9LS1NTqdTkjRo0CCdOnVKlmXJ4XDYWmtbc7Pe19bWavbs2YqPj9f8+fO/sQ3HfGAC6TvHfGhxRlBSenq6SktLJUllZWW+GxEkacCAATp48KBqa2tVXV2tjz76SL1791Z6erreffddSVJpaanuvffesNTemgXS9zlz5uidd96RJO3bt0/9+/cPS+2tXVO9b2objvnmCaTvq1ev1uuvvy5J+uCDD9SpUyf+gxiApnpvWZaeffZZ9enTRwsXLvSFEI755guk7xzzocWzhvX1XU0ffvihLMvSkiVLVFpaqq5duyozM1NbtmzR5s2bZVmW8vLylJ2drTNnzqioqEgej0cpKSlasWKF4uLiwv1VWpVA+v7pp59q9uzZkqTY2FgtXrxYHTp0CPM3aX1u1vtrHnzwQe3YsUPR0dH68ssvVVRUpNOnTysyMlIrVqxQ+/btw/gtWp9A+n7hwgUVFhbq0qVLcjqdmjdvnnr27BnGb9E6NdV7r9er559/XgMHDvR9/vnnn1ffvn055pspkL736NGDYz6ECIIAAACG4qdhAAAAQxEEAQAADEUQBAAAMBRBEAAAwFAEQQAAAEMRBAEghFauXCm32x3w9hUVFRozZkwQKwJgMpaPAYBWYvv27VqxYoUiIyO1e/fucJcDoA3gEXMAWr39+/drzZo1ioyMVGVlpR588EHFxcVp165dkqRXX31VR48e1apVq1RfX68uXbpo0aJFSklJ0Y4dO7R27VpdvnxZdXV1WrJkidLT05Wbm6u7775bBw8e1Llz5zRnzhw98MADN6yhuLhYn3/+uT766CN98cUXysnJ0dNPP61t27bpjTfe0Pnz55WRkaGqqioNHjxYjz76qNatW6ff//73cjqdysjIUGFhoc6cOaN58+bp5MmTcjgcmjFjhoYNG6bq6mq53W699NJLKioqClVrAbRxBEEAbcKhQ4f01ltvKTk5WcOGDVNRUZG2bdumWbNmqaSkRDt37tT69et12223qaSkRD//+c+1aNEilZSUaM2aNUpNTdUf//hHvfrqq1qzZo0k6cqVK9q8ebN2796tlStXNhkEJam8vFwlJSXyer169NFH9d3vfleSdOrUKb399ttyuVyaOXOmJOnw4cPatGmTtm7dqtjYWD399NMqLy/Xb3/7W40fP16ZmZmqqqrSxIkTtX37diUmJqq4uFiVlZX2NhKAUQiCANqE3r1769vf/rYkKSUlxRfCOnXqpN27d+vEiROaPHmypKuPvbrtttsUERGhX/7yl9q9e7c++eQTHThwQBERX186PWLECElSr169T8BDrQAAAhVJREFUdP78+ZvW8PDDDys+Pl7S1cfEvffee0pJSVG/fv3kcl3/z+0//vEPZWRkKDExUZK0bt06SdLevXv18ccfa9WqVZKk+vp6ffrpp7rrrrsCbQ0A3BBBEECbEBkZed3raw+wl64Gv/T0dN+ZvtraWnk8Hnk8Hj322GP6/ve/r/vuu099+vTR7373O9920dHRkuT3A+//d85rr2NiYr7xWZfLdd1+T506pdjYWHm9Xr3++utKTk6WJFVVValdu3Z+zQ8At4q7hgG0eQMGDFBZWZk++eQTSdLLL7+s5cuX69ixY3I4HJoyZYqGDBminTt3qqGhIeB5du3apbq6Ol24cEF79uzR/ffff8PPDho0SO+++648Ho/q6+s1Y8YMlZeXa+jQodq0aZMk6d///rfGjh2rL7/8MuCaAKApnBEE0Oa1b99eS5YsUUFBgbxer26//Xa9+OKLSkpK0l133aWHHnpIDodD999/vw4ePBjwPNHR0Zo4caJqamqUl5enO++8U4cPH270s/3799eTTz6pCRMmyOv1atSoURo2bJh69uypefPmaezYsZKk5cuXKyEhIeCaAKApLB8DAEFQXFwsScrPzw9zJQDgP84IAoCf1q1bpzfeeOMb4x06dNCAAQPCUBEANA9nBAEAAAzFzSIAAACGIggCAAAYiiAIAABgKIIgAACAoQiCAAAAhiIIAgAAGOr/AWkREGVk6Xeo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50" y="651974"/>
            <a:ext cx="2696843" cy="1886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7" descr="data:image/png;base64,iVBORw0KGgoAAAANSUhEUgAAAoIAAAHBCAYAAAD91NpKAAAABHNCSVQICAgIfAhkiAAAAAlwSFlzAAALEgAACxIB0t1+/AAAADl0RVh0U29mdHdhcmUAbWF0cGxvdGxpYiB2ZXJzaW9uIDIuMi4yLCBodHRwOi8vbWF0cGxvdGxpYi5vcmcvhp/UCwAAIABJREFUeJzs3XlAVPehNv5nVpaBYRNEUER21yRqUOMSFdxiNC5ZTKxtlqZJ2thfet+b29zcLH17e5u3TW/u7U1qs/SmTYxRo9EkZlUILlEjMURxHQQFZBNZZ5hh1nN+fwwcQAccloFh5vn8E/memXO+QMSH85zzPTJRFEUQERERkd+RD/UEiIiIiGhoMAgSERER+SkGQSIiIiI/xSBIRERE5KcYBImIiIj8FIMgERERkZ9iECQiIiLyUwyCRERERH6KQZCIiIjITzEIEhEREfkpBkEiIiIiP8UgSEREROSnGASJiIiI/JRyqCfQV2azGadPn0Z0dDQUCsVQT4eIiIhoSDgcDly9ehWTJk1CYGBgr947bIPg6dOnsX79+qGeBhEREZFX2LJlC6ZPn96r9wzbIBgdHQ3A+UnHxsYO8WyIiIiIhkZNTQ3Wr18vZaPeGLZBsL0Ojo2NxejRo4d4NkRERERDqy+XyvFmESIiIiI/xSBIRERE5KcYBImIiIj8FIMgERERkZ9iECQiIiLyUwyCRERERH6KQZCIiIjITzEIEhEREfkpBkEiIiIiP8UgSEREROSnGASJiIiI/BSDIBEREZGfYhAkIiIi8lMMgkRERER+ikGQiIiIaBgTRbHP71UO4DyIiIiIaJCIogi90Qq90drnfTAIEhEREQ0zZosdTS0WtFrsOF/W2Of9MAgSERERDRMOhyAFwJMX6vBBThGu1FT1eX8MgkREREReThRFtLTaYDBacaXRhO37inDmYn2/98sgSEREROTFzFY7mlusMJlt+OrbMnz1bRnsDgEAIJfJcPst8bj0dd/2zSBIRERE5IUcDgHNRitaLXYUFtfhg3061DWbpe2pY8KxbnE6NHIj/vGffTsGgyARERGRl2lptUFvtOBqYys+yClCYXGdtE2rUWPtwlRkThiJkCA1DE22Ph+HQZCIiIjIS1htDjQZLDBZbNh7rBxfHi2Fze6sgWUyYMG0MVgxJwlhIQEID1VDpVSgpVnW5+MxCBIRERENMYcgQm+0wGS243RJHbbvK8LVplZpe/LoMNy/KB1jR2mh1agRHKgakOMyCBIRERENIWOrDXqjFVebTNiRewEniq5K20KDVVg9PwWzJo9CaLAaocFqyOV9PwN4LQZBIiIioiFgszvQZLDCaLYh97tyfHb4UpcaeN4to3HXvCREhAYiLCQAKuXAPxmYQZCIiIhoEAmCCIPJCmOrDWcu1WP7viJcaTBJ28fFaXH/4nSMiwsb0BrYFQZBIiIiokFiMjtr4LqmVuz4+gIKztdK2zRBKqyZn4LbpnimBnaFQZCIiIjIw2x2Ac0tlrYa+DI+P3wJFpsDACADMPeWeNw1LxmRWs/VwK4wCBIRERF5iCiK0BudNfC50gZs26dDTX1HDTw2NhT3L8lAcrzna2BXGASJiIiIPMBssaOpxYL6ZjN2fn0Bx89dkbYFByqx6vZkzL0pHqGawamBXfFoEKyvr8eaNWvw9ttvQ6lU4plnnoFMJkNqaipefPFFyOWDc9qTiIiIaLDYHW01cKsNed9XYM83F2GxOqTtt00ZhdXzUzAiLGhQa2BXPBYEbTYbXnjhBQQGBgIAXnrpJTz11FOYMWMGXnjhBeTm5mLRokWeOjwRERHRoBJFES2tNhiMVhSVN2LrPh2qrhql7WNGhuL+xelIHROOsJAABAUMfTHrsRn84Q9/wLp16/Dmm28CAM6cOYPMzEwAwLx583D48GEGQSIiIvIJZqsdzS1W1De3YldeMY6dqZG2BQUocde8JNx+y2iEatTQatSQyQa/BnbFI0Fw165diIyMxNy5c6UgKIqi9ElrNBoYDIYb7ufVV1/Fa6+95okpEhEREfWbwyGg2WhFS6sVBwoq8cmhEpgtHTXwrMnOGjgmIghazdDWwK54JAh++OGHkMlkOHr0KM6dO4df//rXaGhokLYbjUZotdob7mfjxo3YuHGjy20VFRXIysoasDkTERER9UZLqw16owUXLjdh61c6VF5tkbbFR4fg/sXpSB8b4TU1sCsemdWWLVukP2/YsAG/+c1v8PLLL+PYsWOYMWMGDh48iJkzZ3ri0EREREQeZbU50GSwoF5vxu79xTh6qlraFhigwMq5yZg/NR5hIYEIDVZ5TQ3syqDF01//+td4/vnn8corryApKQlLliwZrEMTERER9ZtDEKE3WtBisuHgDxX45OBFmCx2afuMibFYsyAFIyODERYSAKXCu2pgVzweBDdv3iz9+b333vP04YiIiIgGnLHV+Wi44oombNurQ/mVjnsd4kZosG5xOsYnRiI8JACBXloDuzJ8ZkpEREQ0yGx2B5oMVjToW7H7QAkOn6yStgWoFbhz9jhkTR+DsFDvr4FdYRAkIiIiuoYgiDCYrNAbrfjmZCU+OlACk7mjBp4+fiTWLkzBqCjNsKmBXWEQJCIiIurEZHbWwCWVzdi6V4eyar20LTYqGOsWpWNiUtSwq4FdGd6zJyIiIhogNrvz0XANejM+OlCCb05UQmzbplbJsXx2ErJvHYMIbSBCgoZfDewKgyARERH5NVEUoTdaYTBZcaSwGrv2F8PYapO2T02Pwd1ZqYgboUF4SAAUw7QGdoVBkIiIiPyW2WJHU4sFl6qcNfClqo4aeGRkMO5blIYpKdEIC1EjUO17scn3PiMiIiKiG7A7nDVwvd6MTw5exMEfKiC29cAqpRx33DYOi2YkINKHamBXGASJiIjIb4iiiJZWG5pbLPj2dA125V2AwdRRA9+cFo17slIxOiYUYRq1T9XArjAIEhERkV8wW+1obrGitNpZA5dUNEvbosODcN+iNNycFuOzNbAr/vFZEhERkd9yOAQ0G61oaDZjzzcXsf/7CghtPbBKKcfSWYlYMjMBUdogaHy4BnaFQZCIiIh8lrMGNuPYmSv48OsL0But0rYpKSNwT3YaEkb6Rw3sCoMgERER+RyrzYEmgwVlNXps3avDhctN0rYRYYG4NzsNUzNG+lUN7Ir/fuZERETkcxyCCL3RgoZmMz47fAm5xy9DEJw1sFIhx5KZY7F01liMCPO/GtgVBkEiIiLyCca2u4G/O3cFO3IvoLnFIm2bmBSF+xalITFWC62f1sCuMAgSERHRsGazO9BosODyFQO27dXhfFmjtC1S66yBp2fEIFwbiACVYghn6n0YBImIiGhYEgQRBpMV9c1mfH7kEnLyy+Foq4EVchkWzRiL5bMTWQP3gEGQiIiIhh2T2VkDHz9Xix1fF6FR31EDj0+MxH2L0pAUFwZtSAAUcgbA7jAIEhER0bBhszsfDVd+xYDt+3Q4e6lB2hYRGoC7s1IxY0Isa2A3MQgSERGR1xNFEXqjFY16Mz47Uoqc/DLYHc4aWC6XIfvWBCyfk4iYCA1CglRDPNvhg0GQiIiIvJrZYkejwYwC3VV8kFOEBr1Z2paeEIF1i9ORHM8auC8YBInIZ/33tgLkHb+MtmvHPWLPf96FVU9/Il2g3k4uk0EURahUCsy9OQ5PrZs6IMcr0NUiJ78cNfVGxEZpkBinRWmVXvo4OzMBU9NjBuRYNzp252P1tI2or+wOZw18+YoB23OKcLqkXtoWFqLG3QtTMWvSKERoA6FmDdwnDIJE5JP+e1sBcr+77PHjrPg/H7scb3+OqdXmwNfHnfPobxgs0NVi8+dnpY9LKpqQf6YGUWEBCA5UobquRdo+0CHs2mN3PhaAbrcxDFJfiKKIllYb6pta8eW3Zfjq2zLYHQIA5y9ZC6ePwYq5SRgZGQwNa+B+YRAkIp906ETVUE9BIorANyeq+h0Ec/LLu3zc/sxUvdGG4MCOfwxz88sHPIBde+zOx+ruhKsn5kG+z2y1o7nFih90tdieU4S6plZpW+qYcKxbnI7UMeHQalgDDwQGQSLySTa7Y6in0IV1AOZTU2/s8rHNLnT5r/S6hq6vGwjXHrvzscRukqAn5kG+y+EQ0Gy04vIVAz7IKUJhcZ20TatRY+2CFMy+KQ4RoayBBxKDIBH5JJVSAavNe8KgWtn/f7hiozSormuRPlYp5bDZBaiUXR+VFRup6fexbnTszscSgW63EbmjxWRFvb4VX31bji+Plkq/3MhkwIJpY7BybjJio1gDewIftEdEPmnuzXFDPYUu5gzAfLIzE7p8rNWo2/7b9R/HrGteNxCuPXbnY/W0jagnVpsDtQ0mHDlVjf/7t2PYc+iiFAKT4sPwbw9m4sE7JyAxTssQ6CE8I0hEPqn9ejxP3zUcqQ1AQ6cnGrgSGxU8IHcNt19vl5tfjpoGI1JGhyMrU4uyKj1qGoyIjdQgy0N36157bFfH6mkbUWcOQYTeaEHFlRbsyC3CD0VXpW2hwSqsnp+CubfEI5I1sMfJRLG7qzu8W0VFBbKyspCbm4vRo0cP9XSIaBj58W++RKOh5/DmjrGjQhGgUiA2UoOxcc5AduLCVbSYbBBEEQEqBeYM4NIxRL7A2GpDg96MvcfK8NnhS11q4Hm3jMaqeckYNULDM4C90J9MxDOCROR33v3NUrdfy/XxiAaGze5Ao8GCwuI6bNurw5UGk7RtXJwW9y9Ox/jEKIRq1LwbeBAxCBIRdaOntfMYBoncIwgiDCbn3cA7vr6AgvO10jZNkAqr5ydj/tQxiNQGQDUAN1VR7zAIEhF1o6e18xgEiW7MZHbWwPvyy/HZN5dgabuTXwZgzs3xWDM/BXHRmi7rYNLgYhAkIupGT2vnEVH3bHbno+EKi69i614dauo7auCxsaG4f0kGJo6Lglajhpw18JBiECQi6kZPa+cR0fVEUYTeaEVlbQt25l3Ad2evSNuCA5VYdXsyFk5LQGQYa2BvwSBIRNSN7MyELtcItuP6eETXa7XYUd/citzvLmPPNxdhsXYs6D57ShzWLkxBfHQIa2AvwyBIRNQNd9bOI/J3doezBj5VXIet+3Soutpx6cSYkaF4YHE6JqeMQGgwa2BvxCBIRNSDqekxDH5ELoiiiJZWGyquGPBhXjGOnamRtgUFKHHXvCQsyhyLCG3gdY9BJO/BIEhERES9Yrba0aA3I/e7y/jkUAnMlo4aeOakUbgnKxWjY1gDDwcMgkREROQWh0NAs9GK0yV12LpXh4rajpup4qND8MDidNyUFs0aeBhhECQiIqIeiaIIY6sNFVdbsCuvGEdPVUvbAtUKrJibhCUzxyJSG8QaeJhhECQiIqJuWWwONDabkfv9ZXxyoAQmi13aNmNiLO7OSkXCyFDWwMMUgyARERFdxyGI0LdYcPpiPbbt1aH8ikHaFjdCg/sXp+OW9BjWwMMcgyARERF1YWy1ofJqC3btL8bhk1XSeIBagTtnj8PSWYmICmMN7AsYBImIiAgAYLM7UN9sxv6CCny0vxhGc0cNPH38SNybnYrEUWEICmB88BX8ThIREfk5QXA+Gu7spXq8v1eHsmq9tC02KhjrFqVj+viR0GrUkMlYA/sSBkEiGvYKdLXIyS9HTb0RsVEaZA/A0z88sU8ib2Qy21BdZ8Su/cU49EMlxLZxtUqO5bOTsHx2Iu8G9mEMgkQ0rBXoars8D7i6rkX6uK/BzRP7JPI2NruARoMZ+7+vwK79xTC22qRtU9NjcN+iNIyLYw3s6/jdJaJhLSe/3OV4bn55n0ObJ/ZJ5C1E0VkDn7vUgPf3nselqo4aOCYiCPcvTkfmxFEIDVaxBvYDDIJENKzV1Btdjze4Hh+qfRJ5g1aLHdV1Ldi9vwQHfqiA2NYDq5Ry3HHbONw5ZxxGhAdBqWAN7C8YBIloWIuN0qC6ruX68UiNV+2TaCjZHQKaDGYcKKjEh3kXYDB11MA3p0Vj3aI0JMWHswb2Q/yOE9GwVaCrRaPejMtXWqBSyqHVqBEc6PyxlpWZ0Of9ZmcmdLlGsF1/9kk0FERRREurDecu1WPrXh2KK5qlbdHhQbhvURpmTY5jDezHGASJaFjqfENHVFgA9EYb6pvNiAwLxz1Zaf26lq/9vbn55ahpMCI2UoMs3jVMw4zZakd1nREfHSjB/u8rILT1wCqlHEtnJWLF3HGIDg9mDeznGASJaFjqfENHcKBKes5pZGjggAS2qekxDH40LDkcAppaLDj4QyV2fn0BeqNV2jY5eQTuX5yG1DERCGQNTGAQJKJhijd0EHUliiKMrTacL2vA+1/pcOFyk7QtKiwQ92WnYfZN8ayBqQsGQSIalnhDB1EHi82BmjojPjpYgq+PX4YgOGtgpUKOJTPH4q55SYiOYA1M12MQJKJhiTd0EAEOQURzixmHTlRhR+4FNLdYpG0Tk6LwwJIMpI0JZw1M3eL/GUQ0LPGGDvJ3xlYbdOWN2LpXh/OlDdJ4pDYQ92alYu4t8QgN5rOBqWcMgkQ0bPGGDvJHNrsDNfUmfHywBDn55XC01cAKuQyLZozF6tuTMDJSAwVrYHIDgyAREdEwIAgimlss+OZkFXZ8XYRGfUcNnJEYiR8tzUD62AgEqvlPO7mP/7cQERF5OZPZhqK2GvjspY4aODw0APdmpeL2qaNZA1OfMAgSERF5KZtdQG2jCR8dKEFOfhnsDmcNLJfLkH1rAtYuTMHIiGDWwNRnDIJEREReRhSdNfCRwmpszylCg94sbUtPiMD6ZRkYnxjJGpj6jf8HEREReZFWix0XLjtr4NMl9dJ4WIga92SlYuG0MQhhDUwDhEGQiIjIC9gdAq42mvDxwYv46tsy2B0CAEAuk2HhrWNw98JUxEayBqaBxSBIREQ0hERRhMFkw5HCKmzfp0Ndc0cNnDomHD9aOh4Tk6MQoFIM4SzJVzEIEhERDRGz1Y7iimZs/eo8CovrpHGtRo21C1Ow6NYE1sDkUQyCREREg8zhEHC1uRWfHLyIL4+WwmZ31sAyGTB/6mjcm52GUVFcFJo8j0GQiIhokIiiCGOrDUdOVWPbPh2uNrZK25Liw/DjZeMxKWUEa2AaNAyCREREg8Bic+BiRRO27tXhh6Kr0nhosAprFqRg8YxEaDXqIZwh+SMGQSIiAAW6WuTkl6Om3ojYKA2yMxP4HGMaEA5BRENzKz45dBGfH7kEq62tBgYwb2o81mWnY1R0CBRyXgdIg49BkIj8XoGuFps/Pyt9XF3XIn3MMEj9YWy14dvT1di6V4crDSZpPHGUFhuWjcdNadGsgWlIeSwIOhwOPPfcc7h06RIUCgVeeukliKKIZ555BjKZDKmpqXjxxRchl/NCWCIaWjn55S7Hc/PLGQSpT2x2B0oqm7Ftrw7fn6+VxjVBKqyZn4Kls1gDk3fwWBDMy8sDAGzbtg3Hjh2TguBTTz2FGTNm4IUXXkBubi4WLVrkqSkQEbmlpt7oerzB9ThRdwRBRIPejD3fXMRn31yCxeYA4KyB59wcj3WL0xAfHcoamLyGx4JgdnY25s+fDwCoqqrCiBEjsH//fmRmZgIA5s2bh8OHDzMIEtGQi43SoLqu5frxSM0QzIaGK5PZhvwzNXh/rw7VdR2/RIyNDcWGZeNxS3oM1KyByct49BpBpVKJX//619i3bx/+53/+B3l5edKimBqNBgaDocf3v/rqq3jttdc8OUUiImRnJnS5RrBdVmbCEMyGhhubXUBZtR7v7z2P785ekcaDA5VYPT8Fy28bh1DWwOSlPH6zyB/+8Af88z//M+69915YLBZp3Gg0QqvV9vjejRs3YuPGjS63VVRUICsra0DnSkT+qf06wNz8ctQ0GBEbqUEW7xqmGxAEEU0GMz795hL2fHMRZqtD2jZ7ShzuX5KO0TGsgcm7eSwIfvTRR7hy5Qoee+wxBAUFQSaTYdKkSTh27BhmzJiBgwcPYubMmZ46PBFRr0xNj2HwI7e1Wuz47mwN3v9Kh8qrHZcVjIkJwY/uGI/pGSNZA9Ow4LEguHjxYvzrv/4r1q9fD7vdjmeffRbJycl4/vnn8corryApKQlLlizx1OGJiIgGnN0hoKxGj61f6XDsTI00HhSgxKrbk7FiThJrYBpWPBYEg4OD8ec///m68ffee89ThyQiIvIIURTRZLDgs8OX8PGhEpgtHTXwzEmjsH5pOsaM1LIGpmGHC0oTERH1wGyx4/i5K9jy1XlU1HbUwPHRIdiwLAO3TohlDUzDFoMgERGRCw6HgMu1Brz/lQ5HT1VL44FqBe6al4yVc5OgDQkYwhkS9R+DIBERUSeiKMJgtOLTw5fw8YESmCx2aVvmxFhsWJqBMbGsgck3MAgSERG1sdgc+OF8LTZ/cQ7lVzrWuo0bocGPlmVg5qRRUClZA5PvYBAkIiK/5xBEVNYa8P5eHQ6frJLGA9QKrJiThNXzk6HVsAYm38MgSEREfk1vtOLzI5fw0f5iGM0dNfD08THYsGwCEkdpIWcNTD6KQZCIiPyS1ebAiaJavPvFeZRV66Xx2Khg/GjpeNw2hTUw+T4GQSIi8iuCIKLqagu27tPh0A+VENvG1So57pyThLXzU3g3MPkNBkEiIvIbLSYrvjhail15xWhptUnjU9Oj8eM7JmBcXBhrYPIrDIJEROTzbHYBJy9cxeYvzuFiZbM0HhMRhB8tHY85N8exBia/xCBIREQ+SxBE1NQbsXWvDgd+qIDY1gOrlHIsnz0Ody9MQVhI4NBOkmgIMQgSEZFPMplt+PLbUuzMvQCDqaMGvil1BB5cPgFJ8eGsgcnvMQgSEZFPsTsEnC6pwzufnUVxRUcNHB0ehPVLMzDvltFQKeVDOEMi78EgSEREPkEURVxpMGHbXh3yvq+A0NYDq5RyLJuViHuyUhEeyhqYqDMGQSIiGvZazTbszS/HBzlF0But0vjk5Cg8dOdEJI9mDUzkCoMgERENWw6HgDOX6vHOZ2dRVN4kjUeFBWL9kgzMnzaGNTBRDxgEiYho2BFFEVebWrF9nw45312GIDhrYKVChqUzE3FvdhoitKyBiW6EQZCIiIYVs9WOnPxybM8pQpPBIo1PGBeJh1dMROqYCNbARG5iECQiomHBIYg4X1qPf3x6FufLGqXxCG0A1i/JwIJpY6BWcVFoot5gECQiIq9X19yKbXt1yMkvh6OtBlbIZVg8cyzWLUpDpDZoiGdINDwxCBIRkdeyWO3IPX4Z2/bp0KjvqIHHJ0bioRUTkDE2EjIZa2CivmIQJCIir+MQRBSVN+Afn57F2UsN0nh4aAAeWJKOrOkJrIGJBgCDIBEReZVGvRnb9umw91gZ7A5nDSyXy7AoMwEPLMlAJO8GJhowDIJEROQVrDY79n9fiS1fnUeD3iyNpyWE45EVkzB+HGtgooHGIEhERENKEEQUVzTh75+ewemSemk8LESN+xenY/GMsVApWQMTeQKDIBERDZkmgxkf5BThi6NlsDsEAIBcJsPC6aPxo2XjERXGu4GJPIlBkIiIBp3dIeBAQQXe+/I86ppapfGU0eF45K5JmMgamGhQMAgSEdGgEUURFyub8fc9Z3CyuE4aDw1WYd3idCyblcgamGgQMQgSEdGg0LdY8EFuET4/Ugqb3VkDy2TAgmlj8ONl4xEVzhqYaLAxCBIR9VKBrhY5+eWoqTciNkqD7MwETE2PGeppeS2HQ8ChE5V494tzuNrYUQMnxYfhkZWTMDk5ijUw0RBhECQi6oUCXS02f35W+ri6rkX6mGGwK1EUUVqtx98/PYMfdFel8ZAgFe5blIY7bhvHRaGJhhiDIBFRL+Tkl7scz80vZxDspKXVhh25Rfj0m4uw2tpqYAC3Tx2NnyyfgBGsgYm8AoMgEVEv1NQbXY83uB73Nw5BxNHCKvzjs7O40mCSxsfFafHIykmYkjLCZQ285td7pOsG28VGBeOtZxdJVXxJZROMJhsMJisE8fpjR4UFYsK4KFb1RL3AIEhE1AuxURpU17VcPx6p6dP+fOl6w/IrBry95zS+P1crjWmCVLg3KxV3zkm6rgYu0NXi7U9Oo6zG4HJ/NfUmrPg/H0MmA0QXwe9a9c1mHDpRiW9PV2Pd4nSkjA4fsq/tj3/zJRoNFunjiNAAvPubpYNybKLeYBAkIuqF7MyELtcItsvKTOj1vrzpesP/3laAQyeqYLM7oFIqMPfmODy1bup1r/sgtwhfHCmFwWRFaLAaDofQJfBcy9hqw98/PYu/f+r8vBRy59lAQRDhRrYD4F4I7MxmF7Dly3OIjQxGcKAKwOB+ba8NgQDQaLDgx7/5kmGQvA6DIBFRL7SHiNz8ctQ0GBEbqUGWizNNnc/0BbSdCbPYHIiN0uB0SZ3L8CSTAUq5HL/927dwdOo+5XIZFkwbjafWTZWCWKPBDFFwvkcTpEJggAIGoxUWmwDhmt5ULgMWTB+DebeMxo6cIpRUNsHa9jpXGctqcyD3u8v4+vhlqJUKWG0Ol6+zWFtdjPbM4arT9QBBABr1FikIthuMazm7C8Y9BWaioXLDIJiTk4Pq6mrcfvvtSEjo+I13+/btuO+++zw6OSLyL4Ndk/Z0vAJdLd7ecwZl1foe91FU3oSDJyrdPuaFy03dbhNFwOYQrhsXBBG5311G7neXXbwJ0But0PdwiaIgovv390AUneF1uLLYrv9a8lpOoq56DIJ/+tOfcPr0aSQnJ+P111/Hv/zLv+Cuu+4CAGzbto1BkIgGjCdq0p6C3ge5RdidVwyL1QGHKKK4ognfnKxEkFqJoEAlmg0W2Afp7BUNnr5ey0nkq3oMggcOHMDu3buhVCqxYcMGPPzww1Cr1Vi2bBnE3l60QUTUg4FelqWnYAlACoF2h9Cl9jRZ7DBZ7L0+HnkXuQxQq+TXjfflWs7eiggNcFkDR4QGePzYRL3VYxAURVG6zT8xMRFvvPEGHnroIURG8mHgRDSwBnpZlp6CpQjnDQWOXtywQMOHXOZceiYrcyzKqvQ9XsvpCe/+ZinvGqZho8cguHTpUmzYsAHPPPMMpkyZgtTUVPz5z3/Gk08+CavVOlhzJCI/MNDLsvQULEURUCnlsNqH7/Vvvka9lEZ3AAAgAElEQVQmA1QKOQLUCowdpYXBZEVtg0lajFqhkMFuF6T1A2Uy5xNKMifGovBCHZpaLJDLZAgJVmLiuBGDFvq6w9BHw0WPQfDJJ5/EtGnToNF0/CCeNm0adu3ahbffftvjkyMi/zGQy7IAPQdLEYCx1QqT2Y5rzwnKAJ4l7COZDAgKUErLvaiVcoQEq5AcH46xcdouZ+fGxmlxtLDqun1suGNCtwGuQFd7w7u1iah3bnjX8KxZs7B161YkJydLY+Hh4XA4+Js0EQ0cd5dlcdeNgmV1XQvCQx1oNFi6rlMnAxQyGUTgumVYvEn7xTn9maFSIUNMRDCCA5Uwme0wW+1obrHAxY3LCFDJIYoiwkICMSV1BEoqmlFRa4AgAqFBKqy8PRn3ZqX16vgpo8N79f2emh7D4Ec0wNxaRzAnJwd5eXl46aWXUFJSgueffx5z58719NyIyM8M5D/07gTL3LbHlrWYbLDaBQAi1EoFQoLViAgNQEurDfXNzrXyjK02l481G2wb7hiPLzst6Lz0tkSkjA7HjtwiaambsbFa3JIRI52BU6sUqG0woUFvdga3YBWmjx8Jm02Qvjbzpsbj6Klq5B2vQOd4GRqswkMrJ2LRrWMH/HNhsCMaem4Fwf/93//Fli1bsHTpUgQGBmLTpk2YPHmyp+dGRNQvPQWN4RxCXJ156+vnIooiTly4ir99fBrlnR71NmqEBj9dORG3TojlzYFEPsytIPjtt99i8+bNWL58OS5duoS//vWvePHFFzFy5EhPz4+IiDykttGEdz49i0MnKqVzgAEqBVbNT8Y9C1MRoObDp4h8nVt/y5999ln8/ve/x8yZMwEAW7Zswd13341Dhw55dHJERDTwbDYHPvnmInbkFMFo7lgz8dbxI/HTVZMQNyJkCGdHRIPJrSC4Z8+eLncOr1+/HrfffrvHJkVERANPFEUUFtfhbx+fRmmnR+eNjAzGIysnYuakUayBifxMj0Hw+eefx7//+7/j8ccfd/nD4d133/XYxIiIaODUNbfinU/P4kBBhVQDq1VyrJqXjHuy0hAYwBqYyB/1+Dc/KSkJALBx48ZBmQwREQ0sm13A54cvYds+HVpabdL4tIwY/HTVZIyOZg1M5M96DIIffPABHnroIfzxj3/Ezp07B2tOREQ0AM5crMebH53CxcpmaSwmIggPr5yE2VPihnBmROQtegyCcXFxmDdvHhobG5GVlSWNtz+DODc31+MTJCKi3mk0mPHOZ2fx9fHL0mLZKqUcd81Nwn2L0xHIu4GJqE2PPw3eeust1NTU4PHHH8df//rXwZoTEdGAKNDVIie/HDX1RsRGaZDdyyeVfJBbhE8OlMDQaoNcBsRHh+DhlZOkfRToarEjpwilNXpABBJHORdyLq3So6beiACVAgBgsTm6/Dk2SoPEOK30ur7MzRWHQ8AXR0uxda8OemPH8+BvSYvGo6smY8zI0H7tn4h8T49BUC6XIy4uDp988km3r1m9ejV279494BMjIuqPAl1tl0fMVde1SB93DnLXBkUAyMkvx/FzNWi1dDxKUwBQVmPAn7cV4P9bNxUA8Kf3jsNg6rju7uyleujKGhEdEQSz1Y4mgxUiRCjkMjgcIiBzrtNX39yK/DM1iAoLRHCgEiUVjfjubA1kMkAhlyNxlBb3ZKf1KhieL63HG7tPo7iiSRobER6Eh1ZMxLyb43v/BSQiv9DvfkAUveCZS0RE18jJL3c5nptfjqnpMS6D4hu7CgGIMJhsXUJgZ00GC3Lzy1FWo+8SAgFAEAHBIeBqUyscDhEiREAE7I62n5MiYLUJsNqsUChkbWftRFxtMsPuECCDDColcOFyE97YdRKPrbnphmGwucWCdz8/h5z8cghtP4+VCjlWzBmH+5dkIIh3AxNRD/r9E4JrThGRN2k/y5d/tgYqhRxajRrBgR0/6moajABcB0W90QqHQ0Cr1XUIBJxhr6bBiMqrLd2+xmYXIAMAWeen9jqJbSMOB2CTC9Abbc6zhZ22Oedik0KrKw6HgL35Zdjy5Xk0t3TUwFNSRuCx1ZOREKvtdn5ERO34qyIR+YzOZ/lUCjlsdgH1zWYAgVIYjI10Lo5fU2+87v02uwCbXbjhcWIjNSi+3Nzja0QArn5NlrWNihClObYHQFmnd9jsghRar1VU3oA3d5+GrrxRGosKC8SDd07E/Kmjbzh/IqJ2DIJENOy1nwX8oagWEAGtRgWtRoX6ZgsA55m+9iCY1XYdYGyUBtV1Xc/qqZTyGwZBmcy5j5MXrkJvtF53xq/9NS43AFDInWHPIQBajRp6o1UKgwpFRxBUKeVSaG2nN1qx+Yuz2HusHILQXgPLcMfscVi/JAPBgaoe505EdC1eI0hEw1rns4A2mzPE1TdbEBUWgKiwAOiNNtgdAuJGhCCr05252ZkJXa4RBJzBzO5wnhV0CK5/ti2cPgZT02Ow8vZkbNuruy44BgUoIIqA1S5ArZRDEEXpNUqFHHKZDCqlHDMmxcJmE1BS2QS7IMDhECHvdKmNVqOSQqsgCMj57jI2f3EOTQaL9JpJSVF4bM1kJI4K68+XkIj8mNtB0GQyoby8HOnp6WhtbUVwcDAA4Gc/+5nHJkdEdCOdr/XrfEZPb7QhNioYwYEqxI0IwdMbpnd5X3sgzM0vR02DEbGRGmRlJqC4ogm784rRarF3CYMBKjnuXZSOe7PSAED67ycHS6A3WqGQy6DVqBGpDQQAzJoSh7IqPWoajFCrFM4bRewO6Tidr/0r0NViR24Rytqe/zs2tuOu4ZLLTXjjo1M4V9ogvT5CG4CH2mpgXqdNRP3hVhA8evQoXnjhBTgcDmzfvh133nkn/vM//xNz5szBHXfc4ek5EhF1q/O1flqNuu2aQHQ5U9d+Zu1aU9NjrrsZY2p6DFJGh18XEF3dtHFvVhruzUpDga7Wrdd3x9U8jK1WvL6rEF8eLZUCqUIuwx23JWL9svHQsAYmogHgVhB85ZVX8P777+PRRx9FdHQ0tmzZgn/6p3/CnDlzPD0/IqIeF4bufK2f8zrAQOiNVshkuK4OdperYDaQr++JIAjI+74C73x+Fo36jhp4wrhIPLZ6CpLiWQMT0cBxKwgKgoDo6Gjp45SUFI9NiIiosxstDH3ttX7BgUoEByqx4Y4JAxbOBsulqma8sfsUzlysl8bCQwLwk+UTkHXrGNbARDTg3AqCsbGxyMvLg0wmg16vx5YtWxAXxweWE5HnSHcC62oB4Lr1ANvX2OvuWr/hFAJNrVZs+UqHz49ckhaflstlWDozERuWjUdIMGtgIvIMt4Lgb3/7W/zHf/wHqqursWjRIsyYMQO//e1vPT03IvJTXe4EtrffCdx1PcDOa+wNZDU7mERRxIGCCvzjs7PStY0AkJ4QgSfWTkHy6PAhnB0R+QO3gmBUVBR++tOf4pVXXoHBYMDp06cREzP8fugS0fDQ/Z3A1usWhh6uymv0eGP3KRQW10ljYSFq/OSOCcjOTGANTESDwq0g+Kc//Qlnz57F22+/jdbWVmzatAnHjx/Hxo0bPT0/IvJDXe8E7lgY2ua48Z3A3s5ksWPrV+fx6TeXYG/7fOQyGRbPSMBPlk9ASLB6iGdIRP7ErSC4f/9+fPzxxwCAmJgY/P3vf8fq1asZBInII7reCey8Pk5vtPXrTmBvcOhEJd7ecwZ1Ta3SWOqYcDyxdgpSx0QM4cyIyF+5FQTtdjvMZjM0GmcVY7PZPDopIvJv198JrEJwoKrLncDtN5McP1eDVosDgPPRblqNGjERwdIyMwC6XXpmsFTWGvD67lM4UXRVGgsNVmPDHRlYOjORNTARDRm3guC6deuwZs0aLFy4EABw8OBBrF+/3qMTIyL/daM7gT/ILcLuvGK0tHb9pVQUgeYWK/QtVlTXGXHmYh0C1UrpusJrl57xNIvVjm37ivDxwRLpOkeZDFiUmYCfLJ8IrYY1MBENLbeC4IMPPohp06bhu+++g1KpxMsvv4wJEyZ0+3qbzYZnn30WlZWVsFqteOKJJ5CSkoJnnnkGMpkMqampePHFFyGXywfsEyEi39LdncAFulrsziuGxebo9r0inHcbm8x2qFV2BAeGdNnevvSMJx05VYX//eQMahtM0ljy6DD8fO0UpCVEevTYRETu6jEI5uXlYcGCBfjoo48AAJGRzh9eRUVFKCoqwqpVq1y+75NPPkF4eDhefvllNDY2YvXq1cjIyMBTTz2FGTNm4IUXXkBubi4WLVo0wJ8OEfmSAl0tduQUobRGD7tdQIBKAavdAbPVAVHs+b2CKEKECGunR82167z0zECrutqCtz46hePna6WxkCAVfrQsA8tmjYNc3rsauKenqhAR9VePQfDUqVNYsGABjh075nJ7d0Fw6dKlWLJkifSxQqHAmTNnkJmZCQCYN28eDh8+zCBIRN0q0NXijV2FqG82QxBE2AUBFtuNA2C79jty4eL1nlh6xmJ14IPcInx0oBhWW1sNDGDhrWPw8J0ToQ0J6PU+b/RUlcHAIErk23oMgr/85S8BOO8U/tWvfuX2TttvKmlpacEvf/lLPPXUU/jDH/4gXRCt0WhgMBj6Omci8gM5+eXQG60AAIfgZvpzIUB1/SUoA730TP6ZGrz10SnUdKqBk+K0eGLtTchI7HsN3Hk9xc4Go9oGvCOIEpFnuXWNYF5eHp566qle3dlWXV2NX/ziF3jggQewYsUKvPzyy9I2o9EIrVZ7w328+uqreO2119w+JhH5jpp6o3SDhejqtN4NyCCDQiHD3dlpKKvSe+Txc1cajHhz9ynkn70ijYUEqfDAkgwsn919DezuWbbO6yl2Gfdgtd3ZUAdRIvI8t4JgeHg4li5diokTJyIgoKPeeOmll1y+vq6uDg8//DBeeOEFzJo1CwAwYcIEHDt2DDNmzMDBgwcxc+bMGx5348aN3a5VWFFRgaysLHemT0TDkHMtQWcYlEEGUewaBzv/XtpeF8tkgEohh0wmg0opR+IoLe7NShvwudnsDuzMvYAP9xfDYm1bugbA/Gmj8fCKSQgPdV0Dt1/zeOFyE1RKObQadY9n2Tqvp9hlfJCeqjLUQZSIPM+tILh69epe7fT111+HXq/Hpk2bsGnTJgDAv/3bv+F3v/sdXnnlFSQlJXW5hpCI6FrZmQkoqWhCfbMZMhnQuR1uz4ARoQGI1AbCZLYDEKXFp9vdkz3wIfD781fw5u5TqKrrCEOJo7R4Yu0UTBgX1e372mvWmnpnfWyzC12en+zqLNu16ym2G6ynqgx1ECUiz3M7CJ47dw7ffvstFAoFZs+ejeTk5G5f/9xzz+G55567bvy9997r+0yJyK9MTY/BY2umYEduEc6XNkAmA2QyGRRyGZRymbRETPuTRoDu1x0cCFcbTXjr49M4eqpaGgsOVOKBJRm4c04SFDe4G7i9ZrVdcxdz+/OTXZ1lu9F6ip421EGUiDzPrSD49ttvY9u2bcjKyoLD4cATTzyBxx57DGvXrvX0/IjIj7WvJfhP/30AoovbheVyGZ7eML3L6wea3e7Arv3F2JF7AWZrx9qFt98Sj5/eNQnhoYFu7ae9ZlUp5V3CYPvzk7s7y9bdeoqDYaiDKBF5nltBcPv27di1axdCQpyLsv7iF7/A/fffzyBIRINiqCrKH4pq8ebuU6io7Th2Qmwonlg7BZOSRvRqX+2fg1ajQn2zRRpXKZx3NXvrWbahDKJE5Hlu3yyiVHa8NCgoSFoihojI0wa7oqxvbsVbH5/G4ZNV0lhQgBL3L07HyrlJUCh6/1Sk9s+h/TpGvdEGm11AYpwW92SlMWwR0ZBwKwgmJSXhvvvuw/Lly6FUKrFv3z6EhIRIS7s8+eSTHp0kEfm3waooHQ4Buw+UYHuODmZLRw089+Z4/PSuiYjUBvV539d+DimjI4Z1zcqFpol8g1tBMD4+HvHx8bBarbBarZg9e7an50VE1IWnK8rC4qt4fdcpXL7Ssdj96JgQPLF2CqakRA/IMXylZuVC00S+w60g2NMZv8cee2zAJkNENNga9Wb87ePTOHiiUhoLVCuwblE67ro9Gco+1MC+jgtNE/kOt4JgT2pra2/8IiLyWd1VhK7GAWBHThFKq/WADEiM1eKWjBiUVukHvWJ0CCL2HCrB1r26tnUInW6bMgo/WzUZUWFBPX5+7vLFCpULTRP5jn4HQSLyX91VhMUVTThaWNVl/I1dhTBb7TC2doQuXVkjdOWNiA4PQnCgctAqxrOX6rDpw1Moq9ZLY3HRGjyxZgpuTus4bn8rUF+tULnQNJHvYOdBRH3WXUX45ZHS68b0Riv0RmuXMYcgwuEQrxvP7Wa//dVksOCV97/HM68dlkJggEqBDcsy8JenF3YJgUDPFag7+vt+b5Xdzd3a3roEDhF1j2cEiajPuqsI9SYrwkLUXcZsdgEOQUTnS+7anx7cvqiytN8BrhgFQcRnhy9iy1c6GFtt0vjMSbH42arJiI4Idvm+/lagvlqhcqFpIt/R7yDoarV/IvIP3VWE2mD1dWMqpRwOoWvgk7U9NVh1zQ0ZA1kx6soasGnnSVys6qiBR0Vp8PiayZiaMbLH9/a3AvXlCtVX7oAm8nf9roZXrVo1EPMgomGou4pw6W2J141pNWoEBShhswuw2h2w2QXIZIBCIYNW0zU4DkTFaDBa8OdtP+Dp/zkkhUC1So4HlqTjL/+y8IYhEOh/BcoKlYi8nVtnBA8dOoT/+q//gl6vhyiKEEURMpkMubm5ePDBBz08RSLyVj1VhCmjw7uMj43TIje/vC0IOs8MqlRyzJ4SB5tNGLCKURBEfPVtKd79/BxaOtXAmRNG4rHVkxHTi7Nx/a1AWaESkbdzKwj+7ne/wzPPPIPU1FTIZDJPz4mIhpHuKsJrx/+4+TiCA5UIDgzp8jqbTcDTG6YPyFwuXG7Epp2FKK5oksZGRgbjsdWTceuE2D7ts78VKCtUIvJmbgXBiIgILFiwwNNzISIf5skbJwwmK9757Cz2HitD+2XLKqUcaxem4N6sNKiUin4fg4jIF7kVBKdNm4aXXnoJc+fORUBAgDR+6623emxiRORbPHHjhCiK2Jdfjnc+O9tlCZrp4501cGzU8L8pg4jIk9wKgoWFhQCAs2c7FkaVyWR49913PTMrIvI52ZkJXRZXbtfXGydKKpvx150noStvlMaiI4Lw2KrJmDFpVJ/nSUTkT9wKgps3b/b0PIjIxw3UjRMmsw3vfHYWXx4tg9DWAysVcqyZn4z7FqVDrWINTETkLreC4IkTJ/DGG2/AZDJBFEUIgoCqqip8/fXXnp4fEfmQ/tw4IYoi8r6/jLf3nEFzS0cNfHNaNH6+dgpGjQjp4d1EROSKW0Hw2WefxSOPPILdu3djw4YN2Lt3LyZMmODpuRERAQBKq/XYtPMkzpU2SGMjwgLxs1WTMXPyqH6vZlCgq0VOfjlq6o2IjdIgm0u8EJGfcCsIqtVqrF27FpWVldBqtfjjH/+IFStWeHpuROTnWi12bP7iHD47fAmC0F4Dy3DX7SlYtygNger+PyWzQFfb5drF6roW6WOGQSLydW79FA0ICEBTUxPGjRuHkydPYtasWXA4HJ6eGxH5KVEUcaCgEm/vOY1Gg0Uan5IyAj9fOwXxMaEDdqyc/HKX47n55QyCROTz3AqCDz74IH71q1/h1VdfxT333IM9e/Zg0qRJnp4bEfmhy1f02LSzEKcv1ktjkdpAPHrXJMy+KW7AF7X35PqGnnRtnZ0Yp0VplZ71NhH1iltBcNmyZVi6dClkMhk+/PBDlJaWIiMjw9NzIyI/YrbYseWr89hz6CIcbTWwQi7DynlJeGBxBgID+l8Du+KJ9Q097do6u6SiCflnahAVFoDgQBXrbSJym9ydFzU3N+P555/Hj3/8Y1itVmzevBkGg8HTcyMiPyCKIg6dqMRj/y8XHx0okULgpKQovPrPC/DwikkeC4GAc31DV/q6vuFguLbObl9MW2+0dRnP7ab2JiJq59ZP1+effx6zZ89GYWEhgoODERMTg6effhpvvvmmp+dHRD6sstaATR8WorC4ThqLCA3AIysnYd4t8YPybPOBWt9wMF1bZ9vsQpf/Sq/z8nqbiIaeW0GwoqIC9913H7Zu3Qq1Wo1f/epXWLlypafnRkQ+ymy1Y9teHT4+WAK7o6MGXj5nHNYvyUBwoGpQ59Of9Q2HwrV1tkoph80uQKXsWvJ4c71NRN7BrSCoUChgMBik385LS0shl7vVKhMRSURRxLenqvHmx6dR19QqjU8YF4mf330TxsZqh3B2w8e1j+vTatSobzZDq+kaoL253iYi7+BWENy4cSM2bNiA6upq/PznP8eJEyfw+9//3tNzIyIfUlNvxKadJ/FD0VVpLCxEjYdXTsKCqaMHpQb2FdfW2Smjw5GVqUVZlX7Y1NtE5B3cCoKTJk1CdnY28vLyUF1djUWLFuH06dOYP3++h6dHRMOd1ebABzlF+DCvGHaH8xo2uUyGO2YnYsOy8YNeA/uK4VZnE5F3cisIPvroo0hPT8eCBQs8PR8i8iHHztTgzd2FqG3sqIHTx0bgF3ffhHFxYUM4MyIiAtwMggBYBROR2640mPD6rkIcP3dFGtNq1HjozonIunUMa2AiIi/hVhDMzs7Gjh07MHPmTCgUCmk8Li7OYxMjouHHZndg59cXsDP3AqxtS5nIZMCSmWPxk+UTERLEGpiIyJu4FQRNJhN+//vfIyIiQhqTyWTIzc312MSIaHj5/twVvL6rEDUNJmksdUw4fnH3TUgeHT6EMyMiou64FQTz8vJw9OhRBAYGeno+RDTMXG1sxRu7C3HsTI00FhqswoN3TkT2rQmQy1kDExF5K7eCYHx8PJqbmxkEiYaRAl0tcvLLUVNvRGyUBtkDvJyIzS5g1/5ifJCjg9XWVgMDWDxzLH6yfAJCg9UDdiwiIvIMt4KgzWbD8uXLkZqaCpWq4xqfd99912MTI6K+K9DVdllwuLquRfp4IMLgiaJabPqwENV1HY8wSx4dhifvvhkpY8KlOXgyiBIRUf+5FQQff/xxT8+DiAZQTn65y/Hc/PJ+hbH65la8ufsUjpyqlsY0QSr8ZPkELJkxVqqBPR1EiYhoYLgVBDMzMz09DyJC38+iXfu+i5VNCAq4/q93TYPRxbtvzO4Q8PGBEmzbp4PZ6gDgrIGzMxPw4J0TodV0rYE9FUQ9obuveefxAJVztQSLzcGzm0TkU9xeR5CIPKuvZ9Fcva+5xQpRBIIDu/4Vj43U9Hpep4qvYtOHhaiobZHGxsVp8eQ9NyMtIcLle2rqXQfOvgZRT+nua15c0YSjhVUAAJPZhvIaCwAgKiyQZzeJyKcwCBJ5ib6eRXP1Pq1GBb3Rel0QzMpMcHs+jXoz3vr4FA6dqJLGNIEqbLhjPJbOSoSih7uBY6M0qK5ruX68D0HUk7r7mn95pBRhIc6znHqjTRrv/DX1xrObRES9xSBI5CX6ehbN1fuCA1WQyWSIGxGCmgYjYiM1yHKzznQ4BOz55iLe/0qHVotdGs+aPgYPrZiIsJCAG+4jOzOhy5k2aR+9CKKDobuvud5klYKgrW1hbACwOTr+7G1nN4mI+oJBkMhL9PUsWnfvS44Px9MbpvdqDmcu1uEvOwtx+YpBGhsbG4pf3H0zxo+LdHs/7YEzN7+810F0MHX3tdN2WvpGpZRLYVClkHe818vObhIR9QWDIJGX6OtZtIE4+9ZoMON/PzmDAwUV0lhQgBLrl2bgztnjoOgUgNw1NT3G64Lftbr72i29LVG6RlCrUaG+2dL2546A6G1nN4mI+oJBkMhL9PUsWn/OvjkcAj47UootX5yDqVMNfPvUeDyychIiQn17EfmevnYpo8Ol8UhtECADrDaH157dJCLqCwZBIi/S17NofXnf+dIGvLbzJMqq9dLYmJEh+PnamzApeUSv5zBcdfe1Gw5nNImI+otBkMjPNLdY8PaeM/j6+GVpLDBAgQcWZ2DF3CQo+1ADExHR8MQgSOQnHIKIL4+WYvPn52A0dyyJMvfmODyychKiwoKGbnJERDQkGASJ/EBReSP+svMkLlY2S2Px0SH4+d1TMCUleghnRkREQ4lBkMiH6Y1W/OPTM8jJL4fYNhagVmDdonTcNS8ZKiVrYCIif8YgSOSDBEHE3mNleOfzs2gxddTAt02Jw6N3TcKIcNbARETEIEjkc4ormvCXnSdRfLlJGhs1QoMn1kzBLbwLloiIOmEQJPIRLSYr3vn8HL46WirVwGqVHPdlp2P1/GSolIqhnB4REXkhBkGiYU4QRHx9vBx///Qs9EarND5jYix+tnoyYiKCh3B2RETkzRgEiXqpQFeLnPxy1NQbERulQXbbUybaxy9WNsFiE6BWyZEcH47EOC1+OF+L0ho9IAKJo7S4Jzuty3uu3Ze7LlY2Y9POk9CVN0pjsVHBeHzNFEzLGOmJT9+n9PfrT0Q03DEIEvVCga62y7Npq+tasPnzsyiuaMLRwiqYzHbUN5ul7WZLHb49XQ2IgFwuAwBcuNyEN3adRFbmWOl5tp33BeCGYcTYasN7X5zDZ0cuQWzrgVVKOe7NSsOaBSlQq1gD30h330vgxl9/IiJfwSBI1As5+eUux788UoqwEHWXahZwLt8iCM4/twdB57hNes+1cvPLuw0ioigi7/vLeHvPGTS3dBwrc8JI/Gz1FIyMZA3sru6+lz19/YmIfA2DIFEv1NQbXY7rTVaEhahhswtdxh2C6PL1NrsAm8PqMgjWNLg+Rmm1Hpt2nsS50gZpbGRkMB5bPRm3Toh191OgNt19L7v7+hMR+SIGQaJeiI3SoLqu5bpxbbAz0KmU8i5hUCGXSWcEO1Mp5QgKcP3XLzZS0+Vjk9mGLV+dx6eHLkFo64FVSjnuXpCKtVmpCGAN3CfdfS+v/foTEfkyPlaAqBeyMxNcji+9LQ7CSRsAACAASURBVBEAoNV0PcOn1aihUMig6FQLO8dV0nuuldV2DFEUcaCgAo/9v1x8cvCiFAKnZsTgL08vxANLMxgC+6G772VWN+NERL6IZwSJeqH92rHc/HLUNBgRG6lBVtudpimjw5GbXw6ZrBlWm0O6a3hsnBY/6GpRVq0HAIyN7bhruP091+6rvEaPv35YiNMX66VjR4cH4WerJ2PGxFjIZDKX8yP39fS9JCLyFwyCRL00NT3GZVjobhwA7s1Kc2tfrRY7/r7nDD4+WCJdX6hUyLBmQSruyUpFoLrrX1kuf9I/PX3PiIj8AYMgkRcQRRGHC6vwt49Pd1l+5ubUaDy+dgrio0Ouew+XPyEiov5iECQaYhW1Bvz1w0IUFtdJY1FhgXh01WTcNnlUtzUwlz8hIqL+YhAkGiJmix3bc4qw+0AxHA5nDaxQyLBqXjLWLUpHYDd3Fbfj8idERNRfDIJEg0wURRw9VY03PzrVpQaekjICj6+ZgjEjQ93aD5c/ISKi/mIQJBpEVVdb8PquQvxQdFUai9AG4NG7JmPOTXG9uhs4OzOhyzWC7bj8CRERuYtBkGgQmK127Mi9gF15F2Bvr4HlMqycm4R1i9MRHKjq9T65/AkREfUXgyCRhx07XY03PjqFq42t0tjEpCjMnzoahcV1eO71I31e+oXLnxARUX8wCBJ5SE29EW/sPoXj565IY+GhAXhk5SSEBqvw3hfnpHEu/UJEREOBQZB8Sm8WWO782vZHtVlsjn4vzGy1OfDh1xew4+sL0nOH5XIZ7pw9Dg8syYAmSIU/bj7u8r1c+qXv3P3ee2IRbi7sTUTDlUeD4MmTJ/GnP/0JmzdvRllZGZ555hnIZDKkpqbixRdfhFzORx3TwOnNAsudX2sy21FeYwAARIUFoLpO7PPZuePnruD1XYW40mCSxjISI/DztTdhXFyYNMalXwaWu997TyzCzYW9iWg481gSe+utt/Dcc8/BYrEAAF566SU89dRTeP/99yGKInJzcz11aPJTPS2w3NNr9UZrpz/benxfd2obTPjd28fwf//2rRQCwzRq/Or+W/DHJ+d2CYGAc+kXV7j0S9+4+73vzf8jA31sIiJv5LEgmJCQgFdffVX6+MyZM8jMzAQAzJs3D0eOHPHUoclP9eYsW+fXtte31/7ZnbNzNrsD23N0eOKPuTh2pgYAIJMBy2ePw+v/mo2F0xNcLgmT3c0SL1z6pW/c/d574kwsz+4S0XDmsWp4yZIlqKiokD4WRVH6B1Gj0cBgMNxwH6+++ipee+01T02RfExvFlju/FqVUi4FQJVS3uP7OivQ1eL1XYX/f3t3Hh5VdfcB/DtrlkkmG2ENhCSQAAkRkM2wFQIisim4IAra1gpU0VrkRftYS4W60GqrVllEwT1SWUQRFIIaFJQCxZBgggkgIIRshCSTZbbz/hFyJ5PMJJPJJJOZ+X769JGcOefec8/c5Tf33HsOLhVbLvgJ0WFYMicZcVGhzZbl0C+u5eh33x6DcHNgbyLyZB32skjD5wF1Oh20Wm2LZZYuXYqlS5fa/OzChQtITU11Wf3I87VmgOWGebUatTTDh1ajarYcABRdqcbrH5/AoROXpLRgjRq/mTEIk4b3gVzu2KDQHPrFdRz97uvzVdUYUa7Tw2A0Q6WU44bknu2+biKizqjDAsFBgwbh+++/x6hRo5CRkYHRo0d31KrJR7TmLlvjvOEh/oAA9EaT3XIGoxk7M/Lxwd5c1OpNAOq6gW8a3RcLbh6I4EB1O28h2ePodz8soSvyLpRh+5d5UhCo1ahwKPMi+kWFOhWY8+4uEXmyDgsEV6xYgT//+c948cUXERsbi6lTp3bUqsmHtOYuW2vy/vBTEdZuzcQvRZYuwP69Q7FkbjL69w5zqq7kWo5+n2cvlqN7RGCT9LYM3cO7u0Tkqdo1EIyKisKWLVsAADExMXj33Xfbc3VELldytRpv7MzGgeO/SGlBASrcO30QbhwV7XA3MHUefLmDiMiCA0oT2WA0mfHJgdN4//Mc1FzrBgaAG0dFY+HNAxES5OfG2lFb8OUOIiILBoLk8Vw9q8OJ/GKs3ZqJ85ctb7bH9grB7+cmIyE63BVVJjfiyx1ERBYMBMmjuXJWh9LyGrz5SRa+PmbpBtb4K7Fw+iBMHd0XCnYDewW+3EFEZMFAkDxac7M6OHphN5nM2PXtGby7JwfVtUYpPXVEb9w3PRGhwewG9jZ8uYOIqA4DQfJobX3wP/t0CdZty8TZS+VSWt8eWvx+7nUYGMNuYCIi8m4MBMmjOfvg/5WKGmz6JBtfHrXMfqOQy3Dj6GgsumUwFIp2m32RiIio0+DVjjxaa+fsNZnM+PSb01j8XLpVEBgUoELvbkH46dwV/JBX3C51JSIi6mx4R5A6JUffBG7Ng/85Z0vx2tYfcOaipRtYrZQjMiwAAX6WQ6EtAwt3FFe/Ke2N2EZERC1jIEidTmvfBG7pwf+rlbV4a9dJ7G3wYkmAnxKaACVCNGrIZNZvA3f2gYVd+aa0t2IbERE5hl3D1Ok09yZwa5jMArsPnsHi59KtgsDxQ3th7YpJGNg3okkQCHT+gYVd1T7ejG1EROQY3hGkTscVU4CdOncFa7dmIu9CmZQW1TUIi+ck47r+kQA8d2BhTpHWMrYREZFjGAhSp9OWKcDKdXq8/dlJfPH9zxCiLs1frcBdNyZg5rg4qJSWm+CeOrAwp0hrGduIiMgxDASp03HmTp3ZLLD38Dm8tSsbFVUGKX3sdT3x21lJ6BIaYLOcJw4s7Kl3MjsS24iIyDEMBKnTae2durwLZVi7NROnzl2R0npGarD41mQM9bAgzxGeeiezI7GNiIgcw0CQOiVH7tRVVunxzu4fsfvQWakbWK2SY96UBNwyIQ4qpaL9K+omnngns6OxjYiIWsZAkDyO2Syw/8h5bPo0G+U6vZR+w+AeuH92ErqGBbqxdkRERJ6DgSB5lDMXr2Lt1kz8eLZUSuvRRYNFtw7G9QO6ubFmREREnoeBIHkEXbUB732eg0+/OW3pBlbKccfkeNz6q35Qq7y3G5iIiKi9MBCkTk0Iga+OXcCbO7NRVlkrpY9K7I7f3TIY3cLZDUxEROQsBoLULlwxz+vPl8qxdlsmsk+XSGndwgPxwK2DMXJQd1dXmYiIyOcwECSXa+s8r1U1BnzwRS52HjgNs7muH1illOO2Sf0xd1J/+LEbmIiIyCUYCJLLNTfPa3OBoBACB47/go0fZ+FKhaUbePjAbnjglsHo0YWzQhAREbkSA0FyudbO83ostxA7M/Jx8kwJqmtNUnrXsAD87pbBGJXYHTKZrF3qSkRE5MsYCFKLtqSfws6v81FRZYBcDmgCVKipNaLWYLbKF6JRY9aEuFbN83oo6xJe+89xlFXqrdLHD+2FpXcMgb+auyi1jq3nUwG0+ZlVIiJvxKssNWtL+imkfZELo6ku6DOagKuNgrZ6V3V6pH2Ri/FDe9n8vOE8r0IIfJt5Ef/84Bj0DQLKAD8lIkP9AQEGgdRqtp5PXb8tE4BAoL9KSmvNM6tERN6MV1pq1u6DZ2EyCYfzm0wCmT8V46E7htid5/VCYQXWbz+B46eKpHIKhQyRIQHQBCghk8nsdiMTNcfW86n1s8/UB4L1WnpmlYjIFzAQpGZVVOkh4HggKCBQUaW3Oc9rTa0RW9JPYftXeTBeCy5lAEKC/RAe7Ae53PIcoK1uZKKW2Ho+1WA028hp/5lVIiJfwkCQmhUcqEbp1RqHg0EZZAgOVFulCSHwXdYlvL4jC0Vl1VJ6cr8uGD+0F/YcOttkOQ27kYkcZev5VJVSbjsvf2wQETEQpOZNS+l77RlBxwJBhUKGm1L6Sn9fLK7Ehu0ncDSnUEoL1/rj/llJGDukJ2QyGSLDAu12IxO1xuSRfayeEQQArUYN2Pghwx8bREQMBKkFd6TGA0DdW8PVBijkgCZQhZoaG28NB6kxa3wc7kiNR43eiI/2/4St+/OkF03kchlmjYvFXTcmWD2vZasbmcgZ9ftR4x8WttK4zxERMRAkB9yRGi8FhI44nF2A9dtPoPBKlZSWFBeBxbcmI7qHtj2qSCSx98OCgR8RUVMMBMllCkp02LDjBP578rKUFhrkh9/OSsSEYVEcFJqIiKiTYSBIbaY3mLD1yzx8lH4K+mtvaMplwIyxsZg/dQA0AaoWlkBEvsDWYN+8U0vkXgwEqU2O/HgZ67dnoqDE0g08sG84lsxNRkzPEDfWjIg6E1uDfXNgbyL3YyBITiksrcLrH5/Ad1kFUlqIRo1fz0zEpOG92Q1MRFZsDfYNcGBvIndjIEitYjCasP2rfHy4L1eaGk4uA25OicHd0wYiiN3ARGSDrcG+AQ7sTeRuDATJYcdyC7FheyZ+KbKcuBOiw7BkTjLiokLdWDMi6uxsDfYNcGBvIndjIEgtKi6rxsaPs/Bt5kUpTatR477pg5A6oo/V1HBERLbYGuwb4MDeRO7GQJDsMhjN2JmRj7S9uajRmwAAMhlw0+i+WHDzwCZTyRER2WNvsG8+H0jkXgwEvUT9sAwnzxSjosoIIQQC/ZSo0VtmAJHJgOv6R2LVopQWl/fDT0VYvy0T5wstXTn9e4diydxk9O8d1m7bQdSSxkOQqFVy/PBTMSqq9AgOVGNaSt9WDYBOHYezCBF1PgwEvUD9sAyl5TW4UlFblyiAq0a9VT4hgOOnivDn9QftBoMlV6vx5s5sZBz/RUoLDlTh3umDMGVkNLuBya0aD0GSfboEVypqoJTLIZfLUKHTY8veUwDAYJCIyAEMBL1A/bAM5TpL4CeayZ/5U3GTNKPJjE+/OY33Ps9BTa1JSp86OhoLpg1ESJCfy+pL5KzGQ5CU6+p++JjMwupHyp6DZxkIEhE5gIGgF6gflsFkbi78szAL63wn8ouxblsmzhVUSGlxUSFYMicZCdHhrqsoURs1HoKkfp8XjX76VFRZ3w0nIiLbGAh6gfphGRRymUPBoPzaYM+l5TXY9Ek2vjp2QfpME6DCgmkDcdMNfaFgNzB1Mo2HIKnf52Ww3lf5IhMRkWPk7q4Atd3ka8MvaDWWi19zIdzgfhHYmZGPJc+nWwWBqSN6Y92KVEwfE8MgkDqlyY2GGtFq6h5ZaLy/3pTSt6OqRETk0XhH0As0HJYh+0wJKqsMMNe/NWwwolZveWs4LioUVyv1eP3jLKl8TE8tFs9JxqCYCLfUn8hRjYcgSYqNgEolR2aDt4Zv4lvDREQOYyDoJVoalqGsohabPs3G/iPnpbRAfyXuvmkApqfEQKHgzWHyDByChIjIdRgIejmTWWDPwTN4Z/eP0NUYpfSJ10fh1zMSEab1d2PtiIiIyJ0YCHqxnLOlWLstE6d/uSql9ekejCVzkpEU18WNNSMiIqLOgIGgF7paWYu3dp3E3gZjrgX4KTB/6kDMGBsDJbuBiYiICAwEvYrJLPDF9z/j7V0nUVltkNLHD+2F38xMRERIgBtrR0RERJ0NA0EP1Hiu1ckj+yAoQIW12zKRd75Myte7WxAW3ZqM6/pHurG2RERE1FkxEPQwjedavXC5HC+8d9Rqejl/tQLzpiRg1vg4qJTsBiYiIiLbGAh6mPq5VoUQqKgyoPhqDcwNZhMZc11P/HZmEiLD2A1MREREzWMg2AnZ6vqtHzetoESHGr0JRWXVqNWbpDIqpRxP/mYUx1cjuqa544iIiOowEHRCWy8w9eXzfylDZZUBBqMJCoUcfbtrMXRAVxzKvCjlvVRcKXUFx/cORWW1AZeKddLnMhkQFuyHQX0jeJEjn2TreARg9QhFw+OIxwkRkQUDwVZq/Ixeay8w9eWragwoulIDo7lu+jelQuCn82XIu1CGcK0fAv1VUhkhBN7b/SMuX6nC1UrLs4AafyW6hAZApZRjyuhoV20ikcewdzz6q22f2tIPn2MgSETUAAPBVtrXYGy+hhy9wNSXL9cZYGrwbJ/JJCBXyqA3mlGuM0iBYO21buCaBt3A4Vo/9OwSBL3RhO7hGqSyy4t8lL3j8eeCcnQLD2ySXlCqs5GbiMh3MRBspYIS2xcSRy8w9eUNRjMELIFgw38bjGaYzAKl5TVWdwDVSjlunxyPOb/qB7VK4Uz1ibyKvePRnu7hmnaqCRGRZ2Ig2ErdIzS4VFzZNN3BC0x9eZVSbhUMyiADAKgUdf89V1BhdccwIToMj919PbpH8EJGVM/e8RjdXYsavbFJeuq15weJiKgOB5lrpcl2LiSOXmDqy2s1KijkMildoZDBLASEAGoNJikI9FcrMH/qAPzj4fEMAokasXc83j45HgtuHoSeXYIgl8vQs0sQFtw8iI9QEBE1wjuCrVR/IUk/fA4FpbpWP6PXsLxMVvfWcH3gZzCapXwqpRy3TeqPuZP6w4/dwEQ2tXQ8MvAjImoeA0EnDEvo2qYLTH15IQQOHP8Fb+zMQml5rfT59QO64oFbB6NnlyBXVJfIq7X1eCQi8mUMBN3k/OUKrNuWicy8Yimta1gAfnfLYIxK7A6ZTNZMaSIiIqK2YyDYwaprjfhwby52fJ0vPQeoVMgxZ2I/3J7a3+74Z0RERESuxqijgwghcDDzEjZ+fALFV2uk9CHxkVg8Jxm9ItkNTERERB2LgWAH+KWoEuu3ZeJ/p4qktC4h/rh/9mCkJPdgNzARERG5BQPBdlRTa8SW9FPY/lUejKa6bmCFXIZbJsThzikJCPBj8xMREZH7MBJpB0IIfJd1Ca9/nIWiK9VSenK/Llg8Jxm9uwW7sXZEREREdRgIutjF4kps2H4CR3MKpbRwrT/un5WEsUN6shuYiIiIOo0ODQTNZjNWrlyJ3NxcqNVqrF69GtHR0R1ZhXZTazDhP+mnsHV/HoymuoGh5XIZZo2LxV03JiDQX+XmGhIRERFZ69BAcN++fdDr9fjwww9x/PhxPPfcc1i7dm1HVqHVZi77uEnaJy/Mtvr7cHYB1u84gcLSKiktMTYCS+YkI7qHtl3qdSy3EPsOn0NBiQ7dIzSY7ODsJvbKObs8V9XP0fy28gFwad1dtU3e5FhuIf6z7xTOXiqHyWyGWqmAJlAFlUKOsopa1BhMCA5UY1pKX9yRGm9VrnGb5V0ow/t7cqzm0nYXuVyGLiH+CAnyg59KgYoqPS5fqUKt3gTRqHoyWd1QTyqlHEaTGXqD2erz2F4hGHNdT2xN/wlVtU3nOe4oMhkgk8kghOW55EB/FYJsfF/X9e8CvcGMghKdNINRrcHU7ueAhvsTZEDf7lrcPjm+yfpac8y19/H5r7RjOHD8IgxGE1RKBcYN6Yk/zBvmcPkt6afw8df5qKw2QC4DenUNxm9mJjpcR1dsnzPLaFzmp/NXUFBiudb5qRQYmdjdp86HjvCk64VMiManu/bz7LPPIjk5GdOnTwcAjBs3DgcOHHBqWRcuXEBqairS09MRFRXlympKbAWB9T55YTYKSnTYsOME/nvyspQeGuyH385MxIRhUe3WDXwstxDvfHaySXpLc6naK3dDck8cyrzY6uW5qn6O5reVr6rGCEA0uePq6nllnW1zb3AstxDrt/2Akqu1MAsh3fGWyWQwm4UUIMmv7e93TInHHanxNtustLzGahadziLATwGjScBoNMP94Wn7kMtQF9xe+74gAKPZjLBgf/irFSi5NqxVRIifdDy1xzkAgLQ/NRQR4o9Fc5KtgkVHj7n2Pj7/lXYM+4+cb5I+aXhvh4LBLemnkPZ5Loxm6x8PYcH+eGTeUIeCsbZunzPLaFzm3OWKJj+AAECtUqBPN87nXc8d14u2xETydqmRHZWVlQgKsoyXp1AoYDS675dzW3zwRS4eXLNfCgLlMmDmuFisW5GKX13fu12fBdx3+JzN9HQ76S2V23PwrFPLa+167C3P0fy28pXr9CjXGRxel7OcbXNvsO/wOamNTSZLmGRucEevYXr9/mTv++qMqmtNMJmE1waBAGAWkLbPZBLSHdlyXa3V99LweGqPc0DD/amhcp3ean2tOeba+/g8cLzpD2UA+MZOemO7D561eQe8XFfrUB1dsX3OLKNxGVtBYF26qdX18Waedr3o0K7hoKAg6HQ66W+z2Qyl0n4VXnnlFfz73//uiKq12vuf50j/Htg3HEvmJiOmZ0iHrLugRGc7vdR2ekvlyqv0CAlSt3p5rV2PveU5mt9WPoPR9onJ2brb42ybe4OCEp3UzvZCpYbpFVV6qVxjnaE72B7vDgOtNdxWk1lYHUcN/90e5wAhbB+3BpPZan2tOeba+/g0GE020/V20hurqNLb3L9MZuFQHV2xfc4sw14Zu/l94HzoCE+7XnToHcFhw4YhIyMDAHD8+HHEx8c3m3/p0qXIzc21+f/09PSOqHKzQoLU+MO8oXj+obEdFgQCQPcIje30cNvpLZXTBjYNAh1ZXmvXY295jua3lU+lrHtmy9F1OcvZNvcG3SM0UhvLYPtOd8P04Gv7k602U8g771vz9rbNG8mu/Q+o+04aHkMN/90e54CG+1NDKoXcan2tOeba+/hUKRU209V20hsLDlTb3L8UcplDdXTF9jmzDHtl7Ob3gfOhIzztetGhgeCUKVOgVqsxb948PPvss3jiiSc6cvUuNX1MDNY9PhmpI/p0+JAw9S9INJZqJ72lcjel9HVqea1dj73lOZrfVj6tRg2tpukb2c7W3R5n29wbTB7ZR2pjhcKyr8sbBHUN0+v3J3vfV2cU4KeAQuHdoaBcBmn7FAqZFJRrNX5W30vD46k9zgEN96eGtBq11fpac8y19/E5bkhPm+lj7aQ3Ni2lr80fQVqNn0N1dMX2ObOMxmXUKtshg/rai0a+cD50hKddLxQrV65c2VErk8lkmDhxIm677TbcfvvtCA8Pd3pZ5eXlePvtt3HvvfdCq22fN3MH9A3HV0cvNEn/56MTcOOoaGnn72g9umjQNTwQxVeqoasxoEdEEG75Vb8WH0K1V27yiD5OLc9V9XM0v618t0+Ox/CB3V1Wd1dtkzfp0UWDXl2DUVCig67aALlcjkA/JSJC/BGu9YdA3fOCWo0as38VJ701bKvN7po6AL27BSM7v6TJW7nuIJfLEBkWgG7hgegWHogAPyX0BpPNLmy5DFCp5PBTKyCTNe3mju0VghnjYpF3rgwGk+1HFjqCTGYJ0ute5JEhOFCNiBB/hDX4vkKC/DB6cA90CQmA3mhC1/BARGj9oVDI2/Uc0HB/qqzWQ6GQITYqBAunWz9I35pjrr2Pz9FJPXC5tAq/FOpgMguolQpMGBbl8FvDibERkMllOHuxHHqjGQq5DH26abF4brJDdXTF9jmzjMZlBkSHo9ZgQmW15RlPP5UCoxO7+8z50BHuuF60JSbq0LeGXak93xouLqvGxo+z8G2DN2m1GjXumz4IqSP6WN0JISIiInKntsREnFmkAYPRjJ0Z+Ujbm4safd1DwDIZcNPovlhw80Dp2SciIiIib8BA8JrMvCKs25aJ85crpbR+vUOxZE4y4vuEubFmRERERO3D5wPBkqvVePOTbGT87xcpLShAhXunD8KUUdGd+i1HIiIiorbw2UDQaDLj02/O4P3Pc1DdYDqoG0dFY+HNAxES5OfG2hERERG1P58MBLPyi7FuWyZ+LqiQ0mJ7hWDJ3GQMiHb+TWYiIiIiT+JTgeCV8hq8+Wm21ZAwmgAVFtw0ADelxLAbmIiIiHyKTwSCJpMZuw6ewXt7clBVY+kGTh3RG/dNT0RoMLuBiYiIyPd4fSB48kwJ1m3LxJmL5VJa3x5aLJmbjEExEW6sGREREZF7eW0gWFZRi827spH+3/NSWqC/EnffNADTU2KgUHTo7HpEREREnY7XBYIms8Ceg2fwzp4c6BpMg/Or66PwmxmJCNP6u7F2RERERJ2HVwWCOT+XYu3WTJz+5aqU1qd7MJbMSUZSXBc31oyIiIio8/GKQPBqZS3e2nUSew+fk9IC/BSYP3UAZoyNhZLdwERERERNeHwg+NWxC9h1OBOVDbqBxw/phd/MSkRESIAba0ZERETUuXl8IPju7h+hCqwbBDqqaxAWz0nGdf0j3VwrIiIios7P4wNBAPBTK3DXlATMGh8HlZLdwERERESO8PhAcNiArnh04SREhrEbmIiIiKg1PP722e/nXscgkIiIiMgJHh8IEhEREZFzGAgSERER+SgGgkREREQ+ioEgERERkY9iIEhERETkoxgIEhEREfkoBoJEREREPoqBIBEREZGPYiBIRERE5KMYCBIRERH5KAaCRERERD6KgSARERGRj2IgSEREROSjGAgSERER+SgGgkREREQ+SunuCjjLZDIBAAoKCtxcEyIiIiL3qY+F6mOj1vDYQLCoqAgAcPfdd7u5JkRERETuV1RUhOjo6FaVkQkhRDvVp13V1NQgKysLkZGRUCgU7b6+1NRUpKent/t6PAHbwoJtYcG2sGBbWGN7WLAtLNgWFm1tC5PJhKKiIiQlJcHf379VZT32jqC/vz+GDx/eoeuMiorq0PV1ZmwLC7aFBdvCgm1hje1hwbawYFtYtLUtWnsnsB5fFiEiIiLyUQwEiYiIiHwUA0EiIiIiH8VAkIiIiMhHMRAkIiIi8lGKlStXrnR3JTzFqFGj3F2FToNtYcG2sGBbWLAtrLE9LNgWFmwLC3e1hceOI0hEREREbcOuYSIiIiIfxUCQiIiIyEcxECQiIiLyUQwEiYiIiHwUA0EiIiIiH6V0dwXcxWw2Y+XKlcjNzYVarcbq1autJmzesmUL0tLSoFQqsWTJEkycOBGlpaV47LHHUFNTg65du+LZZ59FQECAzbyexJm2uHjxIv70pz/BZDJBCIGnn34asbGx2LRpEz766COEh4cDAP76178iNjbWXZvWas60RVlZGaZOnYr4+HgAwOTJk3Hvvff65H7xt7/9DTk5OQCAoqIiaLVabNmyBatXr8axY8eg0WgAAK+90Ou7hAAADC5JREFU9hqCg4Pdsl3OaKktAKC0tBTz5s3DJ598Aj8/P9TU1GD58uUoKSmBRqPB888/j/DwcOzfvx+vvvoqlEol5s6dizvuuMNNW+U8Z9qjoqICy5cvR2VlJQwGAx5//HEMHToUX3zxBdasWYMePXoAAJYuXYqRI0e6Y7Oc4kxbCCEwfvx49O3bFwAwZMgQLFu2zOP3DWfaYsOGDThw4AAAoLy8HMXFxfj222+9/lqyefNm7Nq1CwAwYcIEPPTQQ+47Zwgf9fnnn4sVK1YIIYT43//+JxYvXix9VlhYKGbMmCFqa2tFeXm59O9Vq1aJrVu3CiGEWL9+vdi0aZPdvJ7Embb4v//7P7F3714hhBAZGRniwQcfFEIIsWzZMnHixImO3wgXcaYtvv32W/H0009bLcdX94t6er1e3HbbbSInJ0cIIcS8efNESUlJx26ACzXXFkLUHQOzZ88WQ4cOFTU1NUIIId58803x8ssvCyGE+PTTT8WqVauEXq8XkydPFmVlZaK2tlbMmTNHFBYWduzGuIAz7fHSSy+JTZs2CSGEyM/PF7fccosQQogXX3xR7Nmzp+Mq72LOtMXZs2fFokWLrPJ5w77hTFs09MADD4iMjAwhhHdfS86dOyduvfVWYTQahclkEnfeeaf48ccf3XbO8Nmu4aNHj2LcuHEA6n6NZWVlSZ9lZmZi6NChUKvVCA4ORp8+fZCTk2NVZvz48Th48KDdvJ7EmbZYsWIFJkyYAAAwmUzw8/MDAGRnZ2PDhg246667sH79+o7fmDZypi2ysrKQnZ2Ne+65Bw8//DAKCwt9dr+o9+6772LMmDFISEiA2WzGzz//jKeeegrz5s3DRx991OHb0lbNtQUAyOVybNq0CaGhoTbLjB8/HocOHUJ+fj769OmDkJAQqNVqXH/99Thy5EjHbYiLONMe9913H+bNmweg6Tlj69atmD9/Pp577jkYjcYO2grXcKYtsrOzcfnyZSxYsAC/+93vcPr0aa/YN5xpi3pffPEFtFqtVN6bryXdu3fHxo0boVAoIJfLYTQa4efn57Zzhs92DVdWViIoKEj6W6FQwGg0QqlUorKy0qrbSqPRoLKy0ipdo9GgoqLCbl5P4kxb1N+uP336NJ5//nm8+uqrAIDp06dj/vz5CAoKwkMPPYQvv/zSo7pEnWmL2NhYJCUlISUlBTt37sTq1auRmprqk/sFAOj1eqSlpUkBX1VVFe655x78+te/hslkwsKFC5GUlIQBAwZ07Aa1QXNtAQBjxoyxWcYbzxeAc+2h1WoB1D0ysHz5cvzpT3+S8k6ePBlRUVH4y1/+grS0NNxzzz0dsBWu4UxbREZG4oEHHsC0adNw5MgRLF++HE888YTH7xvOtEW99evX48UXX5T+9uZriUqlQnh4OIQQWLNmDQYNGoSYmBi3nTN89o5gUFAQdDqd9LfZbJZ21saf6XQ6BAcHW6XrdDpotVq7eT2JM20BAN999x0efPBBrFmzBrGxsRBC4N5770V4eDjUajUmTJiAkydPduzGtJEzbTF69GhpaqApU6bg5MmTPr1fHDp0CCNGjJD+DggIwMKFCxEQEICgoCCMHj3a4+6ONtcWjpTxpvMF4Fx7AEBubi7uu+8+PProo9JzgHPnzkXv3r0hk8mQmprqVecMe5KSkpCamgoAGD58OC5fvuwV+4az+0VeXh60Wq30DJ23X0sAoLa2Fo899hh0Oh3+8pe/NCnTkecMnw0Ehw0bhoyMDADA8ePHpQf9ASA5ORlHjx5FbW0tKioqkJ+fj/j4eAwbNgxff/01ACAjIwPXX3+93byexJm2+O677/C3v/0NGzduxODBgwHU/QKaMWMGdDodhBD4/vvvkZSU5JZtcpYzbfHkk0/i888/B1AXBCUmJvrsfgEABw8exPjx46W8Z8+exfz582EymWAwGHDs2DEkJiZ27Ma0UXNt0VyZxueLuLg4/PzzzygrK4Ner8eRI0cwdOjQdq17e3CmPfLy8vDII4/ghRdekB4rEUJg1qxZKCgoAGA5fjyJM23x73//G2+99RYAICcnBz179vSKfcOZtgCanjO8/VoihMDvf/97JCQk4Omnn4ZCoZDKuOOc4bNzDde/0XPq1CkIIfDMM88gIyMDffr0QWpqKrZs2YIPP/wQQggsWrQIU6dORXFxMVasWAGdToewsDC88MILCAwMtJnXkzjTFrNmzYJer0dkZCQAICYmBk8//TR27NiBd955B2q1GjfccAMefvhhN29d6zjTFufPn5e6uQICArB69Wp07drVJ/cLAHjggQfw6KOPYuDAgdKyXn/9dezZswcqlQqzZ8/GXXfd5a7NckpLbVFv0qRJ2L17N/z8/FBdXY0VK1agqKgIKpUKL7zwAiIjI6U3AIUQmDt3Lu6++243bplznGmPJUuWIDc3F7169QJQd/dj7dq1+Oabb/Cvf/0L/v7+iIuLw5NPPgmVSuWuTWs1Z9ri6tWrWL58OaqqqqBQKPDUU08hLi7O4/cNZ9oCqHsjuP4RgXrefC0xm8344x//iCFDhkj5//jHP2LAgAFuOWf4bCBIRERE5Ot8tmuYiIiIyNcxECQiIiLyUQwEiYiIiHwUA0EiIiIiH8VAkIiIiMhHMRAkIupAL730EtLT01tdTqfT4ZFHHsHMmTMxc+ZMacJ6IqK24PAxREQe4J///Cf0ej1WrFiBkpISzJ49Gzt27ECXLl3cXTUi8mA+O9cwEXmP77//HuvWrYNKpcKFCxcwadIkBAYGYt++fQCADRs24OTJk3j55ZdhNBoRFRWFVatWISwsDLt378amTZtQU1MDvV6PZ555BsOGDcOCBQswePBgHD16FKWlpXjyySelGTFseeWVV3Dx4kXk5+fjypUruPPOO3H//fdj27Zt2L59O8rKyjBx4kQUFhZi5MiRmDNnDjZv3owPPvgACoUCEydOxPLly1FcXIynnnoKBQUFkMlkWLZsGVJSUjBy5EjExMQAACIiIhAaGori4mIGgkTUJgwEicgr/PDDD9i1axdCQ0ORkpKCFStWYNu2bXjiiSeQlpaGvXv34u2330ZISAjS0tLwj3/8A6tWrUJaWhrWrVuH8PBwfPTRR9iwYQPWrVsHADAYDPjwww+xf/9+vPTSS80GggCQlZWFtLQ0mM1mzJkzBzfccAMA4PLly/jss8+gVCrx+OOPAwAyMzPx/vvvY+vWrQgICMD999+PrKwsvPHGG5g7dy5SU1NRWFiI+fPnY8eOHRgzZoy0ns8++wx6vR79+vVrp9YkIl/BQJCIvEJ8fDx69OgBAAgLC5OCsJ49e2L//v24dOkSFi5cCKBu+qeQkBDI5XK8+uqr2L9/P86cOYPDhw9DLrc8Oj1u3DgAQP/+/VFWVtZiHWbMmAGNRgOgbhqt7777DmFhYRg0aJDVhPMA8N///hcTJ06UJpDfvHkzgLp5V0+fPo2XX34ZAGA0GnH+/Hlpyr7du3fjmWeewcaNG5ssk4iotXgWISKv0Hh+2vqJ3IG6wG/YsGHSnb7a2lrodDrodDrcdtttmDVrFkaMGIGEhAS89957Urn6uVBlMplDdWi8zvq//f39m+RVKpVWy718+TICAgJgNpvx1ltvITQ0FABQWFiIiIgIAMA777yDN954A2+88QYSEhIcqhMRUXP41jAReb3k5GQcP34cZ86cAQC89tprWLNmDc6ePQuZTIbFixdj1KhR2Lt3L0wmk9Pr2bdvH/R6Pa5evYovv/wSY8eOtZt3+PDh+Prrr6HT6WA0GrFs2TJkZWVh9OjReP/99wEAeXl5mDlzJqqrq7Fv3z7pmUIGgUTkKrwjSEReLzIyEs888wz+8Ic/wGw2o1u3bvj73/8OrVaLgQMHYtq0aZDJZBg7diyOHj3q9Hr8/Pwwf/58VFZWYtGiRejXrx8yMzNt5k1MTMQ999yDefPmwWw2Y8qUKUhJSUFcXByeeuopzJw5EwCwZs0aBAUF4eWXX0ZtbS0WL14sLWP16tUYPHiw0/UlIuLwMURELvDKK68AAJYuXermmhAROY53BImIHLR582Zs3769SXrXrl2RnJzshhoREbUN7wgSERER+Si+LEJERETkoxgIEhEREfkoBoJEREREPoqBIBEREZGPYiBIRERE5KMYCBIRERH5qP8HzPqvsNB5UDw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9" descr="data:image/png;base64,iVBORw0KGgoAAAANSUhEUgAAAoIAAAHBCAYAAAD91NpKAAAABHNCSVQICAgIfAhkiAAAAAlwSFlzAAALEgAACxIB0t1+/AAAADl0RVh0U29mdHdhcmUAbWF0cGxvdGxpYiB2ZXJzaW9uIDIuMi4yLCBodHRwOi8vbWF0cGxvdGxpYi5vcmcvhp/UCwAAIABJREFUeJzs3XlAVPehNv5nVpaBYRNEUER21yRqUOMSFdxiNC5ZTKxtlqZJ2thfet+b29zcLH17e5u3TW/u7U1qs/SmTYxRo9EkZlUILlEjMURxHQQFZBNZZ5hh1nN+fwwcQAccloFh5vn8E/memXO+QMSH85zzPTJRFEUQERERkd+RD/UEiIiIiGhoMAgSERER+SkGQSIiIiI/xSBIRERE5KcYBImIiIj8FIMgERERkZ9iECQiIiLyUwyCRERERH6KQZCIiIjITzEIEhEREfkpBkEiIiIiP8UgSEREROSnGASJiIiI/JRyqCfQV2azGadPn0Z0dDQUCsVQT4eIiIhoSDgcDly9ehWTJk1CYGBgr947bIPg6dOnsX79+qGeBhEREZFX2LJlC6ZPn96r9wzbIBgdHQ3A+UnHxsYO8WyIiIiIhkZNTQ3Wr18vZaPeGLZBsL0Ojo2NxejRo4d4NkRERERDqy+XyvFmESIiIiI/xSBIRERE5KcYBImIiIj8FIMgERERkZ9iECQiIiLyUwyCRERERH6KQZCIiIjITzEIEhEREfkpBkEiIiIiP8UgSEREROSnGASJiIiI/BSDIBEREZGfYhAkIiIi8lMMgkRERER+ikGQiIiIaBgTRbHP71UO4DyIiIiIaJCIogi90Qq90drnfTAIEhEREQ0zZosdTS0WtFrsOF/W2Of9MAgSERERDRMOhyAFwJMX6vBBThGu1FT1eX8MgkREREReThRFtLTaYDBacaXRhO37inDmYn2/98sgSEREROTFzFY7mlusMJlt+OrbMnz1bRnsDgEAIJfJcPst8bj0dd/2zSBIRERE5IUcDgHNRitaLXYUFtfhg3061DWbpe2pY8KxbnE6NHIj/vGffTsGgyARERGRl2lptUFvtOBqYys+yClCYXGdtE2rUWPtwlRkThiJkCA1DE22Ph+HQZCIiIjIS1htDjQZLDBZbNh7rBxfHi2Fze6sgWUyYMG0MVgxJwlhIQEID1VDpVSgpVnW5+MxCBIRERENMYcgQm+0wGS243RJHbbvK8LVplZpe/LoMNy/KB1jR2mh1agRHKgakOMyCBIRERENIWOrDXqjFVebTNiRewEniq5K20KDVVg9PwWzJo9CaLAaocFqyOV9PwN4LQZBIiIioiFgszvQZLDCaLYh97tyfHb4UpcaeN4to3HXvCREhAYiLCQAKuXAPxmYQZCIiIhoEAmCCIPJCmOrDWcu1WP7viJcaTBJ28fFaXH/4nSMiwsb0BrYFQZBIiIiokFiMjtr4LqmVuz4+gIKztdK2zRBKqyZn4LbpnimBnaFQZCIiIjIw2x2Ac0tlrYa+DI+P3wJFpsDACADMPeWeNw1LxmRWs/VwK4wCBIRERF5iCiK0BudNfC50gZs26dDTX1HDTw2NhT3L8lAcrzna2BXGASJiIiIPMBssaOpxYL6ZjN2fn0Bx89dkbYFByqx6vZkzL0pHqGawamBXfFoEKyvr8eaNWvw9ttvQ6lU4plnnoFMJkNqaipefPFFyOWDc9qTiIiIaLDYHW01cKsNed9XYM83F2GxOqTtt00ZhdXzUzAiLGhQa2BXPBYEbTYbXnjhBQQGBgIAXnrpJTz11FOYMWMGXnjhBeTm5mLRokWeOjwRERHRoBJFES2tNhiMVhSVN2LrPh2qrhql7WNGhuL+xelIHROOsJAABAUMfTHrsRn84Q9/wLp16/Dmm28CAM6cOYPMzEwAwLx583D48GEGQSIiIvIJZqsdzS1W1De3YldeMY6dqZG2BQUocde8JNx+y2iEatTQatSQyQa/BnbFI0Fw165diIyMxNy5c6UgKIqi9ElrNBoYDIYb7ufVV1/Fa6+95okpEhEREfWbwyGg2WhFS6sVBwoq8cmhEpgtHTXwrMnOGjgmIghazdDWwK54JAh++OGHkMlkOHr0KM6dO4df//rXaGhokLYbjUZotdob7mfjxo3YuHGjy20VFRXIysoasDkTERER9UZLqw16owUXLjdh61c6VF5tkbbFR4fg/sXpSB8b4TU1sCsemdWWLVukP2/YsAG/+c1v8PLLL+PYsWOYMWMGDh48iJkzZ3ri0EREREQeZbU50GSwoF5vxu79xTh6qlraFhigwMq5yZg/NR5hIYEIDVZ5TQ3syqDF01//+td4/vnn8corryApKQlLliwZrEMTERER9ZtDEKE3WtBisuHgDxX45OBFmCx2afuMibFYsyAFIyODERYSAKXCu2pgVzweBDdv3iz9+b333vP04YiIiIgGnLHV+Wi44oombNurQ/mVjnsd4kZosG5xOsYnRiI8JACBXloDuzJ8ZkpEREQ0yGx2B5oMVjToW7H7QAkOn6yStgWoFbhz9jhkTR+DsFDvr4FdYRAkIiIiuoYgiDCYrNAbrfjmZCU+OlACk7mjBp4+fiTWLkzBqCjNsKmBXWEQJCIiIurEZHbWwCWVzdi6V4eyar20LTYqGOsWpWNiUtSwq4FdGd6zJyIiIhogNrvz0XANejM+OlCCb05UQmzbplbJsXx2ErJvHYMIbSBCgoZfDewKgyARERH5NVEUoTdaYTBZcaSwGrv2F8PYapO2T02Pwd1ZqYgboUF4SAAUw7QGdoVBkIiIiPyW2WJHU4sFl6qcNfClqo4aeGRkMO5blIYpKdEIC1EjUO17scn3PiMiIiKiG7A7nDVwvd6MTw5exMEfKiC29cAqpRx33DYOi2YkINKHamBXGASJiIjIb4iiiJZWG5pbLPj2dA125V2AwdRRA9+cFo17slIxOiYUYRq1T9XArjAIEhERkV8wW+1obrGitNpZA5dUNEvbosODcN+iNNycFuOzNbAr/vFZEhERkd9yOAQ0G61oaDZjzzcXsf/7CghtPbBKKcfSWYlYMjMBUdogaHy4BnaFQZCIiIh8lrMGNuPYmSv48OsL0But0rYpKSNwT3YaEkb6Rw3sCoMgERER+RyrzYEmgwVlNXps3avDhctN0rYRYYG4NzsNUzNG+lUN7Ir/fuZERETkcxyCCL3RgoZmMz47fAm5xy9DEJw1sFIhx5KZY7F01liMCPO/GtgVBkEiIiLyCca2u4G/O3cFO3IvoLnFIm2bmBSF+xalITFWC62f1sCuMAgSERHRsGazO9BosODyFQO27dXhfFmjtC1S66yBp2fEIFwbiACVYghn6n0YBImIiGhYEgQRBpMV9c1mfH7kEnLyy+Foq4EVchkWzRiL5bMTWQP3gEGQiIiIhh2T2VkDHz9Xix1fF6FR31EDj0+MxH2L0pAUFwZtSAAUcgbA7jAIEhER0bBhszsfDVd+xYDt+3Q4e6lB2hYRGoC7s1IxY0Isa2A3MQgSERGR1xNFEXqjFY16Mz47Uoqc/DLYHc4aWC6XIfvWBCyfk4iYCA1CglRDPNvhg0GQiIiIvJrZYkejwYwC3VV8kFOEBr1Z2paeEIF1i9ORHM8auC8YBInIZ/33tgLkHb+MtmvHPWLPf96FVU9/Il2g3k4uk0EURahUCsy9OQ5PrZs6IMcr0NUiJ78cNfVGxEZpkBinRWmVXvo4OzMBU9NjBuRYNzp252P1tI2or+wOZw18+YoB23OKcLqkXtoWFqLG3QtTMWvSKERoA6FmDdwnDIJE5JP+e1sBcr+77PHjrPg/H7scb3+OqdXmwNfHnfPobxgs0NVi8+dnpY9LKpqQf6YGUWEBCA5UobquRdo+0CHs2mN3PhaAbrcxDFJfiKKIllYb6pta8eW3Zfjq2zLYHQIA5y9ZC6ePwYq5SRgZGQwNa+B+YRAkIp906ETVUE9BIorANyeq+h0Ec/LLu3zc/sxUvdGG4MCOfwxz88sHPIBde+zOx+ruhKsn5kG+z2y1o7nFih90tdieU4S6plZpW+qYcKxbnI7UMeHQalgDDwQGQSLySTa7Y6in0IV1AOZTU2/s8rHNLnT5r/S6hq6vGwjXHrvzscRukqAn5kG+y+EQ0Gy04vIVAz7IKUJhcZ20TatRY+2CFMy+KQ4RoayBBxKDIBH5JJVSAavNe8KgWtn/f7hiozSormuRPlYp5bDZBaiUXR+VFRup6fexbnTszscSgW63EbmjxWRFvb4VX31bji+Plkq/3MhkwIJpY7BybjJio1gDewIftEdEPmnuzXFDPYUu5gzAfLIzE7p8rNWo2/7b9R/HrGteNxCuPXbnY/W0jagnVpsDtQ0mHDlVjf/7t2PYc+iiFAKT4sPwbw9m4sE7JyAxTssQ6CE8I0hEPqn9ejxP3zUcqQ1AQ6cnGrgSGxU8IHcNt19vl5tfjpoGI1JGhyMrU4uyKj1qGoyIjdQgy0N36157bFfH6mkbUWcOQYTeaEHFlRbsyC3CD0VXpW2hwSqsnp+CubfEI5I1sMfJRLG7qzu8W0VFBbKyspCbm4vRo0cP9XSIaBj58W++RKOh5/DmjrGjQhGgUiA2UoOxcc5AduLCVbSYbBBEEQEqBeYM4NIxRL7A2GpDg96MvcfK8NnhS11q4Hm3jMaqeckYNULDM4C90J9MxDOCROR33v3NUrdfy/XxiAaGze5Ao8GCwuI6bNurw5UGk7RtXJwW9y9Ox/jEKIRq1LwbeBAxCBIRdaOntfMYBoncIwgiDCbn3cA7vr6AgvO10jZNkAqr5ydj/tQxiNQGQDUAN1VR7zAIEhF1o6e18xgEiW7MZHbWwPvyy/HZN5dgabuTXwZgzs3xWDM/BXHRmi7rYNLgYhAkIupGT2vnEVH3bHbno+EKi69i614dauo7auCxsaG4f0kGJo6Lglajhpw18JBiECQi6kZPa+cR0fVEUYTeaEVlbQt25l3Ad2evSNuCA5VYdXsyFk5LQGQYa2BvwSBIRNSN7MyELtcItuP6eETXa7XYUd/citzvLmPPNxdhsXYs6D57ShzWLkxBfHQIa2AvwyBIRNQNd9bOI/J3doezBj5VXIet+3Soutpx6cSYkaF4YHE6JqeMQGgwa2BvxCBIRNSDqekxDH5ELoiiiJZWGyquGPBhXjGOnamRtgUFKHHXvCQsyhyLCG3gdY9BJO/BIEhERES9Yrba0aA3I/e7y/jkUAnMlo4aeOakUbgnKxWjY1gDDwcMgkREROQWh0NAs9GK0yV12LpXh4rajpup4qND8MDidNyUFs0aeBhhECQiIqIeiaIIY6sNFVdbsCuvGEdPVUvbAtUKrJibhCUzxyJSG8QaeJhhECQiIqJuWWwONDabkfv9ZXxyoAQmi13aNmNiLO7OSkXCyFDWwMMUgyARERFdxyGI0LdYcPpiPbbt1aH8ikHaFjdCg/sXp+OW9BjWwMMcgyARERF1YWy1ofJqC3btL8bhk1XSeIBagTtnj8PSWYmICmMN7AsYBImIiAgAYLM7UN9sxv6CCny0vxhGc0cNPH38SNybnYrEUWEICmB88BX8ThIREfk5QXA+Gu7spXq8v1eHsmq9tC02KhjrFqVj+viR0GrUkMlYA/sSBkEiGvYKdLXIyS9HTb0RsVEaZA/A0z88sU8ib2Qy21BdZ8Su/cU49EMlxLZxtUqO5bOTsHx2Iu8G9mEMgkQ0rBXoars8D7i6rkX6uK/BzRP7JPI2NruARoMZ+7+vwK79xTC22qRtU9NjcN+iNIyLYw3s6/jdJaJhLSe/3OV4bn55n0ObJ/ZJ5C1E0VkDn7vUgPf3nselqo4aOCYiCPcvTkfmxFEIDVaxBvYDDIJENKzV1Btdjze4Hh+qfRJ5g1aLHdV1Ldi9vwQHfqiA2NYDq5Ry3HHbONw5ZxxGhAdBqWAN7C8YBIloWIuN0qC6ruX68UiNV+2TaCjZHQKaDGYcKKjEh3kXYDB11MA3p0Vj3aI0JMWHswb2Q/yOE9GwVaCrRaPejMtXWqBSyqHVqBEc6PyxlpWZ0Of9ZmcmdLlGsF1/9kk0FERRREurDecu1WPrXh2KK5qlbdHhQbhvURpmTY5jDezHGASJaFjqfENHVFgA9EYb6pvNiAwLxz1Zaf26lq/9vbn55ahpMCI2UoMs3jVMw4zZakd1nREfHSjB/u8rILT1wCqlHEtnJWLF3HGIDg9mDeznGASJaFjqfENHcKBKes5pZGjggAS2qekxDH40LDkcAppaLDj4QyV2fn0BeqNV2jY5eQTuX5yG1DERCGQNTGAQJKJhijd0EHUliiKMrTacL2vA+1/pcOFyk7QtKiwQ92WnYfZN8ayBqQsGQSIalnhDB1EHi82BmjojPjpYgq+PX4YgOGtgpUKOJTPH4q55SYiOYA1M12MQJKJhiTd0EAEOQURzixmHTlRhR+4FNLdYpG0Tk6LwwJIMpI0JZw1M3eL/GUQ0LPGGDvJ3xlYbdOWN2LpXh/OlDdJ4pDYQ92alYu4t8QgN5rOBqWcMgkQ0bPGGDvJHNrsDNfUmfHywBDn55XC01cAKuQyLZozF6tuTMDJSAwVrYHIDgyAREdEwIAgimlss+OZkFXZ8XYRGfUcNnJEYiR8tzUD62AgEqvlPO7mP/7cQERF5OZPZhqK2GvjspY4aODw0APdmpeL2qaNZA1OfMAgSERF5KZtdQG2jCR8dKEFOfhnsDmcNLJfLkH1rAtYuTMHIiGDWwNRnDIJEREReRhSdNfCRwmpszylCg94sbUtPiMD6ZRkYnxjJGpj6jf8HEREReZFWix0XLjtr4NMl9dJ4WIga92SlYuG0MQhhDUwDhEGQiIjIC9gdAq42mvDxwYv46tsy2B0CAEAuk2HhrWNw98JUxEayBqaBxSBIREQ0hERRhMFkw5HCKmzfp0Ndc0cNnDomHD9aOh4Tk6MQoFIM4SzJVzEIEhERDRGz1Y7iimZs/eo8CovrpHGtRo21C1Ow6NYE1sDkUQyCREREg8zhEHC1uRWfHLyIL4+WwmZ31sAyGTB/6mjcm52GUVFcFJo8j0GQiIhokIiiCGOrDUdOVWPbPh2uNrZK25Liw/DjZeMxKWUEa2AaNAyCREREg8Bic+BiRRO27tXhh6Kr0nhosAprFqRg8YxEaDXqIZwh+SMGQSIiAAW6WuTkl6Om3ojYKA2yMxP4HGMaEA5BRENzKz45dBGfH7kEq62tBgYwb2o81mWnY1R0CBRyXgdIg49BkIj8XoGuFps/Pyt9XF3XIn3MMEj9YWy14dvT1di6V4crDSZpPHGUFhuWjcdNadGsgWlIeSwIOhwOPPfcc7h06RIUCgVeeukliKKIZ555BjKZDKmpqXjxxRchl/NCWCIaWjn55S7Hc/PLGQSpT2x2B0oqm7Ftrw7fn6+VxjVBKqyZn4Kls1gDk3fwWBDMy8sDAGzbtg3Hjh2TguBTTz2FGTNm4IUXXkBubi4WLVrkqSkQEbmlpt7oerzB9ThRdwRBRIPejD3fXMRn31yCxeYA4KyB59wcj3WL0xAfHcoamLyGx4JgdnY25s+fDwCoqqrCiBEjsH//fmRmZgIA5s2bh8OHDzMIEtGQi43SoLqu5frxSM0QzIaGK5PZhvwzNXh/rw7VdR2/RIyNDcWGZeNxS3oM1KyByct49BpBpVKJX//619i3bx/+53/+B3l5edKimBqNBgaDocf3v/rqq3jttdc8OUUiImRnJnS5RrBdVmbCEMyGhhubXUBZtR7v7z2P785ekcaDA5VYPT8Fy28bh1DWwOSlPH6zyB/+8Af88z//M+69915YLBZp3Gg0QqvV9vjejRs3YuPGjS63VVRUICsra0DnSkT+qf06wNz8ctQ0GBEbqUEW7xqmGxAEEU0GMz795hL2fHMRZqtD2jZ7ShzuX5KO0TGsgcm7eSwIfvTRR7hy5Qoee+wxBAUFQSaTYdKkSTh27BhmzJiBgwcPYubMmZ46PBFRr0xNj2HwI7e1Wuz47mwN3v9Kh8qrHZcVjIkJwY/uGI/pGSNZA9Ow4LEguHjxYvzrv/4r1q9fD7vdjmeffRbJycl4/vnn8corryApKQlLlizx1OGJiIgGnN0hoKxGj61f6XDsTI00HhSgxKrbk7FiThJrYBpWPBYEg4OD8ec///m68ffee89ThyQiIvIIURTRZLDgs8OX8PGhEpgtHTXwzEmjsH5pOsaM1LIGpmGHC0oTERH1wGyx4/i5K9jy1XlU1HbUwPHRIdiwLAO3TohlDUzDFoMgERGRCw6HgMu1Brz/lQ5HT1VL44FqBe6al4yVc5OgDQkYwhkS9R+DIBERUSeiKMJgtOLTw5fw8YESmCx2aVvmxFhsWJqBMbGsgck3MAgSERG1sdgc+OF8LTZ/cQ7lVzrWuo0bocGPlmVg5qRRUClZA5PvYBAkIiK/5xBEVNYa8P5eHQ6frJLGA9QKrJiThNXzk6HVsAYm38MgSEREfk1vtOLzI5fw0f5iGM0dNfD08THYsGwCEkdpIWcNTD6KQZCIiPyS1ebAiaJavPvFeZRV66Xx2Khg/GjpeNw2hTUw+T4GQSIi8iuCIKLqagu27tPh0A+VENvG1So57pyThLXzU3g3MPkNBkEiIvIbLSYrvjhail15xWhptUnjU9Oj8eM7JmBcXBhrYPIrDIJEROTzbHYBJy9cxeYvzuFiZbM0HhMRhB8tHY85N8exBia/xCBIREQ+SxBE1NQbsXWvDgd+qIDY1gOrlHIsnz0Ody9MQVhI4NBOkmgIMQgSEZFPMplt+PLbUuzMvQCDqaMGvil1BB5cPgFJ8eGsgcnvMQgSEZFPsTsEnC6pwzufnUVxRUcNHB0ehPVLMzDvltFQKeVDOEMi78EgSEREPkEURVxpMGHbXh3yvq+A0NYDq5RyLJuViHuyUhEeyhqYqDMGQSIiGvZazTbszS/HBzlF0But0vjk5Cg8dOdEJI9mDUzkCoMgERENWw6HgDOX6vHOZ2dRVN4kjUeFBWL9kgzMnzaGNTBRDxgEiYho2BFFEVebWrF9nw45312GIDhrYKVChqUzE3FvdhoitKyBiW6EQZCIiIYVs9WOnPxybM8pQpPBIo1PGBeJh1dMROqYCNbARG5iECQiomHBIYg4X1qPf3x6FufLGqXxCG0A1i/JwIJpY6BWcVFoot5gECQiIq9X19yKbXt1yMkvh6OtBlbIZVg8cyzWLUpDpDZoiGdINDwxCBIRkdeyWO3IPX4Z2/bp0KjvqIHHJ0bioRUTkDE2EjIZa2CivmIQJCIir+MQRBSVN+Afn57F2UsN0nh4aAAeWJKOrOkJrIGJBgCDIBEReZVGvRnb9umw91gZ7A5nDSyXy7AoMwEPLMlAJO8GJhowDIJEROQVrDY79n9fiS1fnUeD3iyNpyWE45EVkzB+HGtgooHGIEhERENKEEQUVzTh75+ewemSemk8LESN+xenY/GMsVApWQMTeQKDIBERDZkmgxkf5BThi6NlsDsEAIBcJsPC6aPxo2XjERXGu4GJPIlBkIiIBp3dIeBAQQXe+/I86ppapfGU0eF45K5JmMgamGhQMAgSEdGgEUURFyub8fc9Z3CyuE4aDw1WYd3idCyblcgamGgQMQgSEdGg0LdY8EFuET4/Ugqb3VkDy2TAgmlj8ONl4xEVzhqYaLAxCBIR9VKBrhY5+eWoqTciNkqD7MwETE2PGeppeS2HQ8ChE5V494tzuNrYUQMnxYfhkZWTMDk5ijUw0RBhECQi6oUCXS02f35W+ri6rkX6mGGwK1EUUVqtx98/PYMfdFel8ZAgFe5blIY7bhvHRaGJhhiDIBFRL+Tkl7scz80vZxDspKXVhh25Rfj0m4uw2tpqYAC3Tx2NnyyfgBGsgYm8AoMgEVEv1NQbXY83uB73Nw5BxNHCKvzjs7O40mCSxsfFafHIykmYkjLCZQ285td7pOsG28VGBeOtZxdJVXxJZROMJhsMJisE8fpjR4UFYsK4KFb1RL3AIEhE1AuxURpU17VcPx6p6dP+fOl6w/IrBry95zS+P1crjWmCVLg3KxV3zkm6rgYu0NXi7U9Oo6zG4HJ/NfUmrPg/H0MmA0QXwe9a9c1mHDpRiW9PV2Pd4nSkjA4fsq/tj3/zJRoNFunjiNAAvPubpYNybKLeYBAkIuqF7MyELtcItsvKTOj1vrzpesP/3laAQyeqYLM7oFIqMPfmODy1bup1r/sgtwhfHCmFwWRFaLAaDofQJfBcy9hqw98/PYu/f+r8vBRy59lAQRDhRrYD4F4I7MxmF7Dly3OIjQxGcKAKwOB+ba8NgQDQaLDgx7/5kmGQvA6DIBFRL7SHiNz8ctQ0GBEbqUGWizNNnc/0BbSdCbPYHIiN0uB0SZ3L8CSTAUq5HL/927dwdOo+5XIZFkwbjafWTZWCWKPBDFFwvkcTpEJggAIGoxUWmwDhmt5ULgMWTB+DebeMxo6cIpRUNsHa9jpXGctqcyD3u8v4+vhlqJUKWG0Ol6+zWFtdjPbM4arT9QBBABr1FikIthuMazm7C8Y9BWaioXLDIJiTk4Pq6mrcfvvtSEjo+I13+/btuO+++zw6OSLyL4Ndk/Z0vAJdLd7ecwZl1foe91FU3oSDJyrdPuaFy03dbhNFwOYQrhsXBBG5311G7neXXbwJ0But0PdwiaIgovv390AUneF1uLLYrv9a8lpOoq56DIJ/+tOfcPr0aSQnJ+P111/Hv/zLv+Cuu+4CAGzbto1BkIgGjCdq0p6C3ge5RdidVwyL1QGHKKK4ognfnKxEkFqJoEAlmg0W2Afp7BUNnr5ey0nkq3oMggcOHMDu3buhVCqxYcMGPPzww1Cr1Vi2bBnE3l60QUTUg4FelqWnYAlACoF2h9Cl9jRZ7DBZ7L0+HnkXuQxQq+TXjfflWs7eiggNcFkDR4QGePzYRL3VYxAURVG6zT8xMRFvvPEGHnroIURG8mHgRDSwBnpZlp6CpQjnDQWOXtywQMOHXOZceiYrcyzKqvQ9XsvpCe/+ZinvGqZho8cguHTpUmzYsAHPPPMMpkyZgtTUVPz5z3/Gk08+CavVOlhzJCI/MNDLsvQULEURUCnlsNqH7/Vvvka9lEZ3AAAgAElEQVQmA1QKOQLUCowdpYXBZEVtg0lajFqhkMFuF6T1A2Uy5xNKMifGovBCHZpaLJDLZAgJVmLiuBGDFvq6w9BHw0WPQfDJJ5/EtGnToNF0/CCeNm0adu3ahbffftvjkyMi/zGQy7IAPQdLEYCx1QqT2Y5rzwnKAJ4l7COZDAgKUErLvaiVcoQEq5AcH46xcdouZ+fGxmlxtLDqun1suGNCtwGuQFd7w7u1iah3bnjX8KxZs7B161YkJydLY+Hh4XA4+Js0EQ0cd5dlcdeNgmV1XQvCQx1oNFi6rlMnAxQyGUTgumVYvEn7xTn9maFSIUNMRDCCA5Uwme0wW+1obrHAxY3LCFDJIYoiwkICMSV1BEoqmlFRa4AgAqFBKqy8PRn3ZqX16vgpo8N79f2emh7D4Ec0wNxaRzAnJwd5eXl46aWXUFJSgueffx5z58719NyIyM8M5D/07gTL3LbHlrWYbLDaBQAi1EoFQoLViAgNQEurDfXNzrXyjK02l481G2wb7hiPLzst6Lz0tkSkjA7HjtwiaambsbFa3JIRI52BU6sUqG0woUFvdga3YBWmjx8Jm02Qvjbzpsbj6Klq5B2vQOd4GRqswkMrJ2LRrWMH/HNhsCMaem4Fwf/93//Fli1bsHTpUgQGBmLTpk2YPHmyp+dGRNQvPQWN4RxCXJ156+vnIooiTly4ir99fBrlnR71NmqEBj9dORG3TojlzYFEPsytIPjtt99i8+bNWL58OS5duoS//vWvePHFFzFy5EhPz4+IiDykttGEdz49i0MnKqVzgAEqBVbNT8Y9C1MRoObDp4h8nVt/y5999ln8/ve/x8yZMwEAW7Zswd13341Dhw55dHJERDTwbDYHPvnmInbkFMFo7lgz8dbxI/HTVZMQNyJkCGdHRIPJrSC4Z8+eLncOr1+/HrfffrvHJkVERANPFEUUFtfhbx+fRmmnR+eNjAzGIysnYuakUayBifxMj0Hw+eefx7//+7/j8ccfd/nD4d133/XYxIiIaODUNbfinU/P4kBBhVQDq1VyrJqXjHuy0hAYwBqYyB/1+Dc/KSkJALBx48ZBmQwREQ0sm13A54cvYds+HVpabdL4tIwY/HTVZIyOZg1M5M96DIIffPABHnroIfzxj3/Ezp07B2tOREQ0AM5crMebH53CxcpmaSwmIggPr5yE2VPihnBmROQtegyCcXFxmDdvHhobG5GVlSWNtz+DODc31+MTJCKi3mk0mPHOZ2fx9fHL0mLZKqUcd81Nwn2L0xHIu4GJqE2PPw3eeust1NTU4PHHH8df//rXwZoTEdGAKNDVIie/HDX1RsRGaZDdyyeVfJBbhE8OlMDQaoNcBsRHh+DhlZOkfRToarEjpwilNXpABBJHORdyLq3So6beiACVAgBgsTm6/Dk2SoPEOK30ur7MzRWHQ8AXR0uxda8OemPH8+BvSYvGo6smY8zI0H7tn4h8T49BUC6XIy4uDp988km3r1m9ejV279494BMjIuqPAl1tl0fMVde1SB93DnLXBkUAyMkvx/FzNWi1dDxKUwBQVmPAn7cV4P9bNxUA8Kf3jsNg6rju7uyleujKGhEdEQSz1Y4mgxUiRCjkMjgcIiBzrtNX39yK/DM1iAoLRHCgEiUVjfjubA1kMkAhlyNxlBb3ZKf1KhieL63HG7tPo7iiSRobER6Eh1ZMxLyb43v/BSQiv9DvfkAUveCZS0RE18jJL3c5nptfjqnpMS6D4hu7CgGIMJhsXUJgZ00GC3Lzy1FWo+8SAgFAEAHBIeBqUyscDhEiREAE7I62n5MiYLUJsNqsUChkbWftRFxtMsPuECCDDColcOFyE97YdRKPrbnphmGwucWCdz8/h5z8cghtP4+VCjlWzBmH+5dkIIh3AxNRD/r9E4JrThGRN2k/y5d/tgYqhRxajRrBgR0/6moajABcB0W90QqHQ0Cr1XUIBJxhr6bBiMqrLd2+xmYXIAMAWeen9jqJbSMOB2CTC9Abbc6zhZ22Oedik0KrKw6HgL35Zdjy5Xk0t3TUwFNSRuCx1ZOREKvtdn5ERO34qyIR+YzOZ/lUCjlsdgH1zWYAgVIYjI10Lo5fU2+87v02uwCbXbjhcWIjNSi+3Nzja0QArn5NlrWNihClObYHQFmnd9jsghRar1VU3oA3d5+GrrxRGosKC8SDd07E/Kmjbzh/IqJ2DIJENOy1nwX8oagWEAGtRgWtRoX6ZgsA55m+9iCY1XYdYGyUBtV1Xc/qqZTyGwZBmcy5j5MXrkJvtF53xq/9NS43AFDInWHPIQBajRp6o1UKgwpFRxBUKeVSaG2nN1qx+Yuz2HusHILQXgPLcMfscVi/JAPBgaoe505EdC1eI0hEw1rns4A2mzPE1TdbEBUWgKiwAOiNNtgdAuJGhCCr05252ZkJXa4RBJzBzO5wnhV0CK5/ti2cPgZT02Ow8vZkbNuruy44BgUoIIqA1S5ArZRDEEXpNUqFHHKZDCqlHDMmxcJmE1BS2QS7IMDhECHvdKmNVqOSQqsgCMj57jI2f3EOTQaL9JpJSVF4bM1kJI4K68+XkIj8mNtB0GQyoby8HOnp6WhtbUVwcDAA4Gc/+5nHJkdEdCOdr/XrfEZPb7QhNioYwYEqxI0IwdMbpnd5X3sgzM0vR02DEbGRGmRlJqC4ogm784rRarF3CYMBKjnuXZSOe7PSAED67ycHS6A3WqGQy6DVqBGpDQQAzJoSh7IqPWoajFCrFM4bRewO6Tidr/0r0NViR24Rytqe/zs2tuOu4ZLLTXjjo1M4V9ogvT5CG4CH2mpgXqdNRP3hVhA8evQoXnjhBTgcDmzfvh133nkn/vM//xNz5szBHXfc4ek5EhF1q/O1flqNuu2aQHQ5U9d+Zu1aU9NjrrsZY2p6DFJGh18XEF3dtHFvVhruzUpDga7Wrdd3x9U8jK1WvL6rEF8eLZUCqUIuwx23JWL9svHQsAYmogHgVhB85ZVX8P777+PRRx9FdHQ0tmzZgn/6p3/CnDlzPD0/IqIeF4bufK2f8zrAQOiNVshkuK4OdperYDaQr++JIAjI+74C73x+Fo36jhp4wrhIPLZ6CpLiWQMT0cBxKwgKgoDo6Gjp45SUFI9NiIiosxstDH3ttX7BgUoEByqx4Y4JAxbOBsulqma8sfsUzlysl8bCQwLwk+UTkHXrGNbARDTg3AqCsbGxyMvLg0wmg16vx5YtWxAXxweWE5HnSHcC62oB4Lr1ANvX2OvuWr/hFAJNrVZs+UqHz49ckhaflstlWDozERuWjUdIMGtgIvIMt4Lgb3/7W/zHf/wHqqursWjRIsyYMQO//e1vPT03IvJTXe4EtrffCdx1PcDOa+wNZDU7mERRxIGCCvzjs7PStY0AkJ4QgSfWTkHy6PAhnB0R+QO3gmBUVBR++tOf4pVXXoHBYMDp06cREzP8fugS0fDQ/Z3A1usWhh6uymv0eGP3KRQW10ljYSFq/OSOCcjOTGANTESDwq0g+Kc//Qlnz57F22+/jdbWVmzatAnHjx/Hxo0bPT0/IvJDXe8E7lgY2ua48Z3A3s5ksWPrV+fx6TeXYG/7fOQyGRbPSMBPlk9ASLB6iGdIRP7ErSC4f/9+fPzxxwCAmJgY/P3vf8fq1asZBInII7reCey8Pk5vtPXrTmBvcOhEJd7ecwZ1Ta3SWOqYcDyxdgpSx0QM4cyIyF+5FQTtdjvMZjM0GmcVY7PZPDopIvJv198JrEJwoKrLncDtN5McP1eDVosDgPPRblqNGjERwdIyMwC6XXpmsFTWGvD67lM4UXRVGgsNVmPDHRlYOjORNTARDRm3guC6deuwZs0aLFy4EABw8OBBrF+/3qMTIyL/daM7gT/ILcLuvGK0tHb9pVQUgeYWK/QtVlTXGXHmYh0C1UrpusJrl57xNIvVjm37ivDxwRLpOkeZDFiUmYCfLJ8IrYY1MBENLbeC4IMPPohp06bhu+++g1KpxMsvv4wJEyZ0+3qbzYZnn30WlZWVsFqteOKJJ5CSkoJnnnkGMpkMqampePHFFyGXywfsEyEi39LdncAFulrsziuGxebo9r0inHcbm8x2qFV2BAeGdNnevvSMJx05VYX//eQMahtM0ljy6DD8fO0UpCVEevTYRETu6jEI5uXlYcGCBfjoo48AAJGRzh9eRUVFKCoqwqpVq1y+75NPPkF4eDhefvllNDY2YvXq1cjIyMBTTz2FGTNm4IUXXkBubi4WLVo0wJ8OEfmSAl0tduQUobRGD7tdQIBKAavdAbPVAVHs+b2CKEKECGunR82167z0zECrutqCtz46hePna6WxkCAVfrQsA8tmjYNc3rsauKenqhAR9VePQfDUqVNYsGABjh075nJ7d0Fw6dKlWLJkifSxQqHAmTNnkJmZCQCYN28eDh8+zCBIRN0q0NXijV2FqG82QxBE2AUBFtuNA2C79jty4eL1nlh6xmJ14IPcInx0oBhWW1sNDGDhrWPw8J0ToQ0J6PU+b/RUlcHAIErk23oMgr/85S8BOO8U/tWvfuX2TttvKmlpacEvf/lLPPXUU/jDH/4gXRCt0WhgMBj6Omci8gM5+eXQG60AAIfgZvpzIUB1/SUoA730TP6ZGrz10SnUdKqBk+K0eGLtTchI7HsN3Hk9xc4Go9oGvCOIEpFnuXWNYF5eHp566qle3dlWXV2NX/ziF3jggQewYsUKvPzyy9I2o9EIrVZ7w328+uqreO2119w+JhH5jpp6o3SDhejqtN4NyCCDQiHD3dlpKKvSe+Txc1cajHhz9ynkn70ijYUEqfDAkgwsn919DezuWbbO6yl2Gfdgtd3ZUAdRIvI8t4JgeHg4li5diokTJyIgoKPeeOmll1y+vq6uDg8//DBeeOEFzJo1CwAwYcIEHDt2DDNmzMDBgwcxc+bMGx5348aN3a5VWFFRgaysLHemT0TDkHMtQWcYlEEGUewaBzv/XtpeF8tkgEohh0wmg0opR+IoLe7NShvwudnsDuzMvYAP9xfDYm1bugbA/Gmj8fCKSQgPdV0Dt1/zeOFyE1RKObQadY9n2Tqvp9hlfJCeqjLUQZSIPM+tILh69epe7fT111+HXq/Hpk2bsGnTJgDAv/3bv+F3v/sdXnnlFSQlJXW5hpCI6FrZmQkoqWhCfbMZMhnQuR1uz4ARoQGI1AbCZLYDEKXFp9vdkz3wIfD781fw5u5TqKrrCEOJo7R4Yu0UTBgX1e372mvWmnpnfWyzC12en+zqLNu16ym2G6ynqgx1ECUiz3M7CJ47dw7ffvstFAoFZs+ejeTk5G5f/9xzz+G55567bvy9997r+0yJyK9MTY/BY2umYEduEc6XNkAmA2QyGRRyGZRymbRETPuTRoDu1x0cCFcbTXjr49M4eqpaGgsOVOKBJRm4c04SFDe4G7i9ZrVdcxdz+/OTXZ1lu9F6ip421EGUiDzPrSD49ttvY9u2bcjKyoLD4cATTzyBxx57DGvXrvX0/IjIj7WvJfhP/30AoovbheVyGZ7eML3L6wea3e7Arv3F2JF7AWZrx9qFt98Sj5/eNQnhoYFu7ae9ZlUp5V3CYPvzk7s7y9bdeoqDYaiDKBF5nltBcPv27di1axdCQpyLsv7iF7/A/fffzyBIRINiqCrKH4pq8ebuU6io7Th2Qmwonlg7BZOSRvRqX+2fg1ajQn2zRRpXKZx3NXvrWbahDKJE5Hlu3yyiVHa8NCgoSFoihojI0wa7oqxvbsVbH5/G4ZNV0lhQgBL3L07HyrlJUCh6/1Sk9s+h/TpGvdEGm11AYpwW92SlMWwR0ZBwKwgmJSXhvvvuw/Lly6FUKrFv3z6EhIRIS7s8+eSTHp0kEfm3waooHQ4Buw+UYHuODmZLRw089+Z4/PSuiYjUBvV539d+DimjI4Z1zcqFpol8g1tBMD4+HvHx8bBarbBarZg9e7an50VE1IWnK8rC4qt4fdcpXL7Ssdj96JgQPLF2CqakRA/IMXylZuVC00S+w60g2NMZv8cee2zAJkNENNga9Wb87ePTOHiiUhoLVCuwblE67ro9Gco+1MC+jgtNE/kOt4JgT2pra2/8IiLyWd1VhK7GAWBHThFKq/WADEiM1eKWjBiUVukHvWJ0CCL2HCrB1r26tnUInW6bMgo/WzUZUWFBPX5+7vLFCpULTRP5jn4HQSLyX91VhMUVTThaWNVl/I1dhTBb7TC2doQuXVkjdOWNiA4PQnCgctAqxrOX6rDpw1Moq9ZLY3HRGjyxZgpuTus4bn8rUF+tULnQNJHvYOdBRH3WXUX45ZHS68b0Riv0RmuXMYcgwuEQrxvP7Wa//dVksOCV97/HM68dlkJggEqBDcsy8JenF3YJgUDPFag7+vt+b5Xdzd3a3roEDhF1j2cEiajPuqsI9SYrwkLUXcZsdgEOQUTnS+7anx7cvqiytN8BrhgFQcRnhy9iy1c6GFtt0vjMSbH42arJiI4Idvm+/lagvlqhcqFpIt/R7yDoarV/IvIP3VWE2mD1dWMqpRwOoWvgk7U9NVh1zQ0ZA1kx6soasGnnSVys6qiBR0Vp8PiayZiaMbLH9/a3AvXlCtVX7oAm8nf9roZXrVo1EPMgomGou4pw6W2J141pNWoEBShhswuw2h2w2QXIZIBCIYNW0zU4DkTFaDBa8OdtP+Dp/zkkhUC1So4HlqTjL/+y8IYhEOh/BcoKlYi8nVtnBA8dOoT/+q//gl6vhyiKEEURMpkMubm5ePDBBz08RSLyVj1VhCmjw7uMj43TIje/vC0IOs8MqlRyzJ4SB5tNGLCKURBEfPVtKd79/BxaOtXAmRNG4rHVkxHTi7Nx/a1AWaESkbdzKwj+7ne/wzPPPIPU1FTIZDJPz4mIhpHuKsJrx/+4+TiCA5UIDgzp8jqbTcDTG6YPyFwuXG7Epp2FKK5oksZGRgbjsdWTceuE2D7ts78VKCtUIvJmbgXBiIgILFiwwNNzISIf5skbJwwmK9757Cz2HitD+2XLKqUcaxem4N6sNKiUin4fg4jIF7kVBKdNm4aXXnoJc+fORUBAgDR+6623emxiRORbPHHjhCiK2Jdfjnc+O9tlCZrp4501cGzU8L8pg4jIk9wKgoWFhQCAs2c7FkaVyWR49913PTMrIvI52ZkJXRZXbtfXGydKKpvx150noStvlMaiI4Lw2KrJmDFpVJ/nSUTkT9wKgps3b/b0PIjIxw3UjRMmsw3vfHYWXx4tg9DWAysVcqyZn4z7FqVDrWINTETkLreC4IkTJ/DGG2/AZDJBFEUIgoCqqip8/fXXnp4fEfmQ/tw4IYoi8r6/jLf3nEFzS0cNfHNaNH6+dgpGjQjp4d1EROSKW0Hw2WefxSOPPILdu3djw4YN2Lt3LyZMmODpuRERAQBKq/XYtPMkzpU2SGMjwgLxs1WTMXPyqH6vZlCgq0VOfjlq6o2IjdIgm0u8EJGfcCsIqtVqrF27FpWVldBqtfjjH/+IFStWeHpuROTnWi12bP7iHD47fAmC0F4Dy3DX7SlYtygNger+PyWzQFfb5drF6roW6WOGQSLydW79FA0ICEBTUxPGjRuHkydPYtasWXA4HJ6eGxH5KVEUcaCgEm/vOY1Gg0Uan5IyAj9fOwXxMaEDdqyc/HKX47n55QyCROTz3AqCDz74IH71q1/h1VdfxT333IM9e/Zg0qRJnp4bEfmhy1f02LSzEKcv1ktjkdpAPHrXJMy+KW7AF7X35PqGnnRtnZ0Yp0VplZ71NhH1iltBcNmyZVi6dClkMhk+/PBDlJaWIiMjw9NzIyI/YrbYseWr89hz6CIcbTWwQi7DynlJeGBxBgID+l8Du+KJ9Q097do6u6SiCflnahAVFoDgQBXrbSJym9ydFzU3N+P555/Hj3/8Y1itVmzevBkGg8HTcyMiPyCKIg6dqMRj/y8XHx0okULgpKQovPrPC/DwikkeC4GAc31DV/q6vuFguLbObl9MW2+0dRnP7ab2JiJq59ZP1+effx6zZ89GYWEhgoODERMTg6effhpvvvmmp+dHRD6sstaATR8WorC4ThqLCA3AIysnYd4t8YPybPOBWt9wMF1bZ9vsQpf/Sq/z8nqbiIaeW0GwoqIC9913H7Zu3Qq1Wo1f/epXWLlypafnRkQ+ymy1Y9teHT4+WAK7o6MGXj5nHNYvyUBwoGpQ59Of9Q2HwrV1tkoph80uQKXsWvJ4c71NRN7BrSCoUChgMBik385LS0shl7vVKhMRSURRxLenqvHmx6dR19QqjU8YF4mf330TxsZqh3B2w8e1j+vTatSobzZDq+kaoL253iYi7+BWENy4cSM2bNiA6upq/PznP8eJEyfw+9//3tNzIyIfUlNvxKadJ/FD0VVpLCxEjYdXTsKCqaMHpQb2FdfW2Smjw5GVqUVZlX7Y1NtE5B3cCoKTJk1CdnY28vLyUF1djUWLFuH06dOYP3++h6dHRMOd1ebABzlF+DCvGHaH8xo2uUyGO2YnYsOy8YNeA/uK4VZnE5F3cisIPvroo0hPT8eCBQs8PR8i8iHHztTgzd2FqG3sqIHTx0bgF3ffhHFxYUM4MyIiAtwMggBYBROR2640mPD6rkIcP3dFGtNq1HjozonIunUMa2AiIi/hVhDMzs7Gjh07MHPmTCgUCmk8Li7OYxMjouHHZndg59cXsDP3AqxtS5nIZMCSmWPxk+UTERLEGpiIyJu4FQRNJhN+//vfIyIiQhqTyWTIzc312MSIaHj5/twVvL6rEDUNJmksdUw4fnH3TUgeHT6EMyMiou64FQTz8vJw9OhRBAYGeno+RDTMXG1sxRu7C3HsTI00FhqswoN3TkT2rQmQy1kDExF5K7eCYHx8PJqbmxkEiYaRAl0tcvLLUVNvRGyUBtkDvJyIzS5g1/5ifJCjg9XWVgMDWDxzLH6yfAJCg9UDdiwiIvIMt4KgzWbD8uXLkZqaCpWq4xqfd99912MTI6K+K9DVdllwuLquRfp4IMLgiaJabPqwENV1HY8wSx4dhifvvhkpY8KlOXgyiBIRUf+5FQQff/xxT8+DiAZQTn65y/Hc/PJ+hbH65la8ufsUjpyqlsY0QSr8ZPkELJkxVqqBPR1EiYhoYLgVBDMzMz09DyJC38+iXfu+i5VNCAq4/q93TYPRxbtvzO4Q8PGBEmzbp4PZ6gDgrIGzMxPw4J0TodV0rYE9FUQ9obuveefxAJVztQSLzcGzm0TkU9xeR5CIPKuvZ9Fcva+5xQpRBIIDu/4Vj43U9Hpep4qvYtOHhaiobZHGxsVp8eQ9NyMtIcLle2rqXQfOvgZRT+nua15c0YSjhVUAAJPZhvIaCwAgKiyQZzeJyKcwCBJ5ib6eRXP1Pq1GBb3Rel0QzMpMcHs+jXoz3vr4FA6dqJLGNIEqbLhjPJbOSoSih7uBY6M0qK5ruX68D0HUk7r7mn95pBRhIc6znHqjTRrv/DX1xrObRES9xSBI5CX6ehbN1fuCA1WQyWSIGxGCmgYjYiM1yHKzznQ4BOz55iLe/0qHVotdGs+aPgYPrZiIsJCAG+4jOzOhy5k2aR+9CKKDobuvud5klYKgrW1hbACwOTr+7G1nN4mI+oJBkMhL9PUsWnfvS44Px9MbpvdqDmcu1uEvOwtx+YpBGhsbG4pf3H0zxo+LdHs/7YEzN7+810F0MHX3tdN2WvpGpZRLYVClkHe818vObhIR9QWDIJGX6OtZtIE4+9ZoMON/PzmDAwUV0lhQgBLrl2bgztnjoOgUgNw1NT3G64Lftbr72i29LVG6RlCrUaG+2dL2546A6G1nN4mI+oJBkMhL9PUsWn/OvjkcAj47UootX5yDqVMNfPvUeDyychIiQn17EfmevnYpo8Ol8UhtECADrDaH157dJCLqCwZBIi/S17NofXnf+dIGvLbzJMqq9dLYmJEh+PnamzApeUSv5zBcdfe1Gw5nNImI+otBkMjPNLdY8PaeM/j6+GVpLDBAgQcWZ2DF3CQo+1ADExHR8MQgSOQnHIKIL4+WYvPn52A0dyyJMvfmODyychKiwoKGbnJERDQkGASJ/EBReSP+svMkLlY2S2Px0SH4+d1TMCUleghnRkREQ4lBkMiH6Y1W/OPTM8jJL4fYNhagVmDdonTcNS8ZKiVrYCIif8YgSOSDBEHE3mNleOfzs2gxddTAt02Jw6N3TcKIcNbARETEIEjkc4ormvCXnSdRfLlJGhs1QoMn1kzBLbwLloiIOmEQJPIRLSYr3vn8HL46WirVwGqVHPdlp2P1/GSolIqhnB4REXkhBkGiYU4QRHx9vBx///Qs9EarND5jYix+tnoyYiKCh3B2RETkzRgEiXqpQFeLnPxy1NQbERulQXbbUybaxy9WNsFiE6BWyZEcH47EOC1+OF+L0ho9IAKJo7S4Jzuty3uu3Ze7LlY2Y9POk9CVN0pjsVHBeHzNFEzLGOmJT9+n9PfrT0Q03DEIEvVCga62y7Npq+tasPnzsyiuaMLRwiqYzHbUN5ul7WZLHb49XQ2IgFwuAwBcuNyEN3adRFbmWOl5tp33BeCGYcTYasN7X5zDZ0cuQWzrgVVKOe7NSsOaBSlQq1gD30h330vgxl9/IiJfwSBI1As5+eUux788UoqwEHWXahZwLt8iCM4/twdB57hNes+1cvPLuw0ioigi7/vLeHvPGTS3dBwrc8JI/Gz1FIyMZA3sru6+lz19/YmIfA2DIFEv1NQbXY7rTVaEhahhswtdxh2C6PL1NrsAm8PqMgjWNLg+Rmm1Hpt2nsS50gZpbGRkMB5bPRm3Toh191OgNt19L7v7+hMR+SIGQaJeiI3SoLqu5bpxbbAz0KmU8i5hUCGXSWcEO1Mp5QgKcP3XLzZS0+Vjk9mGLV+dx6eHLkFo64FVSjnuXpCKtVmpCGAN3CfdfS+v/foTEfkyPlaAqBeyMxNcji+9LQ7CSRsAACAASURBVBEAoNV0PcOn1aihUMig6FQLO8dV0nuuldV2DFEUcaCgAo/9v1x8cvCiFAKnZsTgL08vxANLMxgC+6G772VWN+NERL6IZwSJeqH92rHc/HLUNBgRG6lBVtudpimjw5GbXw6ZrBlWm0O6a3hsnBY/6GpRVq0HAIyN7bhruP091+6rvEaPv35YiNMX66VjR4cH4WerJ2PGxFjIZDKX8yP39fS9JCLyFwyCRL00NT3GZVjobhwA7s1Kc2tfrRY7/r7nDD4+WCJdX6hUyLBmQSruyUpFoLrrX1kuf9I/PX3PiIj8AYMgkRcQRRGHC6vwt49Pd1l+5ubUaDy+dgrio0Ouew+XPyEiov5iECQaYhW1Bvz1w0IUFtdJY1FhgXh01WTcNnlUtzUwlz8hIqL+YhAkGiJmix3bc4qw+0AxHA5nDaxQyLBqXjLWLUpHYDd3Fbfj8idERNRfDIJEg0wURRw9VY03PzrVpQaekjICj6+ZgjEjQ93aD5c/ISKi/mIQJBpEVVdb8PquQvxQdFUai9AG4NG7JmPOTXG9uhs4OzOhyzWC7bj8CRERuYtBkGgQmK127Mi9gF15F2Bvr4HlMqycm4R1i9MRHKjq9T65/AkREfUXgyCRhx07XY03PjqFq42t0tjEpCjMnzoahcV1eO71I31e+oXLnxARUX8wCBJ5SE29EW/sPoXj565IY+GhAXhk5SSEBqvw3hfnpHEu/UJEREOBQZB8Sm8WWO782vZHtVlsjn4vzGy1OfDh1xew4+sL0nOH5XIZ7pw9Dg8syYAmSIU/bj7u8r1c+qXv3P3ee2IRbi7sTUTDlUeD4MmTJ/GnP/0JmzdvRllZGZ555hnIZDKkpqbixRdfhFzORx3TwOnNAsudX2sy21FeYwAARIUFoLpO7PPZuePnruD1XYW40mCSxjISI/DztTdhXFyYNMalXwaWu997TyzCzYW9iWg481gSe+utt/Dcc8/BYrEAAF566SU89dRTeP/99yGKInJzcz11aPJTPS2w3NNr9UZrpz/benxfd2obTPjd28fwf//2rRQCwzRq/Or+W/DHJ+d2CYGAc+kXV7j0S9+4+73vzf8jA31sIiJv5LEgmJCQgFdffVX6+MyZM8jMzAQAzJs3D0eOHPHUoclP9eYsW+fXtte31/7ZnbNzNrsD23N0eOKPuTh2pgYAIJMBy2ePw+v/mo2F0xNcLgmT3c0SL1z6pW/c/d574kwsz+4S0XDmsWp4yZIlqKiokD4WRVH6B1Gj0cBgMNxwH6+++ipee+01T02RfExvFlju/FqVUi4FQJVS3uP7OivQ1eL1XYX/f3t3Hh5VdfcB/DtrlkkmG2ENhCSQAAkRkM2wFQIisim4IAra1gpU0VrkRftYS4W60GqrVllEwT1SWUQRFIIaFJQCxZBgggkgIIRshCSTZbbz/hFyJ5PMJJPJJJOZ+X769JGcOefec8/c5Tf33HsOLhVbLvgJ0WFYMicZcVGhzZbl0C+u5eh33x6DcHNgbyLyZB32skjD5wF1Oh20Wm2LZZYuXYqlS5fa/OzChQtITU11Wf3I87VmgOWGebUatTTDh1ajarYcABRdqcbrH5/AoROXpLRgjRq/mTEIk4b3gVzu2KDQHPrFdRz97uvzVdUYUa7Tw2A0Q6WU44bknu2+biKizqjDAsFBgwbh+++/x6hRo5CRkYHRo0d31KrJR7TmLlvjvOEh/oAA9EaT3XIGoxk7M/Lxwd5c1OpNAOq6gW8a3RcLbh6I4EB1O28h2ePodz8soSvyLpRh+5d5UhCo1ahwKPMi+kWFOhWY8+4uEXmyDgsEV6xYgT//+c948cUXERsbi6lTp3bUqsmHtOYuW2vy/vBTEdZuzcQvRZYuwP69Q7FkbjL69w5zqq7kWo5+n2cvlqN7RGCT9LYM3cO7u0Tkqdo1EIyKisKWLVsAADExMXj33Xfbc3VELldytRpv7MzGgeO/SGlBASrcO30QbhwV7XA3MHUefLmDiMiCA0oT2WA0mfHJgdN4//Mc1FzrBgaAG0dFY+HNAxES5OfG2lFb8OUOIiILBoLk8Vw9q8OJ/GKs3ZqJ85ctb7bH9grB7+cmIyE63BVVJjfiyx1ERBYMBMmjuXJWh9LyGrz5SRa+PmbpBtb4K7Fw+iBMHd0XCnYDewW+3EFEZMFAkDxac7M6OHphN5nM2PXtGby7JwfVtUYpPXVEb9w3PRGhwewG9jZ8uYOIqA4DQfJobX3wP/t0CdZty8TZS+VSWt8eWvx+7nUYGMNuYCIi8m4MBMmjOfvg/5WKGmz6JBtfHrXMfqOQy3Dj6GgsumUwFIp2m32RiIio0+DVjjxaa+fsNZnM+PSb01j8XLpVEBgUoELvbkH46dwV/JBX3C51JSIi6mx4R5A6JUffBG7Ng/85Z0vx2tYfcOaipRtYrZQjMiwAAX6WQ6EtAwt3FFe/Ke2N2EZERC1jIEidTmvfBG7pwf+rlbV4a9dJ7G3wYkmAnxKaACVCNGrIZNZvA3f2gYVd+aa0t2IbERE5hl3D1Ok09yZwa5jMArsPnsHi59KtgsDxQ3th7YpJGNg3okkQCHT+gYVd1T7ejG1EROQY3hGkTscVU4CdOncFa7dmIu9CmZQW1TUIi+ck47r+kQA8d2BhTpHWMrYREZFjGAhSp9OWKcDKdXq8/dlJfPH9zxCiLs1frcBdNyZg5rg4qJSWm+CeOrAwp0hrGduIiMgxDASp03HmTp3ZLLD38Dm8tSsbFVUGKX3sdT3x21lJ6BIaYLOcJw4s7Kl3MjsS24iIyDEMBKnTae2durwLZVi7NROnzl2R0npGarD41mQM9bAgzxGeeiezI7GNiIgcw0CQOiVH7tRVVunxzu4fsfvQWakbWK2SY96UBNwyIQ4qpaL9K+omnngns6OxjYiIWsZAkDyO2Syw/8h5bPo0G+U6vZR+w+AeuH92ErqGBbqxdkRERJ6DgSB5lDMXr2Lt1kz8eLZUSuvRRYNFtw7G9QO6ubFmREREnoeBIHkEXbUB732eg0+/OW3pBlbKccfkeNz6q35Qq7y3G5iIiKi9MBCkTk0Iga+OXcCbO7NRVlkrpY9K7I7f3TIY3cLZDUxEROQsBoLULlwxz+vPl8qxdlsmsk+XSGndwgPxwK2DMXJQd1dXmYiIyOcwECSXa+s8r1U1BnzwRS52HjgNs7muH1illOO2Sf0xd1J/+LEbmIiIyCUYCJLLNTfPa3OBoBACB47/go0fZ+FKhaUbePjAbnjglsHo0YWzQhAREbkSA0FyudbO83ostxA7M/Jx8kwJqmtNUnrXsAD87pbBGJXYHTKZrF3qSkRE5MsYCFKLtqSfws6v81FRZYBcDmgCVKipNaLWYLbKF6JRY9aEuFbN83oo6xJe+89xlFXqrdLHD+2FpXcMgb+auyi1jq3nUwG0+ZlVIiJvxKssNWtL+imkfZELo6ku6DOagKuNgrZ6V3V6pH2Ri/FDe9n8vOE8r0IIfJt5Ef/84Bj0DQLKAD8lIkP9AQEGgdRqtp5PXb8tE4BAoL9KSmvNM6tERN6MV1pq1u6DZ2EyCYfzm0wCmT8V46E7htid5/VCYQXWbz+B46eKpHIKhQyRIQHQBCghk8nsdiMTNcfW86n1s8/UB4L1WnpmlYjIFzAQpGZVVOkh4HggKCBQUaW3Oc9rTa0RW9JPYftXeTBeCy5lAEKC/RAe7Ae53PIcoK1uZKKW2Ho+1WA028hp/5lVIiJfwkCQmhUcqEbp1RqHg0EZZAgOVFulCSHwXdYlvL4jC0Vl1VJ6cr8uGD+0F/YcOttkOQ27kYkcZev5VJVSbjsvf2wQETEQpOZNS+l77RlBxwJBhUKGm1L6Sn9fLK7Ehu0ncDSnUEoL1/rj/llJGDukJ2QyGSLDAu12IxO1xuSRfayeEQQArUYN2Pghwx8bREQMBKkFd6TGA0DdW8PVBijkgCZQhZoaG28NB6kxa3wc7kiNR43eiI/2/4St+/OkF03kchlmjYvFXTcmWD2vZasbmcgZ9ftR4x8WttK4zxERMRAkB9yRGi8FhI44nF2A9dtPoPBKlZSWFBeBxbcmI7qHtj2qSCSx98OCgR8RUVMMBMllCkp02LDjBP578rKUFhrkh9/OSsSEYVEcFJqIiKiTYSBIbaY3mLD1yzx8lH4K+mtvaMplwIyxsZg/dQA0AaoWlkBEvsDWYN+8U0vkXgwEqU2O/HgZ67dnoqDE0g08sG84lsxNRkzPEDfWjIg6E1uDfXNgbyL3YyBITiksrcLrH5/Ad1kFUlqIRo1fz0zEpOG92Q1MRFZsDfYNcGBvIndjIEitYjCasP2rfHy4L1eaGk4uA25OicHd0wYiiN3ARGSDrcG+AQ7sTeRuDATJYcdyC7FheyZ+KbKcuBOiw7BkTjLiokLdWDMi6uxsDfYNcGBvIndjIEgtKi6rxsaPs/Bt5kUpTatR477pg5A6oo/V1HBERLbYGuwb4MDeRO7GQJDsMhjN2JmRj7S9uajRmwAAMhlw0+i+WHDzwCZTyRER2WNvsG8+H0jkXgwEvUT9sAwnzxSjosoIIQQC/ZSo0VtmAJHJgOv6R2LVopQWl/fDT0VYvy0T5wstXTn9e4diydxk9O8d1m7bQdSSxkOQqFVy/PBTMSqq9AgOVGNaSt9WDYBOHYezCBF1PgwEvUD9sAyl5TW4UlFblyiAq0a9VT4hgOOnivDn9QftBoMlV6vx5s5sZBz/RUoLDlTh3umDMGVkNLuBya0aD0GSfboEVypqoJTLIZfLUKHTY8veUwDAYJCIyAEMBL1A/bAM5TpL4CeayZ/5U3GTNKPJjE+/OY33Ps9BTa1JSp86OhoLpg1ESJCfy+pL5KzGQ5CU6+p++JjMwupHyp6DZxkIEhE5gIGgF6gflsFkbi78szAL63wn8ouxblsmzhVUSGlxUSFYMicZCdHhrqsoURs1HoKkfp8XjX76VFRZ3w0nIiLbGAh6gfphGRRymUPBoPzaYM+l5TXY9Ek2vjp2QfpME6DCgmkDcdMNfaFgNzB1Mo2HIKnf52Ww3lf5IhMRkWPk7q4Atd3ka8MvaDWWi19zIdzgfhHYmZGPJc+nWwWBqSN6Y92KVEwfE8MgkDqlyY2GGtFq6h5ZaLy/3pTSt6OqRETk0XhH0As0HJYh+0wJKqsMMNe/NWwwolZveWs4LioUVyv1eP3jLKl8TE8tFs9JxqCYCLfUn8hRjYcgSYqNgEolR2aDt4Zv4lvDREQOYyDoJVoalqGsohabPs3G/iPnpbRAfyXuvmkApqfEQKHgzWHyDByChIjIdRgIejmTWWDPwTN4Z/eP0NUYpfSJ10fh1zMSEab1d2PtiIiIyJ0YCHqxnLOlWLstE6d/uSql9ekejCVzkpEU18WNNSMiIqLOgIGgF7paWYu3dp3E3gZjrgX4KTB/6kDMGBsDJbuBiYiICAwEvYrJLPDF9z/j7V0nUVltkNLHD+2F38xMRERIgBtrR0RERJ0NA0EP1Hiu1ckj+yAoQIW12zKRd75Myte7WxAW3ZqM6/pHurG2RERE1FkxEPQwjedavXC5HC+8d9Rqejl/tQLzpiRg1vg4qJTsBiYiIiLbGAh6mPq5VoUQqKgyoPhqDcwNZhMZc11P/HZmEiLD2A1MREREzWMg2AnZ6vqtHzetoESHGr0JRWXVqNWbpDIqpRxP/mYUx1cjuqa544iIiOowEHRCWy8w9eXzfylDZZUBBqMJCoUcfbtrMXRAVxzKvCjlvVRcKXUFx/cORWW1AZeKddLnMhkQFuyHQX0jeJEjn2TreARg9QhFw+OIxwkRkQUDwVZq/Ixeay8w9eWragwoulIDo7lu+jelQuCn82XIu1CGcK0fAv1VUhkhBN7b/SMuX6nC1UrLs4AafyW6hAZApZRjyuhoV20ikcewdzz6q22f2tIPn2MgSETUAAPBVtrXYGy+hhy9wNSXL9cZYGrwbJ/JJCBXyqA3mlGuM0iBYO21buCaBt3A4Vo/9OwSBL3RhO7hGqSyy4t8lL3j8eeCcnQLD2ySXlCqs5GbiMh3MRBspYIS2xcSRy8w9eUNRjMELIFgw38bjGaYzAKl5TVWdwDVSjlunxyPOb/qB7VK4Uz1ibyKvePRnu7hmnaqCRGRZ2Ig2ErdIzS4VFzZNN3BC0x9eZVSbhUMyiADAKgUdf89V1BhdccwIToMj919PbpH8EJGVM/e8RjdXYsavbFJeuq15weJiKgOB5lrpcl2LiSOXmDqy2s1KijkMildoZDBLASEAGoNJikI9FcrMH/qAPzj4fEMAokasXc83j45HgtuHoSeXYIgl8vQs0sQFtw8iI9QEBE1wjuCrVR/IUk/fA4FpbpWP6PXsLxMVvfWcH3gZzCapXwqpRy3TeqPuZP6w4/dwEQ2tXQ8MvAjImoeA0EnDEvo2qYLTH15IQQOHP8Fb+zMQml5rfT59QO64oFbB6NnlyBXVJfIq7X1eCQi8mUMBN3k/OUKrNuWicy8Yimta1gAfnfLYIxK7A6ZTNZMaSIiIqK2YyDYwaprjfhwby52fJ0vPQeoVMgxZ2I/3J7a3+74Z0RERESuxqijgwghcDDzEjZ+fALFV2uk9CHxkVg8Jxm9ItkNTERERB2LgWAH+KWoEuu3ZeJ/p4qktC4h/rh/9mCkJPdgNzARERG5BQPBdlRTa8SW9FPY/lUejKa6bmCFXIZbJsThzikJCPBj8xMREZH7MBJpB0IIfJd1Ca9/nIWiK9VSenK/Llg8Jxm9uwW7sXZEREREdRgIutjF4kps2H4CR3MKpbRwrT/un5WEsUN6shuYiIiIOo0ODQTNZjNWrlyJ3NxcqNVqrF69GtHR0R1ZhXZTazDhP+mnsHV/HoymuoGh5XIZZo2LxV03JiDQX+XmGhIRERFZ69BAcN++fdDr9fjwww9x/PhxPPfcc1i7dm1HVqHVZi77uEnaJy/Mtvr7cHYB1u84gcLSKiktMTYCS+YkI7qHtl3qdSy3EPsOn0NBiQ7dIzSY7ODsJvbKObs8V9XP0fy28gFwad1dtU3e5FhuIf6z7xTOXiqHyWyGWqmAJlAFlUKOsopa1BhMCA5UY1pKX9yRGm9VrnGb5V0ow/t7cqzm0nYXuVyGLiH+CAnyg59KgYoqPS5fqUKt3gTRqHoyWd1QTyqlHEaTGXqD2erz2F4hGHNdT2xN/wlVtU3nOe4oMhkgk8kghOW55EB/FYJsfF/X9e8CvcGMghKdNINRrcHU7ueAhvsTZEDf7lrcPjm+yfpac8y19/H5r7RjOHD8IgxGE1RKBcYN6Yk/zBvmcPkt6afw8df5qKw2QC4DenUNxm9mJjpcR1dsnzPLaFzmp/NXUFBiudb5qRQYmdjdp86HjvCk64VMiManu/bz7LPPIjk5GdOnTwcAjBs3DgcOHHBqWRcuXEBqairS09MRFRXlympKbAWB9T55YTYKSnTYsOME/nvyspQeGuyH385MxIRhUe3WDXwstxDvfHaySXpLc6naK3dDck8cyrzY6uW5qn6O5reVr6rGCEA0uePq6nllnW1zb3AstxDrt/2Akqu1MAsh3fGWyWQwm4UUIMmv7e93TInHHanxNtustLzGahadziLATwGjScBoNMP94Wn7kMtQF9xe+74gAKPZjLBgf/irFSi5NqxVRIifdDy1xzkAgLQ/NRQR4o9Fc5KtgkVHj7n2Pj7/lXYM+4+cb5I+aXhvh4LBLemnkPZ5Loxm6x8PYcH+eGTeUIeCsbZunzPLaFzm3OWKJj+AAECtUqBPN87nXc8d14u2xETydqmRHZWVlQgKsoyXp1AoYDS675dzW3zwRS4eXLNfCgLlMmDmuFisW5GKX13fu12fBdx3+JzN9HQ76S2V23PwrFPLa+167C3P0fy28pXr9CjXGRxel7OcbXNvsO/wOamNTSZLmGRucEevYXr9/mTv++qMqmtNMJmE1waBAGAWkLbPZBLSHdlyXa3V99LweGqPc0DD/amhcp3ean2tOeba+/g8cLzpD2UA+MZOemO7D561eQe8XFfrUB1dsX3OLKNxGVtBYF26qdX18Waedr3o0K7hoKAg6HQ66W+z2Qyl0n4VXnnlFfz73//uiKq12vuf50j/Htg3HEvmJiOmZ0iHrLugRGc7vdR2ekvlyqv0CAlSt3p5rV2PveU5mt9WPoPR9onJ2brb42ybe4OCEp3UzvZCpYbpFVV6qVxjnaE72B7vDgOtNdxWk1lYHUcN/90e5wAhbB+3BpPZan2tOeba+/g0GE020/V20hurqNLb3L9MZuFQHV2xfc4sw14Zu/l94HzoCE+7XnToHcFhw4YhIyMDAHD8+HHEx8c3m3/p0qXIzc21+f/09PSOqHKzQoLU+MO8oXj+obEdFgQCQPcIje30cNvpLZXTBjYNAh1ZXmvXY295jua3lU+lrHtmy9F1OcvZNvcG3SM0UhvLYPtOd8P04Gv7k602U8g771vz9rbNG8mu/Q+o+04aHkMN/90e54CG+1NDKoXcan2tOeba+/hUKRU209V20hsLDlTb3L8UcplDdXTF9jmzDHtl7Ob3gfOhIzztetGhgeCUKVOgVqsxb948PPvss3jiiSc6cvUuNX1MDNY9PhmpI/p0+JAw9S9INJZqJ72lcjel9HVqea1dj73lOZrfVj6tRg2tpukb2c7W3R5n29wbTB7ZR2pjhcKyr8sbBHUN0+v3J3vfV2cU4KeAQuHdoaBcBmn7FAqZFJRrNX5W30vD46k9zgEN96eGtBq11fpac8y19/E5bkhPm+lj7aQ3Ni2lr80fQVqNn0N1dMX2ObOMxmXUKtshg/rai0a+cD50hKddLxQrV65c2VErk8lkmDhxIm677TbcfvvtCA8Pd3pZ5eXlePvtt3HvvfdCq22fN3MH9A3HV0cvNEn/56MTcOOoaGnn72g9umjQNTwQxVeqoasxoEdEEG75Vb8WH0K1V27yiD5OLc9V9XM0v618t0+Ox/CB3V1Wd1dtkzfp0UWDXl2DUVCig67aALlcjkA/JSJC/BGu9YdA3fOCWo0as38VJ701bKvN7po6AL27BSM7v6TJW7nuIJfLEBkWgG7hgegWHogAPyX0BpPNLmy5DFCp5PBTKyCTNe3mju0VghnjYpF3rgwGk+1HFjqCTGYJ0ute5JEhOFCNiBB/hDX4vkKC/DB6cA90CQmA3mhC1/BARGj9oVDI2/Uc0HB/qqzWQ6GQITYqBAunWz9I35pjrr2Pz9FJPXC5tAq/FOpgMguolQpMGBbl8FvDibERkMllOHuxHHqjGQq5DH26abF4brJDdXTF9jmzjMZlBkSHo9ZgQmW15RlPP5UCoxO7+8z50BHuuF60JSbq0LeGXak93xouLqvGxo+z8G2DN2m1GjXumz4IqSP6WN0JISIiInKntsREnFmkAYPRjJ0Z+Ujbm4safd1DwDIZcNPovlhw80Dp2SciIiIib8BA8JrMvCKs25aJ85crpbR+vUOxZE4y4vuEubFmRERERO3D5wPBkqvVePOTbGT87xcpLShAhXunD8KUUdGd+i1HIiIiorbw2UDQaDLj02/O4P3Pc1DdYDqoG0dFY+HNAxES5OfG2hERERG1P58MBLPyi7FuWyZ+LqiQ0mJ7hWDJ3GQMiHb+TWYiIiIiT+JTgeCV8hq8+Wm21ZAwmgAVFtw0ADelxLAbmIiIiHyKTwSCJpMZuw6ewXt7clBVY+kGTh3RG/dNT0RoMLuBiYiIyPd4fSB48kwJ1m3LxJmL5VJa3x5aLJmbjEExEW6sGREREZF7eW0gWFZRi827spH+3/NSWqC/EnffNADTU2KgUHTo7HpEREREnY7XBYIms8Ceg2fwzp4c6BpMg/Or66PwmxmJCNP6u7F2RERERJ2HVwWCOT+XYu3WTJz+5aqU1qd7MJbMSUZSXBc31oyIiIio8/GKQPBqZS3e2nUSew+fk9IC/BSYP3UAZoyNhZLdwERERERNeHwg+NWxC9h1OBOVDbqBxw/phd/MSkRESIAba0ZERETUuXl8IPju7h+hCqwbBDqqaxAWz0nGdf0j3VwrIiIios7P4wNBAPBTK3DXlATMGh8HlZLdwERERESO8PhAcNiArnh04SREhrEbmIiIiKg1PP722e/nXscgkIiIiMgJHh8IEhEREZFzGAgSERER+SgGgkREREQ+ioEgERERkY9iIEhERETkoxgIEhEREfkoBoJEREREPoqBIBEREZGPYiBIRERE5KMYCBIRERH5KAaCRERERD6KgSARERGRj2IgSEREROSjGAgSERER+SgGgkREREQ+SunuCjjLZDIBAAoKCtxcEyIiIiL3qY+F6mOj1vDYQLCoqAgAcPfdd7u5JkRERETuV1RUhOjo6FaVkQkhRDvVp13V1NQgKysLkZGRUCgU7b6+1NRUpKent/t6PAHbwoJtYcG2sGBbWGN7WLAtLNgWFm1tC5PJhKKiIiQlJcHf379VZT32jqC/vz+GDx/eoeuMiorq0PV1ZmwLC7aFBdvCgm1hje1hwbawYFtYtLUtWnsnsB5fFiEiIiLyUQwEiYiIiHwUA0EiIiIiH8VAkIiIiMhHMRAkIiIi8lGKlStXrnR3JTzFqFGj3F2FToNtYcG2sGBbWLAtrLE9LNgWFmwLC3e1hceOI0hEREREbcOuYSIiIiIfxUCQiIiIyEcxECQiIiLyUQwEiYiIiHwUA0EiIiIiH6V0dwXcxWw2Y+XKlcjNzYVarcbq1autJmzesmUL0tLSoFQqsWTJEkycOBGlpaV47LHHUFNTg65du+LZZ59FQECAzbyexJm2uHjxIv70pz/BZDJBCIGnn34asbGx2LRpEz766COEh4cDAP76178iNjbWXZvWas60RVlZGaZOnYr4+HgAwOTJk3Hvvff65H7xt7/9DTk5OQCAoqIiaLVabNmyBatXr8axY8eg0WgAAK+90Ou7hAAADC5JREFU9hqCg4Pdsl3OaKktAKC0tBTz5s3DJ598Aj8/P9TU1GD58uUoKSmBRqPB888/j/DwcOzfvx+vvvoqlEol5s6dizvuuMNNW+U8Z9qjoqICy5cvR2VlJQwGAx5//HEMHToUX3zxBdasWYMePXoAAJYuXYqRI0e6Y7Oc4kxbCCEwfvx49O3bFwAwZMgQLFu2zOP3DWfaYsOGDThw4AAAoLy8HMXFxfj222+9/lqyefNm7Nq1CwAwYcIEPPTQQ+47Zwgf9fnnn4sVK1YIIYT43//+JxYvXix9VlhYKGbMmCFqa2tFeXm59O9Vq1aJrVu3CiGEWL9+vdi0aZPdvJ7Embb4v//7P7F3714hhBAZGRniwQcfFEIIsWzZMnHixImO3wgXcaYtvv32W/H0009bLcdX94t6er1e3HbbbSInJ0cIIcS8efNESUlJx26ACzXXFkLUHQOzZ88WQ4cOFTU1NUIIId58803x8ssvCyGE+PTTT8WqVauEXq8XkydPFmVlZaK2tlbMmTNHFBYWduzGuIAz7fHSSy+JTZs2CSGEyM/PF7fccosQQogXX3xR7Nmzp+Mq72LOtMXZs2fFokWLrPJ5w77hTFs09MADD4iMjAwhhHdfS86dOyduvfVWYTQahclkEnfeeaf48ccf3XbO8Nmu4aNHj2LcuHEA6n6NZWVlSZ9lZmZi6NChUKvVCA4ORp8+fZCTk2NVZvz48Th48KDdvJ7EmbZYsWIFJkyYAAAwmUzw8/MDAGRnZ2PDhg246667sH79+o7fmDZypi2ysrKQnZ2Ne+65Bw8//DAKCwt9dr+o9+6772LMmDFISEiA2WzGzz//jKeeegrz5s3DRx991OHb0lbNtQUAyOVybNq0CaGhoTbLjB8/HocOHUJ+fj769OmDkJAQqNVqXH/99Thy5EjHbYiLONMe9913H+bNmweg6Tlj69atmD9/Pp577jkYjcYO2grXcKYtsrOzcfnyZSxYsAC/+93vcPr0aa/YN5xpi3pffPEFtFqtVN6bryXdu3fHxo0boVAoIJfLYTQa4efn57Zzhs92DVdWViIoKEj6W6FQwGg0QqlUorKy0qrbSqPRoLKy0ipdo9GgoqLCbl5P4kxb1N+uP336NJ5//nm8+uqrAIDp06dj/vz5CAoKwkMPPYQvv/zSo7pEnWmL2NhYJCUlISUlBTt37sTq1auRmprqk/sFAOj1eqSlpUkBX1VVFe655x78+te/hslkwsKFC5GUlIQBAwZ07Aa1QXNtAQBjxoyxWcYbzxeAc+2h1WoB1D0ysHz5cvzpT3+S8k6ePBlRUVH4y1/+grS0NNxzzz0dsBWu4UxbREZG4oEHHsC0adNw5MgRLF++HE888YTH7xvOtEW99evX48UXX5T+9uZriUqlQnh4OIQQWLNmDQYNGoSYmBi3nTN89o5gUFAQdDqd9LfZbJZ21saf6XQ6BAcHW6XrdDpotVq7eT2JM20BAN999x0efPBBrFmzBrGxsRBC4N5770V4eDjUajUmTJiAkydPduzGtJEzbTF69GhpaqApU6bg5MmTPr1fHDp0CCNGjJD+DggIwMKFCxEQEICgoCCMHj3a4+6ONtcWjpTxpvMF4Fx7AEBubi7uu+8+PProo9JzgHPnzkXv3r0hk8mQmprqVecMe5KSkpCamgoAGD58OC5fvuwV+4az+0VeXh60Wq30DJ23X0sAoLa2Fo899hh0Oh3+8pe/NCnTkecMnw0Ehw0bhoyMDADA8ePHpQf9ASA5ORlHjx5FbW0tKioqkJ+fj/j4eAwbNgxff/01ACAjIwPXX3+93byexJm2+O677/C3v/0NGzduxODBgwHU/QKaMWMGdDodhBD4/vvvkZSU5JZtcpYzbfHkk0/i888/B1AXBCUmJvrsfgEABw8exPjx46W8Z8+exfz582EymWAwGHDs2DEkJiZ27Ma0UXNt0VyZxueLuLg4/PzzzygrK4Ner8eRI0cwdOjQdq17e3CmPfLy8vDII4/ghRdekB4rEUJg1qxZKCgoAGA5fjyJM23x73//G2+99RYAICcnBz179vSKfcOZtgCanjO8/VoihMDvf/97JCQk4Omnn4ZCoZDKuOOc4bNzDde/0XPq1CkIIfDMM88gIyMDffr0QWpqKrZs2YIPP/wQQggsWrQIU6dORXFxMVasWAGdToewsDC88MILCAwMtJnXkzjTFrNmzYJer0dkZCQAICYmBk8//TR27NiBd955B2q1GjfccAMefvhhN29d6zjTFufPn5e6uQICArB69Wp07drVJ/cLAHjggQfw6KOPYuDAgdKyXn/9dezZswcqlQqzZ8/GXXfd5a7NckpLbVFv0qRJ2L17N/z8/FBdXY0VK1agqKgIKpUKL7zwAiIjI6U3AIUQmDt3Lu6++243bplznGmPJUuWIDc3F7169QJQd/dj7dq1+Oabb/Cvf/0L/v7+iIuLw5NPPgmVSuWuTWs1Z9ri6tWrWL58OaqqqqBQKPDUU08hLi7O4/cNZ9oCqHsjuP4RgXrefC0xm8344x//iCFDhkj5//jHP2LAgAFuOWf4bCBIRERE5Ot8tmuYiIiIyNcxECQiIiLyUQwEiYiIiHwUA0EiIiIiH8VAkIiIiMhHMRAkIupAL730EtLT01tdTqfT4ZFHHsHMmTMxc+ZMacJ6IqK24PAxREQe4J///Cf0ej1WrFiBkpISzJ49Gzt27ECXLl3cXTUi8mA+O9cwEXmP77//HuvWrYNKpcKFCxcwadIkBAYGYt++fQCADRs24OTJk3j55ZdhNBoRFRWFVatWISwsDLt378amTZtQU1MDvV6PZ555BsOGDcOCBQswePBgHD16FKWlpXjyySelGTFseeWVV3Dx4kXk5+fjypUruPPOO3H//fdj27Zt2L59O8rKyjBx4kQUFhZi5MiRmDNnDjZv3owPPvgACoUCEydOxPLly1FcXIynnnoKBQUFkMlkWLZsGVJSUjBy5EjExMQAACIiIhAaGori4mIGgkTUJgwEicgr/PDDD9i1axdCQ0ORkpKCFStWYNu2bXjiiSeQlpaGvXv34u2330ZISAjS0tLwj3/8A6tWrUJaWhrWrVuH8PBwfPTRR9iwYQPWrVsHADAYDPjwww+xf/9+vPTSS80GggCQlZWFtLQ0mM1mzJkzBzfccAMA4PLly/jss8+gVCrx+OOPAwAyMzPx/vvvY+vWrQgICMD999+PrKwsvPHGG5g7dy5SU1NRWFiI+fPnY8eOHRgzZoy0ns8++wx6vR79+vVrp9YkIl/BQJCIvEJ8fDx69OgBAAgLC5OCsJ49e2L//v24dOkSFi5cCKBu+qeQkBDI5XK8+uqr2L9/P86cOYPDhw9DLrc8Oj1u3DgAQP/+/VFWVtZiHWbMmAGNRgOgbhqt7777DmFhYRg0aJDVhPMA8N///hcTJ06UJpDfvHkzgLp5V0+fPo2XX34ZAGA0GnH+/Hlpyr7du3fjmWeewcaNG5ssk4iotXgWISKv0Hh+2vqJ3IG6wG/YsGHSnb7a2lrodDrodDrcdtttmDVrFkaMGIGEhAS89957Urn6uVBlMplDdWi8zvq//f39m+RVKpVWy718+TICAgJgNpvx1ltvITQ0FABQWFiIiIgIAMA777yDN954A2+88QYSEhIcqhMRUXP41jAReb3k5GQcP34cZ86cAQC89tprWLNmDc6ePQuZTIbFixdj1KhR2Lt3L0wmk9Pr2bdvH/R6Pa5evYovv/wSY8eOtZt3+PDh+Prrr6HT6WA0GrFs2TJkZWVh9OjReP/99wEAeXl5mDlzJqqrq7Fv3z7pmUIGgUTkKrwjSEReLzIyEs888wz+8Ic/wGw2o1u3bvj73/8OrVaLgQMHYtq0aZDJZBg7diyOHj3q9Hr8/Pwwf/58VFZWYtGiRejXrx8yMzNt5k1MTMQ999yDefPmwWw2Y8qUKUhJSUFcXByeeuopzJw5EwCwZs0aBAUF4eWXX0ZtbS0WL14sLWP16tUYPHiw0/UlIuLwMURELvDKK68AAJYuXermmhAROY53BImIHLR582Zs3769SXrXrl2RnJzshhoREbUN7wgSERER+Si+LEJERETkoxgIEhEREfkoBoJEREREPoqBIBEREZGPYiBIRERE5KMYCBIRERH5qP8HzPqvsNB5UDw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434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663771"/>
            <a:ext cx="2664296" cy="1863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12" descr="data:image/png;base64,iVBORw0KGgoAAAANSUhEUgAAAoIAAAHBCAYAAAD91NpKAAAABHNCSVQICAgIfAhkiAAAAAlwSFlzAAALEgAACxIB0t1+/AAAADl0RVh0U29mdHdhcmUAbWF0cGxvdGxpYiB2ZXJzaW9uIDIuMi4yLCBodHRwOi8vbWF0cGxvdGxpYi5vcmcvhp/UCwAAIABJREFUeJzs3Xl8VPW9P/7XOWe2ZJLJRkJIQoCwExIUFXBDMUEQVHbX0rqzWFq9329v+/VWex9tr/1e68/efq3g0lor0loQVFRcIKKoKGiRBAgkbCEkJISsk8wks5xzfn9M5mRhkgwwk5lkXs8++pD5zPaeyfaazyqoqqqCiIiIiCKOGOoCiIiIiCg0GASJiIiIIhSDIBEREVGEYhAkIiIiilAMgkREREQRikGQiIiIKEIxCBIRERFFKAZBIiIiogjFIEhEREQUoRgEiYiIiCIUgyARERFRhGIQJCIiIopQDIJEREREEUoX6gIuVltbGw4ePIjk5GRIkhTqcoiIiIhCQpZlnDt3DpMnT4bJZLqg+w7YIHjw4EHce++9oS6DiIiIKCxs2LABV1555QXdZ8AGweTkZACeF52amhriaoiIiIhCo7q6Gvfee6+WjS7EgA2C3uHg1NRUZGRkhLgaIiIiotC6mKlyXCxCREREFKEYBImIiIgiFIMgERERUYRiECQiIiKKUAyCRERERBGKQZCIiIgoQjEIEhEREUUoBkEiIiKiCMUgSERERBShGASJiIiIIhSDIBEREVGEYhAkIiIiilAMgkREREQRikGQiIiIKEIxCBIRERENUA6XjOKTdRd9f10AayEiIiKifvJtcTXWbSnCmcrKi34MBkEiIiKiAaSm3o4X3y7Ct8VnL/mxGASJiIiIBgCXW8Hbnx3FP7eXwulWAACCANx4RQZOfnpxj8kgSERERBTm9pfWYN3mIpyptWltY4bH49GlU2BCC/76+4t7XAZBIiIiojBVb23Dy+8cwFeFZ7S2mCg9fjR/Em6ePgKiKKCiouWiH59BkIiIiCjMyLKC9748iQ0fHUabU9ba864cjgdunwyL2RCQ52EQJCIiIgojh0/W44W39uNUdbPWNnKYBauX5mLiyKSAPheDIBEREVEYaGpx4NX3DuHT705rbVFGHX4wdwLmX5cFSRQC/pwMgkREREQhJCsqPv66DK9vK4atza21X39ZOh5eMBkJFlPQnptBkIiIiChEjp1uxJ827cfxyiatLS3ZjEeXTEHu2OSgPz+DIBEREVE/a7E78bdtxfj461NQ29sMehF35o/HohvHQK/rn1OAGQSJiIiI+omqqij4thx/fb8YVptTa5+enYoVi3KRnBDVr/UwCBIRERH1g7IqK17YtB9HTjVobUMTo7FycS6unDg0JDUxCBIREREFkb3NhTc+OoIPvjwJRfUMBOt1IpbMGotleWNh0Eshq41BkIiIiCgIVFXFl/sr8cq7B9HQ7NDaLx+XjNVLpyA1yRzC6jwYBImIiIgCrPJcC154qxAHjtVqbUlxJjyyMAdX5wyDIAR+T8CLwSBIREREFCBtTjc2bi/F258fg1v2DANLooAFM7Nw980TYDKGV/QKr2qIiIiIBqi9h6rw4pYDONfYqrVlZyXh0aVTMHxobAgr6xmDIBEREdElOFtvx4tbivDd4bNaW3yMEQ8umIwbLk8Pm2FgXxgEiYiIiC6Cyy1j885j2LSjFE63AgAQBQHzrhmJ5fMmItqkD3GFfWMQJCIiIrpA+0trsHZzEapqbVrb+MwEPLpsCkalxYWwsgvDIEhERETkp7qmVrz8zgHsLqrS2mKj9bjv1mzkX5UJUQzfYWBfGASJiIiI+uCWFWzddQL/+OQI2pwyAEAAkD89E/ffmo3YaENoC7xIDIJEREREvTh0og4vvLUfp8+2aG2j0iz48bLLMC4zIYSVXToGQSIiIiIfGpsdePW9g9j5rwqtLdqoww9umYh5146CNMCGgX1hECQiIiLqRFZUfLj7JNZ/eBj2NrfWfsPUDDx4ezYSYk0hrC6wGASJiIiI2pWWN+CFTftx4oxVaxueEoPVS6dg8ughIawsOBgEiYiIKOI125147f1ibN9zCmp7m8kg4a7Z47HghtHQSWJI6wsWBkEiIiKKWIqiouDbcvz1/UNotru09qtzhmHFohwkxUWFsLrgYxAkIiKiiHTyTBNe2FSIkvIGrS01KRqrluRi6vihIays/zAIEhERUUSxt7nwxoeH8cFXZVBUz0CwXidiWd5YLL1pLPQ6KcQV9h8GQSIiIooIqqpi1/eV+PPWg2hsdmjtV0xIwcrFuUhNMoewutBgECQiIqJB7/TZZqzdXIiDx+u0tuT4KKxYlIPpk4eFsLLQYhAkIiKiQavN4cabO0rxzmfHICueYWCdJGDRjWNwR/44mAyRHYUi+9UTERHRoKSqKvYcqsZLW4pQ29SmteeOGYLVS6cgPTkmhNWFDwZBIiIiGlSq62x4cUsR/nWkRmtLiDXi4YU5uG5KGgRh4B8NFygMgkRERDQoOF0y3vr0KN769ChcbgUAIAoCbr1uFO6dOwHRJn2IKww/DIJEREQ04O07UoN1WwpRXWfX2iaMSMCjyy7DyGGWEFYW3oISBF0uF5544glUVlbC6XRi1apVGDNmDH7xi19AEASMHTsWv/rVryCKg/O4FiIiIuoftY2tePmdA/j6QJXWZjEbcP+tk5B3VSaHgfsQlCC4detWxMfH4/e//z0aGhqwaNEiTJgwAY899himT5+Op556CgUFBZg9e3Ywnp6IiIgGObes4J3Pj+PN7SVwOGUAgABgztUj8aN5ExETbQhtgQNEUILg3LlzMWfOHO2yJEk4dOgQpk2bBgCYOXMmvvrqKwZBIiIiumAHjtdi7VuFqKhp0dpGp8fh0WVTMHZ4QggrG3iCEgTNZs/O3C0tLfjJT36Cxx57DP/93/+tdc+azWY0Nzf3+TjPP/88/vSnPwWjRCIiIhpgGqxt+Mt7B/H5vkqtzWzS44fzJmLO1SMhiRwGvlBBWyxSVVWFRx99FPfccw9uu+02/P73v9eus9lssFj6nri5Zs0arFmzxud1FRUVyMvLC1i9REREFJ5kWcG23Sex/sMjaHW4tfabrhyOB27LRlyMMYTVDWxBCYK1tbV44IEH8NRTT+Hqq68GAEyaNAl79uzB9OnTsWvXLsyYMSMYT01ERESDyJFT9XhhUyHKqqxaW2ZqLB5dOgWTRiWFsLLBIShB8MUXX4TVasXatWuxdu1aAMB//Md/4Le//S2ee+45ZGVldZlDSERERNSZ1ebEa+8fwva95VqbySDhnrkTcPt1WZAk7jwSCEEJgr/85S/xy1/+8rz2N954IxhPR0RERIOEoqjYvvcUXvugGC12l9Z+7ZQ0PLxgMpLiokJY3eDDDaWJiIgoLJyobMILb+1HaXmj1pY2xIzVS6ZgyrjkEFY2eDEIEhERUUjZWl1Y/+FhbNt9EqrqaTPoRNwxezwW3zgGeh2HgYOFQZCIiIhCQlVVfL6vAn/eehBNLU6t/apJQ7FyUS5SEqNDWF1kYBAkIiKifnf6bDNeeKsQh07UaW0pCVFYuTgXV01KDWFlkYVBkIiIiPpNq8ONf3xSgq27jkNWPOPAOknAklljsSx/HIx6KcQVRhYGQSIiIgo6VVWx+0AVXnnnAOqa2rT2y8YlY9XiXKQlx4SwusjFIEhERERBdaa2BS9uLsL3pee0tkSLCY8snIxrctO0I2ip/zEIEhERUVA4XDI27SjFls+OweVWAACSKOC267Nwz5wJiDIyhoQavwJEREQUcN8dPosXtxThbL1da5s0KhGrl07BiFRLCCujzhgEiYiIKGBq6u14+Z0D2HOoWmuLizHggduyMeuK4RwGDjMMgkRERHTJXG4F73x+DP/cXgqHSwYACAJwy9UjsXzeJMRE6UNcIfnCIEhERESXpOjYOax9qxCV52xa29jh8Vi9dArGZMSHsDLqC4MgERERXZR6axv+/O5BfLG/UmuLidLjvlsnYfa0ERBFDgOHOwZBIiIiuiCyrOC9L0/g7x8fQatD1trzp2XivvmTEBdjDGF1dCEYBImIiMhvh0/WY+3mQpRVWbW2kcMseHTpFEwYmRjCyuhiMAgSERFRn5paHPjr+8Uo+LZca4sy6rD8lgmYd80oSJIYwuroYjEIEhERUY8URcUne07htQ+KYWt1ae0zL0/HQ7dPRoLFFMLq6FIxCBIREZFPx043Yu3mQhw93ai1ZaTEYPWSKcgZMySElVGgMAgSERFRFy2tLqzfVowPd5dBbW8z6iXcNXscFtwwBnodh4EHCwZBIiIiAgCoqoqd/zqNV7ceQpPNqbXPmDwMjyzMQXJCVAiro2BgECQiIiKcqrJi7eZCFJ+s19qGJkZj1ZJcXDFhaAgro2BiECQiIopg9jYX/vFxCbZ+eQKK4hkI1utELL1pLJbeNBYGvRTiCimYGASJiIgikKqq+KroDF555yDqrW1a+9QJKVi5KBfDhphDWB31FwZBIiKiCFN5rgXrNhei8Git1jYk3oRHFuZixuRUCAKPhosUDIJEREQRwuGSsXFHKbbsPAq37BkGlkQBC28Yjbtmj4fJyFgQafgVJyIiigB7D1XjxbeLcK6hVWvLGZ2EVUumYPjQ2BBWRqHEIEhERDSIna234+W3i7C3+KzWFh9jxEMLJmPm5ekcBo5wDIJERESDkMstY8tnx7BxRymcLgUAIAjA/Guz8IO5E2CO0oe4QgoHDIJERESDzP7SGqzbUoQz52xa2/jMBKxeOgVZ6XEhrIzCDYMgERHRIFHX1Io/v3sQXxae0dpiovV44NZs5F2VCVHkMDB1xSBIREQ0wLllBe9/eQIbPjqCNqcMABAAzJ4+Aj+aPwkWsyG0BVLYYhAkIiIawA6dqMPazYUor27W2rLS47B6SS7Gj0gMYWU0EDAIEhERDUCNzQ789b1D+PRfp7W2aJMOy2+ZiFuuGQWJw8DkBwZBIiKiAURWVHz0dRnWbyuGrc2ttc+6IgP335aNhFhT6IqjAYdBkIiIaIAoLW/A2rcKcbyySWsbPjQGq5ZMQc7oISGsjAYqBkEiIqIw12x34vUPivHxnlNQPSfDwWSQcPfN43H7zNHQSWJoC6QBi0GQiIgoTCmKik+/K8er7xWj2e7U2q/JHYaHF+RgSHxUCKujwYBBkIiIKAydPNOEtZsLcaSsQWsblmTGyiW5mDo+JYSV0WDCIEhERBRG7G0u/P3jI3jvy5NQFM84sF4n4o78cVgyawz0OinEFdJgwiBIREQUBlRVxRf7K/Hndw+iodmhtV81cSgeWZSD1CRzCKsLnn0lNdixtxzVdTakJpmRPy2TPZ79iEGQiIgoxCpqmrFucxGKjtVqbcnxUVixKAfTJw8LYWXB4Q1/xSdrUdfUEXqPnm7EF/srL+ox9ZKImVPT8dhdUwNVZkRgECQiImrX371TbU43/rm9FG9/fgyy7BkGliQBi28cgzvyx8FkGHx/pveV1OClLYWotzq04/ACwSUrKPj2NA4cq4VeJ8LhUmDQixidHt+vvYw/fe4znOi0vY8kAvfMnYg78sb1y/NfqMH3HUZERHQR9pXUYP22Yu1yVW2LdjnQIUJVVew5VI2X3z6Ac42tWnvumCFYtSQXGSmxAX2+QOkpKO8rqcGr7x3C6bPNUBQVoggMiY9GSnwUHC4ZqUlmGPQiCo/Woq6pVdsCJxjONbTCoO80j1JtQFVtC4DAfx276x4CAUBWgPXbDgNAWIZBBkEiIiIAO/aW+2wv2Fse0ABRXWfDS28fwHeHz2ptCbFGPLwgB9ddlgZBCM7RcBsLSrH18+NobnUBACQBUFRAUVUIggABnn8DgCSKiDJKMBp0MOpFuNwKahvbtOsB4ERlE/aX1iDRYkL52eYu4U5RgJp6O2rq7ZBEAWVVVrjdCkRRCGoIBADvwyuqCllWUV3XimiTC5t2lAY9CHYPgZ19tLuMQZCIiChcVdfZfLfX+26/UE6XjC2fHcPGHaVwuRUAgCgKuO26UbhnzgREm/QAfPe6AcCmHaUoq7JCVhQYdBLM0fo+hz33ldRg045SHDlVD7fcNYEpnf6tdktnbllBs11Bs93V4+uRFRXNdlevt/HeTm5f/ez9b7Apqgq33PEKXW4FRysasa+kJmQLUTrvAxlOGASJiGhA6224sqf5fvtKavCHf+xDY6fVuV6JFiMSLR3n9aYmms97HqNeQk2j3dNL1j4UOnyoBTMvT0fZGavPEHe4rP68IKQqKj797jTqrQ7ttn98cx+sNidkRcXxyiZ8VXRG20bG21fY6pDRZHPizDkbvthfibgYA26fORrfH6lB6ekGuNwKVBUQBEAQBO3+kUASBW2+JQAI7e+aXhID3rt7IWKjDSF53r4wCBIR0YDk7e0qOdUAFZ7hzapaG45XNCAl0Yz9pee02x493YivD1Qh2qRDi92J3nJRvdWBeqsnIAoArHYXFv5sa6+9WYoCnKqyYn2VFQAgikBVrQ0Hjp2Drc2t9QB2pwJotrvwVVEljlc0wq2oHVvHqOgyFOu9vS9NLU688eHh80Kfqp7f2xdqAnp+HYEwNDEaVZ16dyXREwQtZkPAend7kpUe1+Pw8NxrRgb1uS8WgyARhT3uM3a+7u/JyDTLeT1R/r5HgX5/F//8PZ/BRxAQ5PlhKlxuBS2tLpyptZ93rVtWYLVd2PCcCs9ctwulKEBLa+9Dpt1vX1Vru6SAFI6hz5dgVCgKgF4n4brL0uByKWhodsDlliEIAox6CRazAdEmnda7Gyx//LcbuWqYiCiQ+nMl50DR/T05XtGAvYeqkRRnQrRJd0HvUW/vL4Beh1Z9Xddbz9kAyCghFYlvjyQKEAUBkuTpyXTJSpfvE71ORHZWEizRnt681EQz8tq/1zYWlOKj3WVotjsRG23A3GtGamGr+/e1V1778Hsw/fHfbgz6cwQSgyARhbX+Wsk5kHR/T6w2V/t/nYg2dfxa9+c96un93VRQijaHW7vcPSD6Co/HKhr7bTEAhQfvAufuQ9LxsUaYTXrUNrZ2LNxQoU1yFCBArxNhMkpIjo8673GXz5vU5/fuHXnjeuxl8963YG/5eQGSumIQJKKwFuyVnANR9/fEOwzrkrsOx/rzHvX0/p6qsmJoYvR57QV7y3vsufpod1mfz0ehoZM8Cyi8XzsBgCACYnuSEyAAAmDQiXC6ZLi6rTA2R+lh6zTULQiAThIhCgIUVcXVk4f5DFz/9j+fQ1U9i17QaVccbyUOp4zl8yYFJbBNHZ/C4OcHBkEiCmupSWZtM9gu7UGe6xPOur8nep1nnze9JHa9nR/vUU/vb09hr7re1uMQrzVMt8cYDLzzK00GCYkWI6rr7L0uePGSRAH3zJ0QkPlp9//mEzT7mGMZH2PEz5Zf6fM+3u8vSRS69BZ7V/LGRhsY2EJM7PsmREShk9/DnJ7+mOsTrrq/Jxazvv2/Xben8Oc96un9HZlq8dmemmhGapLvgGkJ0+0xQsm7YvVCCfBu/QIkWkwYnR6HyaOTMG1SKmKiDUiKi0LakGiMyYhDTJQeoiBAEDw9fEa9BKNeQkyUHtfmpgVskcItPax67W01rPf7y2I2dmn3vi/hupI2krBHkIjCGuf6nK/7ezImIwF50yw4dcZ6we9RT+8vgF4n2/u6bu41I/F10Rkcq+j5dIVIopMESJIIPQC3rEJWOhZCiCKgKgDae/q8c+3iYoxwOmW0Ot2QRAEWsxGJFk+IWpY3rstiHe/XwGLWw+GS4ZZVSFJH8LSY9QH9wOQNlD0t0PCl8/fXoZN1aLG7oKgq4mOMfd6X+geDIBGFPQ4dnS+Q70lvj9VbAPd13ZiM+C7tI9I8AfV4ZROcLhkGvYjR6fHYtb8yILWHq8vGJftc6Qp4QpwnGNWixe72GYy8t+npve8e4BMtUWhpdaGuyXNu8YhUC5bljwv4z01vCzR6wp/f8CaoA2HTIR8qKiqQl5eHgoICZGRkhLocIiIapGytLmz46DDe/+qk1qNn0Iu4M388Ft04GnqdFNoCKeJdSiZijyAREZEPqqri8+8r8ZetB7scRTctOxWPLMzxuaqaaKBhECQiIurm9NlmrNtchAPHa7W2lMRorFyUg6smpYawMqLAYhAkIiJq1+pw45/bS/DO58e17U50koClN43F0rxxMOo5DEyDC4MgERFFPFVV8fWBKrzyzgHUNrVp7ZePS8bKxblIS44JYXVEwcMgSEREEe1MbQtefvsA/nWkRmtLtJjwyMIcXJM7DIJwcXsBEg0EDIJERBSRHC4Zmz89irc+Paod0yeJAm6fmYW7b56AKCP/RNLgx+9yIiKKON8dPosXtxThbL1da8selYhVS6ZgxDDfp6oQDUYMgkREFDFqGux45Z0D+OZgtdYWZzbggdsnY9YVGRwGpojDIEhERIOey63g3V3H8eYnJXC4ZACeY93mXTMKP7hlImKi9CGukCg0GASJiGhQKzp2Dus2F6GipkVrG5cZj1VLpmBMRnwIKyMKvaAGwcLCQjz77LNYv349Dh06hJUrV2LkyJEAgLvvvhvz5s0L5tMTEdEAsK+kBjv2lqO6zobUJDPyu52re7HqrW14detBfP59x7nGMVF63HfrJMyeNgKiyGFgoqAFwVdeeQVbt25FVFQUAKC4uBj3338/HnjggWA9JRERXaRghbG+nu94ZSPq2/ftU1WgqtaG4xWNWLE4V3v+zrV5N3R2uOQe65RlBR98dRKvbzusDQMDQLRRwuTRSUhOiO4SAvv7tROFk6AFwczMTDz//PP493//dwDAwYMHcfLkSRQUFGDEiBF44oknEBPDDTqJiEJtX0kN1m8r1i5X1bZol30Fot6Ck6/rAHRpG5lmQcHeU7DaXGhpdXV5bLeswOVWsKmgFFPHp2BfSQ1e2lIEq80Jh0uGLKuQJAHJ8SZU1ar445v7IMsq2lwyYqMNuHJiCo6UNaCsyqo9pgBAlAS0ORX860gNDh6vw6JZY3BH3rheXzsAbNpRirJqK6ACI4dZsCx/HEMiDSpBC4Jz5sxBRUWFdjk3NxfLli3D5MmTsW7dOrzwwgv4+c9/3utjPP/88/jTn/4UrBKJiAiekOZLwd7y80JPX8Gp+3UvbSlCm9MNp8sT8KpqbfjmYBUAQGk/wq0zWVGhqjJOtQe5TTtKUdfeYyjLKlSocMsqahvboKJN2/9PJwmob2rFR1+f0h5LEAC9ToSiqNpxcbIMuAQFb+88hjEZ8T2+9k07SlFvbdOeGwCOnm7ES1sKsWLxFIZBGjT6bbHI7NmzYbFYtH//5je/6fM+a9aswZo1a3xeV1FRgby8vIDWSEQUiarrbL7b689v7y00nh/rPPP0nC4Fep0IwLN61+VWIAieoWBfFNXTMwjA0xvXTvU+gwo42wOgl1vu+mAx0XoMiTOhqtbeJXB6H8PlVlDQ3kvpy6lqq8/6rDaXz4BMNFCJ/fVEDz74IIqKigAAX3/9NbKzs/vrqYmIqBepSWbf7Ynnt5+obER1nR2nz7agus4Oe5sbgCc0+gpVTpfSEeA66SkEehl0UvsNO9oECN2bfNLrRFw+LgU6SYReJ3Z5fu9j6HUiquttPb52AFpvY/c2XwGZaKDqtyD4n//5n3j66aexfPly7Nu3D6tXr+6vpyYiol545/F1l9etfV9JDZpanFpAcrkV1DW1wd7mRmqi2XeoEjrCl9bkx2LdmGgDAM+8PC9J6vuOBp2I+Bij9posZn2X5/c+hsWsR2qiucfXPiLVovVidqbXiT4DMtFAFdSh4YyMDGzcuBEAkJ2djTfffDOYT0dERBfBO8xZsLfc00uWaEaej5WzO/aWw2LWo67J0aXdanNqobHzHEHAE8zkbsO2OlGE0J6xnK7ze91io/UYnR4HAFiWPw4vbSmE1eaC0yVDJwpwyb77BEVBgCAImHvNyC6vyeFS0NTigCAIMOolWMx6RJv0XV5j99cOAC9tKeoyRxDwBMjuAZloIOOG0kREhKnjU/pcIVxVa4PFrEdSnBFWmwsut2fuX1yMoct9O4eqq3PTULC3HFabEy5ZgV4SYTEbkDctE6fOWLH/6Dk0251QVc+CD4vZiESLUQtbU8enYMXiKdj6+XEUl9Wh1dERHHWSAJNRhzaHG7KiItasx+0zR+OOvHHnvaZ9JTU9Bt2eXvuKxbnYVFCqLVwZkcpVwzT4MAgSEZFP3VcIA0BdkwNJcUakJkVrbWlDOrYC8xWqxmTE99rb2FtIa3W4sb/0HPYfPaet/NXrRFw7JQ1ul4KaRnuPPZid9RT2enMx9yEaaBgEiYjIp+4rhC1mA+qa2mC1uRBt6jibt6+h0r4Cla/rVVXF7qIqvPLugS7Ds1dMSMGKRbkYNoTz9AYqbuAdXhgEiYjIp+6rgKNNOgAmNNudEEXBr564i3HmXAte3FKE70vPaW1D4kx4ZFEOZkweBsGf1SYUVjqfJGNtccJiNiDapOtz83IKPgZBIqIIciG9MalJZlTVtnRpizbpMCYjHj9bfmXAa3O4ZGwqKMXmT49p+whKooCFN4zGXbPHw2Tkn6yBqPMUA2v7qnNPL6+p/cOF783LqX/wp4qIKEJc6FFy+dMyz5sjCPQ9FHwx9hZX4+W3D+BsvV1rmzw6CasW5yIz1dLLPSncdZ5i0HlvRqvNqQVB7s0YOgyCREQR4kKOkgP831bmUtTU2/HyOwew51C11hYfY8SDt2fjhqkZHAYeBDpPMdDrxI59KOWOUMi9GUOHQZCIKEJU19lgb3N7tnJp3/rFYjb02hsTrJWzLreCdz4/hje3l2h7CQoCcOt1Wbh3zgSYo/R9PAINFJ2nGHTeh1IvdWzYzb0ZQ4dBkIgoQhj1Esqrm7XL3rlaiXGmfq2jsPQc1m0pROW5jgA6fkQCVi+Zgqz2jaRp8Og8xcC72txqcyEuxoi0ITFBWXBE/mMQJCKKdH0d3hsgdU2t+MvWg/hi/xmtLTZaj/tuzUb+VZkQRQ4DD0bdpxiMyUhg+AsjDIJERBHC4ZLPOxXEYtbD6ZaD+ryyrOC9L0/i7x8fQavDDcAzDHzz9BH44bxJsJgNQX1+Cj1uzh0m5ucXAAAgAElEQVS+GASJiCKEZ66W2mUzaCC4E/WLT9Zh3eYilLUf0wYAWWkWrF46BeNHJAbteYnIPwyCREQRoj+3g2lqceCv7x9CwbentbZokw4/vGUi5l4zChKHgYnCAoMgEVGE8A7NbSooxakqK1yyAqNOwrNvfAeHS4GqqoiLMeKWa0bijrxxvT5WTxtTy4qKT74pw+vbDqOl1aXdftYVGbj/tmwkxPbvwhQi6h2DIBFRBDlW0YiyM1a0OtyQFRVtjq7zA2sbW7HhoyPYta8CBr2khTwAWvAz6iXUW9u0zYC9G1NXnmvBp9+exrGKRu3xMofGYtWSXEwePaT/XiQR+Y1BkIgoQuwrqcHbO4/B4ZIhKz0vFVYUFeVnmzE6PQ5VtS14aUsRgI65hWVV1vZNgT1HhMmKirqmNrz89gHtMYwGCffcPAG3z8yCrtN+cUQUXhgEiYgixI695XC5Fchy3/vFqJ1uYrU5AXTsAec9GaKpxQG3rKC2qQ1Kp2B5bW4aHlowGUPiowJYPXV2IWdGE/WGQZCIaBDZWFCKD3eXodnuRGy0oct8vxOVjZAVBYrq38aB9jbPVi92hxuqqqK6zg6L2QC9ToTDJcPukGFrvw0AmAwS/s+PpmHqBAaSYLrQM6OJetNnECwrK0NUVBSGDh2KTZs2oaSkBFOnTsW8efP6oz4iIvLTxoJSbNxeCsAzvFvf1IY3PjyMXd9XYubl6Whqcbaf3etfEDzX2Or5hwoIEOByK6htbIUgClqvIAAIABIsRjy67DKGwH5woWdGE/Wm1yD42muvYf369VAUBTNmzEBVVRVmz56NzZs34+TJk3j00Uf7q04iIurDh7vLAHhCoFvpCGqVNc14e+cxGPQiXG4Fkij0OkcQgOc27UPIkiRAVVTIigJ3t2HlaJMO2aOScOv1WQwh/aS6zvfZ0L2dGU3Uk16D4ObNm7Ft2zbU1tbi1ltvxTfffAOj0Yhly5Zh6dKlDIJERGGk2e6Zy9c95MmKqvXgeU8WcbhkqKoKVfUs7PAOA4uiALNJB1UFbG0uCBCQEGNAo80Jp6sjXMbFGPDjZZdhenZqey8j9RfPxuAt57cHcWNwGrx6DYKKosBgMCA9PR0PPPAAjEajdp0sB/dIIiIiujCx0QY025xQuw39SqKgzeuz2jyLPYx6CRazHmMyEvCz5VfimfXfnRcuqmptcLoV1DS2dWkfPjQGzz12A0wGTjMPhf7cGJwGv17X9N988834wQ9+AFmWsWbNGgDAkSNHcM899+CWW27plwKJiMg/t1wzEoBnPl9nFrMRBr0EWe7oGXS5FdQ1OTAizQIA2l6BXrZWF9qccpe5gFFGCZlDY/DQghyGwBCaOj4Fy+dNQtqQGIiigLQhMVg+bxKH5umi9PqT/NOf/hTffvstJEnS2gwGA9asWYMbbrgh6MUREZH/vKuDt35+HFa7E5IowGI2ItFiRHWdHfGxBjhdClyyAr0kwmI24NQZzxnA3hDx/hcnUHyyrstqYINORFKcCWMy4pE/fQQDRxiYOj6FXwcKiD4/0l111VX4xz/+gbvvvhsAkJWVhWHDhuHXv/41nnrqqaAXSERE/rsjbxzuyBuHfSU1KNhbjup6G1ITzbA73Ig2nv8r37vAwOWWUVregMKj5+Bs7wUURQG3XZeFe+aM1/YQJKLBxa++/R07dmDnzp343e9+hxMnTuCXv/wlrr/++mDXRkREF6l7j5GvOYCAZ4HBvpIavLSlCGdqO1adThyZiNVLp2DkMEu/1EtEoeFXEPzLX/6CDRs2YO7cuTCZTFi7di1ycnKCXRsREQWIrwUGbreC2qZW/Orlr7U2i9mA+2/Nxk1XDococjUw0WDn1wGQ33zzDdavX4/58+cjKysL69atw9mzZ4NdGxERBUjnBQaC4NlSprLWhuKT9QAAQQBuuXokXvxFHvKnZTIEEkUIv3oEn3jiCTz99NOYMWMGAGDDhg1YunQpvvjii6AWR0REgTN1fAoMOhHrNheh/Gyz1j4mIx6rluRiXGZCCKsjolDwKwi+9957MJs7Nqq89957uWqYiGgAaWhuw2vvF+PT705rbeYoPX40byJunjESEnsAKcj2ldRgx95yVNfZkJpkRv60TK58DgO9BsEnn3wSv/nNb7By5UqfO8e//vrrQSuMiIgunayo+Gj3Sbz+4WHt9BAAyLtqOO6bn434WGMv9yYKjH0lNV3mqFbVtmiXGQZDq9cgmJWVBQDaZtJERDRwlJyqx7rNRThe2aS1jUiNxaolU5CdlRTCyijS7Nhb7rO9YG85g2CI9RoEN27ciPvvvx/PPPMM3nrrrf6qiYiILkGz3Ym/fVCMT/acgtp+2pzJIOHeuRNx23WjIEl+rRMkCpjqOpvv9nrf7dR/eg2CaWlpmDlzJhoaGpCXl6e1q6oKQRBQUFAQ9AKJiAYT7zyp45WNcLoUGPUistLjAzJfSlFU7Pi2HK+9fwjNdpfWPvOydDxwezaS4qIutXyii5KaZO5xH0sKrV6D4CuvvILq6mqsXLkS69at66+aiIgGPF8T4wFg/bZi2NtcqGtyAACaAahqo/ZHcur4lB7v21uAPFHZhHWbC3HkVINWQ3pyDFYuzsFl4y4tYHKSP10qX/tYAkBetzOuqf/1GgRFUURaWhq2bt3a420WLVqEt99+O+CFERENVD1NjDcZPL9yrTZXl9tbbU5Em3QoaJ9H1f2+L20pBCAAUM8LkBU1zdi2+yT2HqrWhoENehF35o/HohtHQ6+TcCk4yZ8Cwfu90vnYwzx+oAgLfm0f0xvV+5uHiIgA9Dwx/lS1FUMTo+FqP8vXyyV7LlfX23zet3twBDy/e+ua2uCWFZw8Y9Xap2en4uGFORiaGH0pL0HDSf4UKN2PPaTwcMlB0Ne2MkREkaynifFeep3YJQzq2xdvpCaaUeXjvi634u0QBAAoqgq3rKDz5/CUhCisWJyLaZNSL7n+zjjJn2hw49IxIqIAS03yPQF+RKoFAGAx67u0W8wGAJ75Ur7uq9eJ0EsidJIAt6zA5e4aAjOHxmLtz/MCHgKBnl8LJ/kTDQ4MgkREAZbfwwT4ZfnjsHzeJIzJSMCQeBMsZgOGxEdhTEY8ls+bhKnjU5A/LRP2Nheq6+w4fbYF1XV26HUC9DoRrU4ZstKRAA16EZlDY/Dggskw6i9tLuCFvhZO8icaHDhHkIgowPqaGN/3PClB+4+iqLC3KXC4ZO1aUQDiY03IHpWI/OkjgjrvipP8iQY3v4Og3W5HeXk5xo8fj9bWVkRHeyYiP/LII0ErjohooLrYifE79pYj2qSDySihsdmBBqvDOzUQkijg9pmjcdfscYg26Xt9nEDiJH+iwcuvoeGvv/4aCxYswOrVq1FbW4tZs2bhyy+/BADMmzcvqAUSEUWS6jobbK0ulFc3o75TCIwySvjjv92IB27L7tcQSESDm19B8LnnnsPf//53WCwWJCcnY8OGDXjmmWeCXRsRUUQ519CKemsbqurscMueCCiJAlISonDlhKEYMcwS4gqJaLDxa2hYURQkJydrl8eMGRO0goiIIo3LreDdXcfx5iclXeYCxpkNSIwzQRIF5E8fEcIKiWiw8isIpqamYufOnRAEAVarFRs2bEBaWlqwayMiGvSKjp3Di5uLcLqm4xzW9GQzUhKiYWtzcXEGEQWVX0Hw17/+Nf7rv/4LVVVVmD17NqZPn45f//rXwa6NiGjQqre24dWth/D59xVaW0yUHvfdOgmzp42AKHKzfiIKPr+CYFJSEh566CE899xzaG5uxsGDB5GSwk+nREQXSpYVfLD7JDZ8dAT2NrfWPntaJn40fxLiYowhrI6IIo1fQfDZZ59FcXExXn31VbS2tmLt2rX47rvvsGbNmmDXR0Q0aBwpq8fazYVdzgYelWbBqsVTMHFUYggrI6JI5VcQ/Oyzz/Duu+8CAFJSUvDXv/4VixYtYhAkIvJDU4sDf/ugGNv3lmttUUYdfjB3AuZfOwqSNLgPedpXUoMde8tRXWdDapIZ+ZzzSBQ2/AqCbrcbbW1tMJs9Z0u6XK6gFkVENBgoiorte0/hbx8Uo9ne8Xvzhssz8MDt2Ui0mEJYXf/YV1KD9duKtctVtS3aZYZBotDzKwjeddddWLx4MW666SYAwK5du3DvvfcGtTAiooHsWEUjXtxchJLyBq0tIyUGq5bkIndMci/3HFx2dOoF7axgbzmDIFEY8CsI3nfffbjiiivw7bffQqfT4fe//z0mTZoU7NqIiAacllYXNnx4GNt2n4TSfiyIUS/hrpvHY8HM0dDrBvcwcHfVdTbf7fW+24mof/UaBHfu3IlZs2bhnXfeAQAkJnomM5eWlqK0tBQLFy4MfoVERAOAqqr4bF8FXt16CI0tDq396pxheGjBZKQkRIewutBJTTKjqrbl/PZEcwiqIaLueg2CBw4cwKxZs7Bnzx6f1zMIEtFg13mhg1EvAQAcLrnLoofyaivWbSnCweN12v1SE6OxYnEurpw4NFSlh4X8aZld5gh65U3LDEE1RNRdr0HwJz/5CQDPSuHHH3+8XwoiIgoXnRc62NvcKK9uBgAkxRlRVavib+8fwiffnMI3B6sgt48D63Uilt40FktuGqsFx0jmnQdYsLcc1fU2npRCFGb8miO4c+dOPPbYYxAE7nRPRJGj80IHq82p/bupxQlFAc41teJEpz0Bp05IwYpFOUgbEtOvdYa7qeNTGPyIwpRfQTA+Ph5z585FdnY2jMaOXe9/97vfBa0wIqJQ67zQweVWAHjmAtodMmydTgUZEh+FhxdMxtU5w/iBmYgGFL+C4KJFi4JdBxFR2Om80EEnCWhzytoQsNfwlBg899gNMBn9+nVKRBRW/NrHYNGiRZgwYQIaGxvR3NyM3NxchkMiGvTy2xc02Fpd54XAKKOEzKExeGhhDkMgEQ1YfgXBV199FT/96U9RU1ODiooKrFq1Cps3bw52bUREIZWRHAOdJKKqzq6FQJ0kIDUpGldOGIoHF+Rw7hsRDWh+fYz95z//iS1btiAmxjMB+tFHH8Xdd9+NJUuWBLU4IqJQcLkVvPP5MfxzeykcLhkAIArA/OuycO+cCTBH6UNcIRFRYPi9WESn67hpVFSUdu4wEdFgUlh6Duu2FKHyXMcmyONHJGDV4lyMzogPYWVERIHnVxDMysrCnXfeifnz50On02H79u2IiYnBn/70JwDAj3/846AWSUQUbHVNrXh16yHs2l+ptcVGG/Cj+ZMwe1omRJGrgYlo8PErCKanpyM9PR1OpxNOpxPXXnttsOsiIuoXsqzg/a9OYsNHR9Dq6NgSZs6MEfjhvEmwmA0hrI6IKLj8CoK99fitWLEiYMUQEfWn4pN1WLe5CGVVHZtCZ6XHYdWSXEwYkRjCyoiI+scl73lQU1PT43WFhYV49tlnsX79epw6dQq/+MUvIAgCxo4di1/96lcQRb8WLRMRBVRTiwOvvV+MHd92nBwSbdJh+S0Tccs1oyBxGJiIIkTQNr965ZVXsHXrVkRFRQHwnELy2GOPYfr06XjqqadQUFCA2bNnB+vpiYjOIysqPtlzCq9/UIyWVpfWfuMVGXjg1mwkWEwhrI6IqP8FrUsuMzMTzz//vHb50KFDmDZtGgBg5syZ2L17d7CemojoPMdON+Jn/28X1r5VqIXA4UNj8fTqa/G/7rmCIZCIIlLQegTnzJmDiooK7bKqqtoZnGazGc3NzX0+xvPPP6+tTCYiuhgtdifWf3gYH35dBrX9YBCTQcLdN0/A7TOzoJM4RYWIItclB0FVVfu+EdBlPqDNZoPFYunzPmvWrMGaNWt8XldRUYG8vDz/iiSiiLCvpAY79pajus6GoYnRSE6IwqffnkaTzand5trcNDy0YDKGxEeFpK7UJDPyp2XyRBIiCguXHAQXLlzo1+0mTZqEPXv2YPr06di1axdmzJhxqU9NRKTZV1KD9duKAQAOl4zvDp9Fm1PWrh82xIyVi3IxdUL/BrDOdQFAVW2LdplhkIhCza8g+MUXX+APf/gDrFYrVFXVhnkLCgpw3333+fVEP//5z/Hkk0/iueeeQ1ZWFubMmXMpdRMRdbFjbzkURUW9tQ2NLR09gKIA3D1nAhbfOAYGvRSSunwp2FvOIEhEIedXEPztb3+LX/ziFxg7dqw2z88fGRkZ2LhxIwBg1KhReOONNy6uSiIalAI1ZKqqKo6ebsC5hlbISsd0lWiTDimJUbhr9vhAln1BqutsvtvrfbcTEfUnv4JgQkICZs2aFexaiGgQ6hz2jO09cg3NbWixu2Bvc8NokGAx61FVq/o9ZNr5MS1mAxqaHaius2vX6yQBQ+KjYDbpkJ4cG7wX54fUJDOqalvOb0/kee1EFHp+BcErrrgCv/vd73D99dfDaDRq7VdddVXQCiOiga/z/Dh7mwvl1Q4o7QvMZFmFChVwAnVuBQAQbdL3OWTqfUxFUdHQ7MDR041drk+INSIh1qidDZw3LTMYL81v+dMyu8wR9Ap1XUREgJ9BsKioCABQXNzxy0wQBLz++uvBqYqIBoXO8+OsNs/efbLsCYIq2gOhokIUBVhtLkSb9H0Ome7YWw5bqwvnGlvhljuGgeNjjPjBvIkoKj2H6nobUhPNyAuD1bne5y/YWx5WdRERAX4GwfXr1we7DiIahDrPj3O19/p5A6AAAWr7/zpf39uQaXWdDfuOnIWtza21SaKAIfEmWMwGzJk+AnOmjwj467hUU8enMPgRUVjyKwju378fL730Eux2O1RVhaIoOHPmDD799NNg10dEA1jn+XF6nQiXW4EAz5CtJAlwy6p2Wa/z7DXqa8jU5ZaxZecxbNxRCmd7YASAuBgDkiwmiKKAYUkxwX45RESDjl9b6j/xxBPIz8+HLMu49957MXToUOTn5we7NiIa4PI7hTqLWQ/AEwAlSYAoCNBJIgx6ERCAkcMsWD5v0nk9Z9+X1GDNszvxxkdHtBBoMkgYnhKD5PiosJkLSEQ0EPnVI2gwGLBkyRJUVlbCYrHgmWeewW233Rbs2ohogOs+Py7REgUIQIPVAadLhkEvYnR6vM85c3VNrXjl3YP4qvCM1mYxG3D/rdmItxix89vTnHNHRHSJ/AqCRqMRjY2NGDVqFAoLC3H11VdDluW+70hEEe9C58e5ZQXvfXECf//kCNocnt8zggDMnTESy+dNRGy0AQBw5YShQamXBiYe40d0cfwKgvfddx8ef/xxPP/881i2bBnee+89TJ48Odi1EVGEOXSiDus2F+JUdbPWNiYjDquWTMG4zIQQVkbhjMf4EV08v4LgLbfcgrlz50IQBGzevBllZWWYMGFCsGsjogjR0NyG194vxqffndbazFF6/HDeRMyZMRKS6P+JRhR5eIwf0cXza7FIU1MTnnzySfzwhz+E0+nE+vXr0dzc3PcdiYh6ISsqPvjqJFb934IuIfCmK4fjxZ/nYd41oxgCqU88xo/o4vkVBJ988knk5OSgsbER0dHRSElJwc9+9rNg10ZEg1hpeQP+9x8/x4tbirR9AUcOs+D/PnodHr97KuJjjX08ApFHapLvvSd5jB9R3/wKghUVFbjzzjshiiIMBgMef/xxVFdXB7s2IhqEmu1OvPBWIf73/9uFYxVNAACTUcKDt0/GHx6/AdlZSSGukAaa/B62DuKWQkR982uOoCRJaG5uhiB4hmjKysogin5lSCIiAICiqCj4thyvfVAMq82ptV9/WToevD0bSXFRIayOBjIe40d08fwKgmvWrMHy5ctRVVWF1atXY//+/Xj66aeDXRsRDRInzzRh3eYiHC6r19rSk81YsSgXl/OPNQUAj/Ejujh+BcHJkycjPz8fO3fuRFVVFWbPno2DBw/ixhtvDHJ5RDSQ2dtc2PDxEbz/5UkoiudMYYNewp3547DoxtHQ66QQV0hEFNn8CoIPP/wwxo8fj1mzZgW7HiIaBFRVxa7vK/HqewdRb3Vo7dOzU/HwwhwMTYwOYXUUaBsLSvHh7jI0tTggCAJio/UYlmTGwRN1oS6ti+XzJuKOvHG93mZjQSne/PgIXLKqtUWbdFBUFW63Ar3OcxrOsvxxYdsD2Z+ba/vzXNzsO7z5FQQBcCiYiPxy+mwzXtxShKJjtVpbSkI0VizKwbTs1BBWRsHwP2/uw87vKqCqKrzRqa5JRl1TW0jr8mX9tsM4cKwWsdEGn6Hkf97ch4JvT593P3v7qnYAcMsyDpfV46UthVixeErYBZq+NtcOZCjzZyNvbvYd/vwKgvn5+di0aRNmzJgBSeoYyklLSwtaYUQ0sLQ53Hhzewne3XUc7vbeFJ0kYsmsMViaNxYmg9+fO2mA2FdSg8/3VUBFRwgMd/tLzyFtiBnRJl2XUAIAn++r8OsxZEVFg9URlhtW97a5NoCAhjJ/NvLmZt/hz6/fzHa7HU8//TQSEjqOeBIEAQUFBUErjIjCm7dnoaq2BXqdhDO1LWhq6VgNfPm4ZKxYnIv05JgQVknBtGNvOWRloETADlabE9Gmjj9/BXvLoQIX9FocLiUsN6zubXPtQIcyfzby5mbf4c+vILhz5058/fXXMJlMwa6HiILMG+BOVDai2e6C0y1DJ4kYmWrB5RNSUHbGet6wUefhJKNeQrPdieo6OyRRgKyocLhk7fGT4kx4aMFkXJubpm05RYNTdZ1N+x4YSFyy0uVydb0NqgpIoqD1ZvdJCM8Nq1OTzKiqbTm/PdGMqgCHst6e60JuQ6Hl12aA6enpaGpqCnYtRBRk3vk6xysaUVPfima7Ew6nDIdTRkl5A978pATHKxqgqqo2bLSxoBTrtxWjqrYFtlYXjp5uRHl1M1yyArvD3SUEZiTHYO2/34TrpqQzBEaA1CQzLGbPCTAD5astANBLXf/0pSaau7wWfxh0YlhuWN3b5tqBPoHFn428udl3+POrR9DlcmH+/PkYO3Ys9Hq91v76668HrTAiCjzv0JDV5uzSiyN36gWx2lyINnX8nH+0uwxxMQbtforimQ+mdrq/KApITzYjyqjrcl8a3PKnZWq9PVabQ+tNE0XAoJPQ5pR7u3tI6HQiLGZDlzZvKKmqbUFTi6PPHk6dKITtquG+NtfuPEfQ62JDmT8beXOz7/DnVxBcuXJlsOsgon7gna/jcitdpvd3/rfL3XXYzGp3Ii7GAJdbgb3Nhe5/I3WSAFEUYNRLHO6JML7+yI9Is+DUGat2Wa8XUXS0FnXWNm0vyVCZPDoJl49P6VJf91BSsLccew5Vd+np9hykJUAUgPSUGDxw2+SwDjI9ba4djFDmz0be3Ow7vPkVBKdNmxbsOoioH3jn6+h1YpcwKHQa2NPrug6bxUbp0dDsQL21DWq3v+MGnQhBELT7cLgn8gymP/KD6bX0JBJeI10YHhhMFEG883UsZgMksSP8SZKg/d9i7hjatbe54ZIV1DV1hEBB8ITFRIsRBr1nO6mRaRYsnzeJf2CIiAYYbuxFFEE6Dw0JgoAWu1NbNTximEUbNqs414wWuws1Da3afXWSgMQ4E5LjoyBAgNMtc74PEdEAxyBIFGF6GxqSZQXbdpfhuyNnu5ymMHtaJn40fxLiYvxfVRlsPLYqfPBrQTRwMQgSEQDgyKl6rHurCCfOdGwVNXKYBauXTMHEUYkhrOx8PLYqfPBrQTSwMQgSRTirzYm/fVCMT/ac0tqijDr8YO4EzL92FCQp/KYS89iq0OrcA9jQ7IBBJ3Y5qQPg14JooGAQJIpQiqJi+95y/O2DQ2i2u7T2mZen44HbspEUFxXC6nrHY6tCp3sPYLPNe6ygqUsY5NeCaGBgECSKQMcrGrFuSxFKTjVobRkpMVi5OBdTxiaHsDL/8Niq0OneG+vdiqj7+b38WhANDAyCRBHE1urCGx8dxravTmobQxv1Eu6cPQ4Lbxhz3h6C4Sp/WmZAT0gg/3XvjbWY9ahrcpx3fi+/FkQDA4MgUQRQVRWf76vAX947hMZmh9Y+Y3IqHl6Qg5TE6BBWd+F4bFXodO+N9R4p6HKrEEWBXwuiAYZBkGiQK6+24sUtB3DgeK3WlpoUjRWLcnHlxKEhrOzS8ISE0PDVGxtt0nNDcaIBikGQaJBqdbjxz+0leOfz45Dbx4H1OhFLbxqLJTeNhbH9VBCiC8HeWKLBhUGQaJBRVRW7D1Thz+8cQG1Tm9Y+dXwKVizOQdqQmBBWR4MBe2OJBg8GQaJB5ExtC156+wD2HanR2obEmfDQwhxckzMMgiD0cu/A4CkTREQDB4Mg0SDgcMl4q+AoNu88Cpfbs3pTEgUsmDkad908HlHG/vlR5ykTRAMXP8RFJgZBogHu2+JqvPT2AZytt2ttk0cnYeXiXIxItfRrLTzxg2hg4oe4yMUgSBQgF/pp2nv7E5WNcLgUGPQiRqfHd7nfxoJSfLi7DM12J0x6CfGxRhj0ElKTzLhy4lDsLjqDPYeqtceMjzXiwduyccPUjH4ZBu6OJ34QDUz8EBe5GASJAuBCP017b29vc6Ou04IOqA3aHm3HKhqxcXspAEBRVVjtTljtTsTHGFDX1IovCyuhtm8KLQrA/OuycO+cCTBH6YP0KvvGEz+IBiZ+iItcA+MYAaIw19un6d5ub9XOaUX7ZZd2vw93l2ntsuxJfKoKNDQ7UW91aCFw/IgEPPfYDXhkYU5IQyDg2WPOF54yQRTeUpN8f1jjh7jBjz2CRAFwoZ+mvbf3Luzw8l6urreh2d4REhVv6utEFAUkx5vwzI+vhyj2/zCwL9xjjmhg4rGNkYtBkCgALnRI1Ht7vU7sEga9Z/2mJppRb3XA2uLQNoPuzGLWI8liwvChlrAJgV7cY45o4OGHuMjFIEgUABf6adp7e4vZ0GWOoMWs1+4XFaXDJ1+fQvcYaInWIyUhutfHJyK6UPwQF5kYBIkC4EI/TXe+vSA0wemStVXDM3KG4cv9ldjebdg9SyQAACAASURBVH6hySAhJTEKJoOOn9aJiCggGASJAuRCP013v72iqPh4zymsfasQLa0urX3WFRm4/7ZsJMSaAlovERERgyBRGDh2uhHrthSitLxRaxs+NBarluQiZ/SQEFZGRESDGYMgUQi12J1Y/+FhfPh1mbYdjMkg4e6bx+P2maOhk7jDExERBQ+DIFEIqKqKnf86jVffO4Smlo5tYq7JHYaHbs9BckJUCKsjIqJIwSBI1M9OVVmxbksRDp2o09qGDTFj5aJcTJ3AxR9ERNR/GASJ+om9zYV/fFKCrV+cgNK+N6BBJ2JZ/jgsvnEMDHopxBUSEVGkYRAkCrB9JTXYsbcc1XU2pCaZkXfVcNjb3PjzuwdRb+3YM/DKiUOxYlFOj0c7ERERBRuDIFEA7Sup6bKx9KmqJvz362fR6nBrbckJUXh4QQ5mTE6FIITXqSBERBRZGASJAmhH+ybQiqKiodmBhmaHdp1OErDoxjG4I28cTEb+6BERUejxrxFRAFXX2WBrdeFcYyvccsfhcFFGHf6/n87E8KGxIayOiIioKwZBogCprrOhrqmtyzxASRQwJN6EccMTLikEdp93mM/j5YiIKAAYBIkukcstY8tnx7BxeymcbkVrj4sxIMligigKyJ8+4qIfv/u8w6raFu0ywyAREV0KBkGiS/B9SQ1eersIledsWtvwobFIjo9CS6sTqYlm5F1i75133mF3BXvLGQSJiOiSMAhSRPMOuR6vbITTpcCoF5EQawIAOFxyj8OwdU2t+PO7B/Fl4RmtzWI24L75k5B3VSZEMXCrgavrbL7b6323ExER+YtBkCKWd8jV3uZCXZNndW+TqqKmoRWiICApzoiqWrXLMKxbVvD+lyfw94+PoNUhAwAEAZgzYyR+OG8iYqMNAa8zNcmMqtqW89sTuf8gERFdGgZBiljeIVerzaW1ye0rfUWdAKvNhWiTHoBnGNaol7BucyFOVTdrtx+TEYdVS6ZgXGZC0OrMn5bZZY6gV960zKA9JxERRQYGQYpY3iFXV6cFHio6tnzxtrtlBfuP1mDX/krtOnOUHj+cNxFzZoyEFMBhYF+8w9IFe8tRXW8LyLxDIiIigEGQIph3yFWvE7XQJ6Aj1OkkAU0tDtQ1tUHpyIe46crhuP/WbMTHGvut1qnjUxj8iIgo4BgEKWJ5h1wtZr02R1CSPEFQUVQ4VRW2xo49AUekxmLVkinIzkoKSb1ERESB1u9BcOH/396dx0dV3/sff89MNrIvJgSIYQ+yJEBUVAQpBKwLIDcoIopawALaPH62tlKrDy8XKlZa2yu4IBWxUi1QFvUqaAmoVAGDIA1hlc0IJCQhgZAh28yc3x+RQSQgGZI5yczr+RfzmTk5n/AlOW/O95zzHTVKERF1D9ZNSkrSs88+6+0WAEnnTrlaLHV3DQfYrKqqdais/OzScEGBVo2/tbuGD+ikAJvVrHYBAGh0Xg2C1dV1B9dFixZ5c7fABZ2ZcnW5DK37Ml8L39+pcnuN+/0be7fVQ3f0UlxUKxO7BACgaXg1CO7evVuVlZWaMGGCHA6HfvWrX6lPnz7ebAE4z8GjJ/XK8lztOlTqrrW9IkxTMtPUl+vyAAA+zKtBMCQkRBMnTtRdd92lQ4cO6aGHHtKHH36ogID625g7d65efPFFb7YIP3K6qlZvfbRb7392UK7v7gYJCrBqzLAUZf6kiwIDbCZ3CABA0/JqEOzYsaPat28vi8Wijh07Kjo6WsXFxWrTpk29n8/KylJWVla97x0+fFgZGRlN2S58lGEY+ve2I1rwXp5Kv3ct4HU9E/XQqFS1jg01sTsAALzHq0Fw2bJl2rt3r6ZPn65jx46poqJC8fHx3mwBfu7bY6c0b0WucveVuGsJsaGaPCpV/XommtgZAADe59UgeOedd+qJJ57QPffcI4vFolmzZl1wWhhoTFU1Di3N3quVn+yT47vVQwJsVo0e3EV3ZnRVSBD/DgEA/serR7+goCA9//zz3twl/JxhGPpiR6H++s52FZVVuut9usZrcmaqkhIiTOwOAABzcRoEPqvwuF2vrtyuL3cdc9diI0M06Y5eGtC7rSyWpl0aDgCA5o4giBZv654iZefkq/C4XYlxYRqUnqQDR05q2dq9qvlu6Tir1aKRAzvpnpu7KTQk0OSOAQBoHgiCaNG27inSolU73a/3HS7TprwC99rBktSjY6ymju6tDm0izWgRAIBmiyCIFi07J1+SVOtwqeRkpeyVDvd7UeFB+tnwnhpyzZVMAwMAUA+CIFq0gpIKlZ2qVml5lQzjbD0qPEjzpmUoPDSoQV/vh9PMQ/slu9ckBgDA1xAE0WLl7S/R0RK7TledPQsYHGhTfEyIOrWN9igEfn+auaCkwv2aMAgA8EUEQTQLS9fu1dsf7pLz7KV9sljqbvJwuQzJkAIDbRrYp60euK2HXn9/hz7Zctj9WavForioYEWGBclisSijX3KDezgzzfxDa3PyCYIAAJ9EEITplq7dq0Wrdp1XNwzJ6Tw731tT69Tazd/qk62Hz6n3TYlXcJBNpeVVSowNU4aH07mFx+3110vrrwMA0NIRBGG61RsONejzZ0JghzaRmjo6TT06xjVKH4lxYSooqTi/HhvWKF8fAIDmxmp2A8Cp0zUN3mbSHb30v78c1GghUJKGXmA62ZNpZgAAWgLOCMJ0EaFBqq6p/PEPficowKo7burc6H2cmU5em5OvwlL7ZU0zAwDQEhAEYbpb+3eo9xrB+lgs0sC+7Zqsl/RuCQQ/AIDfIAjCdGMyUiRJb63eJZdx4c8FB9o0oE9bPTo23UudAQDg2wiCMJ1hGEqIbqWo8GCVnap216/vlaiH7khVQmyoid0BAOC7CIIwVX5hueat2K7t+0vctcS4UP18VKqu7ZFoYmcAAPg+giBMUVnt0JI1e/TOp/vl/G4+ODDAqjuHdNXoIV0VHGgzuUMAAHwfQRBeZRiGNm4v0F/fzVPJibN3CqdflaDJ/5WqtleEm9gdAAD+hSAIrzlaUqH5K7dry+4id+2KqBBNGpWq/qltZLFYTOwOaP627ilSdk6+Co/blRgXpqE83gjAZSIIoslV1zq1fN3XWrbua9U66hYTtlktGjWos+4e1k2tgvlnCPyYrXuKtGjVTvfrgpIK92vCIABPcQRGk/py1zG9ujJXhcdPu2u9OsdpamaakhMjTewMaFmyc/Lrra/NyScIAvAYQRBNoqjstF57N08btxe4a9ERwZo4oqcGpScxDQw0UOFxe/310vrrAHApCIJoVLUOl975dJ+WZO9VdY1TkmS1SLfd2FH33tJd4a0CTe4QaJkS48JUUFJxfj02zIRuAPgKgiAaTe6+Yr2yPFeHi84erLolx2jq6DR1Too2sTOg5RvaL/mcawTPyOiXbEI3AHwFQRCXrbS8Sq+/t0OffnXYXYsIDdQDt/fQsH7tZbUyDQxcrjPXAa7NyVdhqV2JsWHK4K5hAJeJIAiPOZ0uffD5Qf39w92qrHa46zdf117339ZdUeHBJnYH+J70bgkEPwCNiiAIj+w+VKqXl/9HB4+Wu2ud2kZp6ug0XdUh1sTOAADApSIIQlLdM8pefy9P3xZVyPXdkm8/ZLFIPTvFqU1cmNZ871EWoSEBuu+W7rqtfwfZbFZvtQwAAC4TQRDauqdILyzeqrLyatUfAesYhpS3/7jy9h93136SnqQJI3oqJjKk6RsFAACNiiAIZefkq9xec9EQ+ENXto7Q1Mw0pXa5osn6AgAATYsgCBUet8t5gengC3nhVz9RYADTwAAAtGQcyaHEuDDZGvCIF6vFQggEAMAHcDSHhvZLVmRYkC41CqZ1ZToYAABfQBCE0rslaEpmb0WEXnz5N4tF6pMSr5mT+3upMwAA0JS4RtDPGYahz3OP6rV381R+utZdv6Z7a/18VKraXME6pgAA+CqCoB87UlyheStytW1vsbt2RXQr/XxUL13fq40sFpaGAwDAlxEE/VBVjUPL1n6t5R/vk8PpkiQF2CwaNaiL7h6aopBg/lkAAOAPOOL7mZwdhXr1ne0qKj3trqV1uUJTMtN0ZesIEzsDAADeRhD0E8dKT+uv72zXFzsK3bWYiGBNHNlLN/VtxzQwAAB+iCDo42odTq34ZJ+WZn+tmlqnJMlqkYYP6KRxP71KYa0ufqcwAADwXQRBH7Ztb5HmrcjVkWK7u3ZV+xhNHd1bndpFmdgZAABoDgiCPuj4yUoteG+H/r3tiLsWGRakB2/voYxrk2VtwCoiAADAdxEEfYjD6dL7nx3Q2x/tVmV13TSwxSL99PoO6t31Cm3ILdDqjYeUGBemof2Sld4twdyGAQCAqQiCPmLHgeOatyJXhwrK3bXOSVF6eHRvVVTWatGqne56QUmF+zVhEAAA/0UQbOFOnKrWwvd3aN2X37prYSEBGn9bD91yQwfZrBbNXvRlvduuzcknCAIA4McIgi2U02Xoo02H9OaqXbJXnl0absg1V+rB4T0UExHirhUet9f3JVRYWn8dAAD4B4JgC7Q3v0yvrMjVvm9PuGvR4cEyVLducO6+Et3av4PGZKRIkhLjwlRQUnHe10mMZR1hAAD8GUGwAbbuKVJ2Tr4Kj9ub9IaLrXuK9Pp7eTpSXCGXIYUE2hQfGyqbRTpd7dSx43YZ3322VbBNPTrGafu+EvdDoU/Za7R0zV5J0piMFA3tl3zONYJnZPRLbvTeAQBAy0EQvERb9xR55YaLrXuK9MLirSo7VS1JMgzpdLVD3xSUy2Kpe33Gjb3batLIXvrN3H/XuzLIhxsOaUxGiru/tTn5Kiy1KzE2TBncNQwAgN8jCF6i7Jz8euuNfcNFdk6+yu019b53JgQGBljVLTlGv73/WknSqdP1f/779fRuCQQ/AABwDqvZDbQU3rrhovC4XU6XIcM49+zfGbGRwUpuHa4ah9NdiwgNqvdrXagOAAAgEQQvWWJc/TdWNPYNF61jQ3WhdT9sVik2MkQWi+Wc/d7av0O9n7/lAnUAAACJIHjJhl7gxorGvOHi22On3DeI/JBFUlT42UfCfH+/YzJSNGZYiiLDgmSx1C0nN2ZYivuuYQAAgPpwjeAlasobLqpqHFqavVcrP9knh/NsCjxz/0er4AAlxIQqKNB6wf2OySD4AQCAhiEINkBj33BhGIa+2FGov76zXUVlle56n67xmpyZqqSEiEbbFwAAwA8RBE1SeNyuV1du15e7jrlrsZEhmjSylwb0aVvv42AAAAAaE0HQy2pqnVrxyT79M3uvahwuSZLVatHIgZ10z83dFBoSaHKHAADAXxAEvWjrniLNW5GrgpKzj5zp3iFWD9/ZWx3aRJrYGQAA8EcEQS8oOVGp197N0+e5R921yLAg/Wx4Tw255kpZrUwDAwAA7yMINiGH06X31h/QP/61W1U1dQ+AtlikW27ooPtv7a5wHvgMAABMRBBsInn7S/TKilzlF55y17pcGa2pmWlKSY4xsTMAAIA6BMFGVnaqSgv/b4c+3nLYXQtvFaj7b+uum6/vIBvTwAAAoJkgCDYSp8vQ6g0H9ffVu2SvcrjrGddeqQdv76noiGATuwMAADgfQbAR7PmmVK+syNX+wyfdtQ5tIjV1dJp6dIwzsTMAAIALIwhehnJ7jd5ctVP/+uIbGd+tDNcq2KZ7b+mu4Td2lM3GUs4AAKD5Igh6wOUylL05X2+8v1OnTte46wP7tNPEkT0VF9XKxO4AAAAuDUGwgQ4cOalXlv9Hu78pc9faxYdramaaeqfEm9gZAABAw3g1CLpcLk2fPl179uxRUFCQfv/736t9+/bebKHBRjz27gXfCwq0aeywFI0a1FmBATYvdgUAuJite4r0z+y92nfkhGpqXbJICgq0qnO7aPW9KkFf7S7S7m9K5XAa52wXGRak3l3jNbRfstK7JZjTPOBFXg2C2dnZqqmp0ZIlS7Rt2zb94Q9/0CuvvOLNFhrkYiHwup6JemhUqlrHhnqxIwDAj9m6p0ivrshVcVmlHE6XzkS9qmqndh0q1a5DpXIZhvva7u8rt9do294iFZRUSBJhED7Pq3czbNmyRQMHDpQk9enTR3l5ed7cfaN6asJ1hEAAaIayc/JVbq+R02Xo+1nPUN2jvpyu+kPgGRWVtZKktTn5Tdon0Bx49YxgRUWFwsPD3a9tNpscDocCAupvY+7cuXrxxRe91Z5bZbVDS9bs8fp+AQCXr/C4XbUOl86NgZfuTEgsLLU3YldA8+TVIBgeHi67/ewPlsvlumAIlKSsrCxlZWXV+97hw4eVkZHRqP0ZhqGN2wv013fzVHKislG/NgDAOxLjwlRQ4nkYtHy3AFRibFgjdwY0P16dGk5PT9f69eslSdu2bVNKSoo3d39RBSV2/c9rm/Ts3zYTAgGgBRvaL1mRYUGyWS36/qKeFkk2q6WufpHVPsNbBUqSMvolN2mfQHPg1TOCw4YN0+eff66xY8fKMAzNmjXLm7uvV02tU8vWfa1l675WrcMlqe4XxcibOmvssBTd/eSq87b5v+fv8HabAIBLlN4tQZMz0/TPtXu1/3DdXcNS3ZMeOreL+tG7hvt0jVcGdw3DT3g1CFqtVs2YMcObu7yoL3cd0/yV21Vw/Ox0dc9OcZo6Ok3tEyMlEfoAoCVK75Zw0SA3JqP5zEgBZvLLB0oXlZ3Wa+/maeP2AnctOiJYE0b01E/Sk2S52JwBAACAj/CrIFjrcOnd9fu1eM0eVdc4JUlWi3Rb/46699bu7utCAAAA/IHfBMHcfcWatyJX3x6rcNe6Jcdoyug0dUmKNrEzAAAAc/h8ECwtr9Lr7+3Qp18ddtciQgP1wO09NKxfe1mtTAMDAAD/5LNB0Ol06YMNB/XWh7t1usrhrg/rl6wHbu+hqPBgE7sDAAAwn08Gwd2HSvXK8lwdOHrSXevYNlJTM3ure8dYEzsDAABoPnwqCJ6sqNbfPtipNd9bHzI0JED33nKVbu/fUTabV5+fDQAA0Kz5RBB0uQz964tv9OaqnTp1utZd/0l6kn42oqdiI0NM7A4AAKB5avFB8JvCcv3v8gPak1/mrl3ZOlxTMtOU1iXexM4AAACatxYfBH//+hcKaFV33V9wkE33DOumkTd1VmAA08AAAAAX0+KDoPHdMpE3pLbRpDt6KSEm1NyGAAAAWogWHwQTYkL1/+6/Xldf1drsVgAAAFqUFh8E/+fnN6hjB0IgAABAQ7X4C+m4FhAAAMAzpCgAAAA/RRAEAADwUwRBAAAAP0UQBAAA8FMEQQAAAD9FEAQAAPBTBEEAAAA/RRAEAADwUwRBAAAAP0UQBAAA8FMEQQAAAD9FEAQAAPBTBEEAAAA/RRAEAADwUwFmN+App9MpSSosLDS5EwAAAPOcyUJnslFDtNggWFxcLEm69957Te4EAADAfMXFxWrfvn2DtrEYhmE0UT9NqqqqSnl5eYqPj5fNZmvy/WVkZGjt2rVNvh80DOPSfDE2zRPj0nwxNs1TSxgXp9Op4uJi9erVSyEhIQ3atsWeEQwJCdE111zj1X0mJSV5dX+4NIxL88XYNE+MS/PF2DRPLWFcGnom8AxuFgEAAPBTBEEAAAA/RRAEAADwUwRBAAAAP0UQBAAA8FO26dOnTze7iZbiuuuuM7sF1INxab4Ym+aJcWm+GJvmyZfHpcU+RxAAAACXh6lhAAAAP0UQBAAA8FMEQQAAAD9FEAQAAPBTBEEAAAA/RRCU5HK59PTTT+vuu+/W+PHj9c0335zz/tKlS5WZmakxY8bo448/liSVlpZqwoQJGjdunB599FFVVlaa0bpP82Rcjh49qgcffFDjx4/XfffdpwMHDpjRuk/zZFzO2Lx5swYNGuTNdv2KJ2Nz+vRpPf744xo3bpzuuusu5ebmmtG6T/P0d9l9992ne++9Vw8//DDHmCbyY2Mj1R3vb775ZlVXV0uSqqqqlJWVpXHjxumhhx5SaWmpt9tuXAaMjz76yJg2bZphGIbx1VdfGVOmTHG/V1RUZAwfPtyorq42ysvL3X+eOXOmsXz5csMwDOPVV181Fi5caEbrPs2TcXn88ceNNWvWGIZhGOvXrzceeeQRU3r3ZZ6Mi2EYxtGjR40pU6YY/fv3N6Vvf+DJ2MyZM8eYP3++YRiGsWvXLmPlypWm9O7LPBmXZ555xvj73/9uGIZh/PnPfzbefPNNU3r3dRcbG8OoO47ccccdRt++fY2qqirDMAzj9ddfN+bMmWMYhmG8//77xsyZM73bdCPjjKCkLVu2aODAgZKkPn36KC8vz/1ebm6u+vbtq6CgIEVERCg5OVm7d+8+Z5ubbrpJGzZsMKV3X+bJuEybNs19xsnpdCo4ONiU3n2ZJ+NSXV2t//7v/xbPr29anozNZ599psDAQE2cOFEvv/yye3s0Hk/GpXv37iovL5ckVVRUKCAgwJTefd3FxkaSrFarFi5cqOjo6Hq3uemmm7Rx40bvNdwECIKq+yELDw93v7bZbHI4HO73IiIi3O+FhYWpoqLinHpYWJhOnTrl3ab9gCfjEhsbq8DAQB04cEDPPfecHnnkEa/37es8GZcZM2ZowoQJat26tdf79SeejE1ZWZnKy8u1YMECDRkyRM8995zX+/Z1noxLYmKi3nrrLd1+++1av369brnlFq/37Q8uNjaSdOONNyomJua8bXzp+E8QlBQeHi673e5+7XK53P/7+uF7drtdERER59TtdrsiIyO927Qf8GRcJGnTpk165JFHNHv2bHXq1Mm7TfuBho5LYGCgvvzyS7300ksaP368Tp48qV/+8pde79sfePIzEx0drSFDhkiSBg8efN4ZEVw+T8Zl9uzZevbZZ/XBBx/oySef1LRp07zetz+42Nhcyja+cPwnCEpKT0/X+vXrJUnbtm1TSkqK+720tDRt2bJF1dXVOnXqlPbv36+UlBSlp6fr008/lSStX79eV199tSm9+zJPxmXTpk165pln9Nprryk1NdWs1n1aQ8clLS1NH330kRYtWqRFixYpKipKf/nLX8xq36d58jNz9dVXu3+Xbd68WV26dDGld1/mybhERka6/3ObkJDgniZG47rY2FxsG186/rPWsOr+BzB9+nTt3btXhmFo1qxZWr9+vZKTk5WRkaGlS5dqyZIlMgxDkydP1k9/+lOVlJRo2rRpstvtiomJ0fPPP6/Q0FCzvxWf4sm4jBw5UjU1NYqPj5ckdezYUTNmzDD5O/EtnozL99144436/PPPTeret3kyNidOnNBTTz2l4uJiBQQE6LnnnlNSUpLZ34pP8WRc9u3bpxkzZsjlcskwDD355JPq0aOH2d+Kz/mxsTljyJAhWr16tYKDg1VZWalp06apuLhYgYGBev75593HnJaIIAgAAOCnmBoGAADwUwRBAAAAP0UQBAAA8FMEQQAAAD9FEAQAAPBTBEEA8KIXXnhBa9eubfB2drtdWVlZGjFihEaNGsWylgAaBY+PAYAW4MUXX1RVVZV+/etfa//+/XrggQf02Wefmd0WgBaOVawBtHhffPGF5s2bp8DAQB0+fFhDhgxRaGiosrOzJUnz58/Xzp07NWfOHDkcDiUlJWnmzJmKiYnR6tWrtXDhQlVVVammpkazZs1Senq6xo8fr9TUVG3ZskWlpaV66qmnNGjQoAv2MHfuXB09elT79+9XWVmZ7r77bk2aNEkrVqzQypUrdeLECQ0ePFhFRUXq16+fMjMz9cYbb+gf//iHbDabBg8erN/85jcqKSnR008/rcLCQlksFj322GPq37+/fvGLX7jXQD18+LCioqK88ncLwLcRBAH4hP/85z/64IMPFB0drf79+2vatGlasWKFnnjiCS1evFhr1qzRm2++qaioKC1evFh/+tOfNHPmTC1evFjz5s1TbGysli1bpvnz52vevHmSpNraWi1ZskTr1q3TCy+8cNEgKEl5eXlavHixXC6XMjMzdcMNN0iSjh07plWrVikgIEC//e1vJUm5ubl6++23tXz5crVq1UqTJk1SXl6eFixYoNGjRysjI0NFRUUaN26c3nnnHYWHhysgIEATJ07Uxo0bWTEHQKMgCALwCSkpKWrTpo0kKSYmxh3C2rZtq3Xr1qmgoED333+/pLplpaKiomS1WvXSSy9p3bp1OnjwoHJycmS1nr10euDAgZKkrl276sSJEz/aw/DhwxUWFiapbkmqTZs2KSYmRj169DhvIfvNmzdr8ODB7vVk33jjDUnShg0bdODAAc2ZM0eS5HA49O2336p79+6SpAULFujIkSMaO3as+vbtq86dO3v09wUAEkEQgI8IDAw857XNZnP/2eVyKT093X2mr7q6Wna7XXa7XXfeeadGjhypa6+9Vt26ddNbb73l3i44OFiSZLFYLqmHH+7zzOuQkJDzPhsQEHDO1z127JhatWoll8ulv/3tb4qOjpYkFRUVKS4uTjk5OerQoYMSEhLUrl079e3bV19//TVBEMBl4a5hAD4vLS1N27Zt08GDByVJL7/8smbPnq1Dhw7JYrFoypQpuu6667RmzRo5nU6P95Odna2amhqdPHlSH3/8sQYMGHDBz15zzTX69NNPZbfb5XA49NhjjykvL0/XX3+93n77bUnSvn37NGLECFVWVuqTTz7R/PnzJdWFw7y8PKWmpnrcKwBInBEE4Afi4+M1a9YsPfroo3K5XGrdurX++Mc/KjIyUt27d9ett94qi8WiAQMGaMuWLR7vJzg4WOPGjVNFRYUmT56sLl26KDc3t97P9uzZU/fdd5/Gjh0rl8ulYcOGqX///urcubOefvppjRgxQpI0e/ZshYeH6+GHH9aTTz6pESNGyGaz6Xe/+53atWvnca8AIPH4GABoFHPnzpUkZWVlmdwJAFw6zggCwCV64403tHLlyvPqCQkJSktLM6EjALg8nBEEAADwU9wsAgAA4KcIggAAAH6KIAgAAOCnK9EnrwAAABpJREFUCIIAAAB+iiAIAADgpwiCAAAAfur/AztvGW5LX9sr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434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2552760"/>
            <a:ext cx="2704118" cy="1845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52"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3143" y="2538084"/>
            <a:ext cx="2660189" cy="186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Google Shape;3851;p15"/>
          <p:cNvSpPr txBox="1">
            <a:spLocks/>
          </p:cNvSpPr>
          <p:nvPr/>
        </p:nvSpPr>
        <p:spPr>
          <a:xfrm>
            <a:off x="765175" y="4182535"/>
            <a:ext cx="5849571" cy="2160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buNone/>
            </a:pPr>
            <a:endParaRPr lang="en-US" sz="1400" b="1" dirty="0" smtClean="0"/>
          </a:p>
          <a:p>
            <a:r>
              <a:rPr lang="en-US" sz="1200" dirty="0" smtClean="0"/>
              <a:t>Respective price_var values are partialy linearly dependent on price_fix values</a:t>
            </a:r>
          </a:p>
          <a:p>
            <a:pPr marL="171450" indent="-171450"/>
            <a:endParaRPr lang="en-US" sz="1400" b="1" dirty="0" smtClean="0"/>
          </a:p>
          <a:p>
            <a:pPr marL="171450" indent="-171450"/>
            <a:endParaRPr lang="en-US" sz="1400" b="1" dirty="0" smtClean="0"/>
          </a:p>
          <a:p>
            <a:pPr marL="171450" indent="-171450"/>
            <a:endParaRPr lang="en-US" sz="1200" b="1" dirty="0" smtClean="0"/>
          </a:p>
          <a:p>
            <a:pPr marL="0" indent="0">
              <a:buFont typeface="Titillium Web Light"/>
              <a:buNone/>
            </a:pPr>
            <a:endParaRPr lang="en-US" sz="1200" b="1" dirty="0" smtClean="0"/>
          </a:p>
          <a:p>
            <a:pPr marL="0" indent="0">
              <a:buFont typeface="Titillium Web Light"/>
              <a:buNone/>
            </a:pPr>
            <a:endParaRPr lang="en-US" sz="1200" b="1" dirty="0" smtClean="0"/>
          </a:p>
          <a:p>
            <a:pPr marL="0" indent="0">
              <a:buFont typeface="Titillium Web Light"/>
              <a:buNone/>
            </a:pPr>
            <a:endParaRPr lang="en-US" sz="1200" b="1" dirty="0"/>
          </a:p>
        </p:txBody>
      </p:sp>
    </p:spTree>
    <p:extLst>
      <p:ext uri="{BB962C8B-B14F-4D97-AF65-F5344CB8AC3E}">
        <p14:creationId xmlns:p14="http://schemas.microsoft.com/office/powerpoint/2010/main" val="605545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395536" y="195486"/>
            <a:ext cx="6761100" cy="43327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smtClean="0"/>
              <a:t>Correlation</a:t>
            </a:r>
            <a:endParaRPr sz="18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471" y="915566"/>
            <a:ext cx="4862451" cy="3508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Google Shape;3851;p15"/>
          <p:cNvSpPr txBox="1">
            <a:spLocks/>
          </p:cNvSpPr>
          <p:nvPr/>
        </p:nvSpPr>
        <p:spPr>
          <a:xfrm>
            <a:off x="5364088" y="1275606"/>
            <a:ext cx="2160240" cy="864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r>
              <a:rPr lang="en-US" sz="1400" dirty="0" smtClean="0"/>
              <a:t>Consumption type and bill type variables are highly correlated among each other</a:t>
            </a:r>
            <a:endParaRPr lang="en-US" sz="1400" dirty="0" smtClean="0"/>
          </a:p>
        </p:txBody>
      </p:sp>
    </p:spTree>
    <p:extLst>
      <p:ext uri="{BB962C8B-B14F-4D97-AF65-F5344CB8AC3E}">
        <p14:creationId xmlns:p14="http://schemas.microsoft.com/office/powerpoint/2010/main" val="40972396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395536" y="195486"/>
            <a:ext cx="6761100" cy="43327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smtClean="0"/>
              <a:t>Correlation with churn </a:t>
            </a:r>
            <a:endParaRPr sz="18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endParaRPr/>
          </a:p>
        </p:txBody>
      </p:sp>
      <p:graphicFrame>
        <p:nvGraphicFramePr>
          <p:cNvPr id="6" name="Таблица 5"/>
          <p:cNvGraphicFramePr>
            <a:graphicFrameLocks noGrp="1"/>
          </p:cNvGraphicFramePr>
          <p:nvPr>
            <p:extLst>
              <p:ext uri="{D42A27DB-BD31-4B8C-83A1-F6EECF244321}">
                <p14:modId xmlns:p14="http://schemas.microsoft.com/office/powerpoint/2010/main" val="1727096016"/>
              </p:ext>
            </p:extLst>
          </p:nvPr>
        </p:nvGraphicFramePr>
        <p:xfrm>
          <a:off x="467544" y="764655"/>
          <a:ext cx="3312368" cy="2743200"/>
        </p:xfrm>
        <a:graphic>
          <a:graphicData uri="http://schemas.openxmlformats.org/drawingml/2006/table">
            <a:tbl>
              <a:tblPr>
                <a:tableStyleId>{96017DFE-8122-4747-8654-28C2960302C0}</a:tableStyleId>
              </a:tblPr>
              <a:tblGrid>
                <a:gridCol w="1955800"/>
                <a:gridCol w="1356568"/>
              </a:tblGrid>
              <a:tr h="373380">
                <a:tc>
                  <a:txBody>
                    <a:bodyPr/>
                    <a:lstStyle/>
                    <a:p>
                      <a:pPr algn="l" fontAlgn="t"/>
                      <a:r>
                        <a:rPr lang="en-US" sz="1100" u="none" strike="noStrike" dirty="0">
                          <a:effectLst/>
                        </a:rPr>
                        <a:t>Variable Name</a:t>
                      </a:r>
                      <a:endParaRPr lang="en-US" sz="1100" b="1" i="0" u="none" strike="noStrike" dirty="0">
                        <a:solidFill>
                          <a:srgbClr val="000000"/>
                        </a:solidFill>
                        <a:effectLst/>
                        <a:latin typeface="Calibri"/>
                      </a:endParaRPr>
                    </a:p>
                  </a:txBody>
                  <a:tcPr marL="7620" marR="7620" marT="7620" marB="0"/>
                </a:tc>
                <a:tc>
                  <a:txBody>
                    <a:bodyPr/>
                    <a:lstStyle/>
                    <a:p>
                      <a:pPr algn="l" fontAlgn="b"/>
                      <a:r>
                        <a:rPr lang="en-US" sz="1100" u="none" strike="noStrike" dirty="0" smtClean="0">
                          <a:effectLst/>
                        </a:rPr>
                        <a:t>Pearson Correlation </a:t>
                      </a:r>
                      <a:r>
                        <a:rPr lang="en-US" sz="1100" u="none" strike="noStrike" dirty="0">
                          <a:effectLst/>
                        </a:rPr>
                        <a:t>with </a:t>
                      </a:r>
                      <a:r>
                        <a:rPr lang="en-US" sz="1100" u="none" strike="noStrike" dirty="0" smtClean="0">
                          <a:effectLst/>
                        </a:rPr>
                        <a:t>churn (positive)</a:t>
                      </a:r>
                      <a:endParaRPr lang="en-US" sz="1100" b="1" i="0" u="none" strike="noStrike" dirty="0">
                        <a:solidFill>
                          <a:srgbClr val="000000"/>
                        </a:solidFill>
                        <a:effectLst/>
                        <a:latin typeface="Calibri"/>
                      </a:endParaRPr>
                    </a:p>
                  </a:txBody>
                  <a:tcPr marL="7620" marR="7620" marT="7620" marB="0" anchor="b"/>
                </a:tc>
              </a:tr>
              <a:tr h="182880">
                <a:tc>
                  <a:txBody>
                    <a:bodyPr/>
                    <a:lstStyle/>
                    <a:p>
                      <a:pPr algn="l" fontAlgn="ctr"/>
                      <a:r>
                        <a:rPr lang="en-US" sz="1000" u="none" strike="noStrike">
                          <a:effectLst/>
                        </a:rPr>
                        <a:t>origin_up                  </a:t>
                      </a:r>
                      <a:endParaRPr lang="en-US" sz="1000" b="1" i="0" u="none" strike="noStrike">
                        <a:solidFill>
                          <a:srgbClr val="000000"/>
                        </a:solidFill>
                        <a:effectLst/>
                        <a:latin typeface="Courier New"/>
                      </a:endParaRPr>
                    </a:p>
                  </a:txBody>
                  <a:tcPr marL="7620" marR="7620" marT="7620" marB="0" anchor="ctr"/>
                </a:tc>
                <a:tc>
                  <a:txBody>
                    <a:bodyPr/>
                    <a:lstStyle/>
                    <a:p>
                      <a:pPr algn="l" fontAlgn="b"/>
                      <a:r>
                        <a:rPr lang="ru-RU" sz="1100" u="none" strike="noStrike">
                          <a:effectLst/>
                        </a:rPr>
                        <a:t>0.098807</a:t>
                      </a:r>
                      <a:endParaRPr lang="ru-RU" sz="1100" b="0" i="0" u="none" strike="noStrike">
                        <a:solidFill>
                          <a:srgbClr val="000000"/>
                        </a:solidFill>
                        <a:effectLst/>
                        <a:latin typeface="Calibri"/>
                      </a:endParaRPr>
                    </a:p>
                  </a:txBody>
                  <a:tcPr marL="7620" marR="7620" marT="7620" marB="0" anchor="b"/>
                </a:tc>
              </a:tr>
              <a:tr h="182880">
                <a:tc>
                  <a:txBody>
                    <a:bodyPr/>
                    <a:lstStyle/>
                    <a:p>
                      <a:pPr algn="l" fontAlgn="ctr"/>
                      <a:r>
                        <a:rPr lang="en-US" sz="1000" u="none" strike="noStrike">
                          <a:effectLst/>
                        </a:rPr>
                        <a:t>margin_gross_pow_ele      </a:t>
                      </a:r>
                      <a:endParaRPr lang="en-US" sz="1000" b="1" i="0" u="none" strike="noStrike">
                        <a:solidFill>
                          <a:srgbClr val="000000"/>
                        </a:solidFill>
                        <a:effectLst/>
                        <a:latin typeface="Courier New"/>
                      </a:endParaRPr>
                    </a:p>
                  </a:txBody>
                  <a:tcPr marL="7620" marR="7620" marT="7620" marB="0" anchor="ctr"/>
                </a:tc>
                <a:tc>
                  <a:txBody>
                    <a:bodyPr/>
                    <a:lstStyle/>
                    <a:p>
                      <a:pPr algn="l" fontAlgn="b"/>
                      <a:r>
                        <a:rPr lang="ru-RU" sz="1100" u="none" strike="noStrike">
                          <a:effectLst/>
                        </a:rPr>
                        <a:t>0.080158</a:t>
                      </a:r>
                      <a:endParaRPr lang="ru-RU" sz="1100" b="0" i="0" u="none" strike="noStrike">
                        <a:solidFill>
                          <a:srgbClr val="000000"/>
                        </a:solidFill>
                        <a:effectLst/>
                        <a:latin typeface="Calibri"/>
                      </a:endParaRPr>
                    </a:p>
                  </a:txBody>
                  <a:tcPr marL="7620" marR="7620" marT="7620" marB="0" anchor="b"/>
                </a:tc>
              </a:tr>
              <a:tr h="182880">
                <a:tc>
                  <a:txBody>
                    <a:bodyPr/>
                    <a:lstStyle/>
                    <a:p>
                      <a:pPr algn="l" fontAlgn="ctr"/>
                      <a:r>
                        <a:rPr lang="en-US" sz="1000" u="none" strike="noStrike">
                          <a:effectLst/>
                        </a:rPr>
                        <a:t>margin_net_pow_ele         </a:t>
                      </a:r>
                      <a:endParaRPr lang="en-US" sz="1000" b="1" i="0" u="none" strike="noStrike">
                        <a:solidFill>
                          <a:srgbClr val="000000"/>
                        </a:solidFill>
                        <a:effectLst/>
                        <a:latin typeface="Courier New"/>
                      </a:endParaRPr>
                    </a:p>
                  </a:txBody>
                  <a:tcPr marL="7620" marR="7620" marT="7620" marB="0" anchor="ctr"/>
                </a:tc>
                <a:tc>
                  <a:txBody>
                    <a:bodyPr/>
                    <a:lstStyle/>
                    <a:p>
                      <a:pPr algn="l" fontAlgn="b"/>
                      <a:r>
                        <a:rPr lang="ru-RU" sz="1100" u="none" strike="noStrike">
                          <a:effectLst/>
                        </a:rPr>
                        <a:t>0.063187</a:t>
                      </a:r>
                      <a:endParaRPr lang="ru-RU" sz="1100" b="0" i="0" u="none" strike="noStrike">
                        <a:solidFill>
                          <a:srgbClr val="000000"/>
                        </a:solidFill>
                        <a:effectLst/>
                        <a:latin typeface="Calibri"/>
                      </a:endParaRPr>
                    </a:p>
                  </a:txBody>
                  <a:tcPr marL="7620" marR="7620" marT="7620" marB="0" anchor="b"/>
                </a:tc>
              </a:tr>
              <a:tr h="182880">
                <a:tc>
                  <a:txBody>
                    <a:bodyPr/>
                    <a:lstStyle/>
                    <a:p>
                      <a:pPr algn="l" fontAlgn="ctr"/>
                      <a:r>
                        <a:rPr lang="en-US" sz="1000" u="none" strike="noStrike" dirty="0">
                          <a:effectLst/>
                        </a:rPr>
                        <a:t>forecast_meter_rent_12m    </a:t>
                      </a:r>
                      <a:endParaRPr lang="en-US" sz="1000" b="1" i="0" u="none" strike="noStrike" dirty="0">
                        <a:solidFill>
                          <a:srgbClr val="000000"/>
                        </a:solidFill>
                        <a:effectLst/>
                        <a:latin typeface="Courier New"/>
                      </a:endParaRPr>
                    </a:p>
                  </a:txBody>
                  <a:tcPr marL="7620" marR="7620" marT="7620" marB="0" anchor="ctr"/>
                </a:tc>
                <a:tc>
                  <a:txBody>
                    <a:bodyPr/>
                    <a:lstStyle/>
                    <a:p>
                      <a:pPr algn="l" fontAlgn="b"/>
                      <a:r>
                        <a:rPr lang="ru-RU" sz="1100" u="none" strike="noStrike">
                          <a:effectLst/>
                        </a:rPr>
                        <a:t>0.029971</a:t>
                      </a:r>
                      <a:endParaRPr lang="ru-RU" sz="1100" b="0" i="0" u="none" strike="noStrike">
                        <a:solidFill>
                          <a:srgbClr val="000000"/>
                        </a:solidFill>
                        <a:effectLst/>
                        <a:latin typeface="Calibri"/>
                      </a:endParaRPr>
                    </a:p>
                  </a:txBody>
                  <a:tcPr marL="7620" marR="7620" marT="7620" marB="0" anchor="b"/>
                </a:tc>
              </a:tr>
              <a:tr h="182880">
                <a:tc>
                  <a:txBody>
                    <a:bodyPr/>
                    <a:lstStyle/>
                    <a:p>
                      <a:pPr algn="l" fontAlgn="ctr"/>
                      <a:r>
                        <a:rPr lang="en-US" sz="1000" u="none" strike="noStrike">
                          <a:effectLst/>
                        </a:rPr>
                        <a:t>net_margin                 </a:t>
                      </a:r>
                      <a:endParaRPr lang="en-US" sz="1000" b="1" i="0" u="none" strike="noStrike">
                        <a:solidFill>
                          <a:srgbClr val="000000"/>
                        </a:solidFill>
                        <a:effectLst/>
                        <a:latin typeface="Courier New"/>
                      </a:endParaRPr>
                    </a:p>
                  </a:txBody>
                  <a:tcPr marL="7620" marR="7620" marT="7620" marB="0" anchor="ctr"/>
                </a:tc>
                <a:tc>
                  <a:txBody>
                    <a:bodyPr/>
                    <a:lstStyle/>
                    <a:p>
                      <a:pPr algn="l" fontAlgn="b"/>
                      <a:r>
                        <a:rPr lang="ru-RU" sz="1100" u="none" strike="noStrike">
                          <a:effectLst/>
                        </a:rPr>
                        <a:t>0.029308</a:t>
                      </a:r>
                      <a:endParaRPr lang="ru-RU" sz="1100" b="0" i="0" u="none" strike="noStrike">
                        <a:solidFill>
                          <a:srgbClr val="000000"/>
                        </a:solidFill>
                        <a:effectLst/>
                        <a:latin typeface="Calibri"/>
                      </a:endParaRPr>
                    </a:p>
                  </a:txBody>
                  <a:tcPr marL="7620" marR="7620" marT="7620" marB="0" anchor="b"/>
                </a:tc>
              </a:tr>
              <a:tr h="182880">
                <a:tc>
                  <a:txBody>
                    <a:bodyPr/>
                    <a:lstStyle/>
                    <a:p>
                      <a:pPr algn="l" fontAlgn="ctr"/>
                      <a:r>
                        <a:rPr lang="en-US" sz="1000" u="none" strike="noStrike">
                          <a:effectLst/>
                        </a:rPr>
                        <a:t>forecast_price_energy_p2  </a:t>
                      </a:r>
                      <a:endParaRPr lang="en-US" sz="1000" b="1" i="0" u="none" strike="noStrike">
                        <a:solidFill>
                          <a:srgbClr val="000000"/>
                        </a:solidFill>
                        <a:effectLst/>
                        <a:latin typeface="Courier New"/>
                      </a:endParaRPr>
                    </a:p>
                  </a:txBody>
                  <a:tcPr marL="7620" marR="7620" marT="7620" marB="0" anchor="ctr"/>
                </a:tc>
                <a:tc>
                  <a:txBody>
                    <a:bodyPr/>
                    <a:lstStyle/>
                    <a:p>
                      <a:pPr algn="l" fontAlgn="b"/>
                      <a:r>
                        <a:rPr lang="ru-RU" sz="1100" u="none" strike="noStrike">
                          <a:effectLst/>
                        </a:rPr>
                        <a:t>0.025597</a:t>
                      </a:r>
                      <a:endParaRPr lang="ru-RU" sz="1100" b="0" i="0" u="none" strike="noStrike">
                        <a:solidFill>
                          <a:srgbClr val="000000"/>
                        </a:solidFill>
                        <a:effectLst/>
                        <a:latin typeface="Calibri"/>
                      </a:endParaRPr>
                    </a:p>
                  </a:txBody>
                  <a:tcPr marL="7620" marR="7620" marT="7620" marB="0" anchor="b"/>
                </a:tc>
              </a:tr>
              <a:tr h="182880">
                <a:tc>
                  <a:txBody>
                    <a:bodyPr/>
                    <a:lstStyle/>
                    <a:p>
                      <a:pPr algn="l" fontAlgn="ctr"/>
                      <a:r>
                        <a:rPr lang="en-US" sz="1000" u="none" strike="noStrike">
                          <a:effectLst/>
                        </a:rPr>
                        <a:t>forecast_discount_energy   </a:t>
                      </a:r>
                      <a:endParaRPr lang="en-US" sz="1000" b="1" i="0" u="none" strike="noStrike">
                        <a:solidFill>
                          <a:srgbClr val="000000"/>
                        </a:solidFill>
                        <a:effectLst/>
                        <a:latin typeface="Courier New"/>
                      </a:endParaRPr>
                    </a:p>
                  </a:txBody>
                  <a:tcPr marL="7620" marR="7620" marT="7620" marB="0" anchor="ctr"/>
                </a:tc>
                <a:tc>
                  <a:txBody>
                    <a:bodyPr/>
                    <a:lstStyle/>
                    <a:p>
                      <a:pPr algn="l" fontAlgn="b"/>
                      <a:r>
                        <a:rPr lang="ru-RU" sz="1100" u="none" strike="noStrike">
                          <a:effectLst/>
                        </a:rPr>
                        <a:t>0.012344</a:t>
                      </a:r>
                      <a:endParaRPr lang="ru-RU" sz="1100" b="0" i="0" u="none" strike="noStrike">
                        <a:solidFill>
                          <a:srgbClr val="000000"/>
                        </a:solidFill>
                        <a:effectLst/>
                        <a:latin typeface="Calibri"/>
                      </a:endParaRPr>
                    </a:p>
                  </a:txBody>
                  <a:tcPr marL="7620" marR="7620" marT="7620" marB="0" anchor="b"/>
                </a:tc>
              </a:tr>
              <a:tr h="182880">
                <a:tc>
                  <a:txBody>
                    <a:bodyPr/>
                    <a:lstStyle/>
                    <a:p>
                      <a:pPr algn="l" fontAlgn="ctr"/>
                      <a:r>
                        <a:rPr lang="en-US" sz="1000" u="none" strike="noStrike">
                          <a:effectLst/>
                        </a:rPr>
                        <a:t>pow_max                     </a:t>
                      </a:r>
                      <a:endParaRPr lang="en-US" sz="1000" b="1" i="0" u="none" strike="noStrike">
                        <a:solidFill>
                          <a:srgbClr val="000000"/>
                        </a:solidFill>
                        <a:effectLst/>
                        <a:latin typeface="Courier New"/>
                      </a:endParaRPr>
                    </a:p>
                  </a:txBody>
                  <a:tcPr marL="7620" marR="7620" marT="7620" marB="0" anchor="ctr"/>
                </a:tc>
                <a:tc>
                  <a:txBody>
                    <a:bodyPr/>
                    <a:lstStyle/>
                    <a:p>
                      <a:pPr algn="l" fontAlgn="b"/>
                      <a:r>
                        <a:rPr lang="ru-RU" sz="1100" u="none" strike="noStrike">
                          <a:effectLst/>
                        </a:rPr>
                        <a:t>0.009456</a:t>
                      </a:r>
                      <a:endParaRPr lang="ru-RU" sz="1100" b="0" i="0" u="none" strike="noStrike">
                        <a:solidFill>
                          <a:srgbClr val="000000"/>
                        </a:solidFill>
                        <a:effectLst/>
                        <a:latin typeface="Calibri"/>
                      </a:endParaRPr>
                    </a:p>
                  </a:txBody>
                  <a:tcPr marL="7620" marR="7620" marT="7620" marB="0" anchor="b"/>
                </a:tc>
              </a:tr>
              <a:tr h="182880">
                <a:tc>
                  <a:txBody>
                    <a:bodyPr/>
                    <a:lstStyle/>
                    <a:p>
                      <a:pPr algn="l" fontAlgn="ctr"/>
                      <a:r>
                        <a:rPr lang="en-US" sz="1000" u="none" strike="noStrike" dirty="0">
                          <a:effectLst/>
                        </a:rPr>
                        <a:t>forecast_cons_12m           </a:t>
                      </a:r>
                      <a:endParaRPr lang="en-US" sz="1000" b="1" i="0" u="none" strike="noStrike" dirty="0">
                        <a:solidFill>
                          <a:srgbClr val="000000"/>
                        </a:solidFill>
                        <a:effectLst/>
                        <a:latin typeface="Courier New"/>
                      </a:endParaRPr>
                    </a:p>
                  </a:txBody>
                  <a:tcPr marL="7620" marR="7620" marT="7620" marB="0" anchor="ctr"/>
                </a:tc>
                <a:tc>
                  <a:txBody>
                    <a:bodyPr/>
                    <a:lstStyle/>
                    <a:p>
                      <a:pPr algn="l" fontAlgn="b"/>
                      <a:r>
                        <a:rPr lang="ru-RU" sz="1100" u="none" strike="noStrike">
                          <a:effectLst/>
                        </a:rPr>
                        <a:t>0.007395</a:t>
                      </a:r>
                      <a:endParaRPr lang="ru-RU" sz="1100" b="0" i="0" u="none" strike="noStrike">
                        <a:solidFill>
                          <a:srgbClr val="000000"/>
                        </a:solidFill>
                        <a:effectLst/>
                        <a:latin typeface="Calibri"/>
                      </a:endParaRPr>
                    </a:p>
                  </a:txBody>
                  <a:tcPr marL="7620" marR="7620" marT="7620" marB="0" anchor="b"/>
                </a:tc>
              </a:tr>
              <a:tr h="182880">
                <a:tc>
                  <a:txBody>
                    <a:bodyPr/>
                    <a:lstStyle/>
                    <a:p>
                      <a:pPr algn="l" fontAlgn="ctr"/>
                      <a:r>
                        <a:rPr lang="en-US" sz="1000" u="none" strike="noStrike" dirty="0">
                          <a:effectLst/>
                        </a:rPr>
                        <a:t>forecast_bill_12m           </a:t>
                      </a:r>
                      <a:endParaRPr lang="en-US" sz="1000" b="1" i="0" u="none" strike="noStrike" dirty="0">
                        <a:solidFill>
                          <a:srgbClr val="000000"/>
                        </a:solidFill>
                        <a:effectLst/>
                        <a:latin typeface="Courier New"/>
                      </a:endParaRPr>
                    </a:p>
                  </a:txBody>
                  <a:tcPr marL="7620" marR="7620" marT="7620" marB="0" anchor="ctr"/>
                </a:tc>
                <a:tc>
                  <a:txBody>
                    <a:bodyPr/>
                    <a:lstStyle/>
                    <a:p>
                      <a:pPr algn="l" fontAlgn="b"/>
                      <a:r>
                        <a:rPr lang="ru-RU" sz="1100" u="none" strike="noStrike">
                          <a:effectLst/>
                        </a:rPr>
                        <a:t>0.006909</a:t>
                      </a:r>
                      <a:endParaRPr lang="ru-RU" sz="1100" b="0" i="0" u="none" strike="noStrike">
                        <a:solidFill>
                          <a:srgbClr val="000000"/>
                        </a:solidFill>
                        <a:effectLst/>
                        <a:latin typeface="Calibri"/>
                      </a:endParaRPr>
                    </a:p>
                  </a:txBody>
                  <a:tcPr marL="7620" marR="7620" marT="7620" marB="0" anchor="b"/>
                </a:tc>
              </a:tr>
              <a:tr h="182880">
                <a:tc>
                  <a:txBody>
                    <a:bodyPr/>
                    <a:lstStyle/>
                    <a:p>
                      <a:pPr algn="l" fontAlgn="ctr"/>
                      <a:r>
                        <a:rPr lang="en-US" sz="1000" u="none" strike="noStrike">
                          <a:effectLst/>
                        </a:rPr>
                        <a:t>forecast_price_pow_p1       </a:t>
                      </a:r>
                      <a:endParaRPr lang="en-US" sz="1000" b="1" i="0" u="none" strike="noStrike">
                        <a:solidFill>
                          <a:srgbClr val="000000"/>
                        </a:solidFill>
                        <a:effectLst/>
                        <a:latin typeface="Courier New"/>
                      </a:endParaRPr>
                    </a:p>
                  </a:txBody>
                  <a:tcPr marL="7620" marR="7620" marT="7620" marB="0" anchor="ctr"/>
                </a:tc>
                <a:tc>
                  <a:txBody>
                    <a:bodyPr/>
                    <a:lstStyle/>
                    <a:p>
                      <a:pPr algn="l" fontAlgn="b"/>
                      <a:r>
                        <a:rPr lang="ru-RU" sz="1100" u="none" strike="noStrike">
                          <a:effectLst/>
                        </a:rPr>
                        <a:t>0.004034</a:t>
                      </a:r>
                      <a:endParaRPr lang="ru-RU" sz="1100" b="0" i="0" u="none" strike="noStrike">
                        <a:solidFill>
                          <a:srgbClr val="000000"/>
                        </a:solidFill>
                        <a:effectLst/>
                        <a:latin typeface="Calibri"/>
                      </a:endParaRPr>
                    </a:p>
                  </a:txBody>
                  <a:tcPr marL="7620" marR="7620" marT="7620" marB="0" anchor="b"/>
                </a:tc>
              </a:tr>
              <a:tr h="182880">
                <a:tc>
                  <a:txBody>
                    <a:bodyPr/>
                    <a:lstStyle/>
                    <a:p>
                      <a:pPr algn="l" fontAlgn="ctr"/>
                      <a:r>
                        <a:rPr lang="en-US" sz="1000" u="none" strike="noStrike">
                          <a:effectLst/>
                        </a:rPr>
                        <a:t>imp_cons                    </a:t>
                      </a:r>
                      <a:endParaRPr lang="en-US" sz="1000" b="1" i="0" u="none" strike="noStrike">
                        <a:solidFill>
                          <a:srgbClr val="000000"/>
                        </a:solidFill>
                        <a:effectLst/>
                        <a:latin typeface="Courier New"/>
                      </a:endParaRPr>
                    </a:p>
                  </a:txBody>
                  <a:tcPr marL="7620" marR="7620" marT="7620" marB="0" anchor="ctr"/>
                </a:tc>
                <a:tc>
                  <a:txBody>
                    <a:bodyPr/>
                    <a:lstStyle/>
                    <a:p>
                      <a:pPr algn="l" fontAlgn="b"/>
                      <a:r>
                        <a:rPr lang="ru-RU" sz="1100" u="none" strike="noStrike">
                          <a:effectLst/>
                        </a:rPr>
                        <a:t>0.003417</a:t>
                      </a:r>
                      <a:endParaRPr lang="ru-RU" sz="1100" b="0" i="0" u="none" strike="noStrike">
                        <a:solidFill>
                          <a:srgbClr val="000000"/>
                        </a:solidFill>
                        <a:effectLst/>
                        <a:latin typeface="Calibri"/>
                      </a:endParaRPr>
                    </a:p>
                  </a:txBody>
                  <a:tcPr marL="7620" marR="7620" marT="7620" marB="0" anchor="b"/>
                </a:tc>
              </a:tr>
              <a:tr h="168364">
                <a:tc>
                  <a:txBody>
                    <a:bodyPr/>
                    <a:lstStyle/>
                    <a:p>
                      <a:pPr algn="l" fontAlgn="ctr"/>
                      <a:r>
                        <a:rPr lang="en-US" sz="1000" u="none" strike="noStrike" dirty="0">
                          <a:effectLst/>
                        </a:rPr>
                        <a:t>forecast_cons_year          </a:t>
                      </a:r>
                      <a:endParaRPr lang="en-US" sz="1000" b="1" i="0" u="none" strike="noStrike" dirty="0">
                        <a:solidFill>
                          <a:srgbClr val="000000"/>
                        </a:solidFill>
                        <a:effectLst/>
                        <a:latin typeface="Courier New"/>
                      </a:endParaRPr>
                    </a:p>
                  </a:txBody>
                  <a:tcPr marL="7620" marR="7620" marT="7620" marB="0" anchor="ctr"/>
                </a:tc>
                <a:tc>
                  <a:txBody>
                    <a:bodyPr/>
                    <a:lstStyle/>
                    <a:p>
                      <a:pPr algn="l" fontAlgn="b"/>
                      <a:r>
                        <a:rPr lang="ru-RU" sz="1100" u="none" strike="noStrike" dirty="0">
                          <a:effectLst/>
                        </a:rPr>
                        <a:t>0.002756</a:t>
                      </a:r>
                      <a:endParaRPr lang="ru-RU" sz="1100" b="0" i="0" u="none" strike="noStrike" dirty="0">
                        <a:solidFill>
                          <a:srgbClr val="000000"/>
                        </a:solidFill>
                        <a:effectLst/>
                        <a:latin typeface="Calibri"/>
                      </a:endParaRPr>
                    </a:p>
                  </a:txBody>
                  <a:tcPr marL="7620" marR="7620" marT="7620" marB="0" anchor="b"/>
                </a:tc>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2970797015"/>
              </p:ext>
            </p:extLst>
          </p:nvPr>
        </p:nvGraphicFramePr>
        <p:xfrm>
          <a:off x="3923928" y="771551"/>
          <a:ext cx="3540402" cy="2736303"/>
        </p:xfrm>
        <a:graphic>
          <a:graphicData uri="http://schemas.openxmlformats.org/drawingml/2006/table">
            <a:tbl>
              <a:tblPr>
                <a:tableStyleId>{96017DFE-8122-4747-8654-28C2960302C0}</a:tableStyleId>
              </a:tblPr>
              <a:tblGrid>
                <a:gridCol w="1824576"/>
                <a:gridCol w="1715826"/>
              </a:tblGrid>
              <a:tr h="326227">
                <a:tc>
                  <a:txBody>
                    <a:bodyPr/>
                    <a:lstStyle/>
                    <a:p>
                      <a:pPr algn="l" fontAlgn="t"/>
                      <a:r>
                        <a:rPr lang="en-US" sz="1000" u="none" strike="noStrike" dirty="0">
                          <a:effectLst/>
                        </a:rPr>
                        <a:t>Variable Name</a:t>
                      </a:r>
                      <a:endParaRPr lang="en-US" sz="1000" b="1" i="0" u="none" strike="noStrike" dirty="0">
                        <a:solidFill>
                          <a:srgbClr val="000000"/>
                        </a:solidFill>
                        <a:effectLst/>
                        <a:latin typeface="Calibri"/>
                      </a:endParaRPr>
                    </a:p>
                  </a:txBody>
                  <a:tcPr marL="7250" marR="7250" marT="7250" marB="0"/>
                </a:tc>
                <a:tc>
                  <a:txBody>
                    <a:bodyPr/>
                    <a:lstStyle/>
                    <a:p>
                      <a:pPr algn="l" fontAlgn="b"/>
                      <a:r>
                        <a:rPr lang="en-US" sz="1000" u="none" strike="noStrike" dirty="0" smtClean="0">
                          <a:effectLst/>
                        </a:rPr>
                        <a:t>Pearson Correlation </a:t>
                      </a:r>
                    </a:p>
                    <a:p>
                      <a:pPr algn="l" fontAlgn="b"/>
                      <a:r>
                        <a:rPr lang="en-US" sz="1000" u="none" strike="noStrike" dirty="0" smtClean="0">
                          <a:effectLst/>
                        </a:rPr>
                        <a:t>with churn (negative)</a:t>
                      </a:r>
                      <a:endParaRPr lang="en-US" sz="1000" b="1" i="0" u="none" strike="noStrike" dirty="0">
                        <a:solidFill>
                          <a:srgbClr val="000000"/>
                        </a:solidFill>
                        <a:effectLst/>
                        <a:latin typeface="Calibri"/>
                      </a:endParaRPr>
                    </a:p>
                  </a:txBody>
                  <a:tcPr marL="7250" marR="7250" marT="7250" marB="0" anchor="b"/>
                </a:tc>
              </a:tr>
              <a:tr h="159784">
                <a:tc>
                  <a:txBody>
                    <a:bodyPr/>
                    <a:lstStyle/>
                    <a:p>
                      <a:pPr algn="l" fontAlgn="ctr"/>
                      <a:r>
                        <a:rPr lang="en-US" sz="1000" u="none" strike="noStrike">
                          <a:effectLst/>
                        </a:rPr>
                        <a:t>num_years_antig           </a:t>
                      </a:r>
                      <a:endParaRPr lang="en-US" sz="1000" b="1" i="0" u="none" strike="noStrike">
                        <a:solidFill>
                          <a:srgbClr val="000000"/>
                        </a:solidFill>
                        <a:effectLst/>
                        <a:latin typeface="Courier New"/>
                      </a:endParaRPr>
                    </a:p>
                  </a:txBody>
                  <a:tcPr marL="7250" marR="7250" marT="7250" marB="0" anchor="ctr"/>
                </a:tc>
                <a:tc>
                  <a:txBody>
                    <a:bodyPr/>
                    <a:lstStyle/>
                    <a:p>
                      <a:pPr algn="l" fontAlgn="b"/>
                      <a:r>
                        <a:rPr lang="ru-RU" sz="1000" u="none" strike="noStrike">
                          <a:effectLst/>
                        </a:rPr>
                        <a:t>-0.071565</a:t>
                      </a:r>
                      <a:endParaRPr lang="ru-RU" sz="1000" b="0" i="0" u="none" strike="noStrike">
                        <a:solidFill>
                          <a:srgbClr val="000000"/>
                        </a:solidFill>
                        <a:effectLst/>
                        <a:latin typeface="Calibri"/>
                      </a:endParaRPr>
                    </a:p>
                  </a:txBody>
                  <a:tcPr marL="7250" marR="7250" marT="7250" marB="0" anchor="b"/>
                </a:tc>
              </a:tr>
              <a:tr h="159784">
                <a:tc>
                  <a:txBody>
                    <a:bodyPr/>
                    <a:lstStyle/>
                    <a:p>
                      <a:pPr algn="l" fontAlgn="ctr"/>
                      <a:r>
                        <a:rPr lang="en-US" sz="1000" u="none" strike="noStrike" dirty="0">
                          <a:effectLst/>
                        </a:rPr>
                        <a:t>cons_12m                  </a:t>
                      </a:r>
                      <a:endParaRPr lang="en-US" sz="1000" b="1" i="0" u="none" strike="noStrike" dirty="0">
                        <a:solidFill>
                          <a:srgbClr val="000000"/>
                        </a:solidFill>
                        <a:effectLst/>
                        <a:latin typeface="Courier New"/>
                      </a:endParaRPr>
                    </a:p>
                  </a:txBody>
                  <a:tcPr marL="7250" marR="7250" marT="7250" marB="0" anchor="ctr"/>
                </a:tc>
                <a:tc>
                  <a:txBody>
                    <a:bodyPr/>
                    <a:lstStyle/>
                    <a:p>
                      <a:pPr algn="l" fontAlgn="b"/>
                      <a:r>
                        <a:rPr lang="ru-RU" sz="1000" u="none" strike="noStrike">
                          <a:effectLst/>
                        </a:rPr>
                        <a:t>-0.051759</a:t>
                      </a:r>
                      <a:endParaRPr lang="ru-RU" sz="1000" b="0" i="0" u="none" strike="noStrike">
                        <a:solidFill>
                          <a:srgbClr val="000000"/>
                        </a:solidFill>
                        <a:effectLst/>
                        <a:latin typeface="Calibri"/>
                      </a:endParaRPr>
                    </a:p>
                  </a:txBody>
                  <a:tcPr marL="7250" marR="7250" marT="7250" marB="0" anchor="b"/>
                </a:tc>
              </a:tr>
              <a:tr h="159784">
                <a:tc>
                  <a:txBody>
                    <a:bodyPr/>
                    <a:lstStyle/>
                    <a:p>
                      <a:pPr algn="l" fontAlgn="ctr"/>
                      <a:r>
                        <a:rPr lang="en-US" sz="1000" u="none" strike="noStrike" dirty="0">
                          <a:effectLst/>
                        </a:rPr>
                        <a:t>cons_last_month           </a:t>
                      </a:r>
                      <a:endParaRPr lang="en-US" sz="1000" b="1" i="0" u="none" strike="noStrike" dirty="0">
                        <a:solidFill>
                          <a:srgbClr val="000000"/>
                        </a:solidFill>
                        <a:effectLst/>
                        <a:latin typeface="Courier New"/>
                      </a:endParaRPr>
                    </a:p>
                  </a:txBody>
                  <a:tcPr marL="7250" marR="7250" marT="7250" marB="0" anchor="ctr"/>
                </a:tc>
                <a:tc>
                  <a:txBody>
                    <a:bodyPr/>
                    <a:lstStyle/>
                    <a:p>
                      <a:pPr algn="l" fontAlgn="b"/>
                      <a:r>
                        <a:rPr lang="ru-RU" sz="1000" u="none" strike="noStrike">
                          <a:effectLst/>
                        </a:rPr>
                        <a:t>-0.046931</a:t>
                      </a:r>
                      <a:endParaRPr lang="ru-RU" sz="1000" b="0" i="0" u="none" strike="noStrike">
                        <a:solidFill>
                          <a:srgbClr val="000000"/>
                        </a:solidFill>
                        <a:effectLst/>
                        <a:latin typeface="Calibri"/>
                      </a:endParaRPr>
                    </a:p>
                  </a:txBody>
                  <a:tcPr marL="7250" marR="7250" marT="7250" marB="0" anchor="b"/>
                </a:tc>
              </a:tr>
              <a:tr h="159784">
                <a:tc>
                  <a:txBody>
                    <a:bodyPr/>
                    <a:lstStyle/>
                    <a:p>
                      <a:pPr algn="l" fontAlgn="ctr"/>
                      <a:r>
                        <a:rPr lang="en-US" sz="1000" u="none" strike="noStrike">
                          <a:effectLst/>
                        </a:rPr>
                        <a:t>cons_gas_12m               </a:t>
                      </a:r>
                      <a:endParaRPr lang="en-US" sz="1000" b="1" i="0" u="none" strike="noStrike">
                        <a:solidFill>
                          <a:srgbClr val="000000"/>
                        </a:solidFill>
                        <a:effectLst/>
                        <a:latin typeface="Courier New"/>
                      </a:endParaRPr>
                    </a:p>
                  </a:txBody>
                  <a:tcPr marL="7250" marR="7250" marT="7250" marB="0" anchor="ctr"/>
                </a:tc>
                <a:tc>
                  <a:txBody>
                    <a:bodyPr/>
                    <a:lstStyle/>
                    <a:p>
                      <a:pPr algn="l" fontAlgn="b"/>
                      <a:r>
                        <a:rPr lang="ru-RU" sz="1000" u="none" strike="noStrike">
                          <a:effectLst/>
                        </a:rPr>
                        <a:t>-0.04088</a:t>
                      </a:r>
                      <a:endParaRPr lang="ru-RU" sz="1000" b="0" i="0" u="none" strike="noStrike">
                        <a:solidFill>
                          <a:srgbClr val="000000"/>
                        </a:solidFill>
                        <a:effectLst/>
                        <a:latin typeface="Calibri"/>
                      </a:endParaRPr>
                    </a:p>
                  </a:txBody>
                  <a:tcPr marL="7250" marR="7250" marT="7250" marB="0" anchor="b"/>
                </a:tc>
              </a:tr>
              <a:tr h="159784">
                <a:tc>
                  <a:txBody>
                    <a:bodyPr/>
                    <a:lstStyle/>
                    <a:p>
                      <a:pPr algn="l" fontAlgn="ctr"/>
                      <a:r>
                        <a:rPr lang="en-US" sz="1000" u="none" strike="noStrike">
                          <a:effectLst/>
                        </a:rPr>
                        <a:t>channel_sales             </a:t>
                      </a:r>
                      <a:endParaRPr lang="en-US" sz="1000" b="1" i="0" u="none" strike="noStrike">
                        <a:solidFill>
                          <a:srgbClr val="000000"/>
                        </a:solidFill>
                        <a:effectLst/>
                        <a:latin typeface="Courier New"/>
                      </a:endParaRPr>
                    </a:p>
                  </a:txBody>
                  <a:tcPr marL="7250" marR="7250" marT="7250" marB="0" anchor="ctr"/>
                </a:tc>
                <a:tc>
                  <a:txBody>
                    <a:bodyPr/>
                    <a:lstStyle/>
                    <a:p>
                      <a:pPr algn="l" fontAlgn="b"/>
                      <a:r>
                        <a:rPr lang="ru-RU" sz="1000" u="none" strike="noStrike">
                          <a:effectLst/>
                        </a:rPr>
                        <a:t>-0.032198</a:t>
                      </a:r>
                      <a:endParaRPr lang="ru-RU" sz="1000" b="0" i="0" u="none" strike="noStrike">
                        <a:solidFill>
                          <a:srgbClr val="000000"/>
                        </a:solidFill>
                        <a:effectLst/>
                        <a:latin typeface="Calibri"/>
                      </a:endParaRPr>
                    </a:p>
                  </a:txBody>
                  <a:tcPr marL="7250" marR="7250" marT="7250" marB="0" anchor="b"/>
                </a:tc>
              </a:tr>
              <a:tr h="159784">
                <a:tc>
                  <a:txBody>
                    <a:bodyPr/>
                    <a:lstStyle/>
                    <a:p>
                      <a:pPr algn="l" fontAlgn="ctr"/>
                      <a:r>
                        <a:rPr lang="en-US" sz="1000" u="none" strike="noStrike">
                          <a:effectLst/>
                        </a:rPr>
                        <a:t>has_gas                  </a:t>
                      </a:r>
                      <a:endParaRPr lang="en-US" sz="1000" b="1" i="0" u="none" strike="noStrike">
                        <a:solidFill>
                          <a:srgbClr val="000000"/>
                        </a:solidFill>
                        <a:effectLst/>
                        <a:latin typeface="Courier New"/>
                      </a:endParaRPr>
                    </a:p>
                  </a:txBody>
                  <a:tcPr marL="7250" marR="7250" marT="7250" marB="0" anchor="ctr"/>
                </a:tc>
                <a:tc>
                  <a:txBody>
                    <a:bodyPr/>
                    <a:lstStyle/>
                    <a:p>
                      <a:pPr algn="l" fontAlgn="b"/>
                      <a:r>
                        <a:rPr lang="ru-RU" sz="1000" u="none" strike="noStrike">
                          <a:effectLst/>
                        </a:rPr>
                        <a:t>-0.032033</a:t>
                      </a:r>
                      <a:endParaRPr lang="ru-RU" sz="1000" b="0" i="0" u="none" strike="noStrike">
                        <a:solidFill>
                          <a:srgbClr val="000000"/>
                        </a:solidFill>
                        <a:effectLst/>
                        <a:latin typeface="Calibri"/>
                      </a:endParaRPr>
                    </a:p>
                  </a:txBody>
                  <a:tcPr marL="7250" marR="7250" marT="7250" marB="0" anchor="b"/>
                </a:tc>
              </a:tr>
              <a:tr h="159784">
                <a:tc>
                  <a:txBody>
                    <a:bodyPr/>
                    <a:lstStyle/>
                    <a:p>
                      <a:pPr algn="l" fontAlgn="ctr"/>
                      <a:r>
                        <a:rPr lang="en-US" sz="1000" u="none" strike="noStrike">
                          <a:effectLst/>
                        </a:rPr>
                        <a:t>nb_prod_act               </a:t>
                      </a:r>
                      <a:endParaRPr lang="en-US" sz="1000" b="1" i="0" u="none" strike="noStrike">
                        <a:solidFill>
                          <a:srgbClr val="000000"/>
                        </a:solidFill>
                        <a:effectLst/>
                        <a:latin typeface="Courier New"/>
                      </a:endParaRPr>
                    </a:p>
                  </a:txBody>
                  <a:tcPr marL="7250" marR="7250" marT="7250" marB="0" anchor="ctr"/>
                </a:tc>
                <a:tc>
                  <a:txBody>
                    <a:bodyPr/>
                    <a:lstStyle/>
                    <a:p>
                      <a:pPr algn="l" fontAlgn="b"/>
                      <a:r>
                        <a:rPr lang="ru-RU" sz="1000" u="none" strike="noStrike">
                          <a:effectLst/>
                        </a:rPr>
                        <a:t>-0.023811</a:t>
                      </a:r>
                      <a:endParaRPr lang="ru-RU" sz="1000" b="0" i="0" u="none" strike="noStrike">
                        <a:solidFill>
                          <a:srgbClr val="000000"/>
                        </a:solidFill>
                        <a:effectLst/>
                        <a:latin typeface="Calibri"/>
                      </a:endParaRPr>
                    </a:p>
                  </a:txBody>
                  <a:tcPr marL="7250" marR="7250" marT="7250" marB="0" anchor="b"/>
                </a:tc>
              </a:tr>
              <a:tr h="159784">
                <a:tc>
                  <a:txBody>
                    <a:bodyPr/>
                    <a:lstStyle/>
                    <a:p>
                      <a:pPr algn="l" fontAlgn="ctr"/>
                      <a:r>
                        <a:rPr lang="en-US" sz="1000" u="none" strike="noStrike">
                          <a:effectLst/>
                        </a:rPr>
                        <a:t>activity_new               </a:t>
                      </a:r>
                      <a:endParaRPr lang="en-US" sz="1000" b="1" i="0" u="none" strike="noStrike">
                        <a:solidFill>
                          <a:srgbClr val="000000"/>
                        </a:solidFill>
                        <a:effectLst/>
                        <a:latin typeface="Courier New"/>
                      </a:endParaRPr>
                    </a:p>
                  </a:txBody>
                  <a:tcPr marL="7250" marR="7250" marT="7250" marB="0" anchor="ctr"/>
                </a:tc>
                <a:tc>
                  <a:txBody>
                    <a:bodyPr/>
                    <a:lstStyle/>
                    <a:p>
                      <a:pPr algn="l" fontAlgn="b"/>
                      <a:r>
                        <a:rPr lang="ru-RU" sz="1000" u="none" strike="noStrike">
                          <a:effectLst/>
                        </a:rPr>
                        <a:t>-0.023541</a:t>
                      </a:r>
                      <a:endParaRPr lang="ru-RU" sz="1000" b="0" i="0" u="none" strike="noStrike">
                        <a:solidFill>
                          <a:srgbClr val="000000"/>
                        </a:solidFill>
                        <a:effectLst/>
                        <a:latin typeface="Calibri"/>
                      </a:endParaRPr>
                    </a:p>
                  </a:txBody>
                  <a:tcPr marL="7250" marR="7250" marT="7250" marB="0" anchor="b"/>
                </a:tc>
              </a:tr>
              <a:tr h="159784">
                <a:tc>
                  <a:txBody>
                    <a:bodyPr/>
                    <a:lstStyle/>
                    <a:p>
                      <a:pPr algn="l" fontAlgn="ctr"/>
                      <a:r>
                        <a:rPr lang="en-US" sz="1000" u="none" strike="noStrike">
                          <a:effectLst/>
                        </a:rPr>
                        <a:t>forecast_cons            </a:t>
                      </a:r>
                      <a:endParaRPr lang="en-US" sz="1000" b="1" i="0" u="none" strike="noStrike">
                        <a:solidFill>
                          <a:srgbClr val="000000"/>
                        </a:solidFill>
                        <a:effectLst/>
                        <a:latin typeface="Courier New"/>
                      </a:endParaRPr>
                    </a:p>
                  </a:txBody>
                  <a:tcPr marL="7250" marR="7250" marT="7250" marB="0" anchor="ctr"/>
                </a:tc>
                <a:tc>
                  <a:txBody>
                    <a:bodyPr/>
                    <a:lstStyle/>
                    <a:p>
                      <a:pPr algn="l" fontAlgn="b"/>
                      <a:r>
                        <a:rPr lang="ru-RU" sz="1000" u="none" strike="noStrike">
                          <a:effectLst/>
                        </a:rPr>
                        <a:t>-0.005247</a:t>
                      </a:r>
                      <a:endParaRPr lang="ru-RU" sz="1000" b="0" i="0" u="none" strike="noStrike">
                        <a:solidFill>
                          <a:srgbClr val="000000"/>
                        </a:solidFill>
                        <a:effectLst/>
                        <a:latin typeface="Calibri"/>
                      </a:endParaRPr>
                    </a:p>
                  </a:txBody>
                  <a:tcPr marL="7250" marR="7250" marT="7250" marB="0" anchor="b"/>
                </a:tc>
              </a:tr>
              <a:tr h="159784">
                <a:tc>
                  <a:txBody>
                    <a:bodyPr/>
                    <a:lstStyle/>
                    <a:p>
                      <a:pPr algn="l" fontAlgn="ctr"/>
                      <a:r>
                        <a:rPr lang="en-US" sz="1000" u="none" strike="noStrike">
                          <a:effectLst/>
                        </a:rPr>
                        <a:t>forecast_price_energy_p1   </a:t>
                      </a:r>
                      <a:endParaRPr lang="en-US" sz="1000" b="1" i="0" u="none" strike="noStrike">
                        <a:solidFill>
                          <a:srgbClr val="000000"/>
                        </a:solidFill>
                        <a:effectLst/>
                        <a:latin typeface="Courier New"/>
                      </a:endParaRPr>
                    </a:p>
                  </a:txBody>
                  <a:tcPr marL="7250" marR="7250" marT="7250" marB="0" anchor="ctr"/>
                </a:tc>
                <a:tc>
                  <a:txBody>
                    <a:bodyPr/>
                    <a:lstStyle/>
                    <a:p>
                      <a:pPr algn="l" fontAlgn="b"/>
                      <a:r>
                        <a:rPr lang="ru-RU" sz="1000" u="none" strike="noStrike">
                          <a:effectLst/>
                        </a:rPr>
                        <a:t>-0.003337</a:t>
                      </a:r>
                      <a:endParaRPr lang="ru-RU" sz="1000" b="0" i="0" u="none" strike="noStrike">
                        <a:solidFill>
                          <a:srgbClr val="000000"/>
                        </a:solidFill>
                        <a:effectLst/>
                        <a:latin typeface="Calibri"/>
                      </a:endParaRPr>
                    </a:p>
                  </a:txBody>
                  <a:tcPr marL="7250" marR="7250" marT="7250" marB="0" anchor="b"/>
                </a:tc>
              </a:tr>
              <a:tr h="159784">
                <a:tc>
                  <a:txBody>
                    <a:bodyPr/>
                    <a:lstStyle/>
                    <a:p>
                      <a:pPr algn="l" fontAlgn="ctr"/>
                      <a:r>
                        <a:rPr lang="en-US" sz="1000" u="none" strike="noStrike">
                          <a:effectLst/>
                        </a:rPr>
                        <a:t>forecast_base_bill_year   </a:t>
                      </a:r>
                      <a:endParaRPr lang="en-US" sz="1000" b="1" i="0" u="none" strike="noStrike">
                        <a:solidFill>
                          <a:srgbClr val="000000"/>
                        </a:solidFill>
                        <a:effectLst/>
                        <a:latin typeface="Courier New"/>
                      </a:endParaRPr>
                    </a:p>
                  </a:txBody>
                  <a:tcPr marL="7250" marR="7250" marT="7250" marB="0" anchor="ctr"/>
                </a:tc>
                <a:tc>
                  <a:txBody>
                    <a:bodyPr/>
                    <a:lstStyle/>
                    <a:p>
                      <a:pPr algn="l" fontAlgn="b"/>
                      <a:r>
                        <a:rPr lang="ru-RU" sz="1000" u="none" strike="noStrike">
                          <a:effectLst/>
                        </a:rPr>
                        <a:t>0.000433</a:t>
                      </a:r>
                      <a:endParaRPr lang="ru-RU" sz="1000" b="0" i="0" u="none" strike="noStrike">
                        <a:solidFill>
                          <a:srgbClr val="000000"/>
                        </a:solidFill>
                        <a:effectLst/>
                        <a:latin typeface="Calibri"/>
                      </a:endParaRPr>
                    </a:p>
                  </a:txBody>
                  <a:tcPr marL="7250" marR="7250" marT="7250" marB="0" anchor="b"/>
                </a:tc>
              </a:tr>
              <a:tr h="159784">
                <a:tc>
                  <a:txBody>
                    <a:bodyPr/>
                    <a:lstStyle/>
                    <a:p>
                      <a:pPr algn="l" fontAlgn="ctr"/>
                      <a:r>
                        <a:rPr lang="en-US" sz="1000" u="none" strike="noStrike">
                          <a:effectLst/>
                        </a:rPr>
                        <a:t>forecast_base_bill_ele    </a:t>
                      </a:r>
                      <a:endParaRPr lang="en-US" sz="1000" b="1" i="0" u="none" strike="noStrike">
                        <a:solidFill>
                          <a:srgbClr val="000000"/>
                        </a:solidFill>
                        <a:effectLst/>
                        <a:latin typeface="Courier New"/>
                      </a:endParaRPr>
                    </a:p>
                  </a:txBody>
                  <a:tcPr marL="7250" marR="7250" marT="7250" marB="0" anchor="ctr"/>
                </a:tc>
                <a:tc>
                  <a:txBody>
                    <a:bodyPr/>
                    <a:lstStyle/>
                    <a:p>
                      <a:pPr algn="l" fontAlgn="b"/>
                      <a:r>
                        <a:rPr lang="ru-RU" sz="1000" u="none" strike="noStrike">
                          <a:effectLst/>
                        </a:rPr>
                        <a:t>0.000433</a:t>
                      </a:r>
                      <a:endParaRPr lang="ru-RU" sz="1000" b="0" i="0" u="none" strike="noStrike">
                        <a:solidFill>
                          <a:srgbClr val="000000"/>
                        </a:solidFill>
                        <a:effectLst/>
                        <a:latin typeface="Calibri"/>
                      </a:endParaRPr>
                    </a:p>
                  </a:txBody>
                  <a:tcPr marL="7250" marR="7250" marT="7250" marB="0" anchor="b"/>
                </a:tc>
              </a:tr>
              <a:tr h="166442">
                <a:tc>
                  <a:txBody>
                    <a:bodyPr/>
                    <a:lstStyle/>
                    <a:p>
                      <a:pPr algn="l" fontAlgn="ctr"/>
                      <a:r>
                        <a:rPr lang="en-US" sz="1000" u="none" strike="noStrike" dirty="0">
                          <a:effectLst/>
                        </a:rPr>
                        <a:t>forecast_cons_year          </a:t>
                      </a:r>
                      <a:endParaRPr lang="en-US" sz="1000" b="1" i="0" u="none" strike="noStrike" dirty="0">
                        <a:solidFill>
                          <a:srgbClr val="000000"/>
                        </a:solidFill>
                        <a:effectLst/>
                        <a:latin typeface="Courier New"/>
                      </a:endParaRPr>
                    </a:p>
                  </a:txBody>
                  <a:tcPr marL="7250" marR="7250" marT="7250" marB="0" anchor="ctr"/>
                </a:tc>
                <a:tc>
                  <a:txBody>
                    <a:bodyPr/>
                    <a:lstStyle/>
                    <a:p>
                      <a:pPr algn="l" fontAlgn="b"/>
                      <a:r>
                        <a:rPr lang="ru-RU" sz="1000" u="none" strike="noStrike">
                          <a:effectLst/>
                        </a:rPr>
                        <a:t>0.002756</a:t>
                      </a:r>
                      <a:endParaRPr lang="ru-RU" sz="1000" b="0" i="0" u="none" strike="noStrike">
                        <a:solidFill>
                          <a:srgbClr val="000000"/>
                        </a:solidFill>
                        <a:effectLst/>
                        <a:latin typeface="Calibri"/>
                      </a:endParaRPr>
                    </a:p>
                  </a:txBody>
                  <a:tcPr marL="7250" marR="7250" marT="7250" marB="0" anchor="b"/>
                </a:tc>
              </a:tr>
              <a:tr h="159784">
                <a:tc>
                  <a:txBody>
                    <a:bodyPr/>
                    <a:lstStyle/>
                    <a:p>
                      <a:pPr algn="l" fontAlgn="ctr"/>
                      <a:r>
                        <a:rPr lang="en-US" sz="1000" u="none" strike="noStrike">
                          <a:effectLst/>
                        </a:rPr>
                        <a:t>imp_cons                    </a:t>
                      </a:r>
                      <a:endParaRPr lang="en-US" sz="1000" b="1" i="0" u="none" strike="noStrike">
                        <a:solidFill>
                          <a:srgbClr val="000000"/>
                        </a:solidFill>
                        <a:effectLst/>
                        <a:latin typeface="Courier New"/>
                      </a:endParaRPr>
                    </a:p>
                  </a:txBody>
                  <a:tcPr marL="7250" marR="7250" marT="7250" marB="0" anchor="ctr"/>
                </a:tc>
                <a:tc>
                  <a:txBody>
                    <a:bodyPr/>
                    <a:lstStyle/>
                    <a:p>
                      <a:pPr algn="l" fontAlgn="b"/>
                      <a:r>
                        <a:rPr lang="ru-RU" sz="1000" u="none" strike="noStrike">
                          <a:effectLst/>
                        </a:rPr>
                        <a:t>0.003417</a:t>
                      </a:r>
                      <a:endParaRPr lang="ru-RU" sz="1000" b="0" i="0" u="none" strike="noStrike">
                        <a:solidFill>
                          <a:srgbClr val="000000"/>
                        </a:solidFill>
                        <a:effectLst/>
                        <a:latin typeface="Calibri"/>
                      </a:endParaRPr>
                    </a:p>
                  </a:txBody>
                  <a:tcPr marL="7250" marR="7250" marT="7250" marB="0" anchor="b"/>
                </a:tc>
              </a:tr>
              <a:tr h="166442">
                <a:tc>
                  <a:txBody>
                    <a:bodyPr/>
                    <a:lstStyle/>
                    <a:p>
                      <a:pPr algn="l" fontAlgn="ctr"/>
                      <a:r>
                        <a:rPr lang="en-US" sz="1000" u="none" strike="noStrike">
                          <a:effectLst/>
                        </a:rPr>
                        <a:t>forecast_price_pow_p1       </a:t>
                      </a:r>
                      <a:endParaRPr lang="en-US" sz="1000" b="1" i="0" u="none" strike="noStrike">
                        <a:solidFill>
                          <a:srgbClr val="000000"/>
                        </a:solidFill>
                        <a:effectLst/>
                        <a:latin typeface="Courier New"/>
                      </a:endParaRPr>
                    </a:p>
                  </a:txBody>
                  <a:tcPr marL="7250" marR="7250" marT="7250" marB="0" anchor="ctr"/>
                </a:tc>
                <a:tc>
                  <a:txBody>
                    <a:bodyPr/>
                    <a:lstStyle/>
                    <a:p>
                      <a:pPr algn="l" fontAlgn="b"/>
                      <a:r>
                        <a:rPr lang="ru-RU" sz="1000" u="none" strike="noStrike" dirty="0">
                          <a:effectLst/>
                        </a:rPr>
                        <a:t>0.004034</a:t>
                      </a:r>
                      <a:endParaRPr lang="ru-RU" sz="1000" b="0" i="0" u="none" strike="noStrike" dirty="0">
                        <a:solidFill>
                          <a:srgbClr val="000000"/>
                        </a:solidFill>
                        <a:effectLst/>
                        <a:latin typeface="Calibri"/>
                      </a:endParaRPr>
                    </a:p>
                  </a:txBody>
                  <a:tcPr marL="7250" marR="7250" marT="7250" marB="0" anchor="b"/>
                </a:tc>
              </a:tr>
            </a:tbl>
          </a:graphicData>
        </a:graphic>
      </p:graphicFrame>
    </p:spTree>
    <p:extLst>
      <p:ext uri="{BB962C8B-B14F-4D97-AF65-F5344CB8AC3E}">
        <p14:creationId xmlns:p14="http://schemas.microsoft.com/office/powerpoint/2010/main" val="3163087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794431" y="3147814"/>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smtClean="0">
                <a:solidFill>
                  <a:srgbClr val="D3EBD5"/>
                </a:solidFill>
              </a:rPr>
              <a:t>Feature Generation</a:t>
            </a:r>
            <a:endParaRPr sz="40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34860359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86"/>
        <p:cNvGrpSpPr/>
        <p:nvPr/>
      </p:nvGrpSpPr>
      <p:grpSpPr>
        <a:xfrm>
          <a:off x="0" y="0"/>
          <a:ext cx="0" cy="0"/>
          <a:chOff x="0" y="0"/>
          <a:chExt cx="0" cy="0"/>
        </a:xfrm>
      </p:grpSpPr>
      <p:sp>
        <p:nvSpPr>
          <p:cNvPr id="3987" name="Google Shape;3987;p30"/>
          <p:cNvSpPr txBox="1">
            <a:spLocks noGrp="1"/>
          </p:cNvSpPr>
          <p:nvPr>
            <p:ph type="title"/>
          </p:nvPr>
        </p:nvSpPr>
        <p:spPr>
          <a:xfrm>
            <a:off x="395536" y="195486"/>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Sets of features</a:t>
            </a:r>
            <a:endParaRPr dirty="0"/>
          </a:p>
        </p:txBody>
      </p:sp>
      <p:sp>
        <p:nvSpPr>
          <p:cNvPr id="3988" name="Google Shape;3988;p30"/>
          <p:cNvSpPr txBox="1">
            <a:spLocks noGrp="1"/>
          </p:cNvSpPr>
          <p:nvPr>
            <p:ph type="body" idx="1"/>
          </p:nvPr>
        </p:nvSpPr>
        <p:spPr>
          <a:xfrm>
            <a:off x="467544" y="1059582"/>
            <a:ext cx="1944216" cy="165618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dirty="0" smtClean="0"/>
              <a:t>Features based on dates</a:t>
            </a:r>
          </a:p>
          <a:p>
            <a:pPr marL="171450" lvl="0" indent="-171450" algn="l" rtl="0">
              <a:spcBef>
                <a:spcPts val="600"/>
              </a:spcBef>
              <a:spcAft>
                <a:spcPts val="0"/>
              </a:spcAft>
              <a:buFontTx/>
              <a:buChar char="-"/>
            </a:pPr>
            <a:r>
              <a:rPr lang="en-US" sz="1000" b="1" dirty="0" smtClean="0">
                <a:solidFill>
                  <a:schemeClr val="bg1">
                    <a:lumMod val="65000"/>
                  </a:schemeClr>
                </a:solidFill>
              </a:rPr>
              <a:t>D</a:t>
            </a:r>
            <a:r>
              <a:rPr lang="en" sz="1000" b="1" dirty="0" smtClean="0">
                <a:solidFill>
                  <a:schemeClr val="bg1">
                    <a:lumMod val="65000"/>
                  </a:schemeClr>
                </a:solidFill>
              </a:rPr>
              <a:t>ays </a:t>
            </a:r>
            <a:r>
              <a:rPr lang="en" sz="1000" b="1" dirty="0" smtClean="0">
                <a:solidFill>
                  <a:schemeClr val="bg1">
                    <a:lumMod val="65000"/>
                  </a:schemeClr>
                </a:solidFill>
              </a:rPr>
              <a:t>_since _activation</a:t>
            </a:r>
            <a:endParaRPr lang="en" sz="1000" b="1" dirty="0" smtClean="0">
              <a:solidFill>
                <a:schemeClr val="bg1">
                  <a:lumMod val="65000"/>
                </a:schemeClr>
              </a:solidFill>
            </a:endParaRPr>
          </a:p>
          <a:p>
            <a:pPr marL="0" lvl="0" indent="0">
              <a:buNone/>
            </a:pPr>
            <a:r>
              <a:rPr lang="en" sz="1000" b="1" dirty="0" smtClean="0">
                <a:solidFill>
                  <a:schemeClr val="bg1">
                    <a:lumMod val="65000"/>
                  </a:schemeClr>
                </a:solidFill>
              </a:rPr>
              <a:t>-    </a:t>
            </a:r>
            <a:r>
              <a:rPr lang="en-US" sz="1000" b="1" dirty="0" smtClean="0">
                <a:solidFill>
                  <a:schemeClr val="bg1">
                    <a:lumMod val="65000"/>
                  </a:schemeClr>
                </a:solidFill>
              </a:rPr>
              <a:t>Days_to_contract_end</a:t>
            </a:r>
            <a:endParaRPr lang="en" sz="1000" b="1" dirty="0" smtClean="0">
              <a:solidFill>
                <a:schemeClr val="bg1">
                  <a:lumMod val="65000"/>
                </a:schemeClr>
              </a:solidFill>
            </a:endParaRPr>
          </a:p>
          <a:p>
            <a:pPr marL="171450" lvl="0" indent="-171450">
              <a:buFontTx/>
              <a:buChar char="-"/>
            </a:pPr>
            <a:r>
              <a:rPr lang="en-US" sz="1000" b="1" dirty="0" smtClean="0">
                <a:solidFill>
                  <a:schemeClr val="bg1">
                    <a:lumMod val="65000"/>
                  </a:schemeClr>
                </a:solidFill>
              </a:rPr>
              <a:t>Days_since_first_contract</a:t>
            </a:r>
            <a:endParaRPr lang="en" sz="1000" b="1" dirty="0">
              <a:solidFill>
                <a:schemeClr val="bg1">
                  <a:lumMod val="65000"/>
                </a:schemeClr>
              </a:solidFill>
            </a:endParaRPr>
          </a:p>
          <a:p>
            <a:pPr marL="171450" lvl="0" indent="-171450">
              <a:buFontTx/>
              <a:buChar char="-"/>
            </a:pPr>
            <a:r>
              <a:rPr lang="en-US" sz="1000" b="1" dirty="0" err="1" smtClean="0">
                <a:solidFill>
                  <a:schemeClr val="bg1">
                    <a:lumMod val="65000"/>
                  </a:schemeClr>
                </a:solidFill>
              </a:rPr>
              <a:t>Days_to</a:t>
            </a:r>
            <a:r>
              <a:rPr lang="en-US" sz="1000" b="1" dirty="0" err="1">
                <a:solidFill>
                  <a:schemeClr val="bg1">
                    <a:lumMod val="65000"/>
                  </a:schemeClr>
                </a:solidFill>
              </a:rPr>
              <a:t>_</a:t>
            </a:r>
            <a:r>
              <a:rPr lang="en-US" sz="1000" b="1" dirty="0" err="1" smtClean="0">
                <a:solidFill>
                  <a:schemeClr val="bg1">
                    <a:lumMod val="65000"/>
                  </a:schemeClr>
                </a:solidFill>
              </a:rPr>
              <a:t>renewal</a:t>
            </a:r>
            <a:endParaRPr lang="en-US" sz="1000" b="1" dirty="0" smtClean="0">
              <a:solidFill>
                <a:schemeClr val="bg1">
                  <a:lumMod val="65000"/>
                </a:schemeClr>
              </a:solidFill>
            </a:endParaRPr>
          </a:p>
          <a:p>
            <a:pPr marL="171450" lvl="0" indent="-171450">
              <a:buFontTx/>
              <a:buChar char="-"/>
            </a:pPr>
            <a:r>
              <a:rPr lang="en-US" sz="1000" b="1" dirty="0" smtClean="0">
                <a:solidFill>
                  <a:schemeClr val="bg1">
                    <a:lumMod val="65000"/>
                  </a:schemeClr>
                </a:solidFill>
              </a:rPr>
              <a:t>Days_since_last_prod_mod</a:t>
            </a:r>
            <a:endParaRPr lang="en-US" sz="1000" b="1" dirty="0" smtClean="0">
              <a:solidFill>
                <a:schemeClr val="bg1">
                  <a:lumMod val="65000"/>
                </a:schemeClr>
              </a:solidFill>
            </a:endParaRPr>
          </a:p>
          <a:p>
            <a:pPr marL="171450" lvl="0" indent="-171450">
              <a:buFontTx/>
              <a:buChar char="-"/>
            </a:pPr>
            <a:endParaRPr lang="en-US" sz="1200" b="1" dirty="0" smtClean="0">
              <a:solidFill>
                <a:schemeClr val="bg1">
                  <a:lumMod val="65000"/>
                </a:schemeClr>
              </a:solidFill>
            </a:endParaRPr>
          </a:p>
          <a:p>
            <a:pPr marL="171450" lvl="0" indent="-171450">
              <a:buFontTx/>
              <a:buChar char="-"/>
            </a:pPr>
            <a:endParaRPr lang="en" sz="1200" b="1" dirty="0" smtClean="0">
              <a:solidFill>
                <a:schemeClr val="bg1">
                  <a:lumMod val="65000"/>
                </a:schemeClr>
              </a:solidFill>
            </a:endParaRPr>
          </a:p>
        </p:txBody>
      </p:sp>
      <p:sp>
        <p:nvSpPr>
          <p:cNvPr id="3989" name="Google Shape;3989;p30"/>
          <p:cNvSpPr txBox="1">
            <a:spLocks noGrp="1"/>
          </p:cNvSpPr>
          <p:nvPr>
            <p:ph type="body" idx="2"/>
          </p:nvPr>
        </p:nvSpPr>
        <p:spPr>
          <a:xfrm>
            <a:off x="2411760" y="1047109"/>
            <a:ext cx="1728192" cy="216024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dirty="0" smtClean="0"/>
              <a:t>Features based on historic prices </a:t>
            </a:r>
          </a:p>
          <a:p>
            <a:pPr marL="0" lvl="0" indent="0" algn="l" rtl="0">
              <a:spcBef>
                <a:spcPts val="600"/>
              </a:spcBef>
              <a:spcAft>
                <a:spcPts val="0"/>
              </a:spcAft>
              <a:buNone/>
            </a:pPr>
            <a:r>
              <a:rPr lang="en" sz="1000" b="1" dirty="0" smtClean="0">
                <a:solidFill>
                  <a:schemeClr val="bg1">
                    <a:lumMod val="65000"/>
                  </a:schemeClr>
                </a:solidFill>
              </a:rPr>
              <a:t>-avg price</a:t>
            </a:r>
          </a:p>
          <a:p>
            <a:pPr marL="0" lvl="0" indent="0" algn="l" rtl="0">
              <a:spcBef>
                <a:spcPts val="600"/>
              </a:spcBef>
              <a:spcAft>
                <a:spcPts val="0"/>
              </a:spcAft>
              <a:buNone/>
            </a:pPr>
            <a:r>
              <a:rPr lang="en" sz="1000" b="1" dirty="0" smtClean="0">
                <a:solidFill>
                  <a:schemeClr val="bg1">
                    <a:lumMod val="65000"/>
                  </a:schemeClr>
                </a:solidFill>
              </a:rPr>
              <a:t>-mean price</a:t>
            </a:r>
          </a:p>
          <a:p>
            <a:pPr marL="0" lvl="0" indent="0" algn="l" rtl="0">
              <a:spcBef>
                <a:spcPts val="600"/>
              </a:spcBef>
              <a:spcAft>
                <a:spcPts val="0"/>
              </a:spcAft>
              <a:buNone/>
            </a:pPr>
            <a:r>
              <a:rPr lang="en" sz="1000" b="1" dirty="0" smtClean="0">
                <a:solidFill>
                  <a:schemeClr val="bg1">
                    <a:lumMod val="65000"/>
                  </a:schemeClr>
                </a:solidFill>
              </a:rPr>
              <a:t>-median price</a:t>
            </a:r>
          </a:p>
          <a:p>
            <a:pPr marL="0" lvl="0" indent="0" algn="l" rtl="0">
              <a:spcBef>
                <a:spcPts val="600"/>
              </a:spcBef>
              <a:spcAft>
                <a:spcPts val="0"/>
              </a:spcAft>
              <a:buNone/>
            </a:pPr>
            <a:r>
              <a:rPr lang="en" sz="1000" b="1" dirty="0" smtClean="0">
                <a:solidFill>
                  <a:schemeClr val="bg1">
                    <a:lumMod val="65000"/>
                  </a:schemeClr>
                </a:solidFill>
              </a:rPr>
              <a:t>-mean price</a:t>
            </a:r>
          </a:p>
          <a:p>
            <a:pPr marL="0" lvl="0" indent="0" algn="l" rtl="0">
              <a:spcBef>
                <a:spcPts val="600"/>
              </a:spcBef>
              <a:spcAft>
                <a:spcPts val="0"/>
              </a:spcAft>
              <a:buNone/>
            </a:pPr>
            <a:r>
              <a:rPr lang="en" sz="1000" b="1" dirty="0" smtClean="0">
                <a:solidFill>
                  <a:schemeClr val="bg1">
                    <a:lumMod val="65000"/>
                  </a:schemeClr>
                </a:solidFill>
              </a:rPr>
              <a:t>-max price</a:t>
            </a:r>
          </a:p>
          <a:p>
            <a:pPr marL="0" lvl="0" indent="0" algn="l" rtl="0">
              <a:spcBef>
                <a:spcPts val="600"/>
              </a:spcBef>
              <a:spcAft>
                <a:spcPts val="0"/>
              </a:spcAft>
              <a:buNone/>
            </a:pPr>
            <a:r>
              <a:rPr lang="en" sz="1000" b="1" dirty="0" smtClean="0">
                <a:solidFill>
                  <a:schemeClr val="bg1">
                    <a:lumMod val="65000"/>
                  </a:schemeClr>
                </a:solidFill>
              </a:rPr>
              <a:t>-etc.</a:t>
            </a:r>
          </a:p>
        </p:txBody>
      </p:sp>
      <p:sp>
        <p:nvSpPr>
          <p:cNvPr id="3991" name="Google Shape;3991;p30"/>
          <p:cNvSpPr txBox="1">
            <a:spLocks noGrp="1"/>
          </p:cNvSpPr>
          <p:nvPr>
            <p:ph type="body" idx="1"/>
          </p:nvPr>
        </p:nvSpPr>
        <p:spPr>
          <a:xfrm>
            <a:off x="718300" y="3203275"/>
            <a:ext cx="2179200" cy="1435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200" dirty="0" smtClean="0"/>
              <a:t>.</a:t>
            </a:r>
            <a:endParaRPr sz="1200" dirty="0"/>
          </a:p>
        </p:txBody>
      </p:sp>
      <p:sp>
        <p:nvSpPr>
          <p:cNvPr id="3994" name="Google Shape;3994;p3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endParaRPr/>
          </a:p>
        </p:txBody>
      </p:sp>
      <p:sp>
        <p:nvSpPr>
          <p:cNvPr id="12" name="Google Shape;3990;p30"/>
          <p:cNvSpPr txBox="1">
            <a:spLocks/>
          </p:cNvSpPr>
          <p:nvPr/>
        </p:nvSpPr>
        <p:spPr>
          <a:xfrm>
            <a:off x="4067944" y="1059721"/>
            <a:ext cx="2179200" cy="14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rgbClr val="D3EBD5"/>
              </a:buClr>
              <a:buSzPts val="1600"/>
              <a:buFont typeface="Titillium Web Light"/>
              <a:buChar char="■"/>
              <a:defRPr sz="1600" b="0" i="0" u="none" strike="noStrike" cap="none">
                <a:solidFill>
                  <a:srgbClr val="003B55"/>
                </a:solidFill>
                <a:latin typeface="Titillium Web Light"/>
                <a:ea typeface="Titillium Web Light"/>
                <a:cs typeface="Titillium Web Light"/>
                <a:sym typeface="Titillium Web Light"/>
              </a:defRPr>
            </a:lvl9pPr>
          </a:lstStyle>
          <a:p>
            <a:pPr marL="0" indent="0">
              <a:buFont typeface="Titillium Web Light"/>
              <a:buNone/>
            </a:pPr>
            <a:r>
              <a:rPr lang="en" sz="1000" b="1" dirty="0" smtClean="0"/>
              <a:t>Polynomial features</a:t>
            </a:r>
            <a:endParaRPr lang="en-US" sz="1000" dirty="0" smtClean="0">
              <a:solidFill>
                <a:schemeClr val="bg1">
                  <a:lumMod val="65000"/>
                </a:schemeClr>
              </a:solidFill>
            </a:endParaRPr>
          </a:p>
          <a:p>
            <a:pPr marL="0" indent="0">
              <a:buFont typeface="Titillium Web Light"/>
              <a:buNone/>
            </a:pPr>
            <a:r>
              <a:rPr lang="en-US" sz="1000" dirty="0" smtClean="0">
                <a:solidFill>
                  <a:schemeClr val="bg1">
                    <a:lumMod val="65000"/>
                  </a:schemeClr>
                </a:solidFill>
              </a:rPr>
              <a:t>-</a:t>
            </a:r>
            <a:r>
              <a:rPr lang="en-US" sz="1000" b="1" dirty="0" smtClean="0">
                <a:solidFill>
                  <a:schemeClr val="bg1">
                    <a:lumMod val="65000"/>
                  </a:schemeClr>
                </a:solidFill>
              </a:rPr>
              <a:t>Polynomial combinations of original features</a:t>
            </a:r>
          </a:p>
          <a:p>
            <a:pPr marL="0" indent="0">
              <a:buFont typeface="Titillium Web Light"/>
              <a:buNone/>
            </a:pPr>
            <a:r>
              <a:rPr lang="en-US" sz="1000" b="1" dirty="0" smtClean="0">
                <a:solidFill>
                  <a:schemeClr val="bg1">
                    <a:lumMod val="65000"/>
                  </a:schemeClr>
                </a:solidFill>
              </a:rPr>
              <a:t>^2,^3 from original features</a:t>
            </a:r>
          </a:p>
          <a:p>
            <a:pPr marL="0" indent="0">
              <a:buFont typeface="Titillium Web Light"/>
              <a:buNone/>
            </a:pPr>
            <a:r>
              <a:rPr lang="en-US" sz="1000" b="1" dirty="0" smtClean="0">
                <a:solidFill>
                  <a:schemeClr val="bg1">
                    <a:lumMod val="65000"/>
                  </a:schemeClr>
                </a:solidFill>
              </a:rPr>
              <a:t>-etc.</a:t>
            </a:r>
          </a:p>
          <a:p>
            <a:pPr marL="0" indent="0">
              <a:buFont typeface="Titillium Web Light"/>
              <a:buNone/>
            </a:pPr>
            <a:endParaRPr lang="en-US" sz="1200" b="1" dirty="0" smtClean="0">
              <a:solidFill>
                <a:schemeClr val="bg1">
                  <a:lumMod val="65000"/>
                </a:schemeClr>
              </a:solidFill>
            </a:endParaRPr>
          </a:p>
          <a:p>
            <a:pPr marL="0" indent="0">
              <a:buFont typeface="Titillium Web Light"/>
              <a:buNone/>
            </a:pPr>
            <a:endParaRPr lang="en-US" sz="1200" dirty="0" smtClean="0">
              <a:solidFill>
                <a:schemeClr val="bg1">
                  <a:lumMod val="65000"/>
                </a:schemeClr>
              </a:solidFill>
            </a:endParaRPr>
          </a:p>
        </p:txBody>
      </p:sp>
      <p:sp>
        <p:nvSpPr>
          <p:cNvPr id="4" name="Текст 3"/>
          <p:cNvSpPr>
            <a:spLocks noGrp="1"/>
          </p:cNvSpPr>
          <p:nvPr>
            <p:ph type="body" idx="3"/>
          </p:nvPr>
        </p:nvSpPr>
        <p:spPr>
          <a:xfrm>
            <a:off x="755576" y="3003798"/>
            <a:ext cx="5544616" cy="1368152"/>
          </a:xfrm>
        </p:spPr>
        <p:txBody>
          <a:bodyPr/>
          <a:lstStyle/>
          <a:p>
            <a:r>
              <a:rPr lang="en-US" dirty="0" smtClean="0"/>
              <a:t>Label encoding</a:t>
            </a:r>
          </a:p>
          <a:p>
            <a:r>
              <a:rPr lang="en-US" dirty="0" smtClean="0"/>
              <a:t>One hot encoding for categorical features</a:t>
            </a:r>
            <a:endParaRPr lang="ru-RU" dirty="0"/>
          </a:p>
        </p:txBody>
      </p:sp>
    </p:spTree>
    <p:extLst>
      <p:ext uri="{BB962C8B-B14F-4D97-AF65-F5344CB8AC3E}">
        <p14:creationId xmlns:p14="http://schemas.microsoft.com/office/powerpoint/2010/main" val="20543625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794431" y="3147814"/>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smtClean="0">
                <a:solidFill>
                  <a:srgbClr val="D3EBD5"/>
                </a:solidFill>
              </a:rPr>
              <a:t>Model</a:t>
            </a:r>
            <a:endParaRPr sz="40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6245459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395536" y="195486"/>
            <a:ext cx="6761100" cy="43327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smtClean="0"/>
              <a:t>Types of algorithms tested</a:t>
            </a:r>
            <a:endParaRPr sz="18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endParaRPr/>
          </a:p>
        </p:txBody>
      </p:sp>
      <p:sp>
        <p:nvSpPr>
          <p:cNvPr id="2" name="AutoShape 2" descr="data:image/png;base64,iVBORw0KGgoAAAANSUhEUgAAAoIAAAHBCAYAAAD91NpKAAAABHNCSVQICAgIfAhkiAAAAAlwSFlzAAALEgAACxIB0t1+/AAAADl0RVh0U29mdHdhcmUAbWF0cGxvdGxpYiB2ZXJzaW9uIDIuMi4yLCBodHRwOi8vbWF0cGxvdGxpYi5vcmcvhp/UCwAAIABJREFUeJzs3Xl4XHd9L/73OWc2zUgjaUaWZVmWZcm7FROc1Am5ISTYKSGlLXAhTchNW9qG0CW3eegC5dcshUJuoeSBhgsNFPr7xQmhCYUCt5BbLAIBHOIEZ5NkS7Zk7R5JMyPNSLOf5ffHmTme5UgaSTNa36/nAezRmTlHshi99T3fz+cjaJqmgYiIiIg2HXG1L4CIiIiIVgeDIBEREdEmxSBIREREtEkxCBIRERFtUgyCRERERJsUgyARERHRJsUgSERERLRJMQgSERERbVIMgkRERESbFIMgERER0SbFIEhERES0STEIEhEREW1SDIJEREREm5RltS9gqeLxODo7O7FlyxZIkrTal0NERES0KhRFweTkJNrb2+FwOBb13HUbBDs7O3HnnXeu9mUQERERrQlPPvkkrr766kU9Z90GwS1btgDQP+mGhoZVvhoiIiKi1eHz+XDnnXca2Wgx1m0QzNwObmhoQFNT0ypfDREREdHqWspWORaLEBEREW1SDIJEREREmxSDIBEREdEmxSBIREREtEkxCBIRERFtUgyCRERERJsUgyARERHRJsUgSERERLRJlbWh9GOPPYYf//jHSKVSuOOOO3D06FF87GMfgyAI2LNnDx588EGIIrMoERER0WooWwp78cUX8corr+Cpp57CiRMn4PP58PDDD+O+++7DN77xDWiaho6OjnKdnoiIiIgWULYg+POf/xx79+7Fn/7pn+LDH/4wbrzxRnR1deHo0aMAgBtuuAGnTp0q1+mJiIiIaAFluzU8NTWFsbEx/PM//zNGRkbwx3/8x9A0DYIgAABcLhdmZmbKdXoiIiIiWkDZgmBNTQ1aW1ths9nQ2toKu90On89nfDwSicDtds/7Go8++ii++MUvlusSiYiIiEruTM8ETp4egi8QQYPXheNHm3FkX/1qX5apsgXBq666Co8//jg++MEPYmJiArFYDG95y1vw4osv4pprrsHzzz+Pa6+9dt7XuPfee3HvvfeafmxkZATHjh0rx6UTERERFS0T/H726mjBxwYuhdE3Mo173nt4TYbBsgXBm266CS+99BLe9773QdM0PPDAA2hqasL999+PRx55BK2trXjHO95RrtMT0QLm+411vje15RLS/2u1SnjrlY247/YjS7pmu1UCACRSStl+4zb7GgFYN7/pE1H5nemZwIkfdOPCSMj04ylZxXgwimc6etfke0VZ28f89V//dcFjTzzxRDlPSURFyLxxReMphCMpDPlm8ErPBN5z027sbqrBF755BsFwoizn1tL/m0wp+PHLwwBQVBjMXDMAROMyhnz6HmNvtR2X/JrxsVK90WafDwAu+Wfx2LdfAyDA6bAYj5X6vES0vpw8PbTgMYqqYfBSeAWuZvHYxI9oEzp5egjReAqBUAIpWQWg/9b6necu4H8/8yqmZsoTAvNpGvDzV8eKOjb7zTYcSWb9OWX8uaOIN+Rimb25hyOpnHOX47xEtL74ApHVvoRlYRAk2oR8gUhOgMpIKSomp2Mrei1JWSnquOw320x4zf+zL1i6N2SzN/eUrCKlqIXHlvC8RLS+NHhdRR23s2H+AtnVwiBItAk1eF05ASrDKonQNJMnlJHNIhV1XPabrdUimv65wVPcG/Jiz5d9LqtU+LZZyvMS0fqS2Ts8nyqnFe8/vncFrmbxGASJNqHjR5tzAlSG22UzDTrldP2VjUUdl/1m63bZsv5sNf58rIg35GKZvbm7Xdacc5fjvES0fmQKymIJGVtqKkyP2bmtCn/5P64u2z5iTdOgqEv/Db6sxSJEtDYd2VeP99y0G9957gJSigqrJMLtssHpsOCGI9vx/CujUBQNapmXB1u3VxddNZx5E+04PQRfMAJPtQPQ9FvLDR4XjpW4ejf/fJlzmD3GQhGi9W2xff/O9EzgmZO9OD88DatFhNtlRXWlDdWVNtx168GyvydomoZ4UkE8ISOWlDEbLdy7XCwGQaJN6rZje7G7qcY01DRuqcSzpwYwE02iymnD4T116HhpeEnnkUSh4LdVp8OC//72Pbjt2OJulRzZV7+ioWuu8zH4EW0cd/ztDzAbu7xnum80hEv+WQDm/19/uqMX33nuAqJxGQCgqhoC6a02TocVHaeHyvIeoagaEkkZsYSMRFJBqX5NZxAk2sTmCjq3HdtbENIW0++PiGg9+N2Hns0JgYAe7PrHwqaB7kzPhH4nRVahpaOYrGqwQEQ4koLTYS1p8ZiiqIilV/6SqdKFv2wMgkRUEutppBIREYA5W2WpqmYa6E6eHjIK7QQIRhhUVM14fLnFY7KiIp6QEU3IpkV9pcYgSETLZtZ8mY2WiWg9Mwt0vkAEVouIlKxCkgTIih4ENWhGAd5SisdSsoJYQl/5M2tRVU6sGiaiZctuvhyNy/AFohgen8UXn34VZ3omVvHKiIiWxizQNXhdRucAURBgkUQIECAIAlq2uRdVKJJIKQjNJuALRDAxFcNMNLniIRDgiiARlUCm+XI0LiMQihuPhyNJrgwS0ZpVW2U3vT1cWWE1fc86frQ5XUjiQDiiBze7VcJ7btq9YPGbpmlIJBXEknqxx3JavmTIiooLw9PoOT+y5NdgECSiZWvwunDJP1swfi1zq6RcVXRERMvx+EO34HcfejYnDNZW2fH4Q7eYHj9XW6m53t/y27yUoiPX1EwcXf0BdPYFcHYgiERSQSoaXPLrMQgS0bIdP9qMEz/oLtjYnGn2zBFsRFQqpS5Mmyv0zWWhNlalbvOiqCr6R0NG+BuZmF3mK+ZiECSiZcu8KX7x6VcRjiSNBqtOhx4EOYKNiEphrRamlbrNSziSRHd/AJ39fnT3BxFNyAXHCILelP+Ktjo01bbgf/54aediECSikjiyrx5/dtuVOW/SGRzBRkSlkF2Ylm01tp+kZBXx9Mrfctu8qJqGwUthdPYF0NkfwOClsOlxVU4rDrV60d5WhwMtHrgq9F+2pwPjSz43gyARlcxi988QES1GpjCt4PEV2n6STCmIJWTEkwrkZVb4zsZSOHtRv93b1R8oaGwNAAKAndvcONTqxRW769DcUAVREJZ13nwMgkRUUis9Bo6INo9MYVrB42XcfpJIpYs9EvKyKn01TcPw+Cw6+/3o7Avg4ljItHjE6bDg4C4v2tu8OLjLa7SrKRcGQSIiIloXjh9txj8+8TJmYylomr5PrrLCirtuPViyc2S3eYknFKjLKPWNxWWcHQiis9+Prv4AQrNJ0+N21FfiUFsd2tu82NXohiSuXJtnBkEiIiJaF55/ZQSz0ZRRjKFpwGw0hedfGVnWnQhV1RBP6rd848to86JpGi75I+jsD6Czz48LIyGoJquIDpuEAy0etLfV4WCrB7VVjiVf+3IxCBIREVHJzNXe5e5P/wi+QNQ4rsHrxFc/fvOiXvtnr44Bgr53LtvPXx3DfbcfWdRrKaqGeEJGPHm5zUtXfwCnXh+DfzqGupoKXHe4EYdavfO+TiKpoGcwmA5/AQTDcdPjttW50N6q3/Jta6qBRVobw90YBImIiKgk5mrv8vmnzhRM8PAForj70z9aVBhMyYrp48k5Hs8nK2p6v59S8Jyu/gC++9MLxt8np6LG3/PD4Hgwis4+fa/f+eEpY+ZwNptVxL5mD67Y7cWhVi+81RVFXeNiiYJgNO9fCgZBIiIiKom52ruYjXEDkLNCWAyrRUIyVRj67FZpzuekZAWxhF7wMd8s31Ovj5k+/sLrY9izowbnh6f18NcfwORUzPTY+toKtKf3+u3ZUQOrZe7rWipB0D9fu1WC3SbBapGgxK1Lfj0GQSIiIiqJudq7lIrLYTENgk5HbpxZSpsX/3RuuJMVFbGEgsnpAP7iC8+b9gq0SCL2NtcYvf22epyL+GyKkx38bOn/lBKDIBEREZXEXO1dSmWuqtvpmYRe7JHQiz2W0ubFU+3A6MQMYgk9RJrd7gUAj9uB9jY9+O1rroXdVtpgJgCwpVf7bFYJNosIocS9A7MxCBIREVFJZOaO56utspveHm7wLm4Fba5WLhqAQMi8SGM+UzNxY4ZvV3/AdNVPFIA9O2pxqM2L9lYvttW5ShrMBOi3vPXgJ8Julcoa/PIxCBIREVFJzDddqBRVwwJgOse32NikqCr6R0NG+BuZMF+9lEQBtVV2/NqhBvz6NTtRYS9tXLJaxJzbvaK4csEvH4MgERERFTjTM4Gvf68To5OzUDWgqsKK33pbG247tnfe5801XWixoS9DUVTEknqxx/6WWpwdmCo4Zl9L7ZzPD0cS6OoPorPPj7MXg4gm5IJjBAFo216tF3q0erG9vrKkq3JWSYTdtjaCXz4GQSIiIspxpmcCX/hmbsuXcDSJb/5XDwAsGAaXSy/U0Me6Zd+u/fPbj+Dz3zyDnoEpaNBXAve11Ob0EFRVDYO+MDr79KbOg74Z03NUVljTRR76KDdXxdIrb/NZJNGo6rVZJUhrKPjlYxAkIiKiHCdPDyEcKSzMUBQNz54aKEsQLLbNi1nj6NlYCmcvXt7rNxtLFRwjANi5zY32Nr2v385tboglWvWTRMFY8bNbJUhrpFl0MRgEiYiIKIcvEDGtvNWgYSZqXrm7FImUkm7wvLhKX03TMDw+i85+vanzxbGQ6Vg4p8OCg7sur/q5XbaSXLckCsaK33oLfvkYBImIiChHg9eFi2OhgnAmQECVc+lhStM0JNI9/hJJZVHhLxaXcXYgiM5+P7r6A3O2ktlRX4lD6abOuxrdkMTlhzRRyFrxs0lrZjxcKTAIEhERUY7jR5vR1e8vaPkiSQJuua5lUa+laRri6WKPeFKZswWM2fPG/BFjr1/faAiqSXB02CQcaPGgva0OB1s9qK1yLOr6zIiCoLdysVlgt0rLGuG21jEIEhERUY4j++rx57cfya0adlrxWzcsXDUM6AUb8aRsrPwVu+4XT8roGZzSw1+/H1Nh89F0jXWudF+/OrQ1VS97hc5sbNtmwSBItEmd6ZnAydND8AUiaPC6cDzd64uICEi3gfmrtxd9vKJq6VW/hcNfV38Az54awPmR6ZzH5+oTaLOK2L/TY1T5eqsrir4uM9nTO+xlGNu2njAIEm1CZ3omcrr/X/LPGn9nGCTaWMr5S5+sqOliDwVJuXAGsJnXeifxjf86Z7rHLzsE1tdW6H392rzYs6NmWat02dM77Lbyj21bTxgEiTahk6eHTB/vOD3EIEi0gZTjl76UrOq3fePzt3nJ5p+OobM/gK4+Pzr7A6YVvtn+7kNvwVbP4sbPZRMAWCxiTmUvg585BkGiTcgXiJg/HjR/nIjWp1L90pdMV/rGkwrkIsKfrKi4MDyNzn690CN7tFwx/NOxRQfBtTy9Yy1jECTahBq8LlzyF87YbPC4VuFqiKhclvNLXzwpI55QEE8W1+NvKhzHf704hFd6xhGKJE1X/URRgMthQTyhzLua+N2fXgAAHGr1znmMVRKNfX5rfXrHWsYgSLQJHT/anHO7KOPY0eZVuBoiKpfF/NKnaRoSycsrfwu1eVFUFf2joXR7lwBGJwvPAwCuCiuu3LsF7a1e7G/xoH80hMf/sxshk8klgF69CwAvvD6WEwQtkqi3dLFKsNssDH4lwiBItAllbgl1nB6CLxhBg8eFY6waJtpwFvqlL9PmJZ7UV/4W2rsXjiTQ1R9EZ58f3ReDiCVk0+PsVhEOuwUVNgnbt1TirnceMD52qNWL+lqnXl2cyl0VFAVgq0evCA6EY3DaLRtiesdaxiBItEkd2VfP4Ee0wZn90nfT1Tuwr7kWgVBswTYvqqph0Bc2mjoP+mZMj6tyWqGqGhx2CRU2S87+vEA4XnB8UlaMPYD+6ThSigoBAARAkkSIArB9SxVq3ctvDk3zYxAkIiLawI7sq8fh3XU5bV6mZ80bNQPAbCyF7v4AOvsD6O4PYDaWKjhGALBzmxvtbV4cavVi5zY3vvbdTkxOFRaF1Jn0/KurqYB/OgpBEOB2WREMJyAIAqwW0bjly60qK4NBkIiIaAMqts2LqmkYGZ9JT/MI4OJYyPQWsdNh0Rs6t3pxsNVbMHP4usONRpFHtrccbgSQO73j1v+2C0/933MAgEqnDaIoIBxJobrSjsa6Sm5VWUEMgkRERBtEsW1eYnEZ3QMBdKXDX3iOwo0dW6vQ3qaHv5ZGNyRx7n16mcKOF14fgz8Uw5YaJ244sh1X798KW970jqMHG2CRROOW9e6mWoa/VcIgSEREtE5pmoZESlmwzYumaRjzR4y9fn0jIdOqYIdNwoFdHrS31uFQqxc1Vfair0WAfhv6LVds04PfAtM7uE95bWAQJCIiWkc0TdOrfBdo8xJPyugZnErf8vVjKmy+L1AUBbQ2uvGbb23D7qbqoqtzM2PbbFaR0zvWMQZBIiKiNa6YNi+apmE8GEVXv97X7/zwFGSl8EBJFKBqGgRBgCgAgiBg0DeD/tFp7NtZO+91WDNj2zi9Y8NgECQiIlqDFFVLr/rJc7Z5SaYU9A5NGYUe/umY6Wtt9Tj1Qo82Lx7/z25E4oX9/55/ZRTvvG5XzmPZ0zvsDH4bEoMgERHRGiErak6bFzP+6Rg6+/zo7A+gZ3AKKbmwKMQiidi3sxbtrV4catMbOGdE5mgCHYmnOL1jE2IQJCIiMnGmZwInTw/BF4igwevC8TJVtaZkBbGEvufPrM2LrKi4MDxt7PXzBQp79QGAx+3AFbu9ONRah33NtbDbJNPjKh1WozdgdsxzO21Gk2faPBgEiYiI8pzpmcgZzXbJP2v8vRRhcKE2L1PhODrTe/3ODQaRSBauDkqigN07atDe6sWFkWl09Qfw0zOjOPX6JVx9oB6/9xuHCp4jCgLe/ms78P3n+wEgp7jjnf9tV8HxtPExCBIREeU5eXrI9PGO00NLCoILtXlRVBX9o6F0e5cARidnTV+npspuNHXe3+JBhd2C/+8/u/Daeb9xTEpW8cIbPgDAB9/Vnq7qtcBulWC1iPj93zgEp8OKZ08NYCaaRJXThluua8Ftx/YWnG+lVkVp9ZQ1CL773e9GVVUVAKCpqQm/8zu/g0996lOQJAnXX389/uzP/qycpyciIloSXyBi/njQ/HEzC7V5Cc0m9Arf/gDOXgwiZrJ3TxQEtG6v1ps6t3mxfUtlQYuWl89OmJ7/V2cn8PHfd5l+bHdTDfa3eIyAt7uppuCYcq+K0tpQtiCYSOj9ik6cOGE89tu//dt49NFHsWPHDnzoQx9CV1cXDh0qXLomIiJaTQ1eFy75C1flGjzmwSoj0+Ylliis9FVVDQOXwkahx5BvxvQ1qpxWHGqtQ3ubFwd2eeByWOc8nwAUFItkcuJcY+WKDXilXhWltalsQfDcuXOIxWL4gz/4A8iyjHvvvRfJZBLNzfoQ6euvvx4vvPACgyAREa05x48254SljGNHmwseUxQVsfTKXzKVG/5mYyl0p1f9uvoDiKSLNPK5HBZYLCK2pW+/trfVmR4nALBkevnZLvfzS5lUGNss5sUixQa8UqyK0tpXtiDocDjwh3/4h3j/+9+PgYEB3H333XC73cbHXS4XhoeH532NRx99FF/84hfLdYlERLSOrOR+tczrZmbhNnhcObNw52rzomoaRsZnjL5+F8dCps2fnQ4LDu7yotZtR3d/wGjTEo2n8L3n+yAIgjG71yqJOaEvv5ffW69sxI9fLvx5ev2VjaafW7EBb6mrorS+lC0I7tq1Czt37oQgCNi1axeqqqowPT1tfDwSieQEQzP33nsv7r33XtOPjYyM4NixYyW9ZiIiWptWY79a/izclKwgHEkWtHmJxWV0DwTQlQ5/4UjS9PV2bK3S9/q1etHS6IYkivjqf7xR0KtPEAS81OXDW6/cDptVWrCX3323HwEA/PzVMSRlBTaLhOuvbDQez1dswFvMqmgpsUBlZZUtCH7rW99Cb28vHnroIYyPjyMWi8HpdGJoaAg7duzAz3/+cxaLEBFRUVZrv1qmzUsscbnSV9M0jPkj6QpfP/pGQ1DVwmU/h03CgV0etLfW4VCrFzVV9oJj/NMxCIIAQdALQ4T0yLfgTBwV9uJ/RN93+5E5g1++YgPeQqui5cAClZVXtiD4vve9D3/zN3+DO+64A4Ig4NOf/jREUcRf/uVfQlEUXH/99XjTm95UrtMTEdEGslL71TJtXjLFHpnwF0/KODcwha5+vdBjKpwwfX5jnQvtbXqhR9v2akiSWHCMJArGbd6mrVUYN/ncynn7dTEBL39VtNxYoLLyyhYEbTYbPve5zxU8/vTTT5frlEREtEGVc7+aWZsXTdMwHowae/0uDE9BVgpX/WxWEft3etK3fOvgqXYUHCMKQkEvv4xfv2bnqtx+XemAVywWqKw8NpQmIqI1r9T71czavCRTCnqHpozw55+OmT53q8epN3Vu82LPjtqcYAfo7VvsVsmo7LXOUb0LrM7t17WMBSorj0GQiIjWvFIEJkXV0pW+l9u8+KdjRl+/nsGpgp58AGCRROzbWYv2Vi8OtXlRX5s7j1cAYMtq52K1iAVNnxf63DZr8Mu3WgUqmxmDIBERrQtLCUz5bV5kRcWF4en0qp8fvkDU9HketwNX7PbiUGsd9u+shc16eVVPAGC16MHPZtV7+i0m+NHcuEK68hgEiYhoQ0nJCmIJxWjzMhWOo7Nfn+F7bjCIRLKw+bIkCtjdVJMe5VaHBq8zJ9xZM02c5+jlR6XDFdKVxSBIREQls1o94DJtXuJJBYmUjP7RULq9SwCjk4V7zgCgpsqu7/Vr9WJ/iyenXYtVEnNu9zL4lRd7B64eBkEiIiqJlewBl2nzEk8oiCdlBMNxdKVHuZ29GEQsIRc8RxQEtG6vTq/6ebF9S6Wx6ieJghH67DbLgk2cqXTYO3B1MQgSEVFJlLsHXHabl2hcRv9YCF39AbzR58eQb8b0OVVOKw616n39DuzywOWwArjcyy8T/sz6/dHKYO/A1cUgSEREJVGOHnCZNi/xpAL/dMxY9evqDyASSxUcLwBoaXSnK3zr0NxQBVEQIApCzrze/JYvtHrYO3B1MQgSEVFJlKoHXKbNSzSRQt/wNN5I9/W7OBaCVtjTGU6Hxdjrd7DViyqnbVG9/Gh1sXfg6mIQJCKiklhODzhFURFLyAiE4njtwiS60uEvHEmaHr9ja1V6mocXuxqrIYlCTnFHdrsXWtvYO3B1MQgSEVFJLLYHXEpWEUukcGFkGq/2TqKzL4C+0RBUtXDZz2GTcKDFg/a2Ohxq9aK2ym708rPbJNgW2cSZ1g72DlxdDIJERFQyC/WAS6YUTIXjeKV3Eq9f0MPf1EzC9NjGLS60pws92rZXw2G35BR4rFbwY6uT0mPvwNXDIEhERGUVT8q4OBrCy+fG8fqFAC4MT0FWClf9bFYR+3d60rd867DV40xP71g7vfzY6oQ2GgZBIiIqKU3TEI4k8UrvBM6cm8AbfQH4p2Omx271OPVCjzYvDrR44aqwrOlefmx1QhsNgyARES2bqmoYHp/Bi10+vNI7gZ7BKaRkteA4iyRi385atLd6cXh3HXZsrVpXvfzY6oQ2GgZBIiJaknhSxqu9k3i5exyvXZiELxA1Pc5b7UB7mxeHd2/B4d11qHLaYLdJsKyD4JePrU5oo2EQJCJap1ajaMEXiODFLh9+dXYc3ReDSKSUgmMkUcDuHTW4oq0OVx2oR0uDG3abpaRNnO/+9I9ygqdVEnHtFdvK/jUottXJ5795Bj97dQwpWYHVIuGtVzbivtuPlO26iJaKQZCIaI14uqMXPzw1gJloElVOG955XQtuO7bX9NiVKlqQFRWdfQGc7vbhlZ4JjEwUroYBQHWlHVe0eXHl3i14894tqHU7Cpo4Z4Jr/+g0EikVNquItu01aGl0Y2AsbBpoz/RM4Ovf78LweBhq4Z1mQ0pRcer1MWO1rlxh8Mi+elwYmcazpwYQjibhsEqoqbLjiR+excnTQzh+tBnPvzKCH780jEw5TDKloOOlYbx8dhw76qtwfni6IEBXV9nxkTuOlOy6F/peyv4lwp7uuZhIKayC3oQYBImIVkn2D+NkSsGYPwIx3RJlJpLE0z/qBQDTMFjOooWpcBynu3043T2ONy74EUvIBceIgoDW7dW4cu8WXLW/Hnt21MBum/tHSia4RuMyJqdiUFQNGjT4p2L45RuXsKXWAafDmhNoAeAL33wFwXC8qOtWVA3RuGx8DRYKQ4sJ3tmfxwuvj6G60garRUQgFIcvEIW32o5Lfg0nftCNi2NhmAxAQWg2iXAkYDodJTSTwENffQEOmwRJFNGyzY33H99b8G+ZHaZnoykkZAWWvOOf7ug1vneAwu+l7F8ionHZmNOc/TkArILeLBgEiYhWQf6K3ujkLBRVg0USjTAIAM+eGjANJ6UsWlBUDeeHpvDLzks40zOBi2Nh0+OqnFYc3r0Fb95Xj6sP1MPjdszby+9MzwT+9zOvYnI6ZoQfUUBOSEqmC0rG/FEIAozj/u6rL0AUBdM2M/MJhuN4+dw4fvMvvpvzeCoVxzf/qweAHobmC0sA5gyI2QF8cjpmFMRcCkRRW2WHx+2AYtIQO8MsBGZ/LJZQACjo7A+g9+sv4nd+fZ9x7qc7evHMyV4kUorxOgIARdJwfngaj337Ndzz3jfhh6cGTF8/872U/TlkT24JR1JwOqwAWAW9mTAIEhGtgvwVvUx4UBQNouVyuJqJmo9YW27RQjiSxJlz43ixy4dXeycxG0sVHCMA2NVYjTfv24JfO7AV0aSMb//4Av7le2/gn7+twmoRUV/rRCwhIxiOQ1Y0CIL+PA3moWeejJRzvKoB6iJDIADEk4V7FvXX06ApGr730z7cdmwvvvvTPqRkFRo0CBAgiQJEUcC/d5zPCXL5q2n9o9MIzSYRS8g5x2kaMBU2b4y9VElZxTMne7G7qQYACkIgoH+dZVWFTZQQjqTQcXpozu+ZzOPiFwioAAAgAElEQVTZv0RkV3Zn/5lV0JsHgyAR0SrIX9GTRAGKqkHVtJyAUuW05hyXfWswNJuE22U1VnGAueezqqqG/rEQXuoex8tnfegdmjY9zmGTsKuxGrKsYHI6hqHxGVwcC+Hfn7tQcKysKBhM31bM0DSY3hZdCzQNCEWS+K2/+K5xjYIAaND0lUel8NoFQW9582x6lW08GIWiaKafo4byhMGO00PQACRT5pskM8EwJavwBSOoctowYzKjucppA5D7S4TVIhoBMLuYh1XQmweDIBHRKshf0XO7bAimQ0QmZmjQIEkizvRM4Mi++pzbyRV2CzRNvxXqD8WhqhqsFhFf/14nnnHakEgpqKuugNUq4txAEIFQfN5blhnxpIKzA8EyfMZrR/ZXQdMur2CaHqsBsqxiaiaO7zx3YcGgq2H+11sKXzAy7y3lDKtFRIPHhWvat+Xc5s645boWALmVz26XDYFQPP3nhX+hoI2HQZCIaIWd6ZnAVDiO4fFZCIJ+W1jOui2X/UM/GI7jMydexjf//lbTAhFF1aAoegiMJXJX6M4Pm6/6Ua6FMpYGQFX1FbdiAlkpk6DNqoc7DcDw+AwSKaXg5TMbCdwuK45lVfw+m7XP8ZasfY6Zj3ecHoIvGIGn2gFoQFJW0OBx5bwGbXwMgkREZZapTp0KF7cqly8SS+G9H/1+waSO7EBg1s+PFme+/CYI+opbUlZyilryjxEFIf0x89vHAgBBEHCw1YOH/+R6nOmZwD8+8TJmoiZ7NAXAU+UwVuf6RqaNimtol1/fYZfQtr0mp8r4tmN7562APrKvnmGPADAIEhEVzayB82dPvGxaaFFqZuPa1upevPVEEACXw4qUrEIQ9H14al7Ks1lEVFfaYbWIiMbl9P7Nwq+/RRLhsEnzfj9oACQBeHM6hB3ZV4+//B9X40vfeg0TwajxmhZJwP4WD3oGp/DgV164fL0AKtP7Rnc2mLeYAZbebHyxz1uNpuZUWgyCRFQWK/kDopznyrx298UAQrMJCBBgt0mIxFL4xWuj81bB0vqwUJBPyioi8RQcNgk1VTZMzyShCXoYtFpEaJpe7ON0WJBMqRAFAYp2uYI6/3tE0TR0nB7E7qYaY2XuX/6fmwvO+/6/+T8FvwBo0FeIH7z7LTlNt7ObQ89Ek/AForBaRLhd1nl7A2aem/+9rK96zv28+x87hdfOT+asjJ4fnsbPXh3F333oLQyD6wiDIBGV3EpNvSj3ubKbIE+FE+mbfRqQBAJynCFwnbNZxTkrcbMJ0FdkU7KKxi0uVNj1wGezSmjbXo1gOI5gOIZASC/2sUgiLJIeEi0WEdMzuZXEmgZMTMUW7NU3dysc5HzP5zeHTskqJFFASlaNa3I6rAXny3x/942GCm51axrQNxpC2/bqgufd/9gpvNo7Oed1P/iVF/D9z/32nB+ntYVBkIhKrpxTL1byXJnXDkeSOTu+FFWDKM7dSJnWjiqnFdG4bNzuFSAYrXnUBZJ8dq/sTEFONCbj6/f/es5xH/n8TxGOFK4qphR1ztVGWdGW3asv01YmI9McWoMGRYXxPZppFJ1/vsz391wFMJnH85/3+nn/sq6b1pbSTQAnIkor5dSL1TxX5rVTsgoB+kgMTdObEydlFmesBw1eFyySCJtFgs0iGb3y9LBU/JJu5hcBs2bNDV6X6R5OqzT/j9jl9urzBSOmzaEzYTf/8fzzzfX/nYWuM38PJa1vDIJEVHINXvMfcOVoUlvOc2Ve22oR042HL+PPwtLILLqJeaPqhPRjDrsEURSM/XaLIQoCGryunEbJ+msLxjSR4q9TPzbTlDnb8aPNBecA9B59851hoV59Dps078cbPK6c7//MNUiSYFxv9uP555vr/zsLXWf+vxWtbwyCRFRyx+f4AVeOJrXlPFfmtd0uG4NfGQjp/2rdXg2bVTTCniDoj9utIt5/bC9uuqpJDzaC/rHMf+o9FfC47ZgrlxzeU4fjR5vhduWGN0kUIEkC3C570dcqSfpJMk2Zsx3ZV4/33LRbD1zpNjPeagecDgvetHeL6etduXfLglsXnnn4XaZhcHdTNQD9ezz7+9/t0huJp2S98jmRUpBIKWjZ5sZdtx4sOF/muXN9/SRRMH3e4T118143rS/SQw899NBqX8RShMNhPP744/i93/s9uN3u1b4cIsqyrc6Feo8T/qkYIvEUtnkr8e4bd5elkrCc58q8dmgmgeHJmVULg6KwflrFiIIemqwWCU6HBdUuOyrs+m1Zfc+aZkzzsFklvO1IE/7u7rdg944aTE7FEEvIsFkl7GmuxT3vPYzjv9aMa9u3QZIEjE1GoKgaaqsceO/b9+Djv3cUO7e5MTkVQyAUN/59BOhB65P3XIdtdS5sr6+ELxjBbDQJSRLQ1lSDm6/ZCbtFgqxoBbd7HTYJ113RiNlYCoqiQRAE1FTa8ds3ts3Zm+9Qqxet26uRTCoQRKB5qxvvvnE37nzHfkxMRTEyPgs1XUlc76nA7956ENvqFl6Ru+34XnzgHfuxv8UDVdFgt0k53+PZ3/89Q1Om+x5FUcA97zlc8HjmuYqiYXh8Jud7rLLCim/9r3eZXuPbr96BswNBTARjpt+XLBRZecvJRIKmrc/fc0dGRnDs2DF0dHSgqalptS+HiDa4D37yvxAMxS/vvSrRTF1BAOxWCbt31ACa3hg6uwXOmZ4JfPpfTxvzh4H5b0vbrZJxrM0qwet2IBxJph8DKissevuTdMGEJOrtcGRFRVJWYZVEo+2I02FFY10lNOjNjMORJCLxlP48SYDdKqHB6wSgh43P/fnbcq5lJVsIZZp2ZyZpvDNrkkapLaXXXnaVb4bZatty/OZffHfOjzGcbWzLyUSsGiYiKoLdKhYVxBZDEIBtXic81RWIJ2Tj8ewWOM+c7IWiFjY5nouqapAkAYqiv35mjiygh8BITIbNKuZ8Dm6XFYFQAk67xQh2Gb5gBJFYynidTCGCrOReT/6ezJVsIfR0R2/ObN2ZSNL4e6nD4FI+r5WsoidaLO4RJCLKc6ZnAp858TI+8vmf4jMnXsaZngk0b3XDIoklvT0sCgLCkRRmIoWVqIAeAs8PT0NYxOb8lKJCVvQpGYqsQVW19J41OzxuB7zVdtjT+84yjzsd1vQqYGEhRIPHhURWr73MXjlAbzickb8nc77wU2o/PDVg+vizczy+HEv5vFayip5osbgiSESUJbPio2kakrKK7v4AXur2IZFSShoCBQAVdgvcLit8gagRyLIN+sKwWkSjQXCx7U5EQcBWj9NYxcvc5gX0xsKVThvuvOUAOk4PwReMoMHjwlsON+KF18cKXuvY0WZcGJ3OeW2LJBp75xrrKnHM5NboSoYfs5Yu8z2+HEv5vBq8LlzyzxY+XuIqelEEVJP+2CKXfGgeDIJERGkvdF7Co0+/ikg0Ca1EewAzBOO/dC6H1bgNG46kjKa/+dwuGwKhOCySCFHUoCgaNGior3XCPx2DqmmQRL0CNpmuGIUAOB0WhCN6iMw0Ow5HUkjJKhw2Cc+c7DX2I2aC3O6mmpxwmHm8bXsNoE0Zz7dbJbhrrNjdVIu/uutq0893pcIPoLd0MVtVNWv1slxL+byOH2023SNY6ip6j7sC/ulYweNed0VJz0MbC4MgEW1amqZhZGIW//F8H37x6igicXne4xezKqfXx2adC4AkCHrlKAS4XZdDXybs5dvZ4EY8KQNIF3woeghraXTj4T+5Hp858XJOKBke1/+caWTsdtkwOR1DJJYyijwEAYgmNJwfnoa32l4wh9Zsz9rxo8245J8tCKrzBZmVCj8A8M7rWnL2CGaYtXpZrqV8XpmvqVnILiW7VYTdWthuxmbyGFEGgyARbSrxpIzXz/txutuHMz0TmJwqXEGZy2ImUQCFYVBR9fYhdpuIcCSFQChhVOjuaa6Bp8qRExQAfY6s02GB03H57fr96QKI/FCSuY1csNcvayVS1TSIyB09BsxfuLCUIDPfc0pdTZwpCHk2q2r4ljJVDS811M0VskupdXsNNG3a+KXBKun7Ptu2V5f1vLS+MQgS0YZ3yT+LX3b68Ktz4+i+GDQdBwZkGhWbz6DND3Wmz0//V+a2siAAQvafIcBVYcFsLAWLpEEUBKRkFYFQAseO7pwzuMwVOvJDScs2N4LhuBEaw5GksacvMw0iKStQFA2iRcj5Oiy0d28pQcbsOeWqJr7t2N6ytYvJtxKhbikur9zm/mgvxyosbRwMgkS04aRkBa/2TuKls+N4pWcCvkDU9LgtNRVIppT0frqk0RJFFbWckGTs78tKgplgl2nrIgCwWETIyuXnZYpLJFEPY4IAxBIyoAGyosIi6bfy3C4bBsfCpteYCRwnTw/hUiBiVK1mh8HsUHKmZ8IIhhAAb7Xd2NunX+flObTZY9HKsXfPDFuplM9K3YKmjYVBkIg2hEv+WZzu8uFXPRPo7g8ikVIKjpFEAU31lYgnZcxEUwhHE1AUIJqQIYl6qBMFQZ9xa5OgKJoe7NK3VvNXBY2KXkmAlvVcJa+8WNX01xEzewzTrycKAtwuG5wOy5wrcotdQcsOhtl7CAOhhP41SPcYBJCzT3GlVo3YSqW81upqJa1dDIJEtC7FEim8ccGPX52bwGvn/RidLKzkBIDaKjvevK8eRw9uhSiK+H//TxemZ5JGODMmhFhEQEu34NCA3Ttq8OZ99fjeT/swE9Wrbu02ERaLiEhMNmbKuiqsiMRScDmtiMRkfXyaoIc8/RaxXhwC6I9lVuQEY59eEk6HZc4VueWsoGX2EGb2AWZWBrc3VKKywoqkrKz4qtFKVhMT0cIYBIloXUjJKnzBCH51dgKv9E6g+2IA8UThqp8oCNizowZH9tfj2vZt2NXoNhoyf+bEywin24womckYQnqlT9MgiSIqnTb82W1XGsFod1NNQZVoNJ6Cp1q/rdzgcWFnoxuDY2H0jU5jPBiFIFy+5Qvo0z2Ssn6tkihATk//APQG0MDcK3KZFbRgOI6pcMJYkbwwEkI4msQn77ku5/i7P/2jOW+Fi6I+gq6ywor3H9+7KitHK1lNTEQLYxAkojVJVlTE4jLODgRxpmcCb1zwY2h8xvTYKqcNV+6tQ12NE5f8swiE4hiZmMX0bCJnKocvEDH2yuWPbBMEATu2ViKWkHHy9BCe+OFZo6L1rlsPFr3vKr+li86ht4cRALtNQpXVimRKNXr6OWwWPPHDszh5eihnxnBmX2AkmjItVHm1dxLv/uvv6becFdW0mXA2VQViCQWd/QGc+9ovccc79mN3U03Z5gH/+SM/Qf9oyPi7JAIfuOXAor6eRFReDIJEtCYoiopESoF/OoYzPRN4/YIf3f0B095+AoBd26vx5r1b8GsHt+KNPj++1XHeGIWmz9iNGYEsEzL025IRJJKFK4kpWcXAWBiqpmHMH4GmAeeHp/Hz10bRvLUKf/Bb7QCAr3+/C3/3L780KosFQe/TJqX3Bkri5WpcWVELppEkoABZHWsSKQWh2QAA/Xw/e3V0kV837fLq5iLIioan/m8P6msdxq3jUs4Dzg+BAKCowIkfnMVdtx6YsxE1Ea0sBkEiKnlft2Je++Wz4/jRi4MY88/CabdiJprEmD9SVK8+DUD/aAj9oyH8+3MXCj+uAcFwAsFwAg9+5YWir1U2ObemAYO+mTlfR9NgGizXA1lRTSealKKCNz8EZnv21MCKtXohovkxCBJtcqXs63amZwLPnOzFwKVwunVJBWYiCUTjMuJJpWDFSxBQ0vm9tHhm1dXlruAtxwxgIloaBkGiTa5Ufd3O9EzgsW+/ZrQp0TQNg5fMe+NlMASuPs3kH6HcFbzlmAFMREsjLnwIEW1kperrdvL0EEKzSWiaBk3TCooxaG0SsufPQa+IDobj+Mjnf4rPnHgZZ3omlvS6rfOMNSvHDGAiWpqyBsFAIIC3ve1t6Ovrw+DgIO644w584AMfwIMPPgh1ofI2IloRDV7z1Z9iVoVSsoLZaBKBUAyDl0JIpBTIqoaUohpTOmjtqnJasa+lFo11lRBFAQ6bBYCAeFKGpmnGNoGlhMEvfOTGgjAoicBdtx7g/kCiNaRst4ZTqRQeeOABOBwOAMDDDz+M++67D9dccw0eeOABdHR04Oabby7X6YmoSIvp65aSVSRTChIpBYmkgnhSRs/QFDr7AvAFo0sKf6IgQBBQVJHIRrHcvZGCoPcD9LgdOHa0Ga/0TGDwUlgP4ooKTb08AUUQgF2N1ZiNJjExpZcri6KAmkobPG4H3n9sb84kkniysEp7qcUjX/jIjUv9FIlohZQtCP7DP/wDbr/9dnzlK18BAHR1deHo0aMAgBtuuAG/+MUvGASJ1oD55pNmWrokknr4U1QNk9MxdPb50dkXQO/QVM5M3mxCulHzfPlOEPSRZ3arhEqndc5GyOuVIACVFVZs9TjRWFe5qJYp+UU8QGEj68y/U/YKW/as4fweffN9DOD4N6LNqCxB8Nvf/jY8Hg/e+ta3GkFQ0zSjsavL5cLMjHlj2GyPPvoovvjFL5bjEokoS2Y+qaJqSCRlJFIKxoNRyIre9Pj88BS6+gPo7AtgPGge1uqqHdhWV4nAdAzTs3GIooDmbW5ctX8rXjk3gb7RaSTTff4kSUCF3YLKChvatlcbgeTpjl6c+MHZFfmcrRYRNZV23HJdC3Y31eCZjl70jYSQkhWIor5zTla0nJVKqyTCU+1AdaXNmCjy/JkRjE7OQtX0W61XH9hqWiSz2MkZ8wX0hZ431zELzaHl+DeizUfQzErGlunOO++EIAgQBAFnz55FS0sLuru70d2t/3Z78uRJnDp1Cg888MCSzzEyMoJjx46ho6MDTU1Npbp0ok1FVbWcW72ZcWfBUByd/fqqX8/glGmLEUkUsKe5Fu2tXrS3edFUXwmXwwqH3QKLtPTtx3r18ev6JA7g8kxgAA6bhLbtNas2Hq1YC628rVVmq5AAcNetB9fF9RNtVsvJRGVZEXzyySeNP99111146KGH8NnPfhYvvvgirrnmGjz//PO49tpry3FqIpqHpmk5t3plWYUGfapH32gInX0BdPb7MTZpfiuwtsqO9jYvDrXW4cDOWrgr7XDYLaiwSZCWEf6yHdlXj3veexjPdPQaK2s7G2rXfPjLttDK21q11FVIIlq/VqyP4Ec/+lHcf//9eOSRR9Da2op3vOMdK3Vqok1L0zQkMwUeSQXJlGIUEYRmE8bt3u6BAOKJwlU/URDQ1lSN9jYv2lvrsH2LSw9+dgvsNgskUSh4TinMFaTyG1a3NLjXVUBcD9ZriCWipSl7EDxx4oTx5yeeeKLcpyPa9FLy5RW/REoxqlNVVcPApbBR6DE0br5P1+2y4VD6du+BFg9cFVZU2Cxw2C1w2CRjr+9Ky29YDeizeR/79uu4572HGV6IiJaAk0WI1rmUnKnslZFMqTmNnGejSXRdDKKzz4/u/gAi8cLWIAKAlkY32tvq0N7mxY6tVbBKIuw2SV/5s65e+Mt28vQQwpFUwePhSLIks3GJiDYjBkGidUZWVOM2b6alS4aqaRgen9H3+vX5MTAWhlk1mKvCqq/6tXpxcJcHlU4bJFGv5K2wW2CzSiv3CRXJF4iYtqpJKSrbmxARLRGDINEal93SJZFUChovR+MpdF8M6nv9LgYQjiRNX6e5oSpd4VuHlm1uiKIAqySm9/xJsFrWXvjLprc2KQyDVklkexMioiViECRaY5RMS5dMZa+SG3w0TcPo5Gx61S+A/tGQ6VzfCrsFB3Z50N7qxaFWL6or7QAAm0VChV1adpuXlXb8aDP6RqZy9ggC+p7GxfboIyIiHYMg0Sqbq5dftnhCxrnBKb3Qoz+A6ZmEySsB27dUptu7eNG2vRqSJEIAYLdJcKQLPspV6VtueluZN+GZk70Y9KXbymxz54xIIyKixWEQJFph+b38zPa9aZqG8WDU2Ot3fnjadBav3Sph385aXLG7DodavfC49dneggA9+KUDoLhOw1++Urc2OdMzgZOnh9B10Y/ZqAxN01Bdacc7r2vJGdu2WjLX5wtE0OB14Th7+hFRiTEIEpVZppdfIple8ZMV0wKOZEpBz9AUOvsC6Orzw5+erJGvwetMt3epw+6mGlgt+u1dURD04LfKbV7Wi8wUjWA4jqmsFdbQbAJP/6gXAFY1DOZP+bjknzX+zjBIRKXCIEhUYpqmZbV0yW3inG9yOmb09esdmjJdHbRaROzbWWuEvy01FcbHREGAw7622rws10qtgp08PQQABcU1iqJBtAh49tTAqgbBzPXlY6scIiolBkGiEpiriXPhcSoujEwb4W88GDU9rq7aYfT129tcm9POJdPmxZEOf2vZfKEuMyWkb3QaKVmFRRKx1eNESlbhdOhvTfmrYAu93mICpC+gt5zJv+WupWP7TNS8+nqlZK6v4HG2yiGiEmIQJFqC+Zo45wuG4ujs14Nfz+AUEqnCUW6SKGBPc226vYsXWz3OnNW99dTmJSP/1mbfyBRe6ZlAdaUNFouEscnZnBVQWVEw6JuB1SJiS00FnA4LovEUguEEPvm1X8JiEQEN6cdl9I2E8PPXRmGziFA1PdDZLCKsFhEXx/SPuZ02/Nbb2kxX9vR2NLOQRCEnDArQv+5VTlsZvzoLy1xfweNslUNEJcQgSFSEVGZeb/p273zBT1FU9I2G9EKPfj/GJs1XcGqr7OkK3zrs31kLhz33/47rtc1LRvatzWg8ZbR9CYTjSCbnDs+yrKZv12qYnI4b7XPUpApN0xBPKshEZA1AInU5TMaTyuWPC8BMNDXnfr/jR5tx4gfdcLtsOXsEJUl/9Vuua1ny514KmevLx1Y5RFRKDIJEJhRFzansNavYzRaaTaCrX+/r1z0QQDxRuOonCgLamqrR3uZFe2sdGre4clb9BAA2q77fz2GTIK3D8Jct+9Zm9mi4ZEoPdHPRoE8LCUdSUJTcqSnZx8xHg/71zNzmNdvvl7lt3JFVNaxqGmoq7bhlDVQNZ1+fLxhBg8eFY6waJqISYxAkQlbwm2N6Rz5V1TBwKWzs9RsanzE9zu2y4eAuL67Y7cWBFg+cDmvOxzM9/vTwt3HavAC5tzbzi2AWCnJWSURKVvUgt9DB88jc5p1rv1+p29GU2lq/PiJa/xgEaVNaaHqHmZloEt39AXT2B9DdH0AkLhccIwDYtb06XeHrxY6tVRDzKnkFAahIN3feyG1esm9tWi2iEQZtFhGJ5NyV1ADQ0ujG4KUwFFU1QrmwhEyYuc272vv9iIjWKgZB2hSKmd5R8BxNw7BvxpjmMTAWNg0irgorDqXHuB3a5UGlSeiQRMFY+dsobV4Wkn1rM5aQEZpNwu3Svza+QHTO28NbPU48/CfX40zPBB779uu4lLnFrN/rnVN20YcgABZJNEL4au/3IyJaqxgEaUMqZnqHmUg8hbMXg3pT534/ZqIp0+OaG6rSFb51aNnmNr2lu57avJRL9q3NMz0Txn63ZmsVRvOqhgGgymnFn7zvTcZz73nvYTzy5K/0fwcBsFv1quDZWAqapge+DJtVQltTNbZ6nHj9vB8z0SSqnLY1sd+PiGitYhCkDaHY6R1mzxudnE2PcgugfzRkWs1aYbfgwC4P2tMrf9WVdtPXs0giHDYJTodl3bR5WSn5+90yfQTnmxt8ZF89PnLnVTnVs75AFDaLBG+1PWfPZWNdJf7qrqtX4DMhIto4GARp3cq+1Tvf9I588YSMswNBvcq3P4DprNYh2bZvqcShVi+uaPOidXv1nFW8VotoFHtkxr3RwoothMivnoWAghAIsNEyEdFSMAjSulHs9I58mqbBF4gae/0uDE+bVgXbrRL2t9Siva0Oh1q98Lgdc76m3ar396vYAG1e1oPs0PiZEy+z0TIRUYnMGwTHxsbmfXJjY2NJL4Yo22Kmd+RLphT0DE4ZEz0CobjpcVs9znRTZy/27Kidc0Uv0+bFka72lTZQm5f1ho2WiYhKZ94geM8992BgYAD19fUFFX6CIKCjo6OsF0eby2Kmd5iZnIqmp3noo9zMWsJYLSL27dRHuR1qq8OWmoo5X08QoAe/dADcSD3+1jM2WiYiKp15g+BTTz2FD3zgA3jwwQdx1VVXrdQ10Sax2Okd+VKyivPDU+kK3wDGg1HT4+pqKowZvnuba2Gbp4JXFAQ4Mm1eNnCPv/WOjZaJiEpj3iBYWVmJv//7v8czzzzDIEjLpqgaEkm56OkdZoKhuHG799xgEMlU4aqfRRKwe0ctrkjf8t3qcc4b6CRRSN/y1Vf+iIiINosFf+odPnwYhw8fXolroQ1mKdM7Cl5DUdE3Gkrf8vVjbNK8MrS2yo72tjq0t3mxb2ftgoEu0+alwm6Zd4WQiIhoIytq+eOpp57CHXfcYfw9Fovhs5/9LB544IGyXRitP0uZ3mEmNJswgt/ZgSDiCaXgGFEQ0NZUjfY2valzY51rwdu4bPNCRESUq6ggePLkSTz33HN4+OGH0dfXh/vvvx9vfetby31ttMblT++QZXXRs2ABPUBeHAuhs19v6jw8PmN6nNtlSxd5eHGgxVPQR86MzSKhwsE2L0RERGaKCoJf+9rX8OSTT+KWW26Bw+HAl770JVxxxRXlvjZaY5Y6vcPMTDSJ7nRD5+7+ACJxueAYAcCu7dVG+NuxtcqYHTsXtnkhIiIqXlFB8Je//CVOnDiB3/iN38DFixfx5S9/GQ8++CC2bt1a7uujVaRpWlYvv8VN78inahqGfTNGU+eBsbDpa7kqrDjU6kV7qxcHd3lQ6bQt+Nps80JERLQ0RQXBj3/84/j0pz+Na6+9FgDw5JNP4n3vex9+9rOflfXiaOUtdXqHmUg8hbMXg+n2Ln7MRFOmx+1sqNLDX1sdWra5iwpyoiDAYZdQYWObl7XiTM8ETp4egi8QQYPXhePs7UdEtOYVFQS///3vw+W6PBmblO4AACAASURBVL7pzjvvxNve9rayXRStnOVM78inaRpGJ2bTe/386B8Nm75ehd2Cg7s86fDnhdtlL+r1JVHQiz3sFthZ6bvizvRM4JmTvejsD+Q8LorAwRYvguE4nA79LeWSf9aY/sEwSES0ds0bBO+//3588pOfxIc//GHTFZfHH3+8bBdG5SEr6uUVvyVM78gXT8g4Nzhl3PKdnkmYHrd9S2W6wteL1u3VkMTiCjfY5mVtONMzgce+/RrG/IVNu1UV6OwPpMO5wwiDgD79g0GQiGjtmjcItra2AgDuvffeFbkYKr3lTu/Ip2kafIGoEfwuDE+bvqbdKmF/i8eY4+txO4o+B9u8rD0nTw8hHDG/tZ8tHEnmBEFf0LzvIxERrQ3zBsGnn34aH/zgB/GZz3wG3/rWt1bqmmgZSjG9I18ypaBncMqY6BEIxU2Pa/A60d6qN3Vua6pZVIizWyU47Gzzslb5AhGk5IX7Qub3jmzwuOY4koiI1oJ5g2BjYyNuuOEGTE1N4dixY8bjmqZBEAR0dHSU/QJpfqWY3mFmciqabuocQM/glOnrWi0i9u2sTbd3qcOWmoqiXz/T5kWf6cs2L2tNpvCj+6IfM1FZbxW0wO8UqqbBbsm9fX/saHMZr5KIiJZr3iD41a9+FT6fDx/+8Ifx5S9/eaWuieZRqukd+VKygvPD0+kK3wDGg4V7wQCgrqYCh1q9uKLNi73NtYvat8c2L+vDmZ4JnPhBN4LhOKZmEoCGotoGSaKAlkY3kikFDR4XjrFqmIhozZs3CIqiiMbGRnzve9+b85j3vOc9+M53vlPyCyNdqaZ3mAmG4sbt3nODQSRThaHSIgnYs6PW2Ou31eNcVKsWtnlZf06eHgKg7/cDiguBlRVWVFfa8PCfXF/GKyMiolIrqn3MfLRlVp1SrlJO78inKCoujITQ2e9HV18AY37zjfy1bjvaW+twqNWL/S21cNgW923CNi/rmy+gf1+Y7S8VBEDTYPy77thaaXyssa6y4HgiIlrblh0EucKzfNm3epczvcNMaDaR3uvnx9mBIOIJpeAYURDQ1lSN9ja90KOxzrXof1erJOrFHnYJVgvD33rW4HWhb2QaAEz3BWZu6ecXA3E/IBHR+rPsIEiLV8rpHflUVcPFsVC6qXMAw+Mzpse5XTZjhu+BFg+cDuuiz5Vp81Jht8DCSt8No6XRjdNdPoiCAMXkm7Om0gaHzQKP24GkzP2ARETrGYPgCijl9A4zM9Ekuvv1Ct/u/gAicbngGAH6D/gr0qt+TVurIC5y1U8AYGOblw1vYCwMb7Ud4UgKsYQMVdOgafrKca3bjkO7vAx+REQbBPcIlkH29I5kCZo451M1DcO+GaOp88BY2PR2sqvCqo9xa/Xi4C4PKp22RZ+LbV42H18gAqfDWrBKLIoCPvfnHC1JRLSRFB0Eo9EohoaGsG/fPsRiMTidTgDAhz70obJd3HpR6ukdZiLxFM5eDKbbu/gxEzWf8tDcUIX2Vi/a2+rQss29pBYtggBU2PRiDwcrfTedBq8Ll/yzhY+zOTQR0YZTVBB84YUX8MADD0BRFPzbv/0b3vWud+Fzn/scrr/+etx6663lvsY1pxzTO/JpmobRidn0Xj8/+kfDpreUK+wWHNzlQXtbHQ7u8qC60r6k80micHnlz8rwt5kdP9qMEz/oLnicxSBERBtPUUHwkUcewTe+8Q3cfffd2LJlC5588kl85CMfwfXXb46eYeWa3pEvlpBxbiBoFHqEZhOmx23fUon2Ni/a27xo3V4NSVzaXj22eSEzmb1/HaeH4AtGWAxCRLSBFRUEVVXFli1bjL/v3r27bBe0FpRrekc+TdPgC0SNvX4XhqdNVxftVgn7W2r19i6tXtS6HUs+J9u8UDGO7Ktn8CMi2gSKCoINDQ147rnnIAgCwuEwnnzySTQ2Npb72lZMOad35EumFPQMThkTPQKhuOlxDV4n2lv1Ct+2ppqCnm2LYbNIqLDr1b5s80JUXpk5zb5ABA1eF45zNZWI1rCiguAnPvEJfOpTn8KlS5dw880345prrsEnPvGJcl9b2ZRzeoeZiamo3tS5z4/eoWnTW8tWi4j9O2v1Kt+2OtTVVCz5fJk2LxXpYg+2eSFaGZk5zRmX/LPG3xkGiWgtKioIer1e/NEf/REeeeQRzMzMoLOzE/X16+tNrZzTO/KlZAXnh6eN8DcxFTM9rq6mAle06cFvz44a2JaxTy+7zYvDZllStTARLU9mTnO+jtNDDIJEtCYVFQT/8R//Ed3d3fj617+OWCyGL33pS3j55Zdx7733lvv6lqyc0zvMBENx43bvucEgkqnCVT+LJGDPjlq0t3lxqNWLrR7nsqpzRUGAwyaxzQvRGpGZ01zweND8cSKi1VZUEPzJT36C7373uwCA+vp6/Ou//ive8573rKkgWO7pHfkURcWFkRA6+/3o6gtgzG/+Rl/rtht7/fbtrIXDtrwe3pIowGGzwGGX2OaFaJlKvZ+PPRiJaL0pKpXIsox4PA6XS38zS6XMmxmvhtBsApZApCy9/PJNzyTQle7rd3YgiHhSKThGFAS0NVXrFb5tXjTWuZYd1jJtXirslmXdPiaiy8qxn489GIlovSkqCN5+++1473vfi7e//e0AgOeffx533nnnvM9RFAV/+7d/i4sXL0KSJDz88MPQNA0f+9jHIAgC9uzZgwcffBDiEnvgZcTL1NAZABRVxcWxsD7No8+P4YnC3/QBwO2ypYs8vDjQ4ikYzbUUbPNCVF7l2M/HHoxEtN4UFQR///d/H1dddRVeeuklWCwWfPazn8XBgwfnfc5zzz0HAPjmN7+JF1980QiC9913H6655ho88MAD6OjowM0337z8z6KEZqLJ9KpfAN0XA4jG5YJjBAHY1VidHuXmRdPWKogluEXLNi9EK6dc+/nYg5GI1pN5g+Bzzz2Hm266Cf/xH/8BAPB4PACA3t5e9Pb24t3vfveczz1+/DhuvPFGAMDY2Bjq6urwk5/8BEePHgUA3HDDDfjFL36x6kFQ1TQM+Wb0ps59AQxeCptWFFdWWHGoVS/yONjqRWXF8lf9MpW+jvRcX4mVvkQrhvv5iIgWCIJvvPEGbrrpJrz44oumH58vCAKAxWLBRz/6UfzoRz/CP/3TPxlNqQHA5XJhZmZmiZe9PJF4CmcvBtHZ50dXfwAzUfM9j80NVfj/27v34KjK+4/jn81u7heTUJACBQG5CJHBiEBBcGJCgz+kFnEMgqFORxuwhgYxE2C4DTBQsNiBUIu2FQRKAy2IbZU6sDCmUxA6tIEJaJyqFKNAuAgkiyQke35/IGupISybPbtJnvdrhhn22T3n+e53zuDHs+c85+6vrvXr1jEpKEuyOBy6Gvy+CoAs8wKEB9fzAcBNguC0adMkXb1TePr06QFNsGzZMr3wwgt6/PHHVVv79bNzPR6PkpKSmty2uLhYq1evDmje/2ZZlj6rqvnqGb5n9NFnFxpdTiY22qV+3VOV1vNb6t8jVUnx0c2eW/p6mZfYaJeiWeYFYcITL67H9XwA4Oc1gnv27FFBQcEtBZjt27fr1KlTysvLU2xsrBwOh9LS0rR//34NGTJEpaWlGjp0aJP7yM/Pv+ESNZWVlcrMzLzhtl/W1uuDY+e+Cn9ndaGmttHPdW6foLSeV6/169H5NjmbefPKNf+9zEtzl4wBmosnXjSO6/kAmM6vhJKcnKzRo0erf//+io7++izZ0qVLb7jN9773Pc2aNUuTJk1SfX29Zs+erZ49e2ru3Ll66aWX1KNHD2VnZzf/G3zFsiydOOu5eofvx2f170/PN3o3cXSUU3fdkXp1Uefu7ZSSFBO0GlzOCN+ZP5Z5QUvCEy8AAI3xKwiOGzfulnccFxenlStXfmN848aNt7yvprx/7Jx2H766xMu5i5cb/UzHdnFX1/Xr0U53fic5qHfkRroifI91i3Rxpy9aJp54AQBojN9B8P3339d7770np9Op4cOHq2fPnnbX5peNO95XZFzqdWORrgj17Zai/l+Fv28lxwZ1TpZ5QWvDHbIAgMb4FQRfe+01lZSUKDMzUw0NDZo6dary8vI0fvx4u+vz27eSY3V3z3ZK6/kt9fpOclB/mmWZF7R23CELAGiMX0Fw8+bN2rZtmxISEiRJP/nJT/TEE0+0iCD4f8O76/77+qlDSmxQ78ZlmRe0JdwhCwBojN83i7hcX380NjbW99zhcBs+oJNuT40Lyr5Y5gVtGXfIAgD+l19BsEePHsrJydGYMWPkcrm0c+dOJSQk+Nb4e+6552wt0k4s8wIAAEzlV/Lp3LmzOnfurLq6OtXV1Wn48OF212UrlnkBAADwMwg2dcYvLy8vaMXYKdIZodgYlnkBAAC4ptm/hVZVVQWjDluwzAsAAMCNtamL4ljmBQAAwH+tPgg6HPrqyR4s8wIAAHArWn0QbJ8cq9QgPi8YAADAFM2+cM6yrGDUETDW+gMAAAhMs4PgD37wg2DUAQAAgBDz66fhv/3tb/rFL36hixcvyrIsWZYlh8Mht9utp556yuYSAQAAYAe/guDixYs1c+ZM9erVi59iAQAA2gi/gmBKSooyMjLsrgUAAAAh5FcQvPfee7V06VKNGDFC0dHRvvH77rvPtsIAAABgL7+C4OHDhyVJR48e9Y05HA6tX7/enqoAAABgO7+C4IYNG+yuAwAAACHmVxAsKyvTK6+8okuXLsmyLHm9Xn3++efavXu33fUBAADAJn6tIzh79mxlZWWpoaFBkyZN0u23366srCy7awMAAICN/DojGBUVpfHjx+uzzz5TUlKSli9frrFjx9pdGwAAAGzk1xnB6OhonT9/Xt27d9ehQ4fkdDrV0NBgd20AAACwkV9B8KmnntL06dOVkZGhN998U2PGjFFaWprdtQEAAMBGfv00/NBDD2n06NFyOBzaunWrjh07pr59+9pdGwAAAGzk1xnBCxcuaO7cuZo8ebLq6uq0YcMGVVdX210bAAAAbORXEJw7d67uvvtunT9/XnFxcerQoYMKCwvtrg0AAAA28isIVlZWKicnRxEREYqKitL06dN18uRJu2sDAACAjfwKgk6nU9XV1XI4HJKkY8eOKSLCr00BAADQQvl1s0h+fr5yc3N14sQJPfvssyorK9OSJUvsrg0AAAA28uu0XlpamrKystSlSxedOHFCo0aNUnl5ud21AQAAwEZ+nRF85pln1KdPH2VkZNhdDwAAAELEryAoiZ+CAQAA2hi/gmBWVpb+8Ic/aOjQoXI6nb7xTp062VYYAAAA7OVXELx06ZKWLFmilJQU35jD4ZDb7batMAAAANjLryC4Z88e7du3TzExMXbXAwAAgBDx667hzp0768KFC3bXAgAAgBDy64zglStXNGbMGPXq1UuRkZG+8fXr19tWGAAAAOzlVxCcMmWK3XUAAAAgxPwKgoMHD7a7DgAAAIQYDwwGAAAwFEEQAADAUARBAAAAQxEEAQAADEUQBAAAMBRBEAAAwFAEQQAAAEMRBAEAAAxFEAQAADAUQRAAAMBQBEEAAABDEQQBAAAM5bJjp1euXNHs2bP12Wefqa6uTlOnTtWdd96pmTNnyuFwqFevXpo/f74iIsihAAAA4WJLEPzTn/6k5ORkvfjii/riiy80btw49e3bVwUFBRoyZIjmzZsnt9utUaNG2TE9AAAA/GDLKbnRo0frpz/9qe+10+nUkSNHNHjwYEnSyJEjtXfvXjumBgAAgJ9sOSMYHx8vSaqpqdG0adNUUFCgZcuWyeFw+N6vrq6+6X6Ki4u1evVqO0oEAAAwnm0X6Z04cUKTJ0/WI488orFjx153PaDH41FSUtJN95Gfn6+KiopG/7jdbrtKBwAAMIItQfDMmTP60Y9+pMLCQj322GOSpH79+mn//v2SpNLSUg0aNMiOqQEAAOAnW4LgmjVrdPHiRb388svKzc1Vbm6uCgoKVFxcrJycHF25ckXZ2dl2TA0AAAA/2XKN4Jw5czRnzpxvjG/cuNGO6QC0EP+sqNKuA8d18qxHHdvFK2twV6X36RDusgAAN2BLEARgnn9WVGnD20d9r0+cqfG9JgwCQMvEis4AgmLXgeONjrtvMA4ACD+CIICgOHnW0/j4ucbHAQDhRxAEEBQd28U3Pp7a+DgAIPwIggCCImtw10bHM28wDgAIP24WARAU124IcR84rpPnPOqYGq9M7hoGgBaNIAggaNL7dCD4AUArwk/DAAAAhiIIAgAAGIogCAAAYCiCIAAAgKEIggAAAIYiCAIAABiKIAgAAGAogiAAAIChCIIAAACGIggCAAAYiiAIAABgKIIgAACAoQiCAAAAhiIIAgAAGIogCAAAYCiCIAAAgKEIggAAAIYiCAIAABiKIAgAAGAogiAAAIChCIIAAACGIggCAAAYiiAIAABgKIIgAACAoQiCAAAAhiIIAgAAGIogCAAAYCiCIAAAgKEIggAAAIYiCAIAABiKIAgAAGAogiAAAIChCIIAAACGIggCAAAYiiAIAABgKIIgAACAoQiCAAAAhiIIAgAAGIogCAAAYCiCIAAAgKEIggAAAIYiCAIAABiKIAgAAGAogiAAAIChbA2Chw4dUm5uriTpP//5j5544glNnDhR8+fPl9frtXNqAAAA3IRtQfDXv/615syZo9raWknS0qVLVVBQoE2bNsmyLLndbrumBgAAgB9sC4Jdu3ZVcXGx7/WRI0c0ePBgSdLIkSO1d+9eu6YGAACAH2wLgtnZ2XK5XL7XlmXJ4XBIkuLj41VdXW3X1AAAAPCD6+YfCY6IiK8zp8fjUVJS0k23KS4u1urVq+0sCwAAwFghC4L9+vXT/v37NWTIEJWWlmro0KE33SY/P1/5+fmNvldZWanMzMxglwkAAGCMkC0fU1RUpOLiYuXk5OjKlSvKzs4O1dQAAABohK1nBLt06aItW7ZIkrp3766NGzfaOR0AAABuAQtKAwAAGIogCAAAYCiCIAAAgKEIggAAAIYiCAIAABiKIAgAAGAogiAAAIChCIIAAACGIggCAAAYiiAIAABgKIIgAACAoQiCAAAAhiIIAgAAGIogCAAAYCiCIAAAgKEIggAAAIYiCAIAABiKIAgAAGAogiAAAIChCIIAAACGIggCAAAYiiAIAABgKIIgAACAoQiCAAAAhiIIAgAAGIogCAAAYCiCIAAAgKEIggAAAIYiCAIAABiKIAgAAGAogiAAAIChCIIAAACGIggCAAAYiiAIAABgKIIgAACAoQiCAAAAhiIIAgAAGIogCAAAYCiCIAAAgKEIggAAAIYiCAIAABiKIAgAAGAogiAAAIChCIIAAACGIggCAAAYiiAIAABgKIIgAACAoQiCAAAAhiIIAgAAGIogCAAAYCiCIAAAgKFcoZzM6/VqwYIFqqioUFRUlBYvXqxu3bqFsgQAAAB8JaRBcNeuXaqrq9PmzZtVVlamn/3sZ/rVr34VyhJu2dgZbzY6npIYrfULRoe4GumfFVXadeC4Tp71qGO7eGUN7qr0Ph1Cvo9gaUm1BNsW94fasfeYqi/VKTEuSg8Nu0OPZ/YOd1kAAPiE9KfhgwcPasSIEZKkgQMHqry8PJTT37IbhUBJ+qK6VpMX/DWE1VwNTRvePqoTZ2pkWZZOnKnRhreP6p8VVSHdR7C0pFqCbYv7Q23Z+aGqPXWSJVV76rRl54fa4v4w3KUBAOAT0iBYU1OjhIQE32un06n6+vpQlhBUX1TXhnS+XQeONzruvsG4XfsIlpZUS7Dt2Hus0fG/3mAcAIBwCOlPwwkJCfJ4PL7XXq9XLteNSyguLtbq1atDUVqrcPKsp/Hxc42P27WPYGlJtQRb9aW6WxoHACAcQnpGMD09XaWlpZKksrIy9e7d9PVS+fn5qqioaPSP2+0ORcktSsd28Y2PpzY+btc+gqUl1RJsiXFRtzQOAEA4hDQIjho1SlFRUZowYYKWLl2qWbNmhXL6oEtJjA7pfFmDuzY6nnmDcbv2ESwtqZZge2jYHY2Oj77BOAAA4RDSn4YjIiK0cOHCUE7ZLH9e8UiLumv42t207gPHdfKcRx1T45V5i3fZBmMfwdKSagm2a3cH//W/7hoezV3DAIAWxmFZlhXuIgJRWVmpzMxMud1udenSJdzlAAAAhEVzMhFPFgEAADAUQRAAAMBQBEEAAABDEQQBAAAMRRAEAAAwFEEQAADAUARBAAAAQxEEAQAADEUQBAAAMBRBEAAAwFAEQQAAAEMRBAEAAAzlCncBgWpoaJAknTx5MsyVAAAAhM+1LHQtG92KVhsET58+LUmaNGlSmCsBAAAIv9OnT6tbt263tI3DsizLpnpsdfnyZZWXl6t9+/ZyOp22z5eZmSm32237PLgefQ8feh8+9D486Hv40PvmaWho0OnTp5WWlqaYmJhb2rbVnhGMiYnRoEGDQjpnly5dQjofrqLv4UPvw4fehwd9Dx963zy3eibwGm4WAQAAMBRBEAAAwFAEQQAAAEMRBAEAAAxFEAQAADCUc8GCBQvCXURrMWTIkHCXYCT6Hj70PnzofXjQ9/Ch9+HRatcRBAAAQPPw0zAAAIChCIIAAACGIggCAAAYiiAIAABgKIIgAACAoVzhLqAl8Hq9WrBggSoqKhQVFaXFixdf9/DmLVu2qKSkRC6XS1OnTlVGRobOnTunF154QZcvX1aHDh20dOlSxcbGhvFbtD6B9P38+fPKzs5W7969JUlZWVn64Q9/GK6v0GrdrPeSdO7cOU2YMEF//vOfFR0drcuXL6uwsFBnz55VfHy8li1bptTU1DB9g9YpkL5blqWRI0fqjjvukCQNHDhQM2bMCEP1rdvNer9u3Tq99dZbkqQHHnhAzz33HMd8EATSd475ELNgvfPOO1ZRUZFlWZb1r3/9y5oyZYrvvaqqKuvhhx+2amtrrYsXL/r+vmjRImvr1q2WZVnWK6+8Yq1duzYcpbdqgfT973//u7Vw4cJwldxmNNV7y7Ks0tJS65FHHrHuuece6/Lly5ZlWdZrr71mrVq1yrIsy/rLX/5iLVq0KLRFtwGB9P3YsWNWXl5eyGtta5rq/fHjx61x48ZZ9fX1VkNDg5WTk2O9//77HPNBEEjfOeZDi5+GJR08eFAjRoyQdPX/PMrLy33vHT58WPfcc4+ioqKUmJiorl276oMPPrhum5EjR2rv3r1hqb01C6Tv5eXlOnLkiJ588klNmzZNVVVV4Sq/VWuq95IUERGhtWvXKjk5udFtRo4cqX379oWu4DYikL4fOXJEp06dUm5urp555hl9/PHHIa25rWiq9x07dtRvfvMbOZ1ORUREqL6+XtHR0RzzQRBI3znmQ4sgKKmmpkYJCQm+106nU/X19b73EhMTfe/Fx8erpqbmuvH4+HhVV1eHtug2IJC+9+jRQ9OmTdPGjRuVlZWlxYsXh7zutqCp3kvS8OHDlZKS8o1tOOabJ5C+t2/fXj/+8Y+1YcMG5eXlqbCwMGT1tiVN9T4yMlKpqamyLEvLli1Tv3791L17d475IAik7xzzocU1gpISEhLk8Xh8r71er1wuV6PveTweJSYm+sZjYmLk8XiUlJQU8rpbu0D6PmDAAN+1mKNGjdKqVatCW3Qb0VTv/dmGYz4wgfQ9LS1NTqdTkjRo0CCdOnVKlmXJ4XDYWmtbc7Pe19bWavbs2YqPj9f8+fO/sQ3HfGAC6TvHfGhxRlBSenq6SktLJUllZWW+GxEkacCAATp48KBqa2tVXV2tjz76SL1791Z6erreffddSVJpaanuvffesNTemgXS9zlz5uidd96RJO3bt0/9+/cPS+2tXVO9b2objvnmCaTvq1ev1uuvvy5J+uCDD9SpUyf+gxiApnpvWZaeffZZ9enTRwsXLvSFEI755guk7xzzocWzhvX1XU0ffvihLMvSkiVLVFpaqq5duyozM1NbtmzR5s2bZVmW8vLylJ2drTNnzqioqEgej0cpKSlasWKF4uLiwv1VWpVA+v7pp59q9uzZkqTY2FgtXrxYHTp0CPM3aX1u1vtrHnzwQe3YsUPR0dH68ssvVVRUpNOnTysyMlIrVqxQ+/btw/gtWp9A+n7hwgUVFhbq0qVLcjqdmjdvnnr27BnGb9E6NdV7r9er559/XgMHDvR9/vnnn1ffvn055pspkL736NGDYz6ECIIAAACG4qdhAAAAQxEEAQAADEUQBAAAMBRBEAAAwFAEQQAAAEMRBAEghFauXCm32x3w9hUVFRozZkwQKwJgMpaPAYBWYvv27VqxYoUiIyO1e/fucJcDoA3gEXMAWr39+/drzZo1ioyMVGVlpR588EHFxcVp165dkqRXX31VR48e1apVq1RfX68uXbpo0aJFSklJ0Y4dO7R27VpdvnxZdXV1WrJkidLT05Wbm6u7775bBw8e1Llz5zRnzhw98MADN6yhuLhYn3/+uT766CN98cUXysnJ0dNPP61t27bpjTfe0Pnz55WRkaGqqioNHjxYjz76qNatW6ff//73cjqdysjIUGFhoc6cOaN58+bp5MmTcjgcmjFjhoYNG6bq6mq53W699NJLKioqClVrAbRxBEEAbcKhQ4f01ltvKTk5WcOGDVNRUZG2bdumWbNmqaSkRDt37tT69et12223qaSkRD//+c+1aNEilZSUaM2aNUpNTdUf//hHvfrqq1qzZo0k6cqVK9q8ebN2796tlStXNhkEJam8vFwlJSXyer169NFH9d3vfleSdOrUKb399ttyuVyaOXOmJOnw4cPatGmTtm7dqtjYWD399NMqLy/Xb3/7W40fP16ZmZmqqqrSxIkTtX37diUmJqq4uFiVlZX2NhKAUQiCANqE3r1769vf/rYkKSUlxRfCOnXqpN27d+vEiROaPHmypKuPvbrtttsUERGhX/7yl9q9e7c++eQTHThwQBERX186PWLECElSr169T8BDrQAAAhVJREFUdP78+ZvW8PDDDys+Pl7S1cfEvffee0pJSVG/fv3kcl3/z+0//vEPZWRkKDExUZK0bt06SdLevXv18ccfa9WqVZKk+vp6ffrpp7rrrrsCbQ0A3BBBEECbEBkZed3raw+wl64Gv/T0dN+ZvtraWnk8Hnk8Hj322GP6/ve/r/vuu099+vTR7373O9920dHRkuT3A+//d85rr2NiYr7xWZfLdd1+T506pdjYWHm9Xr3++utKTk6WJFVVValdu3Z+zQ8At4q7hgG0eQMGDFBZWZk++eQTSdLLL7+s5cuX69ixY3I4HJoyZYqGDBminTt3qqGhIeB5du3apbq6Ol24cEF79uzR/ffff8PPDho0SO+++648Ho/q6+s1Y8YMlZeXa+jQodq0aZMk6d///rfGjh2rL7/8MuCaAKApnBEE0Oa1b99eS5YsUUFBgbxer26//Xa9+OKLSkpK0l133aWHHnpIDodD999/vw4ePBjwPNHR0Zo4caJqamqUl5enO++8U4cPH270s/3799eTTz6pCRMmyOv1atSoURo2bJh69uypefPmaezYsZKk5cuXKyEhIeCaAKApLB8DAEFQXFwsScrPzw9zJQDgP84IAoCf1q1bpzfeeOMb4x06dNCAAQPCUBEANA9nBAEAAAzFzSIAAACGIggCAAAYiiAIAABgKIIgAACAoQiCAAAAhiIIAgAAGOr/AWkREGVk6Xeo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data:image/png;base64,iVBORw0KGgoAAAANSUhEUgAAAoIAAAHBCAYAAAD91NpKAAAABHNCSVQICAgIfAhkiAAAAAlwSFlzAAALEgAACxIB0t1+/AAAADl0RVh0U29mdHdhcmUAbWF0cGxvdGxpYiB2ZXJzaW9uIDIuMi4yLCBodHRwOi8vbWF0cGxvdGxpYi5vcmcvhp/UCwAAIABJREFUeJzs3Xl4XHd9L/73OWc2zUgjaUaWZVmWZcm7FROc1Am5ISTYKSGlLXAhTchNW9qG0CW3eegC5dcshUJuoeSBhgsNFPr7xQmhCYUCt5BbLAIBHOIEZ5NkS7Zk7R5JMyPNSLOf5ffHmTme5UgaSTNa36/nAezRmTlHshi99T3fz+cjaJqmgYiIiIg2HXG1L4CIiIiIVgeDIBEREdEmxSBIREREtEkxCBIRERFtUgyCRERERJsUgyARERHRJsUgSERERLRJMQgSERERbVIMgkRERESbFIMgERER0SbFIEhERES0STEIEhEREW1SDIJEREREm5RltS9gqeLxODo7O7FlyxZIkrTal0NERES0KhRFweTkJNrb2+FwOBb13HUbBDs7O3HnnXeu9mUQERERrQlPPvkkrr766kU9Z90GwS1btgDQP+mGhoZVvhoiIiKi1eHz+XDnnXca2Wgx1m0QzNwObmhoQFNT0ypfDREREdHqWspWORaLEBEREW1SDIJEREREmxSDIBEREdEmxSBIREREtEkxCBIRERFtUgyCRERERJsUgyARERHRJsUgSERERLRJlbWh9GOPPYYf//jHSKVSuOOOO3D06FF87GMfgyAI2LNnDx588EGIIrMoERER0WooWwp78cUX8corr+Cpp57CiRMn4PP58PDDD+O+++7DN77xDWiaho6OjnKdnoiIiIgWULYg+POf/xx79+7Fn/7pn+LDH/4wbrzxRnR1deHo0aMAgBtuuAGnTp0q1+mJiIiIaAFluzU8NTWFsbEx/PM//zNGRkbwx3/8x9A0DYIgAABcLhdmZmbKdXoiIiIiWkDZgmBNTQ1aW1ths9nQ2toKu90On89nfDwSicDtds/7Go8++ii++MUvlusSiYiIiEruTM8ETp4egi8QQYPXheNHm3FkX/1qX5apsgXBq666Co8//jg++MEPYmJiArFYDG95y1vw4osv4pprrsHzzz+Pa6+9dt7XuPfee3HvvfeafmxkZATHjh0rx6UTERERFS0T/H726mjBxwYuhdE3Mo173nt4TYbBsgXBm266CS+99BLe9773QdM0PPDAA2hqasL999+PRx55BK2trXjHO95RrtMT0QLm+411vje15RLS/2u1SnjrlY247/YjS7pmu1UCACRSStl+4zb7GgFYN7/pE1H5nemZwIkfdOPCSMj04ylZxXgwimc6etfke0VZ28f89V//dcFjTzzxRDlPSURFyLxxReMphCMpDPlm8ErPBN5z027sbqrBF755BsFwoizn1tL/m0wp+PHLwwBQVBjMXDMAROMyhnz6HmNvtR2X/JrxsVK90WafDwAu+Wfx2LdfAyDA6bAYj5X6vES0vpw8PbTgMYqqYfBSeAWuZvHYxI9oEzp5egjReAqBUAIpWQWg/9b6necu4H8/8yqmZsoTAvNpGvDzV8eKOjb7zTYcSWb9OWX8uaOIN+Rimb25hyOpnHOX47xEtL74ApHVvoRlYRAk2oR8gUhOgMpIKSomp2Mrei1JWSnquOw320x4zf+zL1i6N2SzN/eUrCKlqIXHlvC8RLS+NHhdRR23s2H+AtnVwiBItAk1eF05ASrDKonQNJMnlJHNIhV1XPabrdUimv65wVPcG/Jiz5d9LqtU+LZZyvMS0fqS2Ts8nyqnFe8/vncFrmbxGASJNqHjR5tzAlSG22UzDTrldP2VjUUdl/1m63bZsv5sNf58rIg35GKZvbm7Xdacc5fjvES0fmQKymIJGVtqKkyP2bmtCn/5P64u2z5iTdOgqEv/Db6sxSJEtDYd2VeP99y0G9957gJSigqrJMLtssHpsOCGI9vx/CujUBQNapmXB1u3VxddNZx5E+04PQRfMAJPtQPQ9FvLDR4XjpW4ejf/fJlzmD3GQhGi9W2xff/O9EzgmZO9OD88DatFhNtlRXWlDdWVNtx168GyvydomoZ4UkE8ISOWlDEbLdy7XCwGQaJN6rZje7G7qcY01DRuqcSzpwYwE02iymnD4T116HhpeEnnkUSh4LdVp8OC//72Pbjt2OJulRzZV7+ioWuu8zH4EW0cd/ztDzAbu7xnum80hEv+WQDm/19/uqMX33nuAqJxGQCgqhoC6a02TocVHaeHyvIeoagaEkkZsYSMRFJBqX5NZxAk2sTmCjq3HdtbENIW0++PiGg9+N2Hns0JgYAe7PrHwqaB7kzPhH4nRVahpaOYrGqwQEQ4koLTYS1p8ZiiqIilV/6SqdKFv2wMgkRUEutppBIREYA5W2WpqmYa6E6eHjIK7QQIRhhUVM14fLnFY7KiIp6QEU3IpkV9pcYgSETLZtZ8mY2WiWg9Mwt0vkAEVouIlKxCkgTIih4ENWhGAd5SisdSsoJYQl/5M2tRVU6sGiaiZctuvhyNy/AFohgen8UXn34VZ3omVvHKiIiWxizQNXhdRucAURBgkUQIECAIAlq2uRdVKJJIKQjNJuALRDAxFcNMNLniIRDgiiARlUCm+XI0LiMQihuPhyNJrgwS0ZpVW2U3vT1cWWE1fc86frQ5XUjiQDiiBze7VcJ7btq9YPGbpmlIJBXEknqxx3JavmTIiooLw9PoOT+y5NdgECSiZWvwunDJP1swfi1zq6RcVXRERMvx+EO34HcfejYnDNZW2fH4Q7eYHj9XW6m53t/y27yUoiPX1EwcXf0BdPYFcHYgiERSQSoaXPLrMQgS0bIdP9qMEz/oLtjYnGn2zBFsRFQqpS5Mmyv0zWWhNlalbvOiqCr6R0NG+BuZmF3mK+ZiECSiZcu8KX7x6VcRjiSNBqtOhx4EOYKNiEphrRamlbrNSziSRHd/AJ39fnT3BxFNyAXHCILelP+Ktjo01bbgf/54aediECSikjiyrx5/dtuVOW/SGRzBRkSlkF2Ylm01tp+kZBXx9Mrfctu8qJqGwUthdPYF0NkfwOClsOlxVU4rDrV60d5WhwMtHrgq9F+2pwPjSz43gyARlcxi988QES1GpjCt4PEV2n6STCmIJWTEkwrkZVb4zsZSOHtRv93b1R8oaGwNAAKAndvcONTqxRW769DcUAVREJZ13nwMgkRUUis9Bo6INo9MYVrB42XcfpJIpYs9EvKyKn01TcPw+Cw6+/3o7Avg4ljItHjE6bDg4C4v2tu8OLjLa7SrKRcGQSIiIloXjh9txj8+8TJmYylomr5PrrLCirtuPViyc2S3eYknFKjLKPWNxWWcHQiis9+Prv4AQrNJ0+N21FfiUFsd2tu82NXohiSuXJtnBkEiIiJaF55/ZQSz0ZRRjKFpwGw0hedfGVnWnQhV1RBP6rd848to86JpGi75I+jsD6Czz48LIyGoJquIDpuEAy0etLfV4WCrB7VVjiVf+3IxCBIREVHJzNXe5e5P/wi+QNQ4rsHrxFc/fvOiXvtnr44Bgr53LtvPXx3DfbcfWdRrKaqGeEJGPHm5zUtXfwCnXh+DfzqGupoKXHe4EYdavfO+TiKpoGcwmA5/AQTDcdPjttW50N6q3/Jta6qBRVobw90YBImIiKgk5mrv8vmnzhRM8PAForj70z9aVBhMyYrp48k5Hs8nK2p6v59S8Jyu/gC++9MLxt8np6LG3/PD4Hgwis4+fa/f+eEpY+ZwNptVxL5mD67Y7cWhVi+81RVFXeNiiYJgNO9fCgZBIiIiKom52ruYjXEDkLNCWAyrRUIyVRj67FZpzuekZAWxhF7wMd8s31Ovj5k+/sLrY9izowbnh6f18NcfwORUzPTY+toKtKf3+u3ZUQOrZe7rWipB0D9fu1WC3SbBapGgxK1Lfj0GQSIiIiqJudq7lIrLYTENgk5HbpxZSpsX/3RuuJMVFbGEgsnpAP7iC8+b9gq0SCL2NtcYvf22epyL+GyKkx38bOn/lBKDIBEREZXEXO1dSmWuqtvpmYRe7JHQiz2W0ubFU+3A6MQMYgk9RJrd7gUAj9uB9jY9+O1rroXdVtpgJgCwpVf7bFYJNosIocS9A7MxCBIREVFJZOaO56utspveHm7wLm4Fba5WLhqAQMi8SGM+UzNxY4ZvV3/AdNVPFIA9O2pxqM2L9lYvttW5ShrMBOi3vPXgJ8Julcoa/PIxCBIREVFJzDddqBRVwwJgOse32NikqCr6R0NG+BuZMF+9lEQBtVV2/NqhBvz6NTtRYS9tXLJaxJzbvaK4csEvH4MgERERFTjTM4Gvf68To5OzUDWgqsKK33pbG247tnfe5801XWixoS9DUVTEknqxx/6WWpwdmCo4Zl9L7ZzPD0cS6OoPorPPj7MXg4gm5IJjBAFo216tF3q0erG9vrKkq3JWSYTdtjaCXz4GQSIiIspxpmcCX/hmbsuXcDSJb/5XDwAsGAaXSy/U0Me6Zd+u/fPbj+Dz3zyDnoEpaNBXAve11Ob0EFRVDYO+MDr79KbOg74Z03NUVljTRR76KDdXxdIrb/NZJNGo6rVZJUhrKPjlYxAkIiKiHCdPDyEcKSzMUBQNz54aKEsQLLbNi1nj6NlYCmcvXt7rNxtLFRwjANi5zY32Nr2v385tboglWvWTRMFY8bNbJUhrpFl0MRgEiYiIKIcvEDGtvNWgYSZqXrm7FImUkm7wvLhKX03TMDw+i85+vanzxbGQ6Vg4p8OCg7sur/q5XbaSXLckCsaK33oLfvkYBImIiChHg9eFi2OhgnAmQECVc+lhStM0JNI9/hJJZVHhLxaXcXYgiM5+P7r6A3O2ktlRX4lD6abOuxrdkMTlhzRRyFrxs0lrZjxcKTAIEhERUY7jR5vR1e8vaPkiSQJuua5lUa+laRri6WKPeFKZswWM2fPG/BFjr1/faAiqSXB02CQcaPGgva0OB1s9qK1yLOr6zIiCoLdysVlgt0rLGuG21jEIEhERUY4j++rx57cfya0adlrxWzcsXDUM6AUb8aRsrPwVu+4XT8roGZzSw1+/H1Nh89F0jXWudF+/OrQ1VS97hc5sbNtmwSBItEmd6ZnAydND8AUiaPC6cDzd64uICEi3gfmrtxd9vKJq6VW/hcNfV38Az54awPmR6ZzH5+oTaLOK2L/TY1T5eqsrir4uM9nTO+xlGNu2njAIEm1CZ3omcrr/X/LPGn9nGCTaWMr5S5+sqOliDwVJuXAGsJnXeifxjf86Z7rHLzsE1tdW6H392rzYs6NmWat02dM77Lbyj21bTxgEiTahk6eHTB/vOD3EIEi0gZTjl76UrOq3fePzt3nJ5p+OobM/gK4+Pzr7A6YVvtn+7kNvwVbP4sbPZRMAWCxiTmUvg585BkGiTcgXiJg/HjR/nIjWp1L90pdMV/rGkwrkIsKfrKi4MDyNzn690CN7tFwx/NOxRQfBtTy9Yy1jECTahBq8LlzyF87YbPC4VuFqiKhclvNLXzwpI55QEE8W1+NvKhzHf704hFd6xhGKJE1X/URRgMthQTyhzLua+N2fXgAAHGr1znmMVRKNfX5rfXrHWsYgSLQJHT/anHO7KOPY0eZVuBoiKpfF/NKnaRoSycsrfwu1eVFUFf2joXR7lwBGJwvPAwCuCiuu3LsF7a1e7G/xoH80hMf/sxshk8klgF69CwAvvD6WEwQtkqi3dLFKsNssDH4lwiBItAllbgl1nB6CLxhBg8eFY6waJtpwFvqlL9PmJZ7UV/4W2rsXjiTQ1R9EZ58f3ReDiCVk0+PsVhEOuwUVNgnbt1TirnceMD52qNWL+lqnXl2cyl0VFAVgq0evCA6EY3DaLRtiesdaxiBItEkd2VfP4Ee0wZn90nfT1Tuwr7kWgVBswTYvqqph0Bc2mjoP+mZMj6tyWqGqGhx2CRU2S87+vEA4XnB8UlaMPYD+6ThSigoBAARAkkSIArB9SxVq3ctvDk3zYxAkIiLawI7sq8fh3XU5bV6mZ80bNQPAbCyF7v4AOvsD6O4PYDaWKjhGALBzmxvtbV4cavVi5zY3vvbdTkxOFRaF1Jn0/KurqYB/OgpBEOB2WREMJyAIAqwW0bjly60qK4NBkIiIaAMqts2LqmkYGZ9JT/MI4OJYyPQWsdNh0Rs6t3pxsNVbMHP4usONRpFHtrccbgSQO73j1v+2C0/933MAgEqnDaIoIBxJobrSjsa6Sm5VWUEMgkRERBtEsW1eYnEZ3QMBdKXDX3iOwo0dW6vQ3qaHv5ZGNyRx7n16mcKOF14fgz8Uw5YaJ244sh1X798KW970jqMHG2CRROOW9e6mWoa/VcIgSEREtE5pmoZESlmwzYumaRjzR4y9fn0jIdOqYIdNwoFdHrS31uFQqxc1Vfair0WAfhv6LVds04PfAtM7uE95bWAQJCIiWkc0TdOrfBdo8xJPyugZnErf8vVjKmy+L1AUBbQ2uvGbb23D7qbqoqtzM2PbbFaR0zvWMQZBIiKiNa6YNi+apmE8GEVXv97X7/zwFGSl8EBJFKBqGgRBgCgAgiBg0DeD/tFp7NtZO+91WDNj2zi9Y8NgECQiIlqDFFVLr/rJc7Z5SaYU9A5NGYUe/umY6Wtt9Tj1Qo82Lx7/z25E4oX9/55/ZRTvvG5XzmPZ0zvsDH4bEoMgERHRGiErak6bFzP+6Rg6+/zo7A+gZ3AKKbmwKMQiidi3sxbtrV4catMbOGdE5mgCHYmnOL1jE2IQJCIiMnGmZwInTw/BF4igwevC8TJVtaZkBbGEvufPrM2LrKi4MDxt7PXzBQp79QGAx+3AFbu9ONRah33NtbDbJNPjKh1WozdgdsxzO21Gk2faPBgEiYiI8pzpmcgZzXbJP2v8vRRhcKE2L1PhODrTe/3ODQaRSBauDkqigN07atDe6sWFkWl09Qfw0zOjOPX6JVx9oB6/9xuHCp4jCgLe/ms78P3n+wEgp7jjnf9tV8HxtPExCBIREeU5eXrI9PGO00NLCoILtXlRVBX9o6F0e5cARidnTV+npspuNHXe3+JBhd2C/+8/u/Daeb9xTEpW8cIbPgDAB9/Vnq7qtcBulWC1iPj93zgEp8OKZ08NYCaaRJXThluua8Ftx/YWnG+lVkVp9ZQ1CL773e9GVVUVAKCpqQm/8zu/g0996lOQJAnXX389/uzP/qycpyciIloSXyBi/njQ/HEzC7V5Cc0m9Arf/gDOXgwiZrJ3TxQEtG6v1ps6t3mxfUtlQYuWl89OmJ7/V2cn8PHfd5l+bHdTDfa3eIyAt7uppuCYcq+K0tpQtiCYSOj9ik6cOGE89tu//dt49NFHsWPHDnzoQx9CV1cXDh0qXLomIiJaTQ1eFy75C1flGjzmwSoj0+Ylliis9FVVDQOXwkahx5BvxvQ1qpxWHGqtQ3ubFwd2eeByWOc8nwAUFItkcuJcY+WKDXilXhWltalsQfDcuXOIxWL4gz/4A8iyjHvvvRfJZBLNzfoQ6euvvx4vvPACgyAREa05x48254SljGNHmwseUxQVsfTKXzKVG/5mYyl0p1f9uvoDiKSLNPK5HBZYLCK2pW+/trfVmR4nALBkevnZLvfzS5lUGNss5sUixQa8UqyK0tpXtiDocDjwh3/4h3j/+9+PgYEB3H333XC73cbHXS4XhoeH532NRx99FF/84hfLdYlERLSOrOR+tczrZmbhNnhcObNw52rzomoaRsZnjL5+F8dCps2fnQ4LDu7yotZtR3d/wGjTEo2n8L3n+yAIgjG71yqJOaEvv5ffW69sxI9fLvx5ev2VjaafW7EBb6mrorS+lC0I7tq1Czt37oQgCNi1axeqqqowPT1tfDwSieQEQzP33nsv7r33XtOPjYyM4NixYyW9ZiIiWptWY79a/izclKwgHEkWtHmJxWV0DwTQlQ5/4UjS9PV2bK3S9/q1etHS6IYkivjqf7xR0KtPEAS81OXDW6/cDptVWrCX3323HwEA/PzVMSRlBTaLhOuvbDQez1dswFvMqmgpsUBlZZUtCH7rW99Cb28vHnroIYyPjyMWi8HpdGJoaAg7duzAz3/+cxaLEBFRUVZrv1qmzUsscbnSV9M0jPkj6QpfP/pGQ1DVwmU/h03CgV0etLfW4VCrFzVV9oJj/NMxCIIAQdALQ4T0yLfgTBwV9uJ/RN93+5E5g1++YgPeQqui5cAClZVXtiD4vve9D3/zN3+DO+64A4Ig4NOf/jREUcRf/uVfQlEUXH/99XjTm95UrtMTEdEGslL71TJtXjLFHpnwF0/KODcwha5+vdBjKpwwfX5jnQvtbXqhR9v2akiSWHCMJArGbd6mrVUYN/ncynn7dTEBL39VtNxYoLLyyhYEbTYbPve5zxU8/vTTT5frlEREtEGVc7+aWZsXTdMwHowae/0uDE9BVgpX/WxWEft3etK3fOvgqXYUHCMKQkEvv4xfv2bnqtx+XemAVywWqKw8NpQmIqI1r9T71czavCRTCnqHpozw55+OmT53q8epN3Vu82LPjtqcYAfo7VvsVsmo7LXOUb0LrM7t17WMBSorj0GQiIjWvFIEJkXV0pW+l9u8+KdjRl+/nsGpgp58AGCRROzbWYv2Vi8OtXlRX5s7j1cAYMtq52K1iAVNnxf63DZr8Mu3WgUqmxmDIBERrQtLCUz5bV5kRcWF4en0qp8fvkDU9HketwNX7PbiUGsd9u+shc16eVVPAGC16MHPZtV7+i0m+NHcuEK68hgEiYhoQ0nJCmIJxWjzMhWOo7Nfn+F7bjCIRLKw+bIkCtjdVJMe5VaHBq8zJ9xZM02c5+jlR6XDFdKVxSBIREQls1o94DJtXuJJBYmUjP7RULq9SwCjk4V7zgCgpsqu7/Vr9WJ/iyenXYtVEnNu9zL4lRd7B64eBkEiIiqJlewBl2nzEk8oiCdlBMNxdKVHuZ29GEQsIRc8RxQEtG6vTq/6ebF9S6Wx6ieJghH67DbLgk2cqXTYO3B1MQgSEVFJlLsHXHabl2hcRv9YCF39AbzR58eQb8b0OVVOKw616n39DuzywOWwArjcyy8T/sz6/dHKYO/A1cUgSEREJVGOHnCZNi/xpAL/dMxY9evqDyASSxUcLwBoaXSnK3zr0NxQBVEQIApCzrze/JYvtHrYO3B1MQgSEVFJlKoHXKbNSzSRQt/wNN5I9/W7OBaCVtjTGU6Hxdjrd7DViyqnbVG9/Gh1sXfg6mIQJCKiklhODzhFURFLyAiE4njtwiS60uEvHEmaHr9ja1V6mocXuxqrIYlCTnFHdrsXWtvYO3B1MQgSEVFJLLYHXEpWEUukcGFkGq/2TqKzL4C+0RBUtXDZz2GTcKDFg/a2Ohxq9aK2ym708rPbJNgW2cSZ1g72DlxdDIJERFQyC/WAS6YUTIXjeKV3Eq9f0MPf1EzC9NjGLS60pws92rZXw2G35BR4rFbwY6uT0mPvwNXDIEhERGUVT8q4OBrCy+fG8fqFAC4MT0FWClf9bFYR+3d60rd867DV40xP71g7vfzY6oQ2GgZBIiIqKU3TEI4k8UrvBM6cm8AbfQH4p2Omx271OPVCjzYvDrR44aqwrOlefmx1QhsNgyARES2bqmoYHp/Bi10+vNI7gZ7BKaRkteA4iyRi385atLd6cXh3HXZsrVpXvfzY6oQ2GgZBIiJaknhSxqu9k3i5exyvXZiELxA1Pc5b7UB7mxeHd2/B4d11qHLaYLdJsKyD4JePrU5oo2EQJCJap1ajaMEXiODFLh9+dXYc3ReDSKSUgmMkUcDuHTW4oq0OVx2oR0uDG3abpaRNnO/+9I9ygqdVEnHtFdvK/jUottXJ5795Bj97dQwpWYHVIuGtVzbivtuPlO26iJaKQZCIaI14uqMXPzw1gJloElVOG955XQtuO7bX9NiVKlqQFRWdfQGc7vbhlZ4JjEwUroYBQHWlHVe0eXHl3i14894tqHU7Cpo4Z4Jr/+g0EikVNquItu01aGl0Y2AsbBpoz/RM4Ovf78LweBhq4Z1mQ0pRcer1MWO1rlxh8Mi+elwYmcazpwYQjibhsEqoqbLjiR+excnTQzh+tBnPvzKCH780jEw5TDKloOOlYbx8dhw76qtwfni6IEBXV9nxkTuOlOy6F/peyv4lwp7uuZhIKayC3oQYBImIVkn2D+NkSsGYPwIx3RJlJpLE0z/qBQDTMFjOooWpcBynu3043T2ONy74EUvIBceIgoDW7dW4cu8WXLW/Hnt21MBum/tHSia4RuMyJqdiUFQNGjT4p2L45RuXsKXWAafDmhNoAeAL33wFwXC8qOtWVA3RuGx8DRYKQ4sJ3tmfxwuvj6G60garRUQgFIcvEIW32o5Lfg0nftCNi2NhmAxAQWg2iXAkYDodJTSTwENffQEOmwRJFNGyzY33H99b8G+ZHaZnoykkZAWWvOOf7ug1vneAwu+l7F8ionHZmNOc/TkArILeLBgEiYhWQf6K3ujkLBRVg0USjTAIAM+eGjANJ6UsWlBUDeeHpvDLzks40zOBi2Nh0+OqnFYc3r0Fb95Xj6sP1MPjdszby+9MzwT+9zOvYnI6ZoQfUUBOSEqmC0rG/FEIAozj/u6rL0AUBdM2M/MJhuN4+dw4fvMvvpvzeCoVxzf/qweAHobmC0sA5gyI2QF8cjpmFMRcCkRRW2WHx+2AYtIQO8MsBGZ/LJZQACjo7A+g9+sv4nd+fZ9x7qc7evHMyV4kUorxOgIARdJwfngaj337Ndzz3jfhh6cGTF8/872U/TlkT24JR1JwOqwAWAW9mTAIEhGtgvwVvUx4UBQNouVyuJqJmo9YW27RQjiSxJlz43ixy4dXeycxG0sVHCMA2NVYjTfv24JfO7AV0aSMb//4Av7le2/gn7+twmoRUV/rRCwhIxiOQ1Y0CIL+PA3moWeejJRzvKoB6iJDIADEk4V7FvXX06ApGr730z7cdmwvvvvTPqRkFRo0CBAgiQJEUcC/d5zPCXL5q2n9o9MIzSYRS8g5x2kaMBU2b4y9VElZxTMne7G7qQYACkIgoH+dZVWFTZQQjqTQcXpozu+ZzOPiFwioAAAgAElEQVTZv0RkV3Zn/5lV0JsHgyAR0SrIX9GTRAGKqkHVtJyAUuW05hyXfWswNJuE22U1VnGAueezqqqG/rEQXuoex8tnfegdmjY9zmGTsKuxGrKsYHI6hqHxGVwcC+Hfn7tQcKysKBhM31bM0DSY3hZdCzQNCEWS+K2/+K5xjYIAaND0lUel8NoFQW9582x6lW08GIWiaKafo4byhMGO00PQACRT5pskM8EwJavwBSOoctowYzKjucppA5D7S4TVIhoBMLuYh1XQmweDIBHRKshf0XO7bAimQ0QmZmjQIEkizvRM4Mi++pzbyRV2CzRNvxXqD8WhqhqsFhFf/14nnnHakEgpqKuugNUq4txAEIFQfN5blhnxpIKzA8EyfMZrR/ZXQdMur2CaHqsBsqxiaiaO7zx3YcGgq2H+11sKXzAy7y3lDKtFRIPHhWvat+Xc5s645boWALmVz26XDYFQPP3nhX+hoI2HQZCIaIWd6ZnAVDiO4fFZCIJ+W1jOui2X/UM/GI7jMydexjf//lbTAhFF1aAoegiMJXJX6M4Pm6/6Ua6FMpYGQFX1FbdiAlkpk6DNqoc7DcDw+AwSKaXg5TMbCdwuK45lVfw+m7XP8ZasfY6Zj3ecHoIvGIGn2gFoQFJW0OBx5bwGbXwMgkREZZapTp0KF7cqly8SS+G9H/1+waSO7EBg1s+PFme+/CYI+opbUlZyilryjxEFIf0x89vHAgBBEHCw1YOH/+R6nOmZwD8+8TJmoiZ7NAXAU+UwVuf6RqaNimtol1/fYZfQtr0mp8r4tmN7562APrKvnmGPADAIEhEVzayB82dPvGxaaFFqZuPa1upevPVEEACXw4qUrEIQ9H14al7Ks1lEVFfaYbWIiMbl9P7Nwq+/RRLhsEnzfj9oACQBeHM6hB3ZV4+//B9X40vfeg0TwajxmhZJwP4WD3oGp/DgV164fL0AKtP7Rnc2mLeYAZbebHyxz1uNpuZUWgyCRFQWK/kDopznyrx298UAQrMJCBBgt0mIxFL4xWuj81bB0vqwUJBPyioi8RQcNgk1VTZMzyShCXoYtFpEaJpe7ON0WJBMqRAFAYp2uYI6/3tE0TR0nB7E7qYaY2XuX/6fmwvO+/6/+T8FvwBo0FeIH7z7LTlNt7ObQ89Ek/AForBaRLhd1nl7A2aem/+9rK96zv28+x87hdfOT+asjJ4fnsbPXh3F333oLQyD6wiDIBGV3EpNvSj3ubKbIE+FE+mbfRqQBAJynCFwnbNZxTkrcbMJ0FdkU7KKxi0uVNj1wGezSmjbXo1gOI5gOIZASC/2sUgiLJIeEi0WEdMzuZXEmgZMTMUW7NU3dysc5HzP5zeHTskqJFFASlaNa3I6rAXny3x/942GCm51axrQNxpC2/bqgufd/9gpvNo7Oed1P/iVF/D9z/32nB+ntYVBkIhKrpxTL1byXJnXDkeSOTu+FFWDKM7dSJnWjiqnFdG4bNzuFSAYrXnUBZJ8dq/sTEFONCbj6/f/es5xH/n8TxGOFK4qphR1ztVGWdGW3asv01YmI9McWoMGRYXxPZppFJ1/vsz391wFMJnH85/3+nn/sq6b1pbSTQAnIkor5dSL1TxX5rVTsgoB+kgMTdObEydlFmesBw1eFyySCJtFgs0iGb3y9LBU/JJu5hcBs2bNDV6X6R5OqzT/j9jl9urzBSOmzaEzYTf/8fzzzfX/nYWuM38PJa1vDIJEVHINXvMfcOVoUlvOc2Ve22oR042HL+PPwtLILLqJeaPqhPRjDrsEURSM/XaLIQoCGryunEbJ+msLxjSR4q9TPzbTlDnb8aPNBecA9B59851hoV59Dps078cbPK6c7//MNUiSYFxv9uP555vr/zsLXWf+vxWtbwyCRFRyx+f4AVeOJrXlPFfmtd0uG4NfGQjp/2rdXg2bVTTCniDoj9utIt5/bC9uuqpJDzaC/rHMf+o9FfC47ZgrlxzeU4fjR5vhduWGN0kUIEkC3C570dcqSfpJMk2Zsx3ZV4/33LRbD1zpNjPeagecDgvetHeL6etduXfLglsXnnn4XaZhcHdTNQD9ezz7+9/t0huJp2S98jmRUpBIKWjZ5sZdtx4sOF/muXN9/SRRMH3e4T118143rS/SQw899NBqX8RShMNhPP744/i93/s9uN3u1b4cIsqyrc6Feo8T/qkYIvEUtnkr8e4bd5elkrCc58q8dmgmgeHJmVULg6KwflrFiIIemqwWCU6HBdUuOyrs+m1Zfc+aZkzzsFklvO1IE/7u7rdg944aTE7FEEvIsFkl7GmuxT3vPYzjv9aMa9u3QZIEjE1GoKgaaqsceO/b9+Djv3cUO7e5MTkVQyAUN/59BOhB65P3XIdtdS5sr6+ELxjBbDQJSRLQ1lSDm6/ZCbtFgqxoBbd7HTYJ113RiNlYCoqiQRAE1FTa8ds3ts3Zm+9Qqxet26uRTCoQRKB5qxvvvnE37nzHfkxMRTEyPgs1XUlc76nA7956ENvqFl6Ru+34XnzgHfuxv8UDVdFgt0k53+PZ3/89Q1Om+x5FUcA97zlc8HjmuYqiYXh8Jud7rLLCim/9r3eZXuPbr96BswNBTARjpt+XLBRZecvJRIKmrc/fc0dGRnDs2DF0dHSgqalptS+HiDa4D37yvxAMxS/vvSrRTF1BAOxWCbt31ACa3hg6uwXOmZ4JfPpfTxvzh4H5b0vbrZJxrM0qwet2IBxJph8DKissevuTdMGEJOrtcGRFRVJWYZVEo+2I02FFY10lNOjNjMORJCLxlP48SYDdKqHB6wSgh43P/fnbcq5lJVsIZZp2ZyZpvDNrkkapLaXXXnaVb4bZatty/OZffHfOjzGcbWzLyUSsGiYiKoLdKhYVxBZDEIBtXic81RWIJ2Tj8ewWOM+c7IWiFjY5nouqapAkAYqiv35mjiygh8BITIbNKuZ8Dm6XFYFQAk67xQh2Gb5gBJFYynidTCGCrOReT/6ezJVsIfR0R2/ObN2ZSNL4e6nD4FI+r5WsoidaLO4RJCLKc6ZnAp858TI+8vmf4jMnXsaZngk0b3XDIoklvT0sCgLCkRRmIoWVqIAeAs8PT0NYxOb8lKJCVvQpGYqsQVW19J41OzxuB7zVdtjT+84yjzsd1vQqYGEhRIPHhURWr73MXjlAbzickb8nc77wU2o/PDVg+vizczy+HEv5vFayip5osbgiSESUJbPio2kakrKK7v4AXur2IZFSShoCBQAVdgvcLit8gagRyLIN+sKwWkSjQXCx7U5EQcBWj9NYxcvc5gX0xsKVThvuvOUAOk4PwReMoMHjwlsON+KF18cKXuvY0WZcGJ3OeW2LJBp75xrrKnHM5NboSoYfs5Yu8z2+HEv5vBq8LlzyzxY+XuIqelEEVJP+2CKXfGgeDIJERGkvdF7Co0+/ikg0Ca1EewAzBOO/dC6H1bgNG46kjKa/+dwuGwKhOCySCFHUoCgaNGior3XCPx2DqmmQRL0CNpmuGIUAOB0WhCN6iMw0Ow5HUkjJKhw2Cc+c7DX2I2aC3O6mmpxwmHm8bXsNoE0Zz7dbJbhrrNjdVIu/uutq0893pcIPoLd0MVtVNWv1slxL+byOH2023SNY6ip6j7sC/ulYweNed0VJz0MbC4MgEW1amqZhZGIW//F8H37x6igicXne4xezKqfXx2adC4AkCHrlKAS4XZdDXybs5dvZ4EY8KQNIF3woeghraXTj4T+5Hp858XJOKBke1/+caWTsdtkwOR1DJJYyijwEAYgmNJwfnoa32l4wh9Zsz9rxo8245J8tCKrzBZmVCj8A8M7rWnL2CGaYtXpZrqV8XpmvqVnILiW7VYTdWthuxmbyGFEGgyARbSrxpIzXz/txutuHMz0TmJwqXEGZy2ImUQCFYVBR9fYhdpuIcCSFQChhVOjuaa6Bp8qRExQAfY6s02GB03H57fr96QKI/FCSuY1csNcvayVS1TSIyB09BsxfuLCUIDPfc0pdTZwpCHk2q2r4ljJVDS811M0VskupdXsNNG3a+KXBKun7Ptu2V5f1vLS+MQgS0YZ3yT+LX3b68Ktz4+i+GDQdBwZkGhWbz6DND3Wmz0//V+a2siAAQvafIcBVYcFsLAWLpEEUBKRkFYFQAseO7pwzuMwVOvJDScs2N4LhuBEaw5GksacvMw0iKStQFA2iRcj5Oiy0d28pQcbsOeWqJr7t2N6ytYvJtxKhbikur9zm/mgvxyosbRwMgkS04aRkBa/2TuKls+N4pWcCvkDU9LgtNRVIppT0frqk0RJFFbWckGTs78tKgplgl2nrIgCwWETIyuXnZYpLJFEPY4IAxBIyoAGyosIi6bfy3C4bBsfCpteYCRwnTw/hUiBiVK1mh8HsUHKmZ8IIhhAAb7Xd2NunX+flObTZY9HKsXfPDFuplM9K3YKmjYVBkIg2hEv+WZzu8uFXPRPo7g8ikVIKjpFEAU31lYgnZcxEUwhHE1AUIJqQIYl6qBMFQZ9xa5OgKJoe7NK3VvNXBY2KXkmAlvVcJa+8WNX01xEzewzTrycKAtwuG5wOy5wrcotdQcsOhtl7CAOhhP41SPcYBJCzT3GlVo3YSqW81upqJa1dDIJEtC7FEim8ccGPX52bwGvn/RidLKzkBIDaKjvevK8eRw9uhSiK+H//TxemZ5JGODMmhFhEQEu34NCA3Ttq8OZ99fjeT/swE9Wrbu02ERaLiEhMNmbKuiqsiMRScDmtiMRkfXyaoIc8/RaxXhwC6I9lVuQEY59eEk6HZc4VueWsoGX2EGb2AWZWBrc3VKKywoqkrKz4qtFKVhMT0cIYBIloXUjJKnzBCH51dgKv9E6g+2IA8UThqp8oCNizowZH9tfj2vZt2NXoNhoyf+bEywin24womckYQnqlT9MgiSIqnTb82W1XGsFod1NNQZVoNJ6Cp1q/rdzgcWFnoxuDY2H0jU5jPBiFIFy+5Qvo0z2Ssn6tkihATk//APQG0MDcK3KZFbRgOI6pcMJYkbwwEkI4msQn77ku5/i7P/2jOW+Fi6I+gq6ywor3H9+7KitHK1lNTEQLYxAkojVJVlTE4jLODgRxpmcCb1zwY2h8xvTYKqcNV+6tQ12NE5f8swiE4hiZmMX0bCJnKocvEDH2yuWPbBMEATu2ViKWkHHy9BCe+OFZo6L1rlsPFr3vKr+li86ht4cRALtNQpXVimRKNXr6OWwWPPHDszh5eihnxnBmX2AkmjItVHm1dxLv/uvv6becFdW0mXA2VQViCQWd/QGc+9ovccc79mN3U03Z5gH/+SM/Qf9oyPi7JAIfuOXAor6eRFReDIJEtCYoiopESoF/OoYzPRN4/YIf3f0B095+AoBd26vx5r1b8GsHt+KNPj++1XHeGIWmz9iNGYEsEzL025IRJJKFK4kpWcXAWBiqpmHMH4GmAeeHp/Hz10bRvLUKf/Bb7QCAr3+/C3/3L780KosFQe/TJqX3Bkri5WpcWVELppEkoABZHWsSKQWh2QAA/Xw/e3V0kV837fLq5iLIioan/m8P6msdxq3jUs4Dzg+BAKCowIkfnMVdtx6YsxE1Ea0sBkEiKnlft2Je++Wz4/jRi4MY88/CabdiJprEmD9SVK8+DUD/aAj9oyH8+3MXCj+uAcFwAsFwAg9+5YWir1U2ObemAYO+mTlfR9NgGizXA1lRTSealKKCNz8EZnv21MCKtXohovkxCBJtcqXs63amZwLPnOzFwKVwunVJBWYiCUTjMuJJpWDFSxBQ0vm9tHhm1dXlruAtxwxgIloaBkGiTa5Ufd3O9EzgsW+/ZrQp0TQNg5fMe+NlMASuPs3kH6HcFbzlmAFMREsjLnwIEW1kperrdvL0EEKzSWiaBk3TCooxaG0SsufPQa+IDobj+Mjnf4rPnHgZZ3omlvS6rfOMNSvHDGAiWpqyBsFAIIC3ve1t6Ovrw+DgIO644w584AMfwIMPPgh1ofI2IloRDV7z1Z9iVoVSsoLZaBKBUAyDl0JIpBTIqoaUohpTOmjtqnJasa+lFo11lRBFAQ6bBYCAeFKGpmnGNoGlhMEvfOTGgjAoicBdtx7g/kCiNaRst4ZTqRQeeOABOBwOAMDDDz+M++67D9dccw0eeOABdHR04Oabby7X6YmoSIvp65aSVSRTChIpBYmkgnhSRs/QFDr7AvAFo0sKf6IgQBBQVJHIRrHcvZGCoPcD9LgdOHa0Ga/0TGDwUlgP4ooKTb08AUUQgF2N1ZiNJjExpZcri6KAmkobPG4H3n9sb84kkniysEp7qcUjX/jIjUv9FIlohZQtCP7DP/wDbr/9dnzlK18BAHR1deHo0aMAgBtuuAG/+MUvGASJ1oD55pNmWrokknr4U1QNk9MxdPb50dkXQO/QVM5M3mxCulHzfPlOEPSRZ3arhEqndc5GyOuVIACVFVZs9TjRWFe5qJYp+UU8QGEj68y/U/YKW/as4fweffN9DOD4N6LNqCxB8Nvf/jY8Hg/e+ta3GkFQ0zSjsavL5cLMjHlj2GyPPvoovvjFL5bjEokoS2Y+qaJqSCRlJFIKxoNRyIre9Pj88BS6+gPo7AtgPGge1uqqHdhWV4nAdAzTs3GIooDmbW5ctX8rXjk3gb7RaSTTff4kSUCF3YLKChvatlcbgeTpjl6c+MHZFfmcrRYRNZV23HJdC3Y31eCZjl70jYSQkhWIor5zTla0nJVKqyTCU+1AdaXNmCjy/JkRjE7OQtX0W61XH9hqWiSz2MkZ8wX0hZ431zELzaHl+DeizUfQzErGlunOO++EIAgQBAFnz55FS0sLuru70d2t/3Z78uRJnDp1Cg888MCSzzEyMoJjx46ho6MDTU1Npbp0ok1FVbWcW72ZcWfBUByd/fqqX8/glGmLEUkUsKe5Fu2tXrS3edFUXwmXwwqH3QKLtPTtx3r18ev6JA7g8kxgAA6bhLbtNas2Hq1YC628rVVmq5AAcNetB9fF9RNtVsvJRGVZEXzyySeNP99111146KGH8NnPfhYvvvgirrnmGjz//PO49tpry3FqIpqHpmk5t3plWYUGfapH32gInX0BdPb7MTZpfiuwtsqO9jYvDrXW4cDOWrgr7XDYLaiwSZCWEf6yHdlXj3veexjPdPQaK2s7G2rXfPjLttDK21q11FVIIlq/VqyP4Ec/+lHcf//9eOSRR9Da2op3vOMdK3Vqok1L0zQkMwUeSQXJlGIUEYRmE8bt3u6BAOKJwlU/URDQ1lSN9jYv2lvrsH2LSw9+dgvsNgskUSh4TinMFaTyG1a3NLjXVUBcD9ZriCWipSl7EDxx4oTx5yeeeKLcpyPa9FLy5RW/REoxqlNVVcPApbBR6DE0br5P1+2y4VD6du+BFg9cFVZU2Cxw2C1w2CRjr+9Ky29YDeizeR/79uu4572HGV6IiJaAk0WI1rmUnKnslZFMqTmNnGejSXRdDKKzz4/u/gAi8cLWIAKAlkY32tvq0N7mxY6tVbBKIuw2SV/5s65e+Mt28vQQwpFUwePhSLIks3GJiDYjBkGidUZWVOM2b6alS4aqaRgen9H3+vX5MTAWhlk1mKvCqq/6tXpxcJcHlU4bJFGv5K2wW2CzSiv3CRXJF4iYtqpJKSrbmxARLRGDINEal93SJZFUChovR+MpdF8M6nv9LgYQjiRNX6e5oSpd4VuHlm1uiKIAqySm9/xJsFrWXvjLprc2KQyDVklkexMioiViECRaY5RMS5dMZa+SG3w0TcPo5Gx61S+A/tGQ6VzfCrsFB3Z50N7qxaFWL6or7QAAm0VChV1adpuXlXb8aDP6RqZy9ggC+p7GxfboIyIiHYMg0Sqbq5dftnhCxrnBKb3Qoz+A6ZmEySsB27dUptu7eNG2vRqSJEIAYLdJcKQLPspV6VtueluZN+GZk70Y9KXbymxz54xIIyKixWEQJFph+b38zPa9aZqG8WDU2Ot3fnjadBav3Sph385aXLG7DodavfC49dneggA9+KUDoLhOw1++Urc2OdMzgZOnh9B10Y/ZqAxN01Bdacc7r2vJGdu2WjLX5wtE0OB14Th7+hFRiTEIEpVZppdfIple8ZMV0wKOZEpBz9AUOvsC6Orzw5+erJGvwetMt3epw+6mGlgt+u1dURD04LfKbV7Wi8wUjWA4jqmsFdbQbAJP/6gXAFY1DOZP+bjknzX+zjBIRKXCIEhUYpqmZbV0yW3inG9yOmb09esdmjJdHbRaROzbWWuEvy01FcbHREGAw7622rws10qtgp08PQQABcU1iqJBtAh49tTAqgbBzPXlY6scIiolBkGiEpiriXPhcSoujEwb4W88GDU9rq7aYfT129tcm9POJdPmxZEOf2vZfKEuMyWkb3QaKVmFRRKx1eNESlbhdOhvTfmrYAu93mICpC+gt5zJv+WupWP7TNS8+nqlZK6v4HG2yiGiEmIQJFqC+Zo45wuG4ujs14Nfz+AUEqnCUW6SKGBPc226vYsXWz3OnNW99dTmJSP/1mbfyBRe6ZlAdaUNFouEscnZnBVQWVEw6JuB1SJiS00FnA4LovEUguEEPvm1X8JiEQEN6cdl9I2E8PPXRmGziFA1PdDZLCKsFhEXx/SPuZ02/Nbb2kxX9vR2NLOQRCEnDArQv+5VTlsZvzoLy1xfweNslUNEJcQgSFSEVGZeb/p273zBT1FU9I2G9EKPfj/GJs1XcGqr7OkK3zrs31kLhz33/47rtc1LRvatzWg8ZbR9CYTjSCbnDs+yrKZv12qYnI4b7XPUpApN0xBPKshEZA1AInU5TMaTyuWPC8BMNDXnfr/jR5tx4gfdcLtsOXsEJUl/9Vuua1ny514KmevLx1Y5RFRKDIJEJhRFzansNavYzRaaTaCrX+/r1z0QQDxRuOonCgLamqrR3uZFe2sdGre4clb9BAA2q77fz2GTIK3D8Jct+9Zm9mi4ZEoPdHPRoE8LCUdSUJTcqSnZx8xHg/71zNzmNdvvl7lt3JFVNaxqGmoq7bhlDVQNZ1+fLxhBg8eFY6waJqISYxAkQlbwm2N6Rz5V1TBwKWzs9RsanzE9zu2y4eAuL67Y7cWBFg+cDmvOxzM9/vTwt3HavAC5tzbzi2AWCnJWSURKVvUgt9DB88jc5p1rv1+p29GU2lq/PiJa/xgEaVNaaHqHmZloEt39AXT2B9DdH0AkLhccIwDYtb06XeHrxY6tVRDzKnkFAahIN3feyG1esm9tWi2iEQZtFhGJ5NyV1ADQ0ujG4KUwFFU1QrmwhEyYuc272vv9iIjWKgZB2hSKmd5R8BxNw7BvxpjmMTAWNg0irgorDqXHuB3a5UGlSeiQRMFY+dsobV4Wkn1rM5aQEZpNwu3Svza+QHTO28NbPU48/CfX40zPBB779uu4lLnFrN/rnVN20YcgABZJNEL4au/3IyJaqxgEaUMqZnqHmUg8hbMXg3pT534/ZqIp0+OaG6rSFb51aNnmNr2lu57avJRL9q3NMz0Txn63ZmsVRvOqhgGgymnFn7zvTcZz73nvYTzy5K/0fwcBsFv1quDZWAqapge+DJtVQltTNbZ6nHj9vB8z0SSqnLY1sd+PiGitYhCkDaHY6R1mzxudnE2PcgugfzRkWs1aYbfgwC4P2tMrf9WVdtPXs0giHDYJTodl3bR5WSn5+90yfQTnmxt8ZF89PnLnVTnVs75AFDaLBG+1PWfPZWNdJf7qrqtX4DMhIto4GARp3cq+1Tvf9I588YSMswNBvcq3P4DprNYh2bZvqcShVi+uaPOidXv1nFW8VotoFHtkxr3RwoothMivnoWAghAIsNEyEdFSMAjSulHs9I58mqbBF4gae/0uDE+bVgXbrRL2t9Siva0Oh1q98Lgdc76m3ar396vYAG1e1oPs0PiZEy+z0TIRUYnMGwTHxsbmfXJjY2NJL4Yo22Kmd+RLphT0DE4ZEz0CobjpcVs9znRTZy/27Kidc0Uv0+bFka72lTZQm5f1ho2WiYhKZ94geM8992BgYAD19fUFFX6CIKCjo6OsF0eby2Kmd5iZnIqmp3noo9zMWsJYLSL27dRHuR1qq8OWmoo5X08QoAe/dADcSD3+1jM2WiYiKp15g+BTTz2FD3zgA3jwwQdx1VVXrdQ10Sax2Okd+VKyivPDU+kK3wDGg1HT4+pqKowZvnuba2Gbp4JXFAQ4Mm1eNnCPv/WOjZaJiEpj3iBYWVmJv//7v8czzzzDIEjLpqgaEkm56OkdZoKhuHG799xgEMlU4aqfRRKwe0ctrkjf8t3qcc4b6CRRSN/y1Vf+iIiINosFf+odPnwYhw8fXolroQ1mKdM7Cl5DUdE3Gkrf8vVjbNK8MrS2yo72tjq0t3mxb2ftgoEu0+alwm6Zd4WQiIhoIytq+eOpp57CHXfcYfw9Fovhs5/9LB544IGyXRitP0uZ3mEmNJswgt/ZgSDiCaXgGFEQ0NZUjfY2valzY51rwdu4bPNCRESUq6ggePLkSTz33HN4+OGH0dfXh/vvvx9vfetby31ttMblT++QZXXRs2ABPUBeHAuhs19v6jw8PmN6nNtlSxd5eHGgxVPQR86MzSKhwsE2L0RERGaKCoJf+9rX8OSTT+KWW26Bw+HAl770JVxxxRXlvjZaY5Y6vcPMTDSJ7nRD5+7+ACJxueAYAcCu7dVG+NuxtcqYHTsXtnkhIiIqXlFB8Je//CVOnDiB3/iN38DFixfx5S9/GQ8++CC2bt1a7uujVaRpWlYvv8VN78inahqGfTNGU+eBsbDpa7kqrDjU6kV7qxcHd3lQ6bQt+Nps80JERLQ0RQXBj3/84/j0pz+Na6+9FgDw5JNP4n3vex9+9rOflfXiaOUtdXqHmUg8hbMXg+n2Ln7MRFOmx+1sqNLDX1sdWra5iwpyoiDAYZdQYWObl7XiTM8ETp4egi8QQYPXhePs7UdEtOYVFQS///3vw+W6PBmblO4AACAASURBVL7pzjvvxNve9rayXRStnOVM78inaRpGJ2bTe/386B8Nm75ehd2Cg7s86fDnhdtlL+r1JVHQiz3sFthZ6bvizvRM4JmTvejsD+Q8LorAwRYvguE4nA79LeWSf9aY/sEwSES0ds0bBO+//3588pOfxIc//GHTFZfHH3+8bBdG5SEr6uUVvyVM78gXT8g4Nzhl3PKdnkmYHrd9S2W6wteL1u3VkMTiCjfY5mVtONMzgce+/RrG/IVNu1UV6OwPpMO5wwiDgD79g0GQiGjtmjcItra2AgDuvffeFbkYKr3lTu/Ip2kafIGoEfwuDE+bvqbdKmF/i8eY4+txO4o+B9u8rD0nTw8hHDG/tZ8tHEnmBEFf0LzvIxERrQ3zBsGnn34aH/zgB/GZz3wG3/rWt1bqmmgZSjG9I18ypaBncMqY6BEIxU2Pa/A60d6qN3Vua6pZVIizWyU47Gzzslb5AhGk5IX7Qub3jmzwuOY4koiI1oJ5g2BjYyNuuOEGTE1N4dixY8bjmqZBEAR0dHSU/QJpfqWY3mFmciqabuocQM/glOnrWi0i9u2sTbd3qcOWmoqiXz/T5kWf6cs2L2tNpvCj+6IfM1FZbxW0wO8UqqbBbsm9fX/saHMZr5KIiJZr3iD41a9+FT6fDx/+8Ifx5S9/eaWuieZRqukd+VKygvPD0+kK3wDGg4V7wQCgrqYCh1q9uKLNi73NtYvat8c2L+vDmZ4JnPhBN4LhOKZmEoCGotoGSaKAlkY3kikFDR4XjrFqmIhozZs3CIqiiMbGRnzve9+b85j3vOc9+M53vlPyCyNdqaZ3mAmG4sbt3nODQSRThaHSIgnYs6PW2Ou31eNcVKsWtnlZf06eHgKg7/cDiguBlRVWVFfa8PCfXF/GKyMiolIrqn3MfLRlVp1SrlJO78inKCoujITQ2e9HV18AY37zjfy1bjvaW+twqNWL/S21cNgW923CNi/rmy+gf1+Y7S8VBEDTYPy77thaaXyssa6y4HgiIlrblh0EucKzfNm3epczvcNMaDaR3uvnx9mBIOIJpeAYURDQ1lSN9ja90KOxzrXof1erJOrFHnYJVgvD33rW4HWhb2QaAEz3BWZu6ecXA3E/IBHR+rPsIEiLV8rpHflUVcPFsVC6qXMAw+Mzpse5XTZjhu+BFg+cDuuiz5Vp81Jht8DCSt8No6XRjdNdPoiCAMXkm7Om0gaHzQKP24GkzP2ARETrGYPgCijl9A4zM9Ekuvv1Ct/u/gAicbngGAH6D/gr0qt+TVurIC5y1U8AYGOblw1vYCwMb7Ud4UgKsYQMVdOgafrKca3bjkO7vAx+REQbBPcIlkH29I5kCZo451M1DcO+GaOp88BY2PR2sqvCqo9xa/Xi4C4PKp22RZ+LbV42H18gAqfDWrBKLIoCPvfnHC1JRLSRFB0Eo9EohoaGsG/fPsRiMTidTgDAhz70obJd3HpR6ukdZiLxFM5eDKbbu/gxEzWf8tDcUIX2Vi/a2+rQss29pBYtggBU2PRiDwcrfTedBq8Ll/yzhY+zOTQR0YZTVBB84YUX8MADD0BRFPzbv/0b3vWud+Fzn/scrr/+etx6663lvsY1pxzTO/JpmobRidn0Xj8/+kfDpreUK+wWHNzlQXtbHQ7u8qC60r6k80micHnlz8rwt5kdP9qMEz/oLnicxSBERBtPUUHwkUcewTe+8Q3cfffd2LJlC5588kl85CMfwfXXb46eYeWa3pEvlpBxbiBoFHqEZhOmx23fUon2Ni/a27xo3V4NSVzaXj22eSEzmb1/HaeH4AtGWAxCRLSBFRUEVVXFli1bjL/v3r27bBe0FpRrekc+TdPgC0SNvX4XhqdNVxftVgn7W2r19i6tXtS6HUs+J9u8UDGO7Ktn8CMi2gSKCoINDQ147rnnIAgCwuEwnnzySTQ2Npb72lZMOad35EumFPQMThkTPQKhuOlxDV4n2lv1Ct+2ppqCnm2LYbNIqLDr1b5s80JUXpk5zb5ABA1eF45zNZWI1rCiguAnPvEJfOpTn8KlS5dw880345prrsEnPvGJcl9b2ZRzeoeZiamo3tS5z4/eoWnTW8tWi4j9O2v1Kt+2OtTVVCz5fJk2LxXpYg+2eSFaGZk5zRmX/LPG3xkGiWgtKioIer1e/NEf/REeeeQRzMzMoLOzE/X16+tNrZzTO/KlZAXnh6eN8DcxFTM9rq6mAle06cFvz44a2JaxTy+7zYvDZllStTARLU9mTnO+jtNDDIJEtCYVFQT/8R//Ed3d3fj617+OWCyGL33pS3j55Zdx7733lvv6lqyc0zvMBENx43bvucEgkqnCVT+LJGDPjlq0t3lxqNWLrR7nsqpzRUGAwyaxzQvRGpGZ01zweND8cSKi1VZUEPzJT36C7373uwCA+vp6/Ou//ive8573rKkgWO7pHfkURcWFkRA6+/3o6gtgzG/+Rl/rtht7/fbtrIXDtrwe3pIowGGzwGGX2OaFaJlKvZ+PPRiJaL0pKpXIsox4PA6XS38zS6XMmxmvhtBsApZApCy9/PJNzyTQle7rd3YgiHhSKThGFAS0NVXrFb5tXjTWuZYd1jJtXirslmXdPiaiy8qxn489GIlovSkqCN5+++1473vfi7e//e0AgOeffx533nnnvM9RFAV/+7d/i4sXL0KSJDz88MPQNA0f+9jHIAgC9uzZgwcffBDiEnvgZcTL1NAZABRVxcWxsD7No8+P4YnC3/QBwO2ypYs8vDjQ4ikYzbUUbPNCVF7l2M/HHoxEtN4UFQR///d/H1dddRVeeuklWCwWfPazn8XBgwfnfc5zzz0HAPjmN7+JF1980QiC9913H6655ho88MAD6OjowM0337z8z6KEZqLJ9KpfAN0XA4jG5YJjBAHY1VidHuXmRdPWKogluEXLNi9EK6dc+/nYg5GI1pN5g+Bzzz2Hm266Cf/xH/8BAPB4PACA3t5e9Pb24t3vfveczz1+/DhuvPFGAMDY2Bjq6urwk5/8BEePHgUA3HDDDfjFL36x6kFQ1TQM+Wb0ps59AQxeCptWFFdWWHGoVS/yONjqRWXF8lf9MpW+jvRcX4mVvkQrhvv5iIgWCIJvvPEGbrrpJrz44oumH58vCAKAxWLBRz/6UfzoRz/CP/3TPxlNqQHA5XJhZmZmiZe9PJF4CmcvBtHZ50dXfwAzUfM9j80NVfj/27v34KjK+4/jn81u7heTUJACBQG5CJHBiEBBcGJCgz+kFnEMgqFORxuwhgYxE2C4DTBQsNiBUIu2FQRKAy2IbZU6sDCmUxA6tIEJaJyqFKNAuAgkiyQke35/IGupISybPbtJnvdrhhn22T3n+e53zuDHs+c85+6vrvXr1jEpKEuyOBy6Gvy+CoAs8wKEB9fzAcBNguC0adMkXb1TePr06QFNsGzZMr3wwgt6/PHHVVv79bNzPR6PkpKSmty2uLhYq1evDmje/2ZZlj6rqvnqGb5n9NFnFxpdTiY22qV+3VOV1vNb6t8jVUnx0c2eW/p6mZfYaJeiWeYFYcITL67H9XwA4Oc1gnv27FFBQcEtBZjt27fr1KlTysvLU2xsrBwOh9LS0rR//34NGTJEpaWlGjp0aJP7yM/Pv+ESNZWVlcrMzLzhtl/W1uuDY+e+Cn9ndaGmttHPdW6foLSeV6/169H5NjmbefPKNf+9zEtzl4wBmosnXjSO6/kAmM6vhJKcnKzRo0erf//+io7++izZ0qVLb7jN9773Pc2aNUuTJk1SfX29Zs+erZ49e2ru3Ll66aWX1KNHD2VnZzf/G3zFsiydOOu5eofvx2f170/PN3o3cXSUU3fdkXp1Uefu7ZSSFBO0GlzOCN+ZP5Z5QUvCEy8AAI3xKwiOGzfulnccFxenlStXfmN848aNt7yvprx/7Jx2H766xMu5i5cb/UzHdnFX1/Xr0U53fic5qHfkRroifI91i3Rxpy9aJp54AQBojN9B8P3339d7770np9Op4cOHq2fPnnbX5peNO95XZFzqdWORrgj17Zai/l+Fv28lxwZ1TpZ5QWvDHbIAgMb4FQRfe+01lZSUKDMzUw0NDZo6dary8vI0fvx4u+vz27eSY3V3z3ZK6/kt9fpOclB/mmWZF7R23CELAGiMX0Fw8+bN2rZtmxISEiRJP/nJT/TEE0+0iCD4f8O76/77+qlDSmxQ78ZlmRe0JdwhCwBojN83i7hcX380NjbW99zhcBs+oJNuT40Lyr5Y5gVtGXfIAgD+l19BsEePHsrJydGYMWPkcrm0c+dOJSQk+Nb4e+6552wt0k4s8wIAAEzlV/Lp3LmzOnfurLq6OtXV1Wn48OF212UrlnkBAADwMwg2dcYvLy8vaMXYKdIZodgYlnkBAAC4ptm/hVZVVQWjDluwzAsAAMCNtamL4ljmBQAAwH+tPgg6HPrqyR4s8wIAAHArWn0QbJ8cq9QgPi8YAADAFM2+cM6yrGDUETDW+gMAAAhMs4PgD37wg2DUAQAAgBDz66fhv/3tb/rFL36hixcvyrIsWZYlh8Mht9utp556yuYSAQAAYAe/guDixYs1c+ZM9erVi59iAQAA2gi/gmBKSooyMjLsrgUAAAAh5FcQvPfee7V06VKNGDFC0dHRvvH77rvPtsIAAABgL7+C4OHDhyVJR48e9Y05HA6tX7/enqoAAABgO7+C4IYNG+yuAwAAACHmVxAsKyvTK6+8okuXLsmyLHm9Xn3++efavXu33fUBAADAJn6tIzh79mxlZWWpoaFBkyZN0u23366srCy7awMAAICN/DojGBUVpfHjx+uzzz5TUlKSli9frrFjx9pdGwAAAGzk1xnB6OhonT9/Xt27d9ehQ4fkdDrV0NBgd20AAACwkV9B8KmnntL06dOVkZGhN998U2PGjFFaWprdtQEAAMBGfv00/NBDD2n06NFyOBzaunWrjh07pr59+9pdGwAAAGzk1xnBCxcuaO7cuZo8ebLq6uq0YcMGVVdX210bAAAAbORXEJw7d67uvvtunT9/XnFxcerQoYMKCwvtrg0AAAA28isIVlZWKicnRxEREYqKitL06dN18uRJu2sDAACAjfwKgk6nU9XV1XI4HJKkY8eOKSLCr00BAADQQvl1s0h+fr5yc3N14sQJPfvssyorK9OSJUvsrg0AAAA28uu0XlpamrKystSlSxedOHFCo0aNUnl5ud21AQAAwEZ+nRF85pln1KdPH2VkZNhdDwAAAELEryAoiZ+CAQAA2hi/gmBWVpb+8Ic/aOjQoXI6nb7xTp062VYYAAAA7OVXELx06ZKWLFmilJQU35jD4ZDb7batMAAAANjLryC4Z88e7du3TzExMXbXAwAAgBDx667hzp0768KFC3bXAgAAgBDy64zglStXNGbMGPXq1UuRkZG+8fXr19tWGAAAAOzlVxCcMmWK3XUAAAAgxPwKgoMHD7a7DgAAAIQYDwwGAAAwFEEQAADAUARBAAAAQxEEAQAADEUQBAAAMBRBEAAAwFAEQQAAAEMRBAEAAAxFEAQAADAUQRAAAMBQBEEAAABDEQQBAAAM5bJjp1euXNHs2bP12Wefqa6uTlOnTtWdd96pmTNnyuFwqFevXpo/f74iIsihAAAA4WJLEPzTn/6k5ORkvfjii/riiy80btw49e3bVwUFBRoyZIjmzZsnt9utUaNG2TE9AAAA/GDLKbnRo0frpz/9qe+10+nUkSNHNHjwYEnSyJEjtXfvXjumBgAAgJ9sOSMYHx8vSaqpqdG0adNUUFCgZcuWyeFw+N6vrq6+6X6Ki4u1evVqO0oEAAAwnm0X6Z04cUKTJ0/WI488orFjx153PaDH41FSUtJN95Gfn6+KiopG/7jdbrtKBwAAMIItQfDMmTP60Y9+pMLCQj322GOSpH79+mn//v2SpNLSUg0aNMiOqQEAAOAnW4LgmjVrdPHiRb388svKzc1Vbm6uCgoKVFxcrJycHF25ckXZ2dl2TA0AAAA/2XKN4Jw5czRnzpxvjG/cuNGO6QC0EP+sqNKuA8d18qxHHdvFK2twV6X36RDusgAAN2BLEARgnn9WVGnD20d9r0+cqfG9JgwCQMvEis4AgmLXgeONjrtvMA4ACD+CIICgOHnW0/j4ucbHAQDhRxAEEBQd28U3Pp7a+DgAIPwIggCCImtw10bHM28wDgAIP24WARAU124IcR84rpPnPOqYGq9M7hoGgBaNIAggaNL7dCD4AUArwk/DAAAAhiIIAgAAGIogCAAAYCiCIAAAgKEIggAAAIYiCAIAABiKIAgAAGAogiAAAIChCIIAAACGIggCAAAYiiAIAABgKIIgAACAoQiCAAAAhiIIAgAAGIogCAAAYCiCIAAAgKEIggAAAIYiCAIAABiKIAgAAGAogiAAAIChCIIAAACGIggCAAAYiiAIAABgKIIgAACAoQiCAAAAhiIIAgAAGIogCAAAYCiCIAAAgKEIggAAAIYiCAIAABiKIAgAAGAogiAAAIChCIIAAACGIggCAAAYiiAIAABgKIIgAACAoQiCAAAAhiIIAgAAGIogCAAAYCiCIAAAgKEIggAAAIYiCAIAABiKIAgAAGAogiAAAIChbA2Chw4dUm5uriTpP//5j5544glNnDhR8+fPl9frtXNqAAAA3IRtQfDXv/615syZo9raWknS0qVLVVBQoE2bNsmyLLndbrumBgAAgB9sC4Jdu3ZVcXGx7/WRI0c0ePBgSdLIkSO1d+9eu6YGAACAH2wLgtnZ2XK5XL7XlmXJ4XBIkuLj41VdXW3X1AAAAPCD6+YfCY6IiK8zp8fjUVJS0k23KS4u1urVq+0sCwAAwFghC4L9+vXT/v37NWTIEJWWlmro0KE33SY/P1/5+fmNvldZWanMzMxglwkAAGCMkC0fU1RUpOLiYuXk5OjKlSvKzs4O1dQAAABohK1nBLt06aItW7ZIkrp3766NGzfaOR0AAABuAQtKAwAAGIogCAAAYCiCIAAAgKEIggAAAIYiCAIAABiKIAgAAGAogiAAAIChCIIAAACGIggCAAAYiiAIAABgKIIgAACAoQiCAAAAhiIIAgAAGIogCAAAYCiCIAAAgKEIggAAAIYiCAIAABiKIAgAAGAogiAAAIChCIIAAACGIggCAAAYiiAIAABgKIIgAACAoQiCAAAAhiIIAgAAGIogCAAAYCiCIAAAgKEIggAAAIYiCAIAABiKIAgAAGAogiAAAIChCIIAAACGIggCAAAYiiAIAABgKIIgAACAoQiCAAAAhiIIAgAAGIogCAAAYCiCIAAAgKEIggAAAIYiCAIAABiKIAgAAGAogiAAAIChCIIAAACGIggCAAAYiiAIAABgKIIgAACAoQiCAAAAhiIIAgAAGIogCAAAYCiCIAAAgKFcoZzM6/VqwYIFqqioUFRUlBYvXqxu3bqFsgQAAAB8JaRBcNeuXaqrq9PmzZtVVlamn/3sZ/rVr34VyhJu2dgZbzY6npIYrfULRoe4GumfFVXadeC4Tp71qGO7eGUN7qr0Ph1Cvo9gaUm1BNsW94fasfeYqi/VKTEuSg8Nu0OPZ/YOd1kAAPiE9KfhgwcPasSIEZKkgQMHqry8PJTT37IbhUBJ+qK6VpMX/DWE1VwNTRvePqoTZ2pkWZZOnKnRhreP6p8VVSHdR7C0pFqCbYv7Q23Z+aGqPXWSJVV76rRl54fa4v4w3KUBAOAT0iBYU1OjhIQE32un06n6+vpQlhBUX1TXhnS+XQeONzruvsG4XfsIlpZUS7Dt2Hus0fG/3mAcAIBwCOlPwwkJCfJ4PL7XXq9XLteNSyguLtbq1atDUVqrcPKsp/Hxc42P27WPYGlJtQRb9aW6WxoHACAcQnpGMD09XaWlpZKksrIy9e7d9PVS+fn5qqioaPSP2+0ORcktSsd28Y2PpzY+btc+gqUl1RJsiXFRtzQOAEA4hDQIjho1SlFRUZowYYKWLl2qWbNmhXL6oEtJjA7pfFmDuzY6nnmDcbv2ESwtqZZge2jYHY2Oj77BOAAA4RDSn4YjIiK0cOHCUE7ZLH9e8UiLumv42t207gPHdfKcRx1T45V5i3fZBmMfwdKSagm2a3cH//W/7hoezV3DAIAWxmFZlhXuIgJRWVmpzMxMud1udenSJdzlAAAAhEVzMhFPFgEAADAUQRAAAMBQBEEAAABDEQQBAAAMRRAEAAAwFEEQAADAUARBAAAAQxEEAQAADEUQBAAAMBRBEAAAwFAEQQAAAEMRBAEAAAzlCncBgWpoaJAknTx5MsyVAAAAhM+1LHQtG92KVhsET58+LUmaNGlSmCsBAAAIv9OnT6tbt263tI3DsizLpnpsdfnyZZWXl6t9+/ZyOp22z5eZmSm32237PLgefQ8feh8+9D486Hv40PvmaWho0OnTp5WWlqaYmJhb2rbVnhGMiYnRoEGDQjpnly5dQjofrqLv4UPvw4fehwd9Dx963zy3eibwGm4WAQAAMBRBEAAAwFAEQQAAAEMRBAEAAAxFEAQAADCUc8GCBQvCXURrMWTIkHCXYCT6Hj70PnzofXjQ9/Ch9+HRatcRBAAAQPPw0zAAAIChCIIAAACGIggCAAAYiiAIAABgKIIgAACAoVzhLqAl8Hq9WrBggSoqKhQVFaXFixdf9/DmLVu2qKSkRC6XS1OnTlVGRobOnTunF154QZcvX1aHDh20dOlSxcbGhvFbtD6B9P38+fPKzs5W7969JUlZWVn64Q9/GK6v0GrdrPeSdO7cOU2YMEF//vOfFR0drcuXL6uwsFBnz55VfHy8li1bptTU1DB9g9YpkL5blqWRI0fqjjvukCQNHDhQM2bMCEP1rdvNer9u3Tq99dZbkqQHHnhAzz33HMd8EATSd475ELNgvfPOO1ZRUZFlWZb1r3/9y5oyZYrvvaqqKuvhhx+2amtrrYsXL/r+vmjRImvr1q2WZVnWK6+8Yq1duzYcpbdqgfT973//u7Vw4cJwldxmNNV7y7Ks0tJS65FHHrHuuece6/Lly5ZlWdZrr71mrVq1yrIsy/rLX/5iLVq0KLRFtwGB9P3YsWNWXl5eyGtta5rq/fHjx61x48ZZ9fX1VkNDg5WTk2O9//77HPNBEEjfOeZDi5+GJR08eFAjRoyQdPX/PMrLy33vHT58WPfcc4+ioqKUmJiorl276oMPPrhum5EjR2rv3r1hqb01C6Tv5eXlOnLkiJ588klNmzZNVVVV4Sq/VWuq95IUERGhtWvXKjk5udFtRo4cqX379oWu4DYikL4fOXJEp06dUm5urp555hl9/PHHIa25rWiq9x07dtRvfvMbOZ1ORUREqL6+XtHR0RzzQRBI3znmQ4sgKKmmpkYJCQm+106nU/X19b73EhMTfe/Fx8erpqbmuvH4+HhVV1eHtug2IJC+9+jRQ9OmTdPGjRuVlZWlxYsXh7zutqCp3kvS8OHDlZKS8o1tOOabJ5C+t2/fXj/+8Y+1YcMG5eXlqbCwMGT1tiVN9T4yMlKpqamyLEvLli1Tv3791L17d475IAik7xzzocU1gpISEhLk8Xh8r71er1wuV6PveTweJSYm+sZjYmLk8XiUlJQU8rpbu0D6PmDAAN+1mKNGjdKqVatCW3Qb0VTv/dmGYz4wgfQ9LS1NTqdTkjRo0CCdOnVKlmXJ4XDYWmtbc7Pe19bWavbs2YqPj9f8+fO/sQ3HfGAC6TvHfGhxRlBSenq6SktLJUllZWW+GxEkacCAATp48KBqa2tVXV2tjz76SL1791Z6erreffddSVJpaanuvffesNTemgXS9zlz5uidd96RJO3bt0/9+/cPS+2tXVO9b2objvnmCaTvq1ev1uuvvy5J+uCDD9SpUyf+gxiApnpvWZaeffZZ9enTRwsXLvSFEI755guk7xzzocWzhvX1XU0ffvihLMvSkiVLVFpaqq5duyozM1NbtmzR5s2bZVmW8vLylJ2drTNnzqioqEgej0cpKSlasWKF4uLiwv1VWpVA+v7pp59q9uzZkqTY2FgtXrxYHTp0CPM3aX1u1vtrHnzwQe3YsUPR0dH68ssvVVRUpNOnTysyMlIrVqxQ+/btw/gtWp9A+n7hwgUVFhbq0qVLcjqdmjdvnnr27BnGb9E6NdV7r9er559/XgMHDvR9/vnnn1ffvn055pspkL736NGDYz6ECIIAAACG4qdhAAAAQxEEAQAADEUQBAAAMBRBEAAAwFAEQQAAAEMRBAEghFauXCm32x3w9hUVFRozZkwQKwJgMpaPAYBWYvv27VqxYoUiIyO1e/fucJcDoA3gEXMAWr39+/drzZo1ioyMVGVlpR588EHFxcVp165dkqRXX31VR48e1apVq1RfX68uXbpo0aJFSklJ0Y4dO7R27VpdvnxZdXV1WrJkidLT05Wbm6u7775bBw8e1Llz5zRnzhw98MADN6yhuLhYn3/+uT766CN98cUXysnJ0dNPP61t27bpjTfe0Pnz55WRkaGqqioNHjxYjz76qNatW6ff//73cjqdysjIUGFhoc6cOaN58+bp5MmTcjgcmjFjhoYNG6bq6mq53W699NJLKioqClVrAbRxBEEAbcKhQ4f01ltvKTk5WcOGDVNRUZG2bdumWbNmqaSkRDt37tT69et12223qaSkRD//+c+1aNEilZSUaM2aNUpNTdUf//hHvfrqq1qzZo0k6cqVK9q8ebN2796tlStXNhkEJam8vFwlJSXyer169NFH9d3vfleSdOrUKb399ttyuVyaOXOmJOnw4cPatGmTtm7dqtjYWD399NMqLy/Xb3/7W40fP16ZmZmqqqrSxIkTtX37diUmJqq4uFiVlZX2NhKAUQiCANqE3r1769vf/rYkKSUlxRfCOnXqpN27d+vEiROaPHmypKuPvbrtttsUERGhX/7yl9q9e7c++eQTHThwQBERX186PWLECElSr169T8BDrQAAAhVJREFUdP78+ZvW8PDDDys+Pl7S1cfEvffee0pJSVG/fv3kcl3/z+0//vEPZWRkKDExUZK0bt06SdLevXv18ccfa9WqVZKk+vp6ffrpp7rrrrsCbQ0A3BBBEECbEBkZed3raw+wl64Gv/T0dN+ZvtraWnk8Hnk8Hj322GP6/ve/r/vuu099+vTR7373O9920dHRkuT3A+//d85rr2NiYr7xWZfLdd1+T506pdjYWHm9Xr3++utKTk6WJFVVValdu3Z+zQ8At4q7hgG0eQMGDFBZWZk++eQTSdLLL7+s5cuX69ixY3I4HJoyZYqGDBminTt3qqGhIeB5du3apbq6Ol24cEF79uzR/ffff8PPDho0SO+++648Ho/q6+s1Y8YMlZeXa+jQodq0aZMk6d///rfGjh2rL7/8MuCaAKApnBEE0Oa1b99eS5YsUUFBgbxer26//Xa9+OKLSkpK0l133aWHHnpIDodD999/vw4ePBjwPNHR0Zo4caJqamqUl5enO++8U4cPH270s/3799eTTz6pCRMmyOv1atSoURo2bJh69uypefPmaezYsZKk5cuXKyEhIeCaAKApLB8DAEFQXFwsScrPzw9zJQDgP84IAoCf1q1bpzfeeOMb4x06dNCAAQPCUBEANA9nBAEAAAzFzSIAAACGIggCAAAYiiAIAABgKIIgAACAoQiCAAAAhiIIAgAAGOr/AWkREGVk6Xeo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 name="AutoShape 7" descr="data:image/png;base64,iVBORw0KGgoAAAANSUhEUgAAAoIAAAHBCAYAAAD91NpKAAAABHNCSVQICAgIfAhkiAAAAAlwSFlzAAALEgAACxIB0t1+/AAAADl0RVh0U29mdHdhcmUAbWF0cGxvdGxpYiB2ZXJzaW9uIDIuMi4yLCBodHRwOi8vbWF0cGxvdGxpYi5vcmcvhp/UCwAAIABJREFUeJzs3XlAVPehNv5nVpaBYRNEUER21yRqUOMSFdxiNC5ZTKxtlqZJ2thfet+b29zcLH17e5u3TW/u7U1qs/SmTYxRo9EkZlUILlEjMURxHQQFZBNZZ5hh1nN+fwwcQAccloFh5vn8E/memXO+QMSH85zzPTJRFEUQERERkd+RD/UEiIiIiGhoMAgSERER+SkGQSIiIiI/xSBIRERE5KcYBImIiIj8FIMgERERkZ9iECQiIiLyUwyCRERERH6KQZCIiIjITzEIEhEREfkpBkEiIiIiP8UgSEREROSnGASJiIiI/JRyqCfQV2azGadPn0Z0dDQUCsVQT4eIiIhoSDgcDly9ehWTJk1CYGBgr947bIPg6dOnsX79+qGeBhEREZFX2LJlC6ZPn96r9wzbIBgdHQ3A+UnHxsYO8WyIiIiIhkZNTQ3Wr18vZaPeGLZBsL0Ojo2NxejRo4d4NkRERERDqy+XyvFmESIiIiI/xSBIRERE5KcYBImIiIj8FIMgERERkZ9iECQiIiLyUwyCRERERH6KQZCIiIjITzEIEhEREfkpBkEiIiIiP8UgSEREROSnGASJiIiI/BSDIBEREZGfYhAkIiIi8lMMgkRERER+ikGQiIiIaBgTRbHP71UO4DyIiIiIaJCIogi90Qq90drnfTAIEhEREQ0zZosdTS0WtFrsOF/W2Of9MAgSERERDRMOhyAFwJMX6vBBThGu1FT1eX8MgkREREReThRFtLTaYDBacaXRhO37inDmYn2/98sgSEREROTFzFY7mlusMJlt+OrbMnz1bRnsDgEAIJfJcPst8bj0dd/2zSBIRERE5IUcDgHNRitaLXYUFtfhg3061DWbpe2pY8KxbnE6NHIj/vGffTsGgyARERGRl2lptUFvtOBqYys+yClCYXGdtE2rUWPtwlRkThiJkCA1DE22Ph+HQZCIiIjIS1htDjQZLDBZbNh7rBxfHi2Fze6sgWUyYMG0MVgxJwlhIQEID1VDpVSgpVnW5+MxCBIRERENMYcgQm+0wGS243RJHbbvK8LVplZpe/LoMNy/KB1jR2mh1agRHKgakOMyCBIRERENIWOrDXqjFVebTNiRewEniq5K20KDVVg9PwWzJo9CaLAaocFqyOV9PwN4LQZBIiIioiFgszvQZLDCaLYh97tyfHb4UpcaeN4to3HXvCREhAYiLCQAKuXAPxmYQZCIiIhoEAmCCIPJCmOrDWcu1WP7viJcaTBJ28fFaXH/4nSMiwsb0BrYFQZBIiIiokFiMjtr4LqmVuz4+gIKztdK2zRBKqyZn4LbpnimBnaFQZCIiIjIw2x2Ac0tlrYa+DI+P3wJFpsDACADMPeWeNw1LxmRWs/VwK4wCBIRERF5iCiK0BudNfC50gZs26dDTX1HDTw2NhT3L8lAcrzna2BXGASJiIiIPMBssaOpxYL6ZjN2fn0Bx89dkbYFByqx6vZkzL0pHqGawamBXfFoEKyvr8eaNWvw9ttvQ6lU4plnnoFMJkNqaipefPFFyOWDc9qTiIiIaLDYHW01cKsNed9XYM83F2GxOqTtt00ZhdXzUzAiLGhQa2BXPBYEbTYbXnjhBQQGBgIAXnrpJTz11FOYMWMGXnjhBeTm5mLRokWeOjwRERHRoBJFES2tNhiMVhSVN2LrPh2qrhql7WNGhuL+xelIHROOsJAABAUMfTHrsRn84Q9/wLp16/Dmm28CAM6cOYPMzEwAwLx583D48GEGQSIiIvIJZqsdzS1W1De3YldeMY6dqZG2BQUocde8JNx+y2iEatTQatSQyQa/BnbFI0Fw165diIyMxNy5c6UgKIqi9ElrNBoYDIYb7ufVV1/Fa6+95okpEhEREfWbwyGg2WhFS6sVBwoq8cmhEpgtHTXwrMnOGjgmIghazdDWwK54JAh++OGHkMlkOHr0KM6dO4df//rXaGhokLYbjUZotdob7mfjxo3YuHGjy20VFRXIysoasDkTERER9UZLqw16owUXLjdh61c6VF5tkbbFR4fg/sXpSB8b4TU1sCsemdWWLVukP2/YsAG/+c1v8PLLL+PYsWOYMWMGDh48iJkzZ3ri0EREREQeZbU50GSwoF5vxu79xTh6qlraFhigwMq5yZg/NR5hIYEIDVZ5TQ3syqDF01//+td4/vnn8corryApKQlLliwZrEMTERER9ZtDEKE3WtBisuHgDxX45OBFmCx2afuMibFYsyAFIyODERYSAKXCu2pgVzweBDdv3iz9+b333vP04YiIiIgGnLHV+Wi44oombNurQ/mVjnsd4kZosG5xOsYnRiI8JACBXloDuzJ8ZkpEREQ0yGx2B5oMVjToW7H7QAkOn6yStgWoFbhz9jhkTR+DsFDvr4FdYRAkIiIiuoYgiDCYrNAbrfjmZCU+OlACk7mjBp4+fiTWLkzBqCjNsKmBXWEQJCIiIurEZHbWwCWVzdi6V4eyar20LTYqGOsWpWNiUtSwq4FdGd6zJyIiIhogNrvz0XANejM+OlCCb05UQmzbplbJsXx2ErJvHYMIbSBCgoZfDewKgyARERH5NVEUoTdaYTBZcaSwGrv2F8PYapO2T02Pwd1ZqYgboUF4SAAUw7QGdoVBkIiIiPyW2WJHU4sFl6qcNfClqo4aeGRkMO5blIYpKdEIC1EjUO17scn3PiMiIiKiG7A7nDVwvd6MTw5exMEfKiC29cAqpRx33DYOi2YkINKHamBXGASJiIjIb4iiiJZWG5pbLPj2dA125V2AwdRRA9+cFo17slIxOiYUYRq1T9XArjAIEhERkV8wW+1obrGitNpZA5dUNEvbosODcN+iNNycFuOzNbAr/vFZEhERkd9yOAQ0G61oaDZjzzcXsf/7CghtPbBKKcfSWYlYMjMBUdogaHy4BnaFQZCIiIh8lrMGNuPYmSv48OsL0But0rYpKSNwT3YaEkb6Rw3sCoMgERER+RyrzYEmgwVlNXps3avDhctN0rYRYYG4NzsNUzNG+lUN7Ir/fuZERETkcxyCCL3RgoZmMz47fAm5xy9DEJw1sFIhx5KZY7F01liMCPO/GtgVBkEiIiLyCca2u4G/O3cFO3IvoLnFIm2bmBSF+xalITFWC62f1sCuMAgSERHRsGazO9BosODyFQO27dXhfFmjtC1S66yBp2fEIFwbiACVYghn6n0YBImIiGhYEgQRBpMV9c1mfH7kEnLyy+Foq4EVchkWzRiL5bMTWQP3gEGQiIiIhh2T2VkDHz9Xix1fF6FR31EDj0+MxH2L0pAUFwZtSAAUcgbA7jAIEhER0bBhszsfDVd+xYDt+3Q4e6lB2hYRGoC7s1IxY0Isa2A3MQgSERGR1xNFEXqjFY16Mz47Uoqc/DLYHc4aWC6XIfvWBCyfk4iYCA1CglRDPNvhg0GQiIiIvJrZYkejwYwC3VV8kFOEBr1Z2paeEIF1i9ORHM8auC8YBInIZ/33tgLkHb+MtmvHPWLPf96FVU9/Il2g3k4uk0EURahUCsy9OQ5PrZs6IMcr0NUiJ78cNfVGxEZpkBinRWmVXvo4OzMBU9NjBuRYNzp252P1tI2or+wOZw18+YoB23OKcLqkXtoWFqLG3QtTMWvSKERoA6FmDdwnDIJE5JP+e1sBcr+77PHjrPg/H7scb3+OqdXmwNfHnfPobxgs0NVi8+dnpY9LKpqQf6YGUWEBCA5UobquRdo+0CHs2mN3PhaAbrcxDFJfiKKIllYb6pta8eW3Zfjq2zLYHQIA5y9ZC6ePwYq5SRgZGQwNa+B+YRAkIp906ETVUE9BIorANyeq+h0Ec/LLu3zc/sxUvdGG4MCOfwxz88sHPIBde+zOx+ruhKsn5kG+z2y1o7nFih90tdieU4S6plZpW+qYcKxbnI7UMeHQalgDDwQGQSLySTa7Y6in0IV1AOZTU2/s8rHNLnT5r/S6hq6vGwjXHrvzscRukqAn5kG+y+EQ0Gy04vIVAz7IKUJhcZ20TatRY+2CFMy+KQ4RoayBBxKDIBH5JJVSAavNe8KgWtn/f7hiozSormuRPlYp5bDZBaiUXR+VFRup6fexbnTszscSgW63EbmjxWRFvb4VX31bji+Plkq/3MhkwIJpY7BybjJio1gDewIftEdEPmnuzXFDPYUu5gzAfLIzE7p8rNWo2/7b9R/HrGteNxCuPXbnY/W0jagnVpsDtQ0mHDlVjf/7t2PYc+iiFAKT4sPwbw9m4sE7JyAxTssQ6CE8I0hEPqn9ejxP3zUcqQ1AQ6cnGrgSGxU8IHcNt19vl5tfjpoGI1JGhyMrU4uyKj1qGoyIjdQgy0N36157bFfH6mkbUWcOQYTeaEHFlRbsyC3CD0VXpW2hwSqsnp+CubfEI5I1sMfJRLG7qzu8W0VFBbKyspCbm4vRo0cP9XSIaBj58W++RKOh5/DmjrGjQhGgUiA2UoOxcc5AduLCVbSYbBBEEQEqBeYM4NIxRL7A2GpDg96MvcfK8NnhS11q4Hm3jMaqeckYNULDM4C90J9MxDOCROR33v3NUrdfy/XxiAaGze5Ao8GCwuI6bNurw5UGk7RtXJwW9y9Ox/jEKIRq1LwbeBAxCBIRdaOntfMYBoncIwgiDCbn3cA7vr6AgvO10jZNkAqr5ydj/tQxiNQGQDUAN1VR7zAIEhF1o6e18xgEiW7MZHbWwPvyy/HZN5dgabuTXwZgzs3xWDM/BXHRmi7rYNLgYhAkIupGT2vnEVH3bHbno+EKi69i614dauo7auCxsaG4f0kGJo6Lglajhpw18JBiECQi6kZPa+cR0fVEUYTeaEVlbQt25l3Ad2evSNuCA5VYdXsyFk5LQGQYa2BvwSBIRNSN7MyELtcItuP6eETXa7XYUd/citzvLmPPNxdhsXYs6D57ShzWLkxBfHQIa2AvwyBIRNQNd9bOI/J3doezBj5VXIet+3Soutpx6cSYkaF4YHE6JqeMQGgwa2BvxCBIRNSDqekxDH5ELoiiiJZWGyquGPBhXjGOnamRtgUFKHHXvCQsyhyLCG3gdY9BJO/BIEhERES9Yrba0aA3I/e7y/jkUAnMlo4aeOakUbgnKxWjY1gDDwcMgkREROQWh0NAs9GK0yV12LpXh4rajpup4qND8MDidNyUFs0aeBhhECQiIqIeiaIIY6sNFVdbsCuvGEdPVUvbAtUKrJibhCUzxyJSG8QaeJhhECQiIqJuWWwONDabkfv9ZXxyoAQmi13aNmNiLO7OSkXCyFDWwMMUgyARERFdxyGI0LdYcPpiPbbt1aH8ikHaFjdCg/sXp+OW9BjWwMMcgyARERF1YWy1ofJqC3btL8bhk1XSeIBagTtnj8PSWYmICmMN7AsYBImIiAgAYLM7UN9sxv6CCny0vxhGc0cNPH38SNybnYrEUWEICmB88BX8ThIREfk5QXA+Gu7spXq8v1eHsmq9tC02KhjrFqVj+viR0GrUkMlYA/sSBkEiGvYKdLXIyS9HTb0RsVEaZA/A0z88sU8ib2Qy21BdZ8Su/cU49EMlxLZxtUqO5bOTsHx2Iu8G9mEMgkQ0rBXoars8D7i6rkX6uK/BzRP7JPI2NruARoMZ+7+vwK79xTC22qRtU9NjcN+iNIyLYw3s6/jdJaJhLSe/3OV4bn55n0ObJ/ZJ5C1E0VkDn7vUgPf3nselqo4aOCYiCPcvTkfmxFEIDVaxBvYDDIJENKzV1Btdjze4Hh+qfRJ5g1aLHdV1Ldi9vwQHfqiA2NYDq5Ry3HHbONw5ZxxGhAdBqWAN7C8YBIloWIuN0qC6ruX68UiNV+2TaCjZHQKaDGYcKKjEh3kXYDB11MA3p0Vj3aI0JMWHswb2Q/yOE9GwVaCrRaPejMtXWqBSyqHVqBEc6PyxlpWZ0Of9ZmcmdLlGsF1/9kk0FERRREurDecu1WPrXh2KK5qlbdHhQbhvURpmTY5jDezHGASJaFjqfENHVFgA9EYb6pvNiAwLxz1Zaf26lq/9vbn55ahpMCI2UoMs3jVMw4zZakd1nREfHSjB/u8rILT1wCqlHEtnJWLF3HGIDg9mDeznGASJaFjqfENHcKBKes5pZGjggAS2qekxDH40LDkcAppaLDj4QyV2fn0BeqNV2jY5eQTuX5yG1DERCGQNTGAQJKJhijd0EHUliiKMrTacL2vA+1/pcOFyk7QtKiwQ92WnYfZN8ayBqQsGQSIalnhDB1EHi82BmjojPjpYgq+PX4YgOGtgpUKOJTPH4q55SYiOYA1M12MQJKJhiTd0EAEOQURzixmHTlRhR+4FNLdYpG0Tk6LwwJIMpI0JZw1M3eL/GUQ0LPGGDvJ3xlYbdOWN2LpXh/OlDdJ4pDYQ92alYu4t8QgN5rOBqWcMgkQ0bPGGDvJHNrsDNfUmfHywBDn55XC01cAKuQyLZozF6tuTMDJSAwVrYHIDgyAREdEwIAgimlss+OZkFXZ8XYRGfUcNnJEYiR8tzUD62AgEqvlPO7mP/7cQERF5OZPZhqK2GvjspY4aODw0APdmpeL2qaNZA1OfMAgSERF5KZtdQG2jCR8dKEFOfhnsDmcNLJfLkH1rAtYuTMHIiGDWwNRnDIJEREReRhSdNfCRwmpszylCg94sbUtPiMD6ZRkYnxjJGpj6jf8HEREReZFWix0XLjtr4NMl9dJ4WIga92SlYuG0MQhhDUwDhEGQiIjIC9gdAq42mvDxwYv46tsy2B0CAEAuk2HhrWNw98JUxEayBqaBxSBIREQ0hERRhMFkw5HCKmzfp0Ndc0cNnDomHD9aOh4Tk6MQoFIM4SzJVzEIEhERDRGz1Y7iimZs/eo8CovrpHGtRo21C1Ow6NYE1sDkUQyCREREg8zhEHC1uRWfHLyIL4+WwmZ31sAyGTB/6mjcm52GUVFcFJo8j0GQiIhokIiiCGOrDUdOVWPbPh2uNrZK25Liw/DjZeMxKWUEa2AaNAyCREREg8Bic+BiRRO27tXhh6Kr0nhosAprFqRg8YxEaDXqIZwh+SMGQSIiAAW6WuTkl6Om3ojYKA2yMxP4HGMaEA5BRENzKz45dBGfH7kEq62tBgYwb2o81mWnY1R0CBRyXgdIg49BkIj8XoGuFps/Pyt9XF3XIn3MMEj9YWy14dvT1di6V4crDSZpPHGUFhuWjcdNadGsgWlIeSwIOhwOPPfcc7h06RIUCgVeeukliKKIZ555BjKZDKmpqXjxxRchl/NCWCIaWjn55S7Hc/PLGQSpT2x2B0oqm7Ftrw7fn6+VxjVBKqyZn4Kls1gDk3fwWBDMy8sDAGzbtg3Hjh2TguBTTz2FGTNm4IUXXkBubi4WLVrkqSkQEbmlpt7oerzB9ThRdwRBRIPejD3fXMRn31yCxeYA4KyB59wcj3WL0xAfHcoamLyGx4JgdnY25s+fDwCoqqrCiBEjsH//fmRmZgIA5s2bh8OHDzMIEtGQi43SoLqu5frxSM0QzIaGK5PZhvwzNXh/rw7VdR2/RIyNDcWGZeNxS3oM1KyByct49BpBpVKJX//619i3bx/+53/+B3l5edKimBqNBgaDocf3v/rqq3jttdc8OUUiImRnJnS5RrBdVmbCEMyGhhubXUBZtR7v7z2P785ekcaDA5VYPT8Fy28bh1DWwOSlPH6zyB/+8Af88z//M+69915YLBZp3Gg0QqvV9vjejRs3YuPGjS63VVRUICsra0DnSkT+qf06wNz8ctQ0GBEbqUEW7xqmGxAEEU0GMz795hL2fHMRZqtD2jZ7ShzuX5KO0TGsgcm7eSwIfvTRR7hy5Qoee+wxBAUFQSaTYdKkSTh27BhmzJiBgwcPYubMmZ46PBFRr0xNj2HwI7e1Wuz47mwN3v9Kh8qrHZcVjIkJwY/uGI/pGSNZA9Ow4LEguHjxYvzrv/4r1q9fD7vdjmeffRbJycl4/vnn8corryApKQlLlizx1OGJiIgGnN0hoKxGj61f6XDsTI00HhSgxKrbk7FiThJrYBpWPBYEg4OD8ec///m68ffee89ThyQiIvIIURTRZLDgs8OX8PGhEpgtHTXwzEmjsH5pOsaM1LIGpmGHC0oTERH1wGyx4/i5K9jy1XlU1HbUwPHRIdiwLAO3TohlDUzDFoMgERGRCw6HgMu1Brz/lQ5HT1VL44FqBe6al4yVc5OgDQkYwhkS9R+DIBERUSeiKMJgtOLTw5fw8YESmCx2aVvmxFhsWJqBMbGsgck3MAgSERG1sdgc+OF8LTZ/cQ7lVzrWuo0bocGPlmVg5qRRUClZA5PvYBAkIiK/5xBEVNYa8P5eHQ6frJLGA9QKrJiThNXzk6HVsAYm38MgSEREfk1vtOLzI5fw0f5iGM0dNfD08THYsGwCEkdpIWcNTD6KQZCIiPyS1ebAiaJavPvFeZRV66Xx2Khg/GjpeNw2hTUw+T4GQSIi8iuCIKLqagu27tPh0A+VENvG1So57pyThLXzU3g3MPkNBkEiIvIbLSYrvjhail15xWhptUnjU9Oj8eM7JmBcXBhrYPIrDIJEROTzbHYBJy9cxeYvzuFiZbM0HhMRhB8tHY85N8exBia/xCBIREQ+SxBE1NQbsXWvDgd+qIDY1gOrlHIsnz0Ody9MQVhI4NBOkmgIMQgSEZFPMplt+PLbUuzMvQCDqaMGvil1BB5cPgFJ8eGsgcnvMQgSEZFPsTsEnC6pwzufnUVxRUcNHB0ehPVLMzDvltFQKeVDOEMi78EgSEREPkEURVxpMGHbXh3yvq+A0NYDq5RyLJuViHuyUhEeyhqYqDMGQSIiGvZazTbszS/HBzlF0But0vjk5Cg8dOdEJI9mDUzkCoMgERENWw6HgDOX6vHOZ2dRVN4kjUeFBWL9kgzMnzaGNTBRDxgEiYho2BFFEVebWrF9nw45312GIDhrYKVChqUzE3FvdhoitKyBiW6EQZCIiIYVs9WOnPxybM8pQpPBIo1PGBeJh1dMROqYCNbARG5iECQiomHBIYg4X1qPf3x6FufLGqXxCG0A1i/JwIJpY6BWcVFoot5gECQiIq9X19yKbXt1yMkvh6OtBlbIZVg8cyzWLUpDpDZoiGdINDwxCBIRkdeyWO3IPX4Z2/bp0KjvqIHHJ0bioRUTkDE2EjIZa2CivmIQJCIir+MQRBSVN+Afn57F2UsN0nh4aAAeWJKOrOkJrIGJBgCDIBEReZVGvRnb9umw91gZ7A5nDSyXy7AoMwEPLMlAJO8GJhowDIJEROQVrDY79n9fiS1fnUeD3iyNpyWE45EVkzB+HGtgooHGIEhERENKEEQUVzTh75+ewemSemk8LESN+xenY/GMsVApWQMTeQKDIBERDZkmgxkf5BThi6NlsDsEAIBcJsPC6aPxo2XjERXGu4GJPIlBkIiIBp3dIeBAQQXe+/I86ppapfGU0eF45K5JmMgamGhQMAgSEdGgEUURFyub8fc9Z3CyuE4aDw1WYd3idCyblcgamGgQMQgSEdGg0LdY8EFuET4/Ugqb3VkDy2TAgmlj8ONl4xEVzhqYaLAxCBIR9VKBrhY5+eWoqTciNkqD7MwETE2PGeppeS2HQ8ChE5V494tzuNrYUQMnxYfhkZWTMDk5ijUw0RBhECQi6oUCXS02f35W+ri6rkX6mGGwK1EUUVqtx98/PYMfdFel8ZAgFe5blIY7bhvHRaGJhhiDIBFRL+Tkl7scz80vZxDspKXVhh25Rfj0m4uw2tpqYAC3Tx2NnyyfgBGsgYm8AoMgEVEv1NQbXY83uB73Nw5BxNHCKvzjs7O40mCSxsfFafHIykmYkjLCZQ285td7pOsG28VGBeOtZxdJVXxJZROMJhsMJisE8fpjR4UFYsK4KFb1RL3AIEhE1AuxURpU17VcPx6p6dP+fOl6w/IrBry95zS+P1crjWmCVLg3KxV3zkm6rgYu0NXi7U9Oo6zG4HJ/NfUmrPg/H0MmA0QXwe9a9c1mHDpRiW9PV2Pd4nSkjA4fsq/tj3/zJRoNFunjiNAAvPubpYNybKLeYBAkIuqF7MyELtcItsvKTOj1vrzpesP/3laAQyeqYLM7oFIqMPfmODy1bup1r/sgtwhfHCmFwWRFaLAaDofQJfBcy9hqw98/PYu/f+r8vBRy59lAQRDhRrYD4F4I7MxmF7Dly3OIjQxGcKAKwOB+ba8NgQDQaLDgx7/5kmGQvA6DIBFRL7SHiNz8ctQ0GBEbqUGWizNNnc/0BbSdCbPYHIiN0uB0SZ3L8CSTAUq5HL/927dwdOo+5XIZFkwbjafWTZWCWKPBDFFwvkcTpEJggAIGoxUWmwDhmt5ULgMWTB+DebeMxo6cIpRUNsHa9jpXGctqcyD3u8v4+vhlqJUKWG0Ol6+zWFtdjPbM4arT9QBBABr1FikIthuMazm7C8Y9BWaioXLDIJiTk4Pq6mrcfvvtSEjo+I13+/btuO+++zw6OSLyL4Ndk/Z0vAJdLd7ecwZl1foe91FU3oSDJyrdPuaFy03dbhNFwOYQrhsXBBG5311G7neXXbwJ0But0PdwiaIgovv390AUneF1uLLYrv9a8lpOoq56DIJ/+tOfcPr0aSQnJ+P111/Hv/zLv+Cuu+4CAGzbto1BkIgGjCdq0p6C3ge5RdidVwyL1QGHKKK4ognfnKxEkFqJoEAlmg0W2Afp7BUNnr5ey0nkq3oMggcOHMDu3buhVCqxYcMGPPzww1Cr1Vi2bBnE3l60QUTUg4FelqWnYAlACoF2h9Cl9jRZ7DBZ7L0+HnkXuQxQq+TXjfflWs7eiggNcFkDR4QGePzYRL3VYxAURVG6zT8xMRFvvPEGHnroIURG8mHgRDSwBnpZlp6CpQjnDQWOXtywQMOHXOZceiYrcyzKqvQ9XsvpCe/+ZinvGqZho8cguHTpUmzYsAHPPPMMpkyZgtTUVPz5z3/Gk08+CavVOlhzJCI/MNDLsvQULEURUCnlsNqH7/Vvvka9lEZ3AAAgAElEQVQmA1QKOQLUCowdpYXBZEVtg0lajFqhkMFuF6T1A2Uy5xNKMifGovBCHZpaLJDLZAgJVmLiuBGDFvq6w9BHw0WPQfDJJ5/EtGnToNF0/CCeNm0adu3ahbffftvjkyMi/zGQy7IAPQdLEYCx1QqT2Y5rzwnKAJ4l7COZDAgKUErLvaiVcoQEq5AcH46xcdouZ+fGxmlxtLDqun1suGNCtwGuQFd7w7u1iah3bnjX8KxZs7B161YkJydLY+Hh4XA4+Js0EQ0cd5dlcdeNgmV1XQvCQx1oNFi6rlMnAxQyGUTgumVYvEn7xTn9maFSIUNMRDCCA5Uwme0wW+1obrHAxY3LCFDJIYoiwkICMSV1BEoqmlFRa4AgAqFBKqy8PRn3ZqX16vgpo8N79f2emh7D4Ec0wNxaRzAnJwd5eXl46aWXUFJSgueffx5z58719NyIyM8M5D/07gTL3LbHlrWYbLDaBQAi1EoFQoLViAgNQEurDfXNzrXyjK02l481G2wb7hiPLzst6Lz0tkSkjA7HjtwiaambsbFa3JIRI52BU6sUqG0woUFvdga3YBWmjx8Jm02Qvjbzpsbj6Klq5B2vQOd4GRqswkMrJ2LRrWMH/HNhsCMaem4Fwf/93//Fli1bsHTpUgQGBmLTpk2YPHmyp+dGRNQvPQWN4RxCXJ156+vnIooiTly4ir99fBrlnR71NmqEBj9dORG3TojlzYFEPsytIPjtt99i8+bNWL58OS5duoS//vWvePHFFzFy5EhPz4+IiDykttGEdz49i0MnKqVzgAEqBVbNT8Y9C1MRoObDp4h8nVt/y5999ln8/ve/x8yZMwEAW7Zswd13341Dhw55dHJERDTwbDYHPvnmInbkFMFo7lgz8dbxI/HTVZMQNyJkCGdHRIPJrSC4Z8+eLncOr1+/HrfffrvHJkVERANPFEUUFtfhbx+fRmmnR+eNjAzGIysnYuakUayBifxMj0Hw+eefx7//+7/j8ccfd/nD4d133/XYxIiIaODUNbfinU/P4kBBhVQDq1VyrJqXjHuy0hAYwBqYyB/1+Dc/KSkJALBx48ZBmQwREQ0sm13A54cvYds+HVpabdL4tIwY/HTVZIyOZg1M5M96DIIffPABHnroIfzxj3/Ezp07B2tOREQ0AM5crMebH53CxcpmaSwmIggPr5yE2VPihnBmROQtegyCcXFxmDdvHhobG5GVlSWNtz+DODc31+MTJCKi3mk0mPHOZ2fx9fHL0mLZKqUcd81Nwn2L0xHIu4GJqE2PPw3eeust1NTU4PHHH8df//rXwZoTEdGAKNDVIie/HDX1RsRGaZDdyyeVfJBbhE8OlMDQaoNcBsRHh+DhlZOkfRToarEjpwilNXpABBJHORdyLq3So6beiACVAgBgsTm6/Dk2SoPEOK30ur7MzRWHQ8AXR0uxda8OemPH8+BvSYvGo6smY8zI0H7tn4h8T49BUC6XIy4uDp988km3r1m9ejV279494BMjIuqPAl1tl0fMVde1SB93DnLXBkUAyMkvx/FzNWi1dDxKUwBQVmPAn7cV4P9bNxUA8Kf3jsNg6rju7uyleujKGhEdEQSz1Y4mgxUiRCjkMjgcIiBzrtNX39yK/DM1iAoLRHCgEiUVjfjubA1kMkAhlyNxlBb3ZKf1KhieL63HG7tPo7iiSRobER6Eh1ZMxLyb43v/BSQiv9DvfkAUveCZS0RE18jJL3c5nptfjqnpMS6D4hu7CgGIMJhsXUJgZ00GC3Lzy1FWo+8SAgFAEAHBIeBqUyscDhEiREAE7I62n5MiYLUJsNqsUChkbWftRFxtMsPuECCDDColcOFyE97YdRKPrbnphmGwucWCdz8/h5z8cghtP4+VCjlWzBmH+5dkIIh3AxNRD/r9E4JrThGRN2k/y5d/tgYqhRxajRrBgR0/6moajABcB0W90QqHQ0Cr1XUIBJxhr6bBiMqrLd2+xmYXIAMAWeen9jqJbSMOB2CTC9Abbc6zhZ22Oedik0KrKw6HgL35Zdjy5Xk0t3TUwFNSRuCx1ZOREKvtdn5ERO34qyIR+YzOZ/lUCjlsdgH1zWYAgVIYjI10Lo5fU2+87v02uwCbXbjhcWIjNSi+3Nzja0QArn5NlrWNihClObYHQFmnd9jsghRar1VU3oA3d5+GrrxRGosKC8SDd07E/Kmjbzh/IqJ2DIJENOy1nwX8oagWEAGtRgWtRoX6ZgsA55m+9iCY1XYdYGyUBtV1Xc/qqZTyGwZBmcy5j5MXrkJvtF53xq/9NS43AFDInWHPIQBajRp6o1UKgwpFRxBUKeVSaG2nN1qx+Yuz2HusHILQXgPLcMfscVi/JAPBgaoe505EdC1eI0hEw1rns4A2mzPE1TdbEBUWgKiwAOiNNtgdAuJGhCCr05252ZkJXa4RBJzBzO5wnhV0CK5/ti2cPgZT02Ow8vZkbNuruy44BgUoIIqA1S5ArZRDEEXpNUqFHHKZDCqlHDMmxcJmE1BS2QS7IMDhECHvdKmNVqOSQqsgCMj57jI2f3EOTQaL9JpJSVF4bM1kJI4K68+XkIj8mNtB0GQyoby8HOnp6WhtbUVwcDAA4Gc/+5nHJkdEdCOdr/XrfEZPb7QhNioYwYEqxI0IwdMbpnd5X3sgzM0vR02DEbGRGmRlJqC4ogm784rRarF3CYMBKjnuXZSOe7PSAED67ycHS6A3WqGQy6DVqBGpDQQAzJoSh7IqPWoajFCrFM4bRewO6Tidr/0r0NViR24Rytqe/zs2tuOu4ZLLTXjjo1M4V9ogvT5CG4CH2mpgXqdNRP3hVhA8evQoXnjhBTgcDmzfvh133nkn/vM//xNz5szBHXfc4ek5EhF1q/O1flqNuu2aQHQ5U9d+Zu1aU9NjrrsZY2p6DFJGh18XEF3dtHFvVhruzUpDga7Wrdd3x9U8jK1WvL6rEF8eLZUCqUIuwx23JWL9svHQsAYmogHgVhB85ZVX8P777+PRRx9FdHQ0tmzZgn/6p3/CnDlzPD0/IqIeF4bufK2f8zrAQOiNVshkuK4OdperYDaQr++JIAjI+74C73x+Fo36jhp4wrhIPLZ6CpLiWQMT0cBxKwgKgoDo6Gjp45SUFI9NiIiosxstDH3ttX7BgUoEByqx4Y4JAxbOBsulqma8sfsUzlysl8bCQwLwk+UTkHXrGNbARDTg3AqCsbGxyMvLg0wmg16vx5YtWxAXxweWE5HnSHcC62oB4Lr1ANvX2OvuWr/hFAJNrVZs+UqHz49ckhaflstlWDozERuWjUdIMGtgIvIMt4Lgb3/7W/zHf/wHqqursWjRIsyYMQO//e1vPT03IvJTXe4EtrffCdx1PcDOa+wNZDU7mERRxIGCCvzjs7PStY0AkJ4QgSfWTkHy6PAhnB0R+QO3gmBUVBR++tOf4pVXXoHBYMDp06cREzP8fugS0fDQ/Z3A1usWhh6uymv0eGP3KRQW10ljYSFq/OSOCcjOTGANTESDwq0g+Kc//Qlnz57F22+/jdbWVmzatAnHjx/Hxo0bPT0/IvJDXe8E7lgY2ua48Z3A3s5ksWPrV+fx6TeXYG/7fOQyGRbPSMBPlk9ASLB6iGdIRP7ErSC4f/9+fPzxxwCAmJgY/P3vf8fq1asZBInII7reCey8Pk5vtPXrTmBvcOhEJd7ecwZ1Ta3SWOqYcDyxdgpSx0QM4cyIyF+5FQTtdjvMZjM0GmcVY7PZPDopIvJv198JrEJwoKrLncDtN5McP1eDVosDgPPRblqNGjERwdIyMwC6XXpmsFTWGvD67lM4UXRVGgsNVmPDHRlYOjORNTARDRm3guC6deuwZs0aLFy4EABw8OBBrF+/3qMTIyL/daM7gT/ILcLuvGK0tHb9pVQUgeYWK/QtVlTXGXHmYh0C1UrpusJrl57xNIvVjm37ivDxwRLpOkeZDFiUmYCfLJ8IrYY1MBENLbeC4IMPPohp06bhu+++g1KpxMsvv4wJEyZ0+3qbzYZnn30WlZWVsFqteOKJJ5CSkoJnnnkGMpkMqampePHFFyGXywfsEyEi39LdncAFulrsziuGxebo9r0inHcbm8x2qFV2BAeGdNnevvSMJx05VYX//eQMahtM0ljy6DD8fO0UpCVEevTYRETu6jEI5uXlYcGCBfjoo48AAJGRzh9eRUVFKCoqwqpVq1y+75NPPkF4eDhefvllNDY2YvXq1cjIyMBTTz2FGTNm4IUXXkBubi4WLVo0wJ8OEfmSAl0tduQUobRGD7tdQIBKAavdAbPVAVHs+b2CKEKECGunR82167z0zECrutqCtz46hePna6WxkCAVfrQsA8tmjYNc3rsauKenqhAR9VePQfDUqVNYsGABjh075nJ7d0Fw6dKlWLJkifSxQqHAmTNnkJmZCQCYN28eDh8+zCBIRN0q0NXijV2FqG82QxBE2AUBFtuNA2C79jty4eL1nlh6xmJ14IPcInx0oBhWW1sNDGDhrWPw8J0ToQ0J6PU+b/RUlcHAIErk23oMgr/85S8BOO8U/tWvfuX2TttvKmlpacEvf/lLPPXUU/jDH/4gXRCt0WhgMBj6Omci8gM5+eXQG60AAIfgZvpzIUB1/SUoA730TP6ZGrz10SnUdKqBk+K0eGLtTchI7HsN3Hk9xc4Go9oGvCOIEpFnuXWNYF5eHp566qle3dlWXV2NX/ziF3jggQewYsUKvPzyy9I2o9EIrVZ7w328+uqreO2119w+JhH5jpp6o3SDhejqtN4NyCCDQiHD3dlpKKvSe+Txc1cajHhz9ynkn70ijYUEqfDAkgwsn919DezuWbbO6yl2Gfdgtd3ZUAdRIvI8t4JgeHg4li5diokTJyIgoKPeeOmll1y+vq6uDg8//DBeeOEFzJo1CwAwYcIEHDt2DDNmzMDBgwcxc+bMGx5348aN3a5VWFFRgaysLHemT0TDkHMtQWcYlEEGUewaBzv/XtpeF8tkgEohh0wmg0opR+IoLe7NShvwudnsDuzMvYAP9xfDYm1bugbA/Gmj8fCKSQgPdV0Dt1/zeOFyE1RKObQadY9n2Tqvp9hlfJCeqjLUQZSIPM+tILh69epe7fT111+HXq/Hpk2bsGnTJgDAv/3bv+F3v/sdXnnlFSQlJXW5hpCI6FrZmQkoqWhCfbMZMhnQuR1uz4ARoQGI1AbCZLYDEKXFp9vdkz3wIfD781fw5u5TqKrrCEOJo7R4Yu0UTBgX1e372mvWmnpnfWyzC12en+zqLNu16ym2G6ynqgx1ECUiz3M7CJ47dw7ffvstFAoFZs+ejeTk5G5f/9xzz+G55567bvy9997r+0yJyK9MTY/BY2umYEduEc6XNkAmA2QyGRRyGZRymbRETPuTRoDu1x0cCFcbTXjr49M4eqpaGgsOVOKBJRm4c04SFDe4G7i9ZrVdcxdz+/OTXZ1lu9F6ip421EGUiDzPrSD49ttvY9u2bcjKyoLD4cATTzyBxx57DGvXrvX0/IjIj7WvJfhP/30AoovbheVyGZ7eML3L6wea3e7Arv3F2JF7AWZrx9qFt98Sj5/eNQnhoYFu7ae9ZlUp5V3CYPvzk7s7y9bdeoqDYaiDKBF5nltBcPv27di1axdCQpyLsv7iF7/A/fffzyBIRINiqCrKH4pq8ebuU6io7Th2Qmwonlg7BZOSRvRqX+2fg1ajQn2zRRpXKZx3NXvrWbahDKJE5Hlu3yyiVHa8NCgoSFoihojI0wa7oqxvbsVbH5/G4ZNV0lhQgBL3L07HyrlJUCh6/1Sk9s+h/TpGvdEGm11AYpwW92SlMWwR0ZBwKwgmJSXhvvvuw/Lly6FUKrFv3z6EhIRIS7s8+eSTHp0kEfm3waooHQ4Buw+UYHuODmZLRw089+Z4/PSuiYjUBvV539d+DimjI4Z1zcqFpol8g1tBMD4+HvHx8bBarbBarZg9e7an50VE1IWnK8rC4qt4fdcpXL7Ssdj96JgQPLF2CqakRA/IMXylZuVC00S+w60g2NMZv8cee2zAJkNENNga9Wb87ePTOHiiUhoLVCuwblE67ro9Gco+1MC+jgtNE/kOt4JgT2pra2/8IiLyWd1VhK7GAWBHThFKq/WADEiM1eKWjBiUVukHvWJ0CCL2HCrB1r26tnUInW6bMgo/WzUZUWFBPX5+7vLFCpULTRP5jn4HQSLyX91VhMUVTThaWNVl/I1dhTBb7TC2doQuXVkjdOWNiA4PQnCgctAqxrOX6rDpw1Moq9ZLY3HRGjyxZgpuTus4bn8rUF+tULnQNJHvYOdBRH3WXUX45ZHS68b0Riv0RmuXMYcgwuEQrxvP7Wa//dVksOCV97/HM68dlkJggEqBDcsy8JenF3YJgUDPFag7+vt+b5Xdzd3a3roEDhF1j2cEiajPuqsI9SYrwkLUXcZsdgEOQUTnS+7anx7cvqiytN8BrhgFQcRnhy9iy1c6GFtt0vjMSbH42arJiI4Idvm+/lagvlqhcqFpIt/R7yDoarV/IvIP3VWE2mD1dWMqpRwOoWvgk7U9NVh1zQ0ZA1kx6soasGnnSVys6qiBR0Vp8PiayZiaMbLH9/a3AvXlCtVX7oAm8nf9roZXrVo1EPMgomGou4pw6W2J141pNWoEBShhswuw2h2w2QXIZIBCIYNW0zU4DkTFaDBa8OdtP+Dp/zkkhUC1So4HlqTjL/+y8IYhEOh/BcoKlYi8nVtnBA8dOoT/+q//gl6vhyiKEEURMpkMubm5ePDBBz08RSLyVj1VhCmjw7uMj43TIje/vC0IOs8MqlRyzJ4SB5tNGLCKURBEfPVtKd79/BxaOtXAmRNG4rHVkxHTi7Nx/a1AWaESkbdzKwj+7ne/wzPPPIPU1FTIZDJPz4mIhpHuKsJrx/+4+TiCA5UIDgzp8jqbTcDTG6YPyFwuXG7Epp2FKK5oksZGRgbjsdWTceuE2D7ts78VKCtUIvJmbgXBiIgILFiwwNNzISIf5skbJwwmK9757Cz2HitD+2XLKqUcaxem4N6sNKiUin4fg4jIF7kVBKdNm4aXXnoJc+fORUBAgDR+6623emxiRORbPHHjhCiK2Jdfjnc+O9tlCZrp4501cGzU8L8pg4jIk9wKgoWFhQCAs2c7FkaVyWR49913PTMrIvI52ZkJXRZXbtfXGydKKpvx150noStvlMaiI4Lw2KrJmDFpVJ/nSUTkT9wKgps3b/b0PIjIxw3UjRMmsw3vfHYWXx4tg9DWAysVcqyZn4z7FqVDrWINTETkLreC4IkTJ/DGG2/AZDJBFEUIgoCqqip8/fXXnp4fEfmQ/tw4IYoi8r6/jLf3nEFzS0cNfHNaNH6+dgpGjQjp4d1EROSKW0Hw2WefxSOPPILdu3djw4YN2Lt3LyZMmODpuRERAQBKq/XYtPMkzpU2SGMjwgLxs1WTMXPyqH6vZlCgq0VOfjlq6o2IjdIgm0u8EJGfcCsIqtVqrF27FpWVldBqtfjjH/+IFStWeHpuROTnWi12bP7iHD47fAmC0F4Dy3DX7SlYtygNger+PyWzQFfb5drF6roW6WOGQSLydW79FA0ICEBTUxPGjRuHkydPYtasWXA4HJ6eGxH5KVEUcaCgEm/vOY1Gg0Uan5IyAj9fOwXxMaEDdqyc/HKX47n55QyCROTz3AqCDz74IH71q1/h1VdfxT333IM9e/Zg0qRJnp4bEfmhy1f02LSzEKcv1ktjkdpAPHrXJMy+KW7AF7X35PqGnnRtnZ0Yp0VplZ71NhH1iltBcNmyZVi6dClkMhk+/PBDlJaWIiMjw9NzIyI/YrbYseWr89hz6CIcbTWwQi7DynlJeGBxBgID+l8Du+KJ9Q097do6u6SiCflnahAVFoDgQBXrbSJym9ydFzU3N+P555/Hj3/8Y1itVmzevBkGg8HTcyMiPyCKIg6dqMRj/y8XHx0okULgpKQovPrPC/DwikkeC4GAc31DV/q6vuFguLbObl9MW2+0dRnP7ab2JiJq59ZP1+effx6zZ89GYWEhgoODERMTg6effhpvvvmmp+dHRD6sstaATR8WorC4ThqLCA3AIysnYd4t8YPybPOBWt9wMF1bZ9vsQpf/Sq/z8nqbiIaeW0GwoqIC9913H7Zu3Qq1Wo1f/epXWLlypafnRkQ+ymy1Y9teHT4+WAK7o6MGXj5nHNYvyUBwoGpQ59Of9Q2HwrV1tkoph80uQKXsWvJ4c71NRN7BrSCoUChgMBik385LS0shl7vVKhMRSURRxLenqvHmx6dR19QqjU8YF4mf330TxsZqh3B2w8e1j+vTatSobzZDq+kaoL253iYi7+BWENy4cSM2bNiA6upq/PznP8eJEyfw+9//3tNzIyIfUlNvxKadJ/FD0VVpLCxEjYdXTsKCqaMHpQb2FdfW2Smjw5GVqUVZlX7Y1NtE5B3cCoKTJk1CdnY28vLyUF1djUWLFuH06dOYP3++h6dHRMOd1ebABzlF+DCvGHaH8xo2uUyGO2YnYsOy8YNeA/uK4VZnE5F3cisIPvroo0hPT8eCBQs8PR8i8iHHztTgzd2FqG3sqIHTx0bgF3ffhHFxYUM4MyIiAtwMggBYBROR2640mPD6rkIcP3dFGtNq1HjozonIunUMa2AiIi/hVhDMzs7Gjh07MHPmTCgUCmk8Li7OYxMjouHHZndg59cXsDP3AqxtS5nIZMCSmWPxk+UTERLEGpiIyJu4FQRNJhN+//vfIyIiQhqTyWTIzc312MSIaHj5/twVvL6rEDUNJmksdUw4fnH3TUgeHT6EMyMiou64FQTz8vJw9OhRBAYGeno+RDTMXG1sxRu7C3HsTI00FhqswoN3TkT2rQmQy1kDExF5K7eCYHx8PJqbmxkEiYaRAl0tcvLLUVNvRGyUBtkDvJyIzS5g1/5ifJCjg9XWVgMDWDxzLH6yfAJCg9UDdiwiIvIMt4KgzWbD8uXLkZqaCpWq4xqfd99912MTI6K+K9DVdllwuLquRfp4IMLgiaJabPqwENV1HY8wSx4dhifvvhkpY8KlOXgyiBIRUf+5FQQff/xxT8+DiAZQTn65y/Hc/PJ+hbH65la8ufsUjpyqlsY0QSr8ZPkELJkxVqqBPR1EiYhoYLgVBDMzMz09DyJC38+iXfu+i5VNCAq4/q93TYPRxbtvzO4Q8PGBEmzbp4PZ6gDgrIGzMxPw4J0TodV0rYE9FUQ9obuveefxAJVztQSLzcGzm0TkU9xeR5CIPKuvZ9Fcva+5xQpRBIIDu/4Vj43U9Hpep4qvYtOHhaiobZHGxsVp8eQ9NyMtIcLle2rqXQfOvgZRT+nua15c0YSjhVUAAJPZhvIaCwAgKiyQZzeJyKcwCBJ5ib6eRXP1Pq1GBb3Rel0QzMpMcHs+jXoz3vr4FA6dqJLGNIEqbLhjPJbOSoSih7uBY6M0qK5ruX68D0HUk7r7mn95pBRhIc6znHqjTRrv/DX1xrObRES9xSBI5CX6ehbN1fuCA1WQyWSIGxGCmgYjYiM1yHKzznQ4BOz55iLe/0qHVotdGs+aPgYPrZiIsJCAG+4jOzOhy5k2aR+9CKKDobuvud5klYKgrW1hbACwOTr+7G1nN4mI+oJBkMhL9PUsWnfvS44Px9MbpvdqDmcu1uEvOwtx+YpBGhsbG4pf3H0zxo+LdHs/7YEzN7+810F0MHX3tdN2WvpGpZRLYVClkHe818vObhIR9QWDIJGX6OtZtIE4+9ZoMON/PzmDAwUV0lhQgBLrl2bgztnjoOgUgNw1NT3G64Lftbr72i29LVG6RlCrUaG+2dL2546A6G1nN4mI+oJBkMhL9PUsWn/OvjkcAj47UootX5yDqVMNfPvUeDyychIiQn17EfmevnYpo8Ol8UhtECADrDaH157dJCLqCwZBIi/S17NofXnf+dIGvLbzJMqq9dLYmJEh+PnamzApeUSv5zBcdfe1Gw5nNImI+otBkMjPNLdY8PaeM/j6+GVpLDBAgQcWZ2DF3CQo+1ADExHR8MQgSOQnHIKIL4+WYvPn52A0dyyJMvfmODyychKiwoKGbnJERDQkGASJ/EBReSP+svMkLlY2S2Px0SH4+d1TMCUleghnRkREQ4lBkMiH6Y1W/OPTM8jJL4fYNhagVmDdonTcNS8ZKiVrYCIif8YgSOSDBEHE3mNleOfzs2gxddTAt02Jw6N3TcKIcNbARETEIEjkc4ormvCXnSdRfLlJGhs1QoMn1kzBLbwLloiIOmEQJPIRLSYr3vn8HL46WirVwGqVHPdlp2P1/GSolIqhnB4REXkhBkGiYU4QRHx9vBx///Qs9EarND5jYix+tnoyYiKCh3B2RETkzRgEiXqpQFeLnPxy1NQbERulQXbbUybaxy9WNsFiE6BWyZEcH47EOC1+OF+L0ho9IAKJo7S4Jzuty3uu3Ze7LlY2Y9POk9CVN0pjsVHBeHzNFEzLGOmJT9+n9PfrT0Q03DEIEvVCga62y7Npq+tasPnzsyiuaMLRwiqYzHbUN5ul7WZLHb49XQ2IgFwuAwBcuNyEN3adRFbmWOl5tp33BeCGYcTYasN7X5zDZ0cuQWzrgVVKOe7NSsOaBSlQq1gD30h330vgxl9/IiJfwSBI1As5+eUux788UoqwEHWXahZwLt8iCM4/twdB57hNes+1cvPLuw0ioigi7/vLeHvPGTS3dBwrc8JI/Gz1FIyMZA3sru6+lz19/YmIfA2DIFEv1NQbXY7rTVaEhahhswtdxh2C6PL1NrsAm8PqMgjWNLg+Rmm1Hpt2nsS50gZpbGRkMB5bPRm3Toh191OgNt19L7v7+hMR+SIGQaJeiI3SoLqu5bpxbbAz0KmU8i5hUCGXSWcEO1Mp5QgKcP3XLzZS0+Vjk9mGLV+dx6eHLkFo64FVSjnuXpCKtVmpCGAN3CfdfS+v/foTEfkyPlaAqBeyMxNcji+9LQ7CSRsAACAASURBVBEAoNV0PcOn1aihUMig6FQLO8dV0nuuldV2DFEUcaCgAo/9v1x8cvCiFAKnZsTgL08vxANLMxgC+6G772VWN+NERL6IZwSJeqH92rHc/HLUNBgRG6lBVtudpimjw5GbXw6ZrBlWm0O6a3hsnBY/6GpRVq0HAIyN7bhruP091+6rvEaPv35YiNMX66VjR4cH4WerJ2PGxFjIZDKX8yP39fS9JCLyFwyCRL00NT3GZVjobhwA7s1Kc2tfrRY7/r7nDD4+WCJdX6hUyLBmQSruyUpFoLrrX1kuf9I/PX3PiIj8AYMgkRcQRRGHC6vwt49Pd1l+5ubUaDy+dgrio0Ouew+XPyEiov5iECQaYhW1Bvz1w0IUFtdJY1FhgXh01WTcNnlUtzUwlz8hIqL+YhAkGiJmix3bc4qw+0AxHA5nDaxQyLBqXjLWLUpHYDd3Fbfj8idERNRfDIJEg0wURRw9VY03PzrVpQaekjICj6+ZgjEjQ93aD5c/ISKi/mIQJBpEVVdb8PquQvxQdFUai9AG4NG7JmPOTXG9uhs4OzOhyzWC7bj8CRERuYtBkGgQmK127Mi9gF15F2Bvr4HlMqycm4R1i9MRHKjq9T65/AkREfUXgyCRhx07XY03PjqFq42t0tjEpCjMnzoahcV1eO71I31e+oXLnxARUX8wCBJ5SE29EW/sPoXj565IY+GhAXhk5SSEBqvw3hfnpHEu/UJEREOBQZB8Sm8WWO782vZHtVlsjn4vzGy1OfDh1xew4+sL0nOH5XIZ7pw9Dg8syYAmSIU/bj7u8r1c+qXv3P3ee2IRbi7sTUTDlUeD4MmTJ/GnP/0JmzdvRllZGZ555hnIZDKkpqbixRdfhFzORx3TwOnNAsudX2sy21FeYwAARIUFoLpO7PPZuePnruD1XYW40mCSxjISI/DztTdhXFyYNMalXwaWu997TyzCzYW9iWg481gSe+utt/Dcc8/BYrEAAF566SU89dRTeP/99yGKInJzcz11aPJTPS2w3NNr9UZrpz/benxfd2obTPjd28fwf//2rRQCwzRq/Or+W/DHJ+d2CYGAc+kXV7j0S9+4+73vzf8jA31sIiJv5LEgmJCQgFdffVX6+MyZM8jMzAQAzJs3D0eOHPHUoclP9eYsW+fXtte31/7ZnbNzNrsD23N0eOKPuTh2pgYAIJMBy2ePw+v/mo2F0xNcLgmT3c0SL1z6pW/c/d574kwsz+4S0XDmsWp4yZIlqKiokD4WRVH6B1Gj0cBgMNxwH6+++ipee+01T02RfExvFlju/FqVUi4FQJVS3uP7OivQ1eL1XYX/f3t3Hh5VdfcB/DtrlkkmG2ENhCSQAAkRkM2wFQIisim4IAra1gpU0VrkRftYS4W60GqrVllEwT1SWUQRFIIaFJQCxZBgggkgIIRshCSTZbbz/hFyJ5PMJJPJJJOZ+X769JGcOefec8/c5Tf33HsOLhVbLvgJ0WFYMicZcVGhzZbl0C+u5eh33x6DcHNgbyLyZB32skjD5wF1Oh20Wm2LZZYuXYqlS5fa/OzChQtITU11Wf3I87VmgOWGebUatTTDh1ajarYcABRdqcbrH5/AoROXpLRgjRq/mTEIk4b3gVzu2KDQHPrFdRz97uvzVdUYUa7Tw2A0Q6WU44bknu2+biKizqjDAsFBgwbh+++/x6hRo5CRkYHRo0d31KrJR7TmLlvjvOEh/oAA9EaT3XIGoxk7M/Lxwd5c1OpNAOq6gW8a3RcLbh6I4EB1O28h2ePodz8soSvyLpRh+5d5UhCo1ahwKPMi+kWFOhWY8+4uEXmyDgsEV6xYgT//+c948cUXERsbi6lTp3bUqsmHtOYuW2vy/vBTEdZuzcQvRZYuwP69Q7FkbjL69w5zqq7kWo5+n2cvlqN7RGCT9LYM3cO7u0Tkqdo1EIyKisKWLVsAADExMXj33Xfbc3VELldytRpv7MzGgeO/SGlBASrcO30QbhwV7XA3MHUefLmDiMiCA0oT2WA0mfHJgdN4//Mc1FzrBgaAG0dFY+HNAxES5OfG2lFb8OUOIiILBoLk8Vw9q8OJ/GKs3ZqJ85ctb7bH9grB7+cmIyE63BVVJjfiyx1ERBYMBMmjuXJWh9LyGrz5SRa+PmbpBtb4K7Fw+iBMHd0XCnYDewW+3EFEZMFAkDxac7M6OHphN5nM2PXtGby7JwfVtUYpPXVEb9w3PRGhwewG9jZ8uYOIqA4DQfJobX3wP/t0CdZty8TZS+VSWt8eWvx+7nUYGMNuYCIi8m4MBMmjOfvg/5WKGmz6JBtfHrXMfqOQy3Dj6GgsumUwFIp2m32RiIio0+DVjjxaa+fsNZnM+PSb01j8XLpVEBgUoELvbkH46dwV/JBX3C51JSIi6mx4R5A6JUffBG7Ng/85Z0vx2tYfcOaipRtYrZQjMiwAAX6WQ6EtAwt3FFe/Ke2N2EZERC1jIEidTmvfBG7pwf+rlbV4a9dJ7G3wYkmAnxKaACVCNGrIZNZvA3f2gYVd+aa0t2IbERE5hl3D1Ok09yZwa5jMArsPnsHi59KtgsDxQ3th7YpJGNg3okkQCHT+gYVd1T7ejG1EROQY3hGkTscVU4CdOncFa7dmIu9CmZQW1TUIi+ck47r+kQA8d2BhTpHWMrYREZFjGAhSp9OWKcDKdXq8/dlJfPH9zxCiLs1frcBdNyZg5rg4qJSWm+CeOrAwp0hrGduIiMgxDASp03HmTp3ZLLD38Dm8tSsbFVUGKX3sdT3x21lJ6BIaYLOcJw4s7Kl3MjsS24iIyDEMBKnTae2durwLZVi7NROnzl2R0npGarD41mQM9bAgzxGeeiezI7GNiIgcw0CQOiVH7tRVVunxzu4fsfvQWakbWK2SY96UBNwyIQ4qpaL9K+omnngns6OxjYiIWsZAkDyO2Syw/8h5bPo0G+U6vZR+w+AeuH92ErqGBbqxdkRERJ6DgSB5lDMXr2Lt1kz8eLZUSuvRRYNFtw7G9QO6ubFmREREnoeBIHkEXbUB732eg0+/OW3pBlbKccfkeNz6q35Qq7y3G5iIiKi9MBCkTk0Iga+OXcCbO7NRVlkrpY9K7I7f3TIY3cLZDUxEROQsBoLULlwxz+vPl8qxdlsmsk+XSGndwgPxwK2DMXJQd1dXmYiIyOcwECSXa+s8r1U1BnzwRS52HjgNs7muH1illOO2Sf0xd1J/+LEbmIiIyCUYCJLLNTfPa3OBoBACB47/go0fZ+FKhaUbePjAbnjglsHo0YWzQhAREbkSA0FyudbO83ostxA7M/Jx8kwJqmtNUnrXsAD87pbBGJXYHTKZrF3qSkRE5MsYCFKLtqSfws6v81FRZYBcDmgCVKipNaLWYLbKF6JRY9aEuFbN83oo6xJe+89xlFXqrdLHD+2FpXcMgb+auyi1jq3nUwG0+ZlVIiJvxKssNWtL+imkfZELo6ku6DOagKuNgrZ6V3V6pH2Ri/FDe9n8vOE8r0IIfJt5Ef/84Bj0DQLKAD8lIkP9AQEGgdRqtp5PXb8tE4BAoL9KSmvNM6tERN6MV1pq1u6DZ2EyCYfzm0wCmT8V46E7htid5/VCYQXWbz+B46eKpHIKhQyRIQHQBCghk8nsdiMTNcfW86n1s8/UB4L1WnpmlYjIFzAQpGZVVOkh4HggKCBQUaW3Oc9rTa0RW9JPYftXeTBeCy5lAEKC/RAe7Ae53PIcoK1uZKKW2Ho+1WA028hp/5lVIiJfwkCQmhUcqEbp1RqHg0EZZAgOVFulCSHwXdYlvL4jC0Vl1VJ6cr8uGD+0F/YcOttkOQ27kYkcZev5VJVSbjsvf2wQETEQpOZNS+l77RlBxwJBhUKGm1L6Sn9fLK7Ehu0ncDSnUEoL1/rj/llJGDukJ2QyGSLDAu12IxO1xuSRfayeEQQArUYN2Pghwx8bREQMBKkFd6TGA0DdW8PVBijkgCZQhZoaG28NB6kxa3wc7kiNR43eiI/2/4St+/OkF03kchlmjYvFXTcmWD2vZasbmcgZ9ftR4x8WttK4zxERMRAkB9yRGi8FhI44nF2A9dtPoPBKlZSWFBeBxbcmI7qHtj2qSCSx98OCgR8RUVMMBMllCkp02LDjBP578rKUFhrkh9/OSsSEYVEcFJqIiKiTYSBIbaY3mLD1yzx8lH4K+mtvaMplwIyxsZg/dQA0AaoWlkBEvsDWYN+8U0vkXgwEqU2O/HgZ67dnoqDE0g08sG84lsxNRkzPEDfWjIg6E1uDfXNgbyL3YyBITiksrcLrH5/Ad1kFUlqIRo1fz0zEpOG92Q1MRFZsDfYNcGBvIndjIEitYjCasP2rfHy4L1eaGk4uA25OicHd0wYiiN3ARGSDrcG+AQ7sTeRuDATJYcdyC7FheyZ+KbKcuBOiw7BkTjLiokLdWDMi6uxsDfYNcGBvIndjIEgtKi6rxsaPs/Bt5kUpTatR477pg5A6oo/V1HBERLbYGuwb4MDeRO7GQJDsMhjN2JmRj7S9uajRmwAAMhlw0+i+WHDzwCZTyRER2WNvsG8+H0jkXgwEvUT9sAwnzxSjosoIIQQC/ZSo0VtmAJHJgOv6R2LVopQWl/fDT0VYvy0T5wstXTn9e4diydxk9O8d1m7bQdSSxkOQqFVy/PBTMSqq9AgOVGNaSt9WDYBOHYezCBF1PgwEvUD9sAyl5TW4UlFblyiAq0a9VT4hgOOnivDn9QftBoMlV6vx5s5sZBz/RUoLDlTh3umDMGVkNLuBya0aD0GSfboEVypqoJTLIZfLUKHTY8veUwDAYJCIyAEMBL1A/bAM5TpL4CeayZ/5U3GTNKPJjE+/OY33Ps9BTa1JSp86OhoLpg1ESJCfy+pL5KzGQ5CU6+p++JjMwupHyp6DZxkIEhE5gIGgF6gflsFkbi78szAL63wn8ouxblsmzhVUSGlxUSFYMicZCdHhrqsoURs1HoKkfp8XjX76VFRZ3w0nIiLbGAh6gfphGRRymUPBoPzaYM+l5TXY9Ek2vjp2QfpME6DCgmkDcdMNfaFgNzB1Mo2HIKnf52Ww3lf5IhMRkWPk7q4Atd3ka8MvaDWWi19zIdzgfhHYmZGPJc+nWwWBqSN6Y92KVEwfE8MgkDqlyY2GGtFq6h5ZaLy/3pTSt6OqRETk0XhH0As0HJYh+0wJKqsMMNe/NWwwolZveWs4LioUVyv1eP3jLKl8TE8tFs9JxqCYCLfUn8hRjYcgSYqNgEolR2aDt4Zv4lvDREQOYyDoJVoalqGsohabPs3G/iPnpbRAfyXuvmkApqfEQKHgzWHyDByChIjIdRgIejmTWWDPwTN4Z/eP0NUYpfSJ10fh1zMSEab1d2PtiIiIyJ0YCHqxnLOlWLstE6d/uSql9ekejCVzkpEU18WNNSMiIqLOgIGgF7paWYu3dp3E3gZjrgX4KTB/6kDMGBsDJbuBiYiICAwEvYrJLPDF9z/j7V0nUVltkNLHD+2F38xMRERIgBtrR0RERJ0NA0EP1Hiu1ckj+yAoQIW12zKRd75Myte7WxAW3ZqM6/pHurG2RERE1FkxEPQwjedavXC5HC+8d9Rqejl/tQLzpiRg1vg4qJTsBiYiIiLbGAh6mPq5VoUQqKgyoPhqDcwNZhMZc11P/HZmEiLD2A1MREREzWMg2AnZ6vqtHzetoESHGr0JRWXVqNWbpDIqpRxP/mYUx1cjuqa544iIiOowEHRCWy8w9eXzfylDZZUBBqMJCoUcfbtrMXRAVxzKvCjlvVRcKXUFx/cORWW1AZeKddLnMhkQFuyHQX0jeJEjn2TreARg9QhFw+OIxwkRkQUDwVZq/Ixeay8w9eWragwoulIDo7lu+jelQuCn82XIu1CGcK0fAv1VUhkhBN7b/SMuX6nC1UrLs4AafyW6hAZApZRjyuhoV20ikcewdzz6q22f2tIPn2MgSETUAAPBVtrXYGy+hhy9wNSXL9cZYGrwbJ/JJCBXyqA3mlGuM0iBYO21buCaBt3A4Vo/9OwSBL3RhO7hGqSyy4t8lL3j8eeCcnQLD2ySXlCqs5GbiMh3MRBspYIS2xcSRy8w9eUNRjMELIFgw38bjGaYzAKl5TVWdwDVSjlunxyPOb/qB7VK4Uz1ibyKvePRnu7hmnaqCRGRZ2Ig2ErdIzS4VFzZNN3BC0x9eZVSbhUMyiADAKgUdf89V1BhdccwIToMj919PbpH8EJGVM/e8RjdXYsavbFJeuq15weJiKgOB5lrpcl2LiSOXmDqy2s1KijkMildoZDBLASEAGoNJikI9FcrMH/qAPzj4fEMAokasXc83j45HgtuHoSeXYIgl8vQs0sQFtw8iI9QEBE1wjuCrVR/IUk/fA4FpbpWP6PXsLxMVvfWcH3gZzCapXwqpRy3TeqPuZP6w4/dwEQ2tXQ8MvAjImoeA0EnDEvo2qYLTH15IQQOHP8Fb+zMQml5rfT59QO64oFbB6NnlyBXVJfIq7X1eCQi8mUMBN3k/OUKrNuWicy8Yimta1gAfnfLYIxK7A6ZTNZMaSIiIqK2YyDYwaprjfhwby52fJ0vPQeoVMgxZ2I/3J7a3+74Z0RERESuxqijgwghcDDzEjZ+fALFV2uk9CHxkVg8Jxm9ItkNTERERB2LgWAH+KWoEuu3ZeJ/p4qktC4h/rh/9mCkJPdgNzARERG5BQPBdlRTa8SW9FPY/lUejKa6bmCFXIZbJsThzikJCPBj8xMREZH7MBJpB0IIfJd1Ca9/nIWiK9VSenK/Llg8Jxm9uwW7sXZEREREdRgIutjF4kps2H4CR3MKpbRwrT/un5WEsUN6shuYiIiIOo0ODQTNZjNWrlyJ3NxcqNVqrF69GtHR0R1ZhXZTazDhP+mnsHV/HoymuoGh5XIZZo2LxV03JiDQX+XmGhIRERFZ69BAcN++fdDr9fjwww9x/PhxPPfcc1i7dm1HVqHVZi77uEnaJy/Mtvr7cHYB1u84gcLSKiktMTYCS+YkI7qHtl3qdSy3EPsOn0NBiQ7dIzSY7ODsJvbKObs8V9XP0fy28gFwad1dtU3e5FhuIf6z7xTOXiqHyWyGWqmAJlAFlUKOsopa1BhMCA5UY1pKX9yRGm9VrnGb5V0ow/t7cqzm0nYXuVyGLiH+CAnyg59KgYoqPS5fqUKt3gTRqHoyWd1QTyqlHEaTGXqD2erz2F4hGHNdT2xN/wlVtU3nOe4oMhkgk8kghOW55EB/FYJsfF/X9e8CvcGMghKdNINRrcHU7ueAhvsTZEDf7lrcPjm+yfpac8y19/H5r7RjOHD8IgxGE1RKBcYN6Yk/zBvmcPkt6afw8df5qKw2QC4DenUNxm9mJjpcR1dsnzPLaFzmp/NXUFBiudb5qRQYmdjdp86HjvCk64VMiManu/bz7LPPIjk5GdOnTwcAjBs3DgcOHHBqWRcuXEBqairS09MRFRXlympKbAWB9T55YTYKSnTYsOME/nvyspQeGuyH385MxIRhUe3WDXwstxDvfHaySXpLc6naK3dDck8cyrzY6uW5qn6O5reVr6rGCEA0uePq6nllnW1zb3AstxDrt/2Akqu1MAsh3fGWyWQwm4UUIMmv7e93TInHHanxNtustLzGahadziLATwGjScBoNMP94Wn7kMtQF9xe+74gAKPZjLBgf/irFSi5NqxVRIifdDy1xzkAgLQ/NRQR4o9Fc5KtgkVHj7n2Pj7/lXYM+4+cb5I+aXhvh4LBLemnkPZ5Loxm6x8PYcH+eGTeUIeCsbZunzPLaFzm3OWKJj+AAECtUqBPN87nXc8d14u2xETydqmRHZWVlQgKsoyXp1AoYDS675dzW3zwRS4eXLNfCgLlMmDmuFisW5GKX13fu12fBdx3+JzN9HQ76S2V23PwrFPLa+167C3P0fy28pXr9CjXGRxel7OcbXNvsO/wOamNTSZLmGRucEevYXr9/mTv++qMqmtNMJmE1waBAGAWkLbPZBLSHdlyXa3V99LweGqPc0DD/amhcp3ean2tOeba+/g8cLzpD2UA+MZOemO7D561eQe8XFfrUB1dsX3OLKNxGVtBYF26qdX18Waedr3o0K7hoKAg6HQ66W+z2Qyl0n4VXnnlFfz73//uiKq12vuf50j/Htg3HEvmJiOmZ0iHrLugRGc7vdR2ekvlyqv0CAlSt3p5rV2PveU5mt9WPoPR9onJ2brb42ybe4OCEp3UzvZCpYbpFVV6qVxjnaE72B7vDgOtNdxWk1lYHUcN/90e5wAhbB+3BpPZan2tOeba+/g0GE020/V20hurqNLb3L9MZuFQHV2xfc4sw14Zu/l94HzoCE+7XnToHcFhw4YhIyMDAHD8+HHEx8c3m3/p0qXIzc21+f/09PSOqHKzQoLU+MO8oXj+obEdFgQCQPcIje30cNvpLZXTBjYNAh1ZXmvXY295jua3lU+lrHtmy9F1OcvZNvcG3SM0UhvLYPtOd8P04Gv7k602U8g771vz9rbNG8mu/Q+o+04aHkMN/90e54CG+1NDKoXcan2tOeba+/hUKRU209V20hsLDlTb3L8UcplDdXTF9jmzDHtl7Ob3gfOhIzztetGhgeCUKVOgVqsxb948PPvss3jiiSc6cvUuNX1MDNY9PhmpI/p0+JAw9S9INJZqJ72lcjel9HVqea1dj73lOZrfVj6tRg2tpukb2c7W3R5n29wbTB7ZR2pjhcKyr8sbBHUN0+v3J3vfV2cU4KeAQuHdoaBcBmn7FAqZFJRrNX5W30vD46k9zgEN96eGtBq11fpac8y19/E5bkhPm+lj7aQ3Ni2lr80fQVqNn0N1dMX2ObOMxmXUKtshg/rai0a+cD50hKddLxQrV65c2VErk8lkmDhxIm677TbcfvvtCA8Pd3pZ5eXlePvtt3HvvfdCq22fN3MH9A3HV0cvNEn/56MTcOOoaGnn72g9umjQNTwQxVeqoasxoEdEEG75Vb8WH0K1V27yiD5OLc9V9XM0v618t0+Ox/CB3V1Wd1dtkzfp0UWDXl2DUVCig67aALlcjkA/JSJC/BGu9YdA3fOCWo0as38VJ701bKvN7po6AL27BSM7v6TJW7nuIJfLEBkWgG7hgegWHogAPyX0BpPNLmy5DFCp5PBTKyCTNe3mju0VghnjYpF3rgwGk+1HFjqCTGYJ0ute5JEhOFCNiBB/hDX4vkKC/DB6cA90CQmA3mhC1/BARGj9oVDI2/Uc0HB/qqzWQ6GQITYqBAunWz9I35pjrr2Pz9FJPXC5tAq/FOpgMguolQpMGBbl8FvDibERkMllOHuxHHqjGQq5DH26abF4brJDdXTF9jmzjMZlBkSHo9ZgQmW15RlPP5UCoxO7+8z50BHuuF60JSbq0LeGXak93xouLqvGxo+z8G2DN2m1GjXumz4IqSP6WN0JISIiInKntsREnFmkAYPRjJ0Z+Ujbm4safd1DwDIZcNPovlhw80Dp2SciIiIib8BA8JrMvCKs25aJ85crpbR+vUOxZE4y4vuEubFmRERERO3D5wPBkqvVePOTbGT87xcpLShAhXunD8KUUdGd+i1HIiIiorbw2UDQaDLj02/O4P3Pc1DdYDqoG0dFY+HNAxES5OfG2hERERG1P58MBLPyi7FuWyZ+LqiQ0mJ7hWDJ3GQMiHb+TWYiIiIiT+JTgeCV8hq8+Wm21ZAwmgAVFtw0ADelxLAbmIiIiHyKTwSCJpMZuw6ewXt7clBVY+kGTh3RG/dNT0RoMLuBiYiIyPd4fSB48kwJ1m3LxJmL5VJa3x5aLJmbjEExEW6sGREREZF7eW0gWFZRi827spH+3/NSWqC/EnffNADTU2KgUHTo7HpEREREnY7XBYIms8Ceg2fwzp4c6BpMg/Or66PwmxmJCNP6u7F2RERERJ2HVwWCOT+XYu3WTJz+5aqU1qd7MJbMSUZSXBc31oyIiIio8/GKQPBqZS3e2nUSew+fk9IC/BSYP3UAZoyNhZLdwERERERNeHwg+NWxC9h1OBOVDbqBxw/phd/MSkRESIAba0ZERETUuXl8IPju7h+hCqwbBDqqaxAWz0nGdf0j3VwrIiIios7P4wNBAPBTK3DXlATMGh8HlZLdwERERESO8PhAcNiArnh04SREhrEbmIiIiKg1PP722e/nXscgkIiIiMgJHh8IEhEREZFzGAgSERER+SgGgkREREQ+ioEgERERkY9iIEhERETkoxgIEhEREfkoBoJEREREPoqBIBEREZGPYiBIRERE5KMYCBIRERH5KAaCRERERD6KgSARERGRj2IgSEREROSjGAgSERER+SgGgkREREQ+SunuCjjLZDIBAAoKCtxcEyIiIiL3qY+F6mOj1vDYQLCoqAgAcPfdd7u5JkRERETuV1RUhOjo6FaVkQkhRDvVp13V1NQgKysLkZGRUCgU7b6+1NRUpKent/t6PAHbwoJtYcG2sGBbWGN7WLAtLNgWFm1tC5PJhKKiIiQlJcHf379VZT32jqC/vz+GDx/eoeuMiorq0PV1ZmwLC7aFBdvCgm1hje1hwbawYFtYtLUtWnsnsB5fFiEiIiLyUQwEiYiIiHwUA0EiIiIiH8VAkIiIiMhHMRAkIiIi8lGKlStXrnR3JTzFqFGj3F2FToNtYcG2sGBbWLAtrLE9LNgWFmwLC3e1hceOI0hEREREbcOuYSIiIiIfxUCQiIiIyEcxECQiIiLyUQwEiYiIiHwUA0EiIiIiH6V0dwXcxWw2Y+XKlcjNzYVarcbq1autJmzesmUL0tLSoFQqsWTJEkycOBGlpaV47LHHUFNTg65du+LZZ59FQECAzbyexJm2uHjxIv70pz/BZDJBCIGnn34asbGx2LRpEz766COEh4cDAP76178iNjbWXZvWas60RVlZGaZOnYr4+HgAwOTJk3Hvvff65H7xt7/9DTk5OQCAoqIiaLVabNmyBatXr8axY8eg0WgAAK+90Ou7hAAADC5JREFU9hqCg4Pdsl3OaKktAKC0tBTz5s3DJ598Aj8/P9TU1GD58uUoKSmBRqPB888/j/DwcOzfvx+vvvoqlEol5s6dizvuuMNNW+U8Z9qjoqICy5cvR2VlJQwGAx5//HEMHToUX3zxBdasWYMePXoAAJYuXYqRI0e6Y7Oc4kxbCCEwfvx49O3bFwAwZMgQLFu2zOP3DWfaYsOGDThw4AAAoLy8HMXFxfj222+9/lqyefNm7Nq1CwAwYcIEPPTQQ+47Zwgf9fnnn4sVK1YIIYT43//+JxYvXix9VlhYKGbMmCFqa2tFeXm59O9Vq1aJrVu3CiGEWL9+vdi0aZPdvJ7Embb4v//7P7F3714hhBAZGRniwQcfFEIIsWzZMnHixImO3wgXcaYtvv32W/H0009bLcdX94t6er1e3HbbbSInJ0cIIcS8efNESUlJx26ACzXXFkLUHQOzZ88WQ4cOFTU1NUIIId58803x8ssvCyGE+PTTT8WqVauEXq8XkydPFmVlZaK2tlbMmTNHFBYWduzGuIAz7fHSSy+JTZs2CSGEyM/PF7fccosQQogXX3xR7Nmzp+Mq72LOtMXZs2fFokWLrPJ5w77hTFs09MADD4iMjAwhhHdfS86dOyduvfVWYTQahclkEnfeeaf48ccf3XbO8Nmu4aNHj2LcuHEA6n6NZWVlSZ9lZmZi6NChUKvVCA4ORp8+fZCTk2NVZvz48Th48KDdvJ7EmbZYsWIFJkyYAAAwmUzw8/MDAGRnZ2PDhg246667sH79+o7fmDZypi2ysrKQnZ2Ne+65Bw8//DAKCwt9dr+o9+6772LMmDFISEiA2WzGzz//jKeeegrz5s3DRx991OHb0lbNtQUAyOVybNq0CaGhoTbLjB8/HocOHUJ+fj769OmDkJAQqNVqXH/99Thy5EjHbYiLONMe9913H+bNmweg6Tlj69atmD9/Pp577jkYjcYO2grXcKYtsrOzcfnyZSxYsAC/+93vcPr0aa/YN5xpi3pffPEFtFqtVN6bryXdu3fHxo0boVAoIJfLYTQa4efn57Zzhs92DVdWViIoKEj6W6FQwGg0QqlUorKy0qrbSqPRoLKy0ipdo9GgoqLCbl5P4kxb1N+uP336NJ5//nm8+uqrAIDp06dj/vz5CAoKwkMPPYQvv/zSo7pEnWmL2NhYJCUlISUlBTt37sTq1auRmprqk/sFAOj1eqSlpUkBX1VVFe655x78+te/hslkwsKFC5GUlIQBAwZ07Aa1QXNtAQBjxoyxWcYbzxeAc+2h1WoB1D0ysHz5cvzpT3+S8k6ePBlRUVH4y1/+grS0NNxzzz0dsBWu4UxbREZG4oEHHsC0adNw5MgRLF++HE888YTH7xvOtEW99evX48UXX5T+9uZriUqlQnh4OIQQWLNmDQYNGoSYmBi3nTN89o5gUFAQdDqd9LfZbJZ21saf6XQ6BAcHW6XrdDpotVq7eT2JM20BAN999x0efPBBrFmzBrGxsRBC4N5770V4eDjUajUmTJiAkydPduzGtJEzbTF69GhpaqApU6bg5MmTPr1fHDp0CCNGjJD+DggIwMKFCxEQEICgoCCMHj3a4+6ONtcWjpTxpvMF4Fx7AEBubi7uu+8+PProo9JzgHPnzkXv3r0hk8mQmprqVecMe5KSkpCamgoAGD58OC5fvuwV+4az+0VeXh60Wq30DJ23X0sAoLa2Fo899hh0Oh3+8pe/NCnTkecMnw0Ehw0bhoyMDADA8ePHpQf9ASA5ORlHjx5FbW0tKioqkJ+fj/j4eAwbNgxff/01ACAjIwPXX3+93byexJm2+O677/C3v/0NGzduxODBgwHU/QKaMWMGdDodhBD4/vvvkZSU5JZtcpYzbfHkk0/i888/B1AXBCUmJvrsfgEABw8exPjx46W8Z8+exfz582EymWAwGHDs2DEkJiZ27Ma0UXNt0VyZxueLuLg4/PzzzygrK4Ner8eRI0cwdOjQdq17e3CmPfLy8vDII4/ghRdekB4rEUJg1qxZKCgoAGA5fjyJM23x73//G2+99RYAICcnBz179vSKfcOZtgCanjO8/VoihMDvf/97JCQk4Omnn4ZCoZDKuOOc4bNzDde/0XPq1CkIIfDMM88gIyMDffr0QWpqKrZs2YIPP/wQQggsWrQIU6dORXFxMVasWAGdToewsDC88MILCAwMtJnXkzjTFrNmzYJer0dkZCQAICYmBk8//TR27NiBd955B2q1GjfccAMefvhhN29d6zjTFufPn5e6uQICArB69Wp07drVJ/cLAHjggQfw6KOPYuDAgdKyXn/9dezZswcqlQqzZ8/GXXfd5a7NckpLbVFv0qRJ2L17N/z8/FBdXY0VK1agqKgIKpUKL7zwAiIjI6U3AIUQmDt3Lu6++243bplznGmPJUuWIDc3F7169QJQd/dj7dq1+Oabb/Cvf/0L/v7+iIuLw5NPPgmVSuWuTWs1Z9ri6tWrWL58OaqqqqBQKPDUU08hLi7O4/cNZ9oCqHsjuP4RgXrefC0xm8344x//iCFDhkj5//jHP2LAgAFuOWf4bCBIRERE5Ot8tmuYiIiIyNcxECQiIiLyUQwEiYiIiHwUA0EiIiIiH8VAkIiIiMhHMRAkIupAL730EtLT01tdTqfT4ZFHHsHMmTMxc+ZMacJ6IqK24PAxREQe4J///Cf0ej1WrFiBkpISzJ49Gzt27ECXLl3cXTUi8mA+O9cwEXmP77//HuvWrYNKpcKFCxcwadIkBAYGYt++fQCADRs24OTJk3j55ZdhNBoRFRWFVatWISwsDLt378amTZtQU1MDvV6PZ555BsOGDcOCBQswePBgHD16FKWlpXjyySelGTFseeWVV3Dx4kXk5+fjypUruPPOO3H//fdj27Zt2L59O8rKyjBx4kQUFhZi5MiRmDNnDjZv3owPPvgACoUCEydOxPLly1FcXIynnnoKBQUFkMlkWLZsGVJSUjBy5EjExMQAACIiIhAaGori4mIGgkTUJgwEicgr/PDDD9i1axdCQ0ORkpKCFStWYNu2bXjiiSeQlpaGvXv34u2330ZISAjS0tLwj3/8A6tWrUJaWhrWrVuH8PBwfPTRR9iwYQPWrVsHADAYDPjwww+xf/9+vPTSS80GggCQlZWFtLQ0mM1mzJkzBzfccAMA4PLly/jss8+gVCrx+OOPAwAyMzPx/vvvY+vWrQgICMD999+PrKwsvPHGG5g7dy5SU1NRWFiI+fPnY8eOHRgzZoy0ns8++wx6vR79+vVrp9YkIl/BQJCIvEJ8fDx69OgBAAgLC5OCsJ49e2L//v24dOkSFi5cCKBu+qeQkBDI5XK8+uqr2L9/P86cOYPDhw9DLrc8Oj1u3DgAQP/+/VFWVtZiHWbMmAGNRgOgbhqt7777DmFhYRg0aJDVhPMA8N///hcTJ06UJpDfvHkzgLp5V0+fPo2XX34ZAGA0GnH+/Hlpyr7du3fjmWeewcaNG5ssk4iotXgWISKv0Hh+2vqJ3IG6wG/YsGHSnb7a2lrodDrodDrcdtttmDVrFkaMGIGEhAS89957Urn6uVBlMplDdWi8zvq//f39m+RVKpVWy718+TICAgJgNpvx1ltvITQ0FABQWFiIiIgIAMA777yDN954A2+88QYSEhIcqhMRUXP41jAReb3k5GQcP34cZ86cAQC89tprWLNmDc6ePQuZTIbFixdj1KhR2Lt3L0wmk9Pr2bdvH/R6Pa5evYovv/wSY8eOtZt3+PDh+Prrr6HT6WA0GrFs2TJkZWVh9OjReP/99wEAeXl5mDlzJqqrq7Fv3z7pmUIGgUTkKrwjSEReLzIyEs888wz+8Ic/wGw2o1u3bvj73/8OrVaLgQMHYtq0aZDJZBg7diyOHj3q9Hr8/Pwwf/58VFZWYtGiRejXrx8yMzNt5k1MTMQ999yDefPmwWw2Y8qUKUhJSUFcXByeeuopzJw5EwCwZs0aBAUF4eWXX0ZtbS0WL14sLWP16tUYPHiw0/UlIuLwMURELvDKK68AAJYuXermmhAROY53BImIHLR582Zs3769SXrXrl2RnJzshhoREbUN7wgSERER+Si+LEJERETkoxgIEhEREfkoBoJEREREPoqBIBEREZGPYiBIRERE5KMYCBIRERH5qP8HzPqvsNB5UDw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9" descr="data:image/png;base64,iVBORw0KGgoAAAANSUhEUgAAAoIAAAHBCAYAAAD91NpKAAAABHNCSVQICAgIfAhkiAAAAAlwSFlzAAALEgAACxIB0t1+/AAAADl0RVh0U29mdHdhcmUAbWF0cGxvdGxpYiB2ZXJzaW9uIDIuMi4yLCBodHRwOi8vbWF0cGxvdGxpYi5vcmcvhp/UCwAAIABJREFUeJzs3XlAVPehNv5nVpaBYRNEUER21yRqUOMSFdxiNC5ZTKxtlqZJ2thfet+b29zcLH17e5u3TW/u7U1qs/SmTYxRo9EkZlUILlEjMURxHQQFZBNZZ5hh1nN+fwwcQAccloFh5vn8E/memXO+QMSH85zzPTJRFEUQERERkd+RD/UEiIiIiGhoMAgSERER+SkGQSIiIiI/xSBIRERE5KcYBImIiIj8FIMgERERkZ9iECQiIiLyUwyCRERERH6KQZCIiIjITzEIEhEREfkpBkEiIiIiP8UgSEREROSnGASJiIiI/JRyqCfQV2azGadPn0Z0dDQUCsVQT4eIiIhoSDgcDly9ehWTJk1CYGBgr947bIPg6dOnsX79+qGeBhEREZFX2LJlC6ZPn96r9wzbIBgdHQ3A+UnHxsYO8WyIiIiIhkZNTQ3Wr18vZaPeGLZBsL0Ojo2NxejRo4d4NkRERERDqy+XyvFmESIiIiI/xSBIRERE5KcYBImIiIj8FIMgERERkZ9iECQiIiLyUwyCRERERH6KQZCIiIjITzEIEhEREfkpBkEiIiIiP8UgSEREROSnGASJiIiI/BSDIBEREZGfYhAkIiIi8lMMgkRERER+ikGQiIiIaBgTRbHP71UO4DyIiIiIaJCIogi90Qq90drnfTAIEhEREQ0zZosdTS0WtFrsOF/W2Of9MAgSERERDRMOhyAFwJMX6vBBThGu1FT1eX8MgkREREReThRFtLTaYDBacaXRhO37inDmYn2/98sgSEREROTFzFY7mlusMJlt+OrbMnz1bRnsDgEAIJfJcPst8bj0dd/2zSBIRERE5IUcDgHNRitaLXYUFtfhg3061DWbpe2pY8KxbnE6NHIj/vGffTsGgyARERGRl2lptUFvtOBqYys+yClCYXGdtE2rUWPtwlRkThiJkCA1DE22Ph+HQZCIiIjIS1htDjQZLDBZbNh7rBxfHi2Fze6sgWUyYMG0MVgxJwlhIQEID1VDpVSgpVnW5+MxCBIRERENMYcgQm+0wGS243RJHbbvK8LVplZpe/LoMNy/KB1jR2mh1agRHKgakOMyCBIRERENIWOrDXqjFVebTNiRewEniq5K20KDVVg9PwWzJo9CaLAaocFqyOV9PwN4LQZBIiIioiFgszvQZLDCaLYh97tyfHb4UpcaeN4to3HXvCREhAYiLCQAKuXAPxmYQZCIiIhoEAmCCIPJCmOrDWcu1WP7viJcaTBJ28fFaXH/4nSMiwsb0BrYFQZBIiIiokFiMjtr4LqmVuz4+gIKztdK2zRBKqyZn4LbpnimBnaFQZCIiIjIw2x2Ac0tlrYa+DI+P3wJFpsDACADMPeWeNw1LxmRWs/VwK4wCBIRERF5iCiK0BudNfC50gZs26dDTX1HDTw2NhT3L8lAcrzna2BXGASJiIiIPMBssaOpxYL6ZjN2fn0Bx89dkbYFByqx6vZkzL0pHqGawamBXfFoEKyvr8eaNWvw9ttvQ6lU4plnnoFMJkNqaipefPFFyOWDc9qTiIiIaLDYHW01cKsNed9XYM83F2GxOqTtt00ZhdXzUzAiLGhQa2BXPBYEbTYbXnjhBQQGBgIAXnrpJTz11FOYMWMGXnjhBeTm5mLRokWeOjwRERHRoBJFES2tNhiMVhSVN2LrPh2qrhql7WNGhuL+xelIHROOsJAABAUMfTHrsRn84Q9/wLp16/Dmm28CAM6cOYPMzEwAwLx583D48GEGQSIiIvIJZqsdzS1W1De3YldeMY6dqZG2BQUocde8JNx+y2iEatTQatSQyQa/BnbFI0Fw165diIyMxNy5c6UgKIqi9ElrNBoYDIYb7ufVV1/Fa6+95okpEhEREfWbwyGg2WhFS6sVBwoq8cmhEpgtHTXwrMnOGjgmIghazdDWwK54JAh++OGHkMlkOHr0KM6dO4df//rXaGhokLYbjUZotdob7mfjxo3YuHGjy20VFRXIysoasDkTERER9UZLqw16owUXLjdh61c6VF5tkbbFR4fg/sXpSB8b4TU1sCsemdWWLVukP2/YsAG/+c1v8PLLL+PYsWOYMWMGDh48iJkzZ3ri0EREREQeZbU50GSwoF5vxu79xTh6qlraFhigwMq5yZg/NR5hIYEIDVZ5TQ3syqDF01//+td4/vnn8corryApKQlLliwZrEMTERER9ZtDEKE3WtBisuHgDxX45OBFmCx2afuMibFYsyAFIyODERYSAKXCu2pgVzweBDdv3iz9+b333vP04YiIiIgGnLHV+Wi44oombNurQ/mVjnsd4kZosG5xOsYnRiI8JACBXloDuzJ8ZkpEREQ0yGx2B5oMVjToW7H7QAkOn6yStgWoFbhz9jhkTR+DsFDvr4FdYRAkIiIiuoYgiDCYrNAbrfjmZCU+OlACk7mjBp4+fiTWLkzBqCjNsKmBXWEQJCIiIurEZHbWwCWVzdi6V4eyar20LTYqGOsWpWNiUtSwq4FdGd6zJyIiIhogNrvz0XANejM+OlCCb05UQmzbplbJsXx2ErJvHYMIbSBCgoZfDewKgyARERH5NVEUoTdaYTBZcaSwGrv2F8PYapO2T02Pwd1ZqYgboUF4SAAUw7QGdoVBkIiIiPyW2WJHU4sFl6qcNfClqo4aeGRkMO5blIYpKdEIC1EjUO17scn3PiMiIiKiG7A7nDVwvd6MTw5exMEfKiC29cAqpRx33DYOi2YkINKHamBXGASJiIjIb4iiiJZWG5pbLPj2dA125V2AwdRRA9+cFo17slIxOiYUYRq1T9XArjAIEhERkV8wW+1obrGitNpZA5dUNEvbosODcN+iNNycFuOzNbAr/vFZEhERkd9yOAQ0G61oaDZjzzcXsf/7CghtPbBKKcfSWYlYMjMBUdogaHy4BnaFQZCIiIh8lrMGNuPYmSv48OsL0But0rYpKSNwT3YaEkb6Rw3sCoMgERER+RyrzYEmgwVlNXps3avDhctN0rYRYYG4NzsNUzNG+lUN7Ir/fuZERETkcxyCCL3RgoZmMz47fAm5xy9DEJw1sFIhx5KZY7F01liMCPO/GtgVBkEiIiLyCca2u4G/O3cFO3IvoLnFIm2bmBSF+xalITFWC62f1sCuMAgSERHRsGazO9BosODyFQO27dXhfFmjtC1S66yBp2fEIFwbiACVYghn6n0YBImIiGhYEgQRBpMV9c1mfH7kEnLyy+Foq4EVchkWzRiL5bMTWQP3gEGQiIiIhh2T2VkDHz9Xix1fF6FR31EDj0+MxH2L0pAUFwZtSAAUcgbA7jAIEhER0bBhszsfDVd+xYDt+3Q4e6lB2hYRGoC7s1IxY0Isa2A3MQgSERGR1xNFEXqjFY16Mz47Uoqc/DLYHc4aWC6XIfvWBCyfk4iYCA1CglRDPNvhg0GQiIiIvJrZYkejwYwC3VV8kFOEBr1Z2paeEIF1i9ORHM8auC8YBInIZ/33tgLkHb+MtmvHPWLPf96FVU9/Il2g3k4uk0EURahUCsy9OQ5PrZs6IMcr0NUiJ78cNfVGxEZpkBinRWmVXvo4OzMBU9NjBuRYNzp252P1tI2or+wOZw18+YoB23OKcLqkXtoWFqLG3QtTMWvSKERoA6FmDdwnDIJE5JP+e1sBcr+77PHjrPg/H7scb3+OqdXmwNfHnfPobxgs0NVi8+dnpY9LKpqQf6YGUWEBCA5UobquRdo+0CHs2mN3PhaAbrcxDFJfiKKIllYb6pta8eW3Zfjq2zLYHQIA5y9ZC6ePwYq5SRgZGQwNa+B+YRAkIp906ETVUE9BIorANyeq+h0Ec/LLu3zc/sxUvdGG4MCOfwxz88sHPIBde+zOx+ruhKsn5kG+z2y1o7nFih90tdieU4S6plZpW+qYcKxbnI7UMeHQalgDDwQGQSLySTa7Y6in0IV1AOZTU2/s8rHNLnT5r/S6hq6vGwjXHrvzscRukqAn5kG+y+EQ0Gy04vIVAz7IKUJhcZ20TatRY+2CFMy+KQ4RoayBBxKDIBH5JJVSAavNe8KgWtn/f7hiozSormuRPlYp5bDZBaiUXR+VFRup6fexbnTszscSgW63EbmjxWRFvb4VX31bji+Plkq/3MhkwIJpY7BybjJio1gDewIftEdEPmnuzXFDPYUu5gzAfLIzE7p8rNWo2/7b9R/HrGteNxCuPXbnY/W0jagnVpsDtQ0mHDlVjf/7t2PYc+iiFAKT4sPwbw9m4sE7JyAxTssQ6CE8I0hEPqn9ejxP3zUcqQ1AQ6cnGrgSGxU8IHcNt19vl5tfjpoGI1JGhyMrU4uyKj1qGoyIjdQgy0N36157bFfH6mkbUWcOQYTeaEHFlRbsyC3CD0VXpW2hwSqsnp+CubfEI5I1sMfJRLG7qzu8W0VFBbKyspCbm4vRo0cP9XSIaBj58W++RKOh5/DmjrGjQhGgUiA2UoOxcc5AduLCVbSYbBBEEQEqBeYM4NIxRL7A2GpDg96MvcfK8NnhS11q4Hm3jMaqeckYNULDM4C90J9MxDOCROR33v3NUrdfy/XxiAaGze5Ao8GCwuI6bNurw5UGk7RtXJwW9y9Ox/jEKIRq1LwbeBAxCBIRdaOntfMYBoncIwgiDCbn3cA7vr6AgvO10jZNkAqr5ydj/tQxiNQGQDUAN1VR7zAIEhF1o6e18xgEiW7MZHbWwPvyy/HZN5dgabuTXwZgzs3xWDM/BXHRmi7rYNLgYhAkIupGT2vnEVH3bHbno+EKi69i614dauo7auCxsaG4f0kGJo6Lglajhpw18JBiECQi6kZPa+cR0fVEUYTeaEVlbQt25l3Ad2evSNuCA5VYdXsyFk5LQGQYa2BvwSBIRNSN7MyELtcItuP6eETXa7XYUd/citzvLmPPNxdhsXYs6D57ShzWLkxBfHQIa2AvwyBIRNQNd9bOI/J3doezBj5VXIet+3Soutpx6cSYkaF4YHE6JqeMQGgwa2BvxCBIRNSDqekxDH5ELoiiiJZWGyquGPBhXjGOnamRtgUFKHHXvCQsyhyLCG3gdY9BJO/BIEhERES9Yrba0aA3I/e7y/jkUAnMlo4aeOakUbgnKxWjY1gDDwcMgkREROQWh0NAs9GK0yV12LpXh4rajpup4qND8MDidNyUFs0aeBhhECQiIqIeiaIIY6sNFVdbsCuvGEdPVUvbAtUKrJibhCUzxyJSG8QaeJhhECQiIqJuWWwONDabkfv9ZXxyoAQmi13aNmNiLO7OSkXCyFDWwMMUgyARERFdxyGI0LdYcPpiPbbt1aH8ikHaFjdCg/sXp+OW9BjWwMMcgyARERF1YWy1ofJqC3btL8bhk1XSeIBagTtnj8PSWYmICmMN7AsYBImIiAgAYLM7UN9sxv6CCny0vxhGc0cNPH38SNybnYrEUWEICmB88BX8ThIREfk5QXA+Gu7spXq8v1eHsmq9tC02KhjrFqVj+viR0GrUkMlYA/sSBkEiGvYKdLXIyS9HTb0RsVEaZA/A0z88sU8ib2Qy21BdZ8Su/cU49EMlxLZxtUqO5bOTsHx2Iu8G9mEMgkQ0rBXoars8D7i6rkX6uK/BzRP7JPI2NruARoMZ+7+vwK79xTC22qRtU9NjcN+iNIyLYw3s6/jdJaJhLSe/3OV4bn55n0ObJ/ZJ5C1E0VkDn7vUgPf3nselqo4aOCYiCPcvTkfmxFEIDVaxBvYDDIJENKzV1Btdjze4Hh+qfRJ5g1aLHdV1Ldi9vwQHfqiA2NYDq5Ry3HHbONw5ZxxGhAdBqWAN7C8YBIloWIuN0qC6ruX68UiNV+2TaCjZHQKaDGYcKKjEh3kXYDB11MA3p0Vj3aI0JMWHswb2Q/yOE9GwVaCrRaPejMtXWqBSyqHVqBEc6PyxlpWZ0Of9ZmcmdLlGsF1/9kk0FERRREurDecu1WPrXh2KK5qlbdHhQbhvURpmTY5jDezHGASJaFjqfENHVFgA9EYb6pvNiAwLxz1Zaf26lq/9vbn55ahpMCI2UoMs3jVMw4zZakd1nREfHSjB/u8rILT1wCqlHEtnJWLF3HGIDg9mDeznGASJaFjqfENHcKBKes5pZGjggAS2qekxDH40LDkcAppaLDj4QyV2fn0BeqNV2jY5eQTuX5yG1DERCGQNTGAQJKJhijd0EHUliiKMrTacL2vA+1/pcOFyk7QtKiwQ92WnYfZN8ayBqQsGQSIalnhDB1EHi82BmjojPjpYgq+PX4YgOGtgpUKOJTPH4q55SYiOYA1M12MQJKJhiTd0EAEOQURzixmHTlRhR+4FNLdYpG0Tk6LwwJIMpI0JZw1M3eL/GUQ0LPGGDvJ3xlYbdOWN2LpXh/OlDdJ4pDYQ92alYu4t8QgN5rOBqWcMgkQ0bPGGDvJHNrsDNfUmfHywBDn55XC01cAKuQyLZozF6tuTMDJSAwVrYHIDgyAREdEwIAgimlss+OZkFXZ8XYRGfUcNnJEYiR8tzUD62AgEqvlPO7mP/7cQERF5OZPZhqK2GvjspY4aODw0APdmpeL2qaNZA1OfMAgSERF5KZtdQG2jCR8dKEFOfhnsDmcNLJfLkH1rAtYuTMHIiGDWwNRnDIJEREReRhSdNfCRwmpszylCg94sbUtPiMD6ZRkYnxjJGpj6jf8HEREReZFWix0XLjtr4NMl9dJ4WIga92SlYuG0MQhhDUwDhEGQiIjIC9gdAq42mvDxwYv46tsy2B0CAEAuk2HhrWNw98JUxEayBqaBxSBIREQ0hERRhMFkw5HCKmzfp0Ndc0cNnDomHD9aOh4Tk6MQoFIM4SzJVzEIEhERDRGz1Y7iimZs/eo8CovrpHGtRo21C1Ow6NYE1sDkUQyCREREg8zhEHC1uRWfHLyIL4+WwmZ31sAyGTB/6mjcm52GUVFcFJo8j0GQiIhokIiiCGOrDUdOVWPbPh2uNrZK25Liw/DjZeMxKWUEa2AaNAyCREREg8Bic+BiRRO27tXhh6Kr0nhosAprFqRg8YxEaDXqIZwh+SMGQSIiAAW6WuTkl6Om3ojYKA2yMxP4HGMaEA5BRENzKz45dBGfH7kEq62tBgYwb2o81mWnY1R0CBRyXgdIg49BkIj8XoGuFps/Pyt9XF3XIn3MMEj9YWy14dvT1di6V4crDSZpPHGUFhuWjcdNadGsgWlIeSwIOhwOPPfcc7h06RIUCgVeeukliKKIZ555BjKZDKmpqXjxxRchl/NCWCIaWjn55S7Hc/PLGQSpT2x2B0oqm7Ftrw7fn6+VxjVBKqyZn4Kls1gDk3fwWBDMy8sDAGzbtg3Hjh2TguBTTz2FGTNm4IUXXkBubi4WLVrkqSkQEbmlpt7oerzB9ThRdwRBRIPejD3fXMRn31yCxeYA4KyB59wcj3WL0xAfHcoamLyGx4JgdnY25s+fDwCoqqrCiBEjsH//fmRmZgIA5s2bh8OHDzMIEtGQi43SoLqu5frxSM0QzIaGK5PZhvwzNXh/rw7VdR2/RIyNDcWGZeNxS3oM1KyByct49BpBpVKJX//619i3bx/+53/+B3l5edKimBqNBgaDocf3v/rqq3jttdc8OUUiImRnJnS5RrBdVmbCEMyGhhubXUBZtR7v7z2P785ekcaDA5VYPT8Fy28bh1DWwOSlPH6zyB/+8Af88z//M+69915YLBZp3Gg0QqvV9vjejRs3YuPGjS63VVRUICsra0DnSkT+qf06wNz8ctQ0GBEbqUEW7xqmGxAEEU0GMz795hL2fHMRZqtD2jZ7ShzuX5KO0TGsgcm7eSwIfvTRR7hy5Qoee+wxBAUFQSaTYdKkSTh27BhmzJiBgwcPYubMmZ46PBFRr0xNj2HwI7e1Wuz47mwN3v9Kh8qrHZcVjIkJwY/uGI/pGSNZA9Ow4LEguHjxYvzrv/4r1q9fD7vdjmeffRbJycl4/vnn8corryApKQlLlizx1OGJiIgGnN0hoKxGj61f6XDsTI00HhSgxKrbk7FiThJrYBpWPBYEg4OD8ec///m68ffee89ThyQiIvIIURTRZLDgs8OX8PGhEpgtHTXwzEmjsH5pOsaM1LIGpmGHC0oTERH1wGyx4/i5K9jy1XlU1HbUwPHRIdiwLAO3TohlDUzDFoMgERGRCw6HgMu1Brz/lQ5HT1VL44FqBe6al4yVc5OgDQkYwhkS9R+DIBERUSeiKMJgtOLTw5fw8YESmCx2aVvmxFhsWJqBMbGsgck3MAgSERG1sdgc+OF8LTZ/cQ7lVzrWuo0bocGPlmVg5qRRUClZA5PvYBAkIiK/5xBEVNYa8P5eHQ6frJLGA9QKrJiThNXzk6HVsAYm38MgSEREfk1vtOLzI5fw0f5iGM0dNfD08THYsGwCEkdpIWcNTD6KQZCIiPyS1ebAiaJavPvFeZRV66Xx2Khg/GjpeNw2hTUw+T4GQSIi8iuCIKLqagu27tPh0A+VENvG1So57pyThLXzU3g3MPkNBkEiIvIbLSYrvjhail15xWhptUnjU9Oj8eM7JmBcXBhrYPIrDIJEROTzbHYBJy9cxeYvzuFiZbM0HhMRhB8tHY85N8exBia/xCBIREQ+SxBE1NQbsXWvDgd+qIDY1gOrlHIsnz0Ody9MQVhI4NBOkmgIMQgSEZFPMplt+PLbUuzMvQCDqaMGvil1BB5cPgFJ8eGsgcnvMQgSEZFPsTsEnC6pwzufnUVxRUcNHB0ehPVLMzDvltFQKeVDOEMi78EgSEREPkEURVxpMGHbXh3yvq+A0NYDq5RyLJuViHuyUhEeyhqYqDMGQSIiGvZazTbszS/HBzlF0But0vjk5Cg8dOdEJI9mDUzkCoMgERENWw6HgDOX6vHOZ2dRVN4kjUeFBWL9kgzMnzaGNTBRDxgEiYho2BFFEVebWrF9nw45312GIDhrYKVChqUzE3FvdhoitKyBiW6EQZCIiIYVs9WOnPxybM8pQpPBIo1PGBeJh1dMROqYCNbARG5iECQiomHBIYg4X1qPf3x6FufLGqXxCG0A1i/JwIJpY6BWcVFoot5gECQiIq9X19yKbXt1yMkvh6OtBlbIZVg8cyzWLUpDpDZoiGdINDwxCBIRkdeyWO3IPX4Z2/bp0KjvqIHHJ0bioRUTkDE2EjIZa2CivmIQJCIir+MQRBSVN+Afn57F2UsN0nh4aAAeWJKOrOkJrIGJBgCDIBEReZVGvRnb9umw91gZ7A5nDSyXy7AoMwEPLMlAJO8GJhowDIJEROQVrDY79n9fiS1fnUeD3iyNpyWE45EVkzB+HGtgooHGIEhERENKEEQUVzTh75+ewemSemk8LESN+xenY/GMsVApWQMTeQKDIBERDZkmgxkf5BThi6NlsDsEAIBcJsPC6aPxo2XjERXGu4GJPIlBkIiIBp3dIeBAQQXe+/I86ppapfGU0eF45K5JmMgamGhQMAgSEdGgEUURFyub8fc9Z3CyuE4aDw1WYd3idCyblcgamGgQMQgSEdGg0LdY8EFuET4/Ugqb3VkDy2TAgmlj8ONl4xEVzhqYaLAxCBIR9VKBrhY5+eWoqTciNkqD7MwETE2PGeppeS2HQ8ChE5V494tzuNrYUQMnxYfhkZWTMDk5ijUw0RBhECQi6oUCXS02f35W+ri6rkX6mGGwK1EUUVqtx98/PYMfdFel8ZAgFe5blIY7bhvHRaGJhhiDIBFRL+Tkl7scz80vZxDspKXVhh25Rfj0m4uw2tpqYAC3Tx2NnyyfgBGsgYm8AoMgEVEv1NQbXY83uB73Nw5BxNHCKvzjs7O40mCSxsfFafHIykmYkjLCZQ285td7pOsG28VGBeOtZxdJVXxJZROMJhsMJisE8fpjR4UFYsK4KFb1RL3AIEhE1AuxURpU17VcPx6p6dP+fOl6w/IrBry95zS+P1crjWmCVLg3KxV3zkm6rgYu0NXi7U9Oo6zG4HJ/NfUmrPg/H0MmA0QXwe9a9c1mHDpRiW9PV2Pd4nSkjA4fsq/tj3/zJRoNFunjiNAAvPubpYNybKLeYBAkIuqF7MyELtcItsvKTOj1vrzpesP/3laAQyeqYLM7oFIqMPfmODy1bup1r/sgtwhfHCmFwWRFaLAaDofQJfBcy9hqw98/PYu/f+r8vBRy59lAQRDhRrYD4F4I7MxmF7Dly3OIjQxGcKAKwOB+ba8NgQDQaLDgx7/5kmGQvA6DIBFRL7SHiNz8ctQ0GBEbqUGWizNNnc/0BbSdCbPYHIiN0uB0SZ3L8CSTAUq5HL/927dwdOo+5XIZFkwbjafWTZWCWKPBDFFwvkcTpEJggAIGoxUWmwDhmt5ULgMWTB+DebeMxo6cIpRUNsHa9jpXGctqcyD3u8v4+vhlqJUKWG0Ol6+zWFtdjPbM4arT9QBBABr1FikIthuMazm7C8Y9BWaioXLDIJiTk4Pq6mrcfvvtSEjo+I13+/btuO+++zw6OSLyL4Ndk/Z0vAJdLd7ecwZl1foe91FU3oSDJyrdPuaFy03dbhNFwOYQrhsXBBG5311G7neXXbwJ0But0PdwiaIgovv390AUneF1uLLYrv9a8lpOoq56DIJ/+tOfcPr0aSQnJ+P111/Hv/zLv+Cuu+4CAGzbto1BkIgGjCdq0p6C3ge5RdidVwyL1QGHKKK4ognfnKxEkFqJoEAlmg0W2Afp7BUNnr5ey0nkq3oMggcOHMDu3buhVCqxYcMGPPzww1Cr1Vi2bBnE3l60QUTUg4FelqWnYAlACoF2h9Cl9jRZ7DBZ7L0+HnkXuQxQq+TXjfflWs7eiggNcFkDR4QGePzYRL3VYxAURVG6zT8xMRFvvPEGHnroIURG8mHgRDSwBnpZlp6CpQjnDQWOXtywQMOHXOZceiYrcyzKqvQ9XsvpCe/+ZinvGqZho8cguHTpUmzYsAHPPPMMpkyZgtTUVPz5z3/Gk08+CavVOlhzJCI/MNDLsvQULEURUCnlsNqH7/Vvvka9lEZ3AAAgAElEQVQmA1QKOQLUCowdpYXBZEVtg0lajFqhkMFuF6T1A2Uy5xNKMifGovBCHZpaLJDLZAgJVmLiuBGDFvq6w9BHw0WPQfDJJ5/EtGnToNF0/CCeNm0adu3ahbffftvjkyMi/zGQy7IAPQdLEYCx1QqT2Y5rzwnKAJ4l7COZDAgKUErLvaiVcoQEq5AcH46xcdouZ+fGxmlxtLDqun1suGNCtwGuQFd7w7u1iah3bnjX8KxZs7B161YkJydLY+Hh4XA4+Js0EQ0cd5dlcdeNgmV1XQvCQx1oNFi6rlMnAxQyGUTgumVYvEn7xTn9maFSIUNMRDCCA5Uwme0wW+1obrHAxY3LCFDJIYoiwkICMSV1BEoqmlFRa4AgAqFBKqy8PRn3ZqX16vgpo8N79f2emh7D4Ec0wNxaRzAnJwd5eXl46aWXUFJSgueffx5z58719NyIyM8M5D/07gTL3LbHlrWYbLDaBQAi1EoFQoLViAgNQEurDfXNzrXyjK02l481G2wb7hiPLzst6Lz0tkSkjA7HjtwiaambsbFa3JIRI52BU6sUqG0woUFvdga3YBWmjx8Jm02Qvjbzpsbj6Klq5B2vQOd4GRqswkMrJ2LRrWMH/HNhsCMaem4Fwf/93//Fli1bsHTpUgQGBmLTpk2YPHmyp+dGRNQvPQWN4RxCXJ156+vnIooiTly4ir99fBrlnR71NmqEBj9dORG3TojlzYFEPsytIPjtt99i8+bNWL58OS5duoS//vWvePHFFzFy5EhPz4+IiDykttGEdz49i0MnKqVzgAEqBVbNT8Y9C1MRoObDp4h8nVt/y5999ln8/ve/x8yZMwEAW7Zswd13341Dhw55dHJERDTwbDYHPvnmInbkFMFo7lgz8dbxI/HTVZMQNyJkCGdHRIPJrSC4Z8+eLncOr1+/HrfffrvHJkVERANPFEUUFtfhbx+fRmmnR+eNjAzGIysnYuakUayBifxMj0Hw+eefx7//+7/j8ccfd/nD4d133/XYxIiIaODUNbfinU/P4kBBhVQDq1VyrJqXjHuy0hAYwBqYyB/1+Dc/KSkJALBx48ZBmQwREQ0sm13A54cvYds+HVpabdL4tIwY/HTVZIyOZg1M5M96DIIffPABHnroIfzxj3/Ezp07B2tOREQ0AM5crMebH53CxcpmaSwmIggPr5yE2VPihnBmROQtegyCcXFxmDdvHhobG5GVlSWNtz+DODc31+MTJCKi3mk0mPHOZ2fx9fHL0mLZKqUcd81Nwn2L0xHIu4GJqE2PPw3eeust1NTU4PHHH8df//rXwZoTEdGAKNDVIie/HDX1RsRGaZDdyyeVfJBbhE8OlMDQaoNcBsRHh+DhlZOkfRToarEjpwilNXpABBJHORdyLq3So6beiACVAgBgsTm6/Dk2SoPEOK30ur7MzRWHQ8AXR0uxda8OemPH8+BvSYvGo6smY8zI0H7tn4h8T49BUC6XIy4uDp988km3r1m9ejV279494BMjIuqPAl1tl0fMVde1SB93DnLXBkUAyMkvx/FzNWi1dDxKUwBQVmPAn7cV4P9bNxUA8Kf3jsNg6rju7uyleujKGhEdEQSz1Y4mgxUiRCjkMjgcIiBzrtNX39yK/DM1iAoLRHCgEiUVjfjubA1kMkAhlyNxlBb3ZKf1KhieL63HG7tPo7iiSRobER6Eh1ZMxLyb43v/BSQiv9DvfkAUveCZS0RE18jJL3c5nptfjqnpMS6D4hu7CgGIMJhsXUJgZ00GC3Lzy1FWo+8SAgFAEAHBIeBqUyscDhEiREAE7I62n5MiYLUJsNqsUChkbWftRFxtMsPuECCDDColcOFyE97YdRKPrbnphmGwucWCdz8/h5z8cghtP4+VCjlWzBmH+5dkIIh3AxNRD/r9E4JrThGRN2k/y5d/tgYqhRxajRrBgR0/6moajABcB0W90QqHQ0Cr1XUIBJxhr6bBiMqrLd2+xmYXIAMAWeen9jqJbSMOB2CTC9Abbc6zhZ22Oedik0KrKw6HgL35Zdjy5Xk0t3TUwFNSRuCx1ZOREKvtdn5ERO34qyIR+YzOZ/lUCjlsdgH1zWYAgVIYjI10Lo5fU2+87v02uwCbXbjhcWIjNSi+3Nzja0QArn5NlrWNihClObYHQFmnd9jsghRar1VU3oA3d5+GrrxRGosKC8SDd07E/Kmjbzh/IqJ2DIJENOy1nwX8oagWEAGtRgWtRoX6ZgsA55m+9iCY1XYdYGyUBtV1Xc/qqZTyGwZBmcy5j5MXrkJvtF53xq/9NS43AFDInWHPIQBajRp6o1UKgwpFRxBUKeVSaG2nN1qx+Yuz2HusHILQXgPLcMfscVi/JAPBgaoe505EdC1eI0hEw1rns4A2mzPE1TdbEBUWgKiwAOiNNtgdAuJGhCCr05252ZkJXa4RBJzBzO5wnhV0CK5/ti2cPgZT02Ow8vZkbNuruy44BgUoIIqA1S5ArZRDEEXpNUqFHHKZDCqlHDMmxcJmE1BS2QS7IMDhECHvdKmNVqOSQqsgCMj57jI2f3EOTQaL9JpJSVF4bM1kJI4K68+XkIj8mNtB0GQyoby8HOnp6WhtbUVwcDAA4Gc/+5nHJkdEdCOdr/XrfEZPb7QhNioYwYEqxI0IwdMbpnd5X3sgzM0vR02DEbGRGmRlJqC4ogm784rRarF3CYMBKjnuXZSOe7PSAED67ycHS6A3WqGQy6DVqBGpDQQAzJoSh7IqPWoajFCrFM4bRewO6Tidr/0r0NViR24Rytqe/zs2tuOu4ZLLTXjjo1M4V9ogvT5CG4CH2mpgXqdNRP3hVhA8evQoXnjhBTgcDmzfvh133nkn/vM//xNz5szBHXfc4ek5EhF1q/O1flqNuu2aQHQ5U9d+Zu1aU9NjrrsZY2p6DFJGh18XEF3dtHFvVhruzUpDga7Wrdd3x9U8jK1WvL6rEF8eLZUCqUIuwx23JWL9svHQsAYmogHgVhB85ZVX8P777+PRRx9FdHQ0tmzZgn/6p3/CnDlzPD0/IqIeF4bufK2f8zrAQOiNVshkuK4OdperYDaQr++JIAjI+74C73x+Fo36jhp4wrhIPLZ6CpLiWQMT0cBxKwgKgoDo6Gjp45SUFI9NiIiosxstDH3ttX7BgUoEByqx4Y4JAxbOBsulqma8sfsUzlysl8bCQwLwk+UTkHXrGNbARDTg3AqCsbGxyMvLg0wmg16vx5YtWxAXxweWE5HnSHcC62oB4Lr1ANvX2OvuWr/hFAJNrVZs+UqHz49ckhaflstlWDozERuWjUdIMGtgIvIMt4Lgb3/7W/zHf/wHqqursWjRIsyYMQO//e1vPT03IvJTXe4EtrffCdx1PcDOa+wNZDU7mERRxIGCCvzjs7PStY0AkJ4QgSfWTkHy6PAhnB0R+QO3gmBUVBR++tOf4pVXXoHBYMDp06cREzP8fugS0fDQ/Z3A1usWhh6uymv0eGP3KRQW10ljYSFq/OSOCcjOTGANTESDwq0g+Kc//Qlnz57F22+/jdbWVmzatAnHjx/Hxo0bPT0/IvJDXe8E7lgY2ua48Z3A3s5ksWPrV+fx6TeXYG/7fOQyGRbPSMBPlk9ASLB6iGdIRP7ErSC4f/9+fPzxxwCAmJgY/P3vf8fq1asZBInII7reCey8Pk5vtPXrTmBvcOhEJd7ecwZ1Ta3SWOqYcDyxdgpSx0QM4cyIyF+5FQTtdjvMZjM0GmcVY7PZPDopIvJv198JrEJwoKrLncDtN5McP1eDVosDgPPRblqNGjERwdIyMwC6XXpmsFTWGvD67lM4UXRVGgsNVmPDHRlYOjORNTARDRm3guC6deuwZs0aLFy4EABw8OBBrF+/3qMTIyL/daM7gT/ILcLuvGK0tHb9pVQUgeYWK/QtVlTXGXHmYh0C1UrpusJrl57xNIvVjm37ivDxwRLpOkeZDFiUmYCfLJ8IrYY1MBENLbeC4IMPPohp06bhu+++g1KpxMsvv4wJEyZ0+3qbzYZnn30WlZWVsFqteOKJJ5CSkoJnnnkGMpkMqampePHFFyGXywfsEyEi39LdncAFulrsziuGxebo9r0inHcbm8x2qFV2BAeGdNnevvSMJx05VYX//eQMahtM0ljy6DD8fO0UpCVEevTYRETu6jEI5uXlYcGCBfjoo48AAJGRzh9eRUVFKCoqwqpVq1y+75NPPkF4eDhefvllNDY2YvXq1cjIyMBTTz2FGTNm4IUXXkBubi4WLVo0wJ8OEfmSAl0tduQUobRGD7tdQIBKAavdAbPVAVHs+b2CKEKECGunR82167z0zECrutqCtz46hePna6WxkCAVfrQsA8tmjYNc3rsauKenqhAR9VePQfDUqVNYsGABjh075nJ7d0Fw6dKlWLJkifSxQqHAmTNnkJmZCQCYN28eDh8+zCBIRN0q0NXijV2FqG82QxBE2AUBFtuNA2C79jty4eL1nlh6xmJ14IPcInx0oBhWW1sNDGDhrWPw8J0ToQ0J6PU+b/RUlcHAIErk23oMgr/85S8BOO8U/tWvfuX2TttvKmlpacEvf/lLPPXUU/jDH/4gXRCt0WhgMBj6Omci8gM5+eXQG60AAIfgZvpzIUB1/SUoA730TP6ZGrz10SnUdKqBk+K0eGLtTchI7HsN3Hk9xc4Go9oGvCOIEpFnuXWNYF5eHp566qle3dlWXV2NX/ziF3jggQewYsUKvPzyy9I2o9EIrVZ7w328+uqreO2119w+JhH5jpp6o3SDhejqtN4NyCCDQiHD3dlpKKvSe+Txc1cajHhz9ynkn70ijYUEqfDAkgwsn919DezuWbbO6yl2Gfdgtd3ZUAdRIvI8t4JgeHg4li5diokTJyIgoKPeeOmll1y+vq6uDg8//DBeeOEFzJo1CwAwYcIEHDt2DDNmzMDBgwcxc+bMGx5348aN3a5VWFFRgaysLHemT0TDkHMtQWcYlEEGUewaBzv/XtpeF8tkgEohh0wmg0opR+IoLe7NShvwudnsDuzMvYAP9xfDYm1bugbA/Gmj8fCKSQgPdV0Dt1/zeOFyE1RKObQadY9n2Tqvp9hlfJCeqjLUQZSIPM+tILh69epe7fT111+HXq/Hpk2bsGnTJgDAv/3bv+F3v/sdXnnlFSQlJXW5hpCI6FrZmQkoqWhCfbMZMhnQuR1uz4ARoQGI1AbCZLYDEKXFp9vdkz3wIfD781fw5u5TqKrrCEOJo7R4Yu0UTBgX1e372mvWmnpnfWyzC12en+zqLNu16ym2G6ynqgx1ECUiz3M7CJ47dw7ffvstFAoFZs+ejeTk5G5f/9xzz+G55567bvy9997r+0yJyK9MTY/BY2umYEduEc6XNkAmA2QyGRRyGZRymbRETPuTRoDu1x0cCFcbTXjr49M4eqpaGgsOVOKBJRm4c04SFDe4G7i9ZrVdcxdz+/OTXZ1lu9F6ip421EGUiDzPrSD49ttvY9u2bcjKyoLD4cATTzyBxx57DGvXrvX0/IjIj7WvJfhP/30AoovbheVyGZ7eML3L6wea3e7Arv3F2JF7AWZrx9qFt98Sj5/eNQnhoYFu7ae9ZlUp5V3CYPvzk7s7y9bdeoqDYaiDKBF5nltBcPv27di1axdCQpyLsv7iF7/A/fffzyBIRINiqCrKH4pq8ebuU6io7Th2Qmwonlg7BZOSRvRqX+2fg1ajQn2zRRpXKZx3NXvrWbahDKJE5Hlu3yyiVHa8NCgoSFoihojI0wa7oqxvbsVbH5/G4ZNV0lhQgBL3L07HyrlJUCh6/1Sk9s+h/TpGvdEGm11AYpwW92SlMWwR0ZBwKwgmJSXhvvvuw/Lly6FUKrFv3z6EhIRIS7s8+eSTHp0kEfm3waooHQ4Buw+UYHuODmZLRw089+Z4/PSuiYjUBvV539d+DimjI4Z1zcqFpol8g1tBMD4+HvHx8bBarbBarZg9e7an50VE1IWnK8rC4qt4fdcpXL7Ssdj96JgQPLF2CqakRA/IMXylZuVC00S+w60g2NMZv8cee2zAJkNENNga9Wb87ePTOHiiUhoLVCuwblE67ro9Gco+1MC+jgtNE/kOt4JgT2pra2/8IiLyWd1VhK7GAWBHThFKq/WADEiM1eKWjBiUVukHvWJ0CCL2HCrB1r26tnUInW6bMgo/WzUZUWFBPX5+7vLFCpULTRP5jn4HQSLyX91VhMUVTThaWNVl/I1dhTBb7TC2doQuXVkjdOWNiA4PQnCgctAqxrOX6rDpw1Moq9ZLY3HRGjyxZgpuTus4bn8rUF+tULnQNJHvYOdBRH3WXUX45ZHS68b0Riv0RmuXMYcgwuEQrxvP7Wa//dVksOCV97/HM68dlkJggEqBDcsy8JenF3YJgUDPFag7+vt+b5Xdzd3a3roEDhF1j2cEiajPuqsI9SYrwkLUXcZsdgEOQUTnS+7anx7cvqiytN8BrhgFQcRnhy9iy1c6GFtt0vjMSbH42arJiI4Idvm+/lagvlqhcqFpIt/R7yDoarV/IvIP3VWE2mD1dWMqpRwOoWvgk7U9NVh1zQ0ZA1kx6soasGnnSVys6qiBR0Vp8PiayZiaMbLH9/a3AvXlCtVX7oAm8nf9roZXrVo1EPMgomGou4pw6W2J141pNWoEBShhswuw2h2w2QXIZIBCIYNW0zU4DkTFaDBa8OdtP+Dp/zkkhUC1So4HlqTjL/+y8IYhEOh/BcoKlYi8nVtnBA8dOoT/+q//gl6vhyiKEEURMpkMubm5ePDBBz08RSLyVj1VhCmjw7uMj43TIje/vC0IOs8MqlRyzJ4SB5tNGLCKURBEfPVtKd79/BxaOtXAmRNG4rHVkxHTi7Nx/a1AWaESkbdzKwj+7ne/wzPPPIPU1FTIZDJPz4mIhpHuKsJrx/+4+TiCA5UIDgzp8jqbTcDTG6YPyFwuXG7Epp2FKK5oksZGRgbjsdWTceuE2D7ts78VKCtUIvJmbgXBiIgILFiwwNNzISIf5skbJwwmK9757Cz2HitD+2XLKqUcaxem4N6sNKiUin4fg4jIF7kVBKdNm4aXXnoJc+fORUBAgDR+6623emxiRORbPHHjhCiK2Jdfjnc+O9tlCZrp4501cGzU8L8pg4jIk9wKgoWFhQCAs2c7FkaVyWR49913PTMrIvI52ZkJXRZXbtfXGydKKpvx150noStvlMaiI4Lw2KrJmDFpVJ/nSUTkT9wKgps3b/b0PIjIxw3UjRMmsw3vfHYWXx4tg9DWAysVcqyZn4z7FqVDrWINTETkLreC4IkTJ/DGG2/AZDJBFEUIgoCqqip8/fXXnp4fEfmQ/tw4IYoi8r6/jLf3nEFzS0cNfHNaNH6+dgpGjQjp4d1EROSKW0Hw2WefxSOPPILdu3djw4YN2Lt3LyZMmODpuRERAQBKq/XYtPMkzpU2SGMjwgLxs1WTMXPyqH6vZlCgq0VOfjlq6o2IjdIgm0u8EJGfcCsIqtVqrF27FpWVldBqtfjjH/+IFStWeHpuROTnWi12bP7iHD47fAmC0F4Dy3DX7SlYtygNger+PyWzQFfb5drF6roW6WOGQSLydW79FA0ICEBTUxPGjRuHkydPYtasWXA4HJ6eGxH5KVEUcaCgEm/vOY1Gg0Uan5IyAj9fOwXxMaEDdqyc/HKX47n55QyCROTz3AqCDz74IH71q1/h1VdfxT333IM9e/Zg0qRJnp4bEfmhy1f02LSzEKcv1ktjkdpAPHrXJMy+KW7AF7X35PqGnnRtnZ0Yp0VplZ71NhH1iltBcNmyZVi6dClkMhk+/PBDlJaWIiMjw9NzIyI/YrbYseWr89hz6CIcbTWwQi7DynlJeGBxBgID+l8Du+KJ9Q097do6u6SiCflnahAVFoDgQBXrbSJym9ydFzU3N+P555/Hj3/8Y1itVmzevBkGg8HTcyMiPyCKIg6dqMRj/y8XHx0okULgpKQovPrPC/DwikkeC4GAc31DV/q6vuFguLbObl9MW2+0dRnP7ab2JiJq59ZP1+effx6zZ89GYWEhgoODERMTg6effhpvvvmmp+dHRD6sstaATR8WorC4ThqLCA3AIysnYd4t8YPybPOBWt9wMF1bZ9vsQpf/Sq/z8nqbiIaeW0GwoqIC9913H7Zu3Qq1Wo1f/epXWLlypafnRkQ+ymy1Y9teHT4+WAK7o6MGXj5nHNYvyUBwoGpQ59Of9Q2HwrV1tkoph80uQKXsWvJ4c71NRN7BrSCoUChgMBik385LS0shl7vVKhMRSURRxLenqvHmx6dR19QqjU8YF4mf330TxsZqh3B2w8e1j+vTatSobzZDq+kaoL253iYi7+BWENy4cSM2bNiA6upq/PznP8eJEyfw+9//3tNzIyIfUlNvxKadJ/FD0VVpLCxEjYdXTsKCqaMHpQb2FdfW2Smjw5GVqUVZlX7Y1NtE5B3cCoKTJk1CdnY28vLyUF1djUWLFuH06dOYP3++h6dHRMOd1ebABzlF+DCvGHaH8xo2uUyGO2YnYsOy8YNeA/uK4VZnE5F3cisIPvroo0hPT8eCBQs8PR8i8iHHztTgzd2FqG3sqIHTx0bgF3ffhHFxYUM4MyIiAtwMggBYBROR2640mPD6rkIcP3dFGtNq1HjozonIunUMa2AiIi/hVhDMzs7Gjh07MHPmTCgUCmk8Li7OYxMjouHHZndg59cXsDP3AqxtS5nIZMCSmWPxk+UTERLEGpiIyJu4FQRNJhN+//vfIyIiQhqTyWTIzc312MSIaHj5/twVvL6rEDUNJmksdUw4fnH3TUgeHT6EMyMiou64FQTz8vJw9OhRBAYGeno+RDTMXG1sxRu7C3HsTI00FhqswoN3TkT2rQmQy1kDExF5K7eCYHx8PJqbmxkEiYaRAl0tcvLLUVNvRGyUBtkDvJyIzS5g1/5ifJCjg9XWVgMDWDxzLH6yfAJCg9UDdiwiIvIMt4KgzWbD8uXLkZqaCpWq4xqfd99912MTI6K+K9DVdllwuLquRfp4IMLgiaJabPqwENV1HY8wSx4dhifvvhkpY8KlOXgyiBIRUf+5FQQff/xxT8+DiAZQTn65y/Hc/PJ+hbH65la8ufsUjpyqlsY0QSr8ZPkELJkxVqqBPR1EiYhoYLgVBDMzMz09DyJC38+iXfu+i5VNCAq4/q93TYPRxbtvzO4Q8PGBEmzbp4PZ6gDgrIGzMxPw4J0TodV0rYE9FUQ9obuveefxAJVztQSLzcGzm0TkU9xeR5CIPKuvZ9Fcva+5xQpRBIIDu/4Vj43U9Hpep4qvYtOHhaiobZHGxsVp8eQ9NyMtIcLle2rqXQfOvgZRT+nua15c0YSjhVUAAJPZhvIaCwAgKiyQZzeJyKcwCBJ5ib6eRXP1Pq1GBb3Rel0QzMpMcHs+jXoz3vr4FA6dqJLGNIEqbLhjPJbOSoSih7uBY6M0qK5ruX68D0HUk7r7mn95pBRhIc6znHqjTRrv/DX1xrObRES9xSBI5CX6ehbN1fuCA1WQyWSIGxGCmgYjYiM1yHKzznQ4BOz55iLe/0qHVotdGs+aPgYPrZiIsJCAG+4jOzOhy5k2aR+9CKKDobuvud5klYKgrW1hbACwOTr+7G1nN4mI+oJBkMhL9PUsWnfvS44Px9MbpvdqDmcu1uEvOwtx+YpBGhsbG4pf3H0zxo+LdHs/7YEzN7+810F0MHX3tdN2WvpGpZRLYVClkHe818vObhIR9QWDIJGX6OtZtIE4+9ZoMON/PzmDAwUV0lhQgBLrl2bgztnjoOgUgNw1NT3G64Lftbr72i29LVG6RlCrUaG+2dL2546A6G1nN4mI+oJBkMhL9PUsWn/OvjkcAj47UootX5yDqVMNfPvUeDyychIiQn17EfmevnYpo8Ol8UhtECADrDaH157dJCLqCwZBIi/S17NofXnf+dIGvLbzJMqq9dLYmJEh+PnamzApeUSv5zBcdfe1Gw5nNImI+otBkMjPNLdY8PaeM/j6+GVpLDBAgQcWZ2DF3CQo+1ADExHR8MQgSOQnHIKIL4+WYvPn52A0dyyJMvfmODyychKiwoKGbnJERDQkGASJ/EBReSP+svMkLlY2S2Px0SH4+d1TMCUleghnRkREQ4lBkMiH6Y1W/OPTM8jJL4fYNhagVmDdonTcNS8ZKiVrYCIif8YgSOSDBEHE3mNleOfzs2gxddTAt02Jw6N3TcKIcNbARETEIEjkc4ormvCXnSdRfLlJGhs1QoMn1kzBLbwLloiIOmEQJPIRLSYr3vn8HL46WirVwGqVHPdlp2P1/GSolIqhnB4REXkhBkGiYU4QRHx9vBx///Qs9EarND5jYix+tnoyYiKCh3B2RETkzRgEiXqpQFeLnPxy1NQbERulQXbbUybaxy9WNsFiE6BWyZEcH47EOC1+OF+L0ho9IAKJo7S4Jzuty3uu3Ze7LlY2Y9POk9CVN0pjsVHBeHzNFEzLGOmJT9+n9PfrT0Q03DEIEvVCga62y7Npq+tasPnzsyiuaMLRwiqYzHbUN5ul7WZLHb49XQ2IgFwuAwBcuNyEN3adRFbmWOl5tp33BeCGYcTYasN7X5zDZ0cuQWzrgVVKOe7NSsOaBSlQq1gD30h330vgxl9/IiJfwSBI1As5+eUux788UoqwEHWXahZwLt8iCM4/twdB57hNes+1cvPLuw0ioigi7/vLeHvPGTS3dBwrc8JI/Gz1FIyMZA3sru6+lz19/YmIfA2DIFEv1NQbXY7rTVaEhahhswtdxh2C6PL1NrsAm8PqMgjWNLg+Rmm1Hpt2nsS50gZpbGRkMB5bPRm3Toh191OgNt19L7v7+hMR+SIGQaJeiI3SoLqu5bpxbbAz0KmU8i5hUCGXSWcEO1Mp5QgKcP3XLzZS0+Vjk9mGLV+dx6eHLkFo64FVSjnuXpCKtVmpCGAN3CfdfS+v/foTEfkyPlaAqBeyMxNcji+9LQ7CSRsAACAASURBVBEAoNV0PcOn1aihUMig6FQLO8dV0nuuldV2DFEUcaCgAo/9v1x8cvCiFAKnZsTgL08vxANLMxgC+6G772VWN+NERL6IZwSJeqH92rHc/HLUNBgRG6lBVtudpimjw5GbXw6ZrBlWm0O6a3hsnBY/6GpRVq0HAIyN7bhruP091+6rvEaPv35YiNMX66VjR4cH4WerJ2PGxFjIZDKX8yP39fS9JCLyFwyCRL00NT3GZVjobhwA7s1Kc2tfrRY7/r7nDD4+WCJdX6hUyLBmQSruyUpFoLrrX1kuf9I/PX3PiIj8AYMgkRcQRRGHC6vwt49Pd1l+5ubUaDy+dgrio0Ouew+XPyEiov5iECQaYhW1Bvz1w0IUFtdJY1FhgXh01WTcNnlUtzUwlz8hIqL+YhAkGiJmix3bc4qw+0AxHA5nDaxQyLBqXjLWLUpHYDd3Fbfj8idERNRfDIJEg0wURRw9VY03PzrVpQaekjICj6+ZgjEjQ93aD5c/ISKi/mIQJBpEVVdb8PquQvxQdFUai9AG4NG7JmPOTXG9uhs4OzOhyzWC7bj8CRERuYtBkGgQmK127Mi9gF15F2Bvr4HlMqycm4R1i9MRHKjq9T65/AkREfUXgyCRhx07XY03PjqFq42t0tjEpCjMnzoahcV1eO71I31e+oXLnxARUX8wCBJ5SE29EW/sPoXj565IY+GhAXhk5SSEBqvw3hfnpHEu/UJEREOBQZB8Sm8WWO782vZHtVlsjn4vzGy1OfDh1xew4+sL0nOH5XIZ7pw9Dg8syYAmSIU/bj7u8r1c+qXv3P3ee2IRbi7sTUTDlUeD4MmTJ/GnP/0JmzdvRllZGZ555hnIZDKkpqbixRdfhFzORx3TwOnNAsudX2sy21FeYwAARIUFoLpO7PPZuePnruD1XYW40mCSxjISI/DztTdhXFyYNMalXwaWu997TyzCzYW9iWg481gSe+utt/Dcc8/BYrEAAF566SU89dRTeP/99yGKInJzcz11aPJTPS2w3NNr9UZrpz/benxfd2obTPjd28fwf//2rRQCwzRq/Or+W/DHJ+d2CYGAc+kXV7j0S9+4+73vzf8jA31sIiJv5LEgmJCQgFdffVX6+MyZM8jMzAQAzJs3D0eOHPHUoclP9eYsW+fXtte31/7ZnbNzNrsD23N0eOKPuTh2pgYAIJMBy2ePw+v/mo2F0xNcLgmT3c0SL1z6pW/c/d574kwsz+4S0XDmsWp4yZIlqKiokD4WRVH6B1Gj0cBgMNxwH6+++ipee+01T02RfExvFlju/FqVUi4FQJVS3uP7OivQ1eL1XYX/f3t3Hh5VdfcB/DtrlkkmG2ENhCSQAAkRkM2wFQIisim4IAra1gpU0VrkRftYS4W60GqrVllEwT1SWUQRFIIaFJQCxZBgggkgIIRshCSTZbbz/hFyJ5PMJJPJJJOZ+X769JGcOefec8/c5Tf33HsOLhVbLvgJ0WFYMicZcVGhzZbl0C+u5eh33x6DcHNgbyLyZB32skjD5wF1Oh20Wm2LZZYuXYqlS5fa/OzChQtITU11Wf3I87VmgOWGebUatTTDh1ajarYcABRdqcbrH5/AoROXpLRgjRq/mTEIk4b3gVzu2KDQHPrFdRz97uvzVdUYUa7Tw2A0Q6WU44bknu2+biKizqjDAsFBgwbh+++/x6hRo5CRkYHRo0d31KrJR7TmLlvjvOEh/oAA9EaT3XIGoxk7M/Lxwd5c1OpNAOq6gW8a3RcLbh6I4EB1O28h2ePodz8soSvyLpRh+5d5UhCo1ahwKPMi+kWFOhWY8+4uEXmyDgsEV6xYgT//+c948cUXERsbi6lTp3bUqsmHtOYuW2vy/vBTEdZuzcQvRZYuwP69Q7FkbjL69w5zqq7kWo5+n2cvlqN7RGCT9LYM3cO7u0Tkqdo1EIyKisKWLVsAADExMXj33Xfbc3VELldytRpv7MzGgeO/SGlBASrcO30QbhwV7XA3MHUefLmDiMiCA0oT2WA0mfHJgdN4//Mc1FzrBgaAG0dFY+HNAxES5OfG2lFb8OUOIiILBoLk8Vw9q8OJ/GKs3ZqJ85ctb7bH9grB7+cmIyE63BVVJjfiyx1ERBYMBMmjuXJWh9LyGrz5SRa+PmbpBtb4K7Fw+iBMHd0XCnYDewW+3EFEZMFAkDxac7M6OHphN5nM2PXtGby7JwfVtUYpPXVEb9w3PRGhwewG9jZ8uYOIqA4DQfJobX3wP/t0CdZty8TZS+VSWt8eWvx+7nUYGMNuYCIi8m4MBMmjOfvg/5WKGmz6JBtfHrXMfqOQy3Dj6GgsumUwFIp2m32RiIio0+DVjjxaa+fsNZnM+PSb01j8XLpVEBgUoELvbkH46dwV/JBX3C51JSIi6mx4R5A6JUffBG7Ng/85Z0vx2tYfcOaipRtYrZQjMiwAAX6WQ6EtAwt3FFe/Ke2N2EZERC1jIEidTmvfBG7pwf+rlbV4a9dJ7G3wYkmAnxKaACVCNGrIZNZvA3f2gYVd+aa0t2IbERE5hl3D1Ok09yZwa5jMArsPnsHi59KtgsDxQ3th7YpJGNg3okkQCHT+gYVd1T7ejG1EROQY3hGkTscVU4CdOncFa7dmIu9CmZQW1TUIi+ck47r+kQA8d2BhTpHWMrYREZFjGAhSp9OWKcDKdXq8/dlJfPH9zxCiLs1frcBdNyZg5rg4qJSWm+CeOrAwp0hrGduIiMgxDASp03HmTp3ZLLD38Dm8tSsbFVUGKX3sdT3x21lJ6BIaYLOcJw4s7Kl3MjsS24iIyDEMBKnTae2durwLZVi7NROnzl2R0npGarD41mQM9bAgzxGeeiezI7GNiIgcw0CQOiVH7tRVVunxzu4fsfvQWakbWK2SY96UBNwyIQ4qpaL9K+omnngns6OxjYiIWsZAkDyO2Syw/8h5bPo0G+U6vZR+w+AeuH92ErqGBbqxdkRERJ6DgSB5lDMXr2Lt1kz8eLZUSuvRRYNFtw7G9QO6ubFmREREnoeBIHkEXbUB732eg0+/OW3pBlbKccfkeNz6q35Qq7y3G5iIiKi9MBCkTk0Iga+OXcCbO7NRVlkrpY9K7I7f3TIY3cLZDUxEROQsBoLULlwxz+vPl8qxdlsmsk+XSGndwgPxwK2DMXJQd1dXmYiIyOcwECSXa+s8r1U1BnzwRS52HjgNs7muH1illOO2Sf0xd1J/+LEbmIiIyCUYCJLLNTfPa3OBoBACB47/go0fZ+FKhaUbePjAbnjglsHo0YWzQhAREbkSA0FyudbO83ostxA7M/Jx8kwJqmtNUnrXsAD87pbBGJXYHTKZrF3qSkRE5MsYCFKLtqSfws6v81FRZYBcDmgCVKipNaLWYLbKF6JRY9aEuFbN83oo6xJe+89xlFXqrdLHD+2FpXcMgb+auyi1jq3nUwG0+ZlVIiJvxKssNWtL+imkfZELo6ku6DOagKuNgrZ6V3V6pH2Ri/FDe9n8vOE8r0IIfJt5Ef/84Bj0DQLKAD8lIkP9AQEGgdRqtp5PXb8tE4BAoL9KSmvNM6tERN6MV1pq1u6DZ2EyCYfzm0wCmT8V46E7htid5/VCYQXWbz+B46eKpHIKhQyRIQHQBCghk8nsdiMTNcfW86n1s8/UB4L1WnpmlYjIFzAQpGZVVOkh4HggKCBQUaW3Oc9rTa0RW9JPYftXeTBeCy5lAEKC/RAe7Ae53PIcoK1uZKKW2Ho+1WA028hp/5lVIiJfwkCQmhUcqEbp1RqHg0EZZAgOVFulCSHwXdYlvL4jC0Vl1VJ6cr8uGD+0F/YcOttkOQ27kYkcZev5VJVSbjsvf2wQETEQpOZNS+l77RlBxwJBhUKGm1L6Sn9fLK7Ehu0ncDSnUEoL1/rj/llJGDukJ2QyGSLDAu12IxO1xuSRfayeEQQArUYN2Pghwx8bREQMBKkFd6TGA0DdW8PVBijkgCZQhZoaG28NB6kxa3wc7kiNR43eiI/2/4St+/OkF03kchlmjYvFXTcmWD2vZasbmcgZ9ftR4x8WttK4zxERMRAkB9yRGi8FhI44nF2A9dtPoPBKlZSWFBeBxbcmI7qHtj2qSCSx98OCgR8RUVMMBMllCkp02LDjBP578rKUFhrkh9/OSsSEYVEcFJqIiKiTYSBIbaY3mLD1yzx8lH4K+mtvaMplwIyxsZg/dQA0AaoWlkBEvsDWYN+8U0vkXgwEqU2O/HgZ67dnoqDE0g08sG84lsxNRkzPEDfWjIg6E1uDfXNgbyL3YyBITiksrcLrH5/Ad1kFUlqIRo1fz0zEpOG92Q1MRFZsDfYNcGBvIndjIEitYjCasP2rfHy4L1eaGk4uA25OicHd0wYiiN3ARGSDrcG+AQ7sTeRuDATJYcdyC7FheyZ+KbKcuBOiw7BkTjLiokLdWDMi6uxsDfYNcGBvIndjIEgtKi6rxsaPs/Bt5kUpTatR477pg5A6oo/V1HBERLbYGuwb4MDeRO7GQJDsMhjN2JmRj7S9uajRmwAAMhlw0+i+WHDzwCZTyRER2WNvsG8+H0jkXgwEvUT9sAwnzxSjosoIIQQC/ZSo0VtmAJHJgOv6R2LVopQWl/fDT0VYvy0T5wstXTn9e4diydxk9O8d1m7bQdSSxkOQqFVy/PBTMSqq9AgOVGNaSt9WDYBOHYezCBF1PgwEvUD9sAyl5TW4UlFblyiAq0a9VT4hgOOnivDn9QftBoMlV6vx5s5sZBz/RUoLDlTh3umDMGVkNLuBya0aD0GSfboEVypqoJTLIZfLUKHTY8veUwDAYJCIyAEMBL1A/bAM5TpL4CeayZ/5U3GTNKPJjE+/OY33Ps9BTa1JSp86OhoLpg1ESJCfy+pL5KzGQ5CU6+p++JjMwupHyp6DZxkIEhE5gIGgF6gflsFkbi78szAL63wn8ouxblsmzhVUSGlxUSFYMicZCdHhrqsoURs1HoKkfp8XjX76VFRZ3w0nIiLbGAh6gfphGRRymUPBoPzaYM+l5TXY9Ek2vjp2QfpME6DCgmkDcdMNfaFgNzB1Mo2HIKnf52Ww3lf5IhMRkWPk7q4Atd3ka8MvaDWWi19zIdzgfhHYmZGPJc+nWwWBqSN6Y92KVEwfE8MgkDqlyY2GGtFq6h5ZaLy/3pTSt6OqRETk0XhH0As0HJYh+0wJKqsMMNe/NWwwolZveWs4LioUVyv1eP3jLKl8TE8tFs9JxqCYCLfUn8hRjYcgSYqNgEolR2aDt4Zv4lvDREQOYyDoJVoalqGsohabPs3G/iPnpbRAfyXuvmkApqfEQKHgzWHyDByChIjIdRgIejmTWWDPwTN4Z/eP0NUYpfSJ10fh1zMSEab1d2PtiIiIyJ0YCHqxnLOlWLstE6d/uSql9ekejCVzkpEU18WNNSMiIqLOgIGgF7paWYu3dp3E3gZjrgX4KTB/6kDMGBsDJbuBiYiICAwEvYrJLPDF9z/j7V0nUVltkNLHD+2F38xMRERIgBtrR0RERJ0NA0EP1Hiu1ckj+yAoQIW12zKRd75Myte7WxAW3ZqM6/pHurG2RERE1FkxEPQwjedavXC5HC+8d9Rqejl/tQLzpiRg1vg4qJTsBiYiIiLbGAh6mPq5VoUQqKgyoPhqDcwNZhMZc11P/HZmEiLD2A1MREREzWMg2AnZ6vqtHzetoESHGr0JRWXVqNWbpDIqpRxP/mYUx1cjuqa544iIiOowEHRCWy8w9eXzfylDZZUBBqMJCoUcfbtrMXRAVxzKvCjlvVRcKXUFx/cORWW1AZeKddLnMhkQFuyHQX0jeJEjn2TreARg9QhFw+OIxwkRkQUDwVZq/Ixeay8w9eWragwoulIDo7lu+jelQuCn82XIu1CGcK0fAv1VUhkhBN7b/SMuX6nC1UrLs4AafyW6hAZApZRjyuhoV20ikcewdzz6q22f2tIPn2MgSETUAAPBVtrXYGy+hhy9wNSXL9cZYGrwbJ/JJCBXyqA3mlGuM0iBYO21buCaBt3A4Vo/9OwSBL3RhO7hGqSyy4t8lL3j8eeCcnQLD2ySXlCqs5GbiMh3MRBspYIS2xcSRy8w9eUNRjMELIFgw38bjGaYzAKl5TVWdwDVSjlunxyPOb/qB7VK4Uz1ibyKvePRnu7hmnaqCRGRZ2Ig2ErdIzS4VFzZNN3BC0x9eZVSbhUMyiADAKgUdf89V1BhdccwIToMj919PbpH8EJGVM/e8RjdXYsavbFJeuq15weJiKgOB5lrpcl2LiSOXmDqy2s1KijkMildoZDBLASEAGoNJikI9FcrMH/qAPzj4fEMAokasXc83j45HgtuHoSeXYIgl8vQs0sQFtw8iI9QEBE1wjuCrVR/IUk/fA4FpbpWP6PXsLxMVvfWcH3gZzCapXwqpRy3TeqPuZP6w4/dwEQ2tXQ8MvAjImoeA0EnDEvo2qYLTH15IQQOHP8Fb+zMQml5rfT59QO64oFbB6NnlyBXVJfIq7X1eCQi8mUMBN3k/OUKrNuWicy8Yimta1gAfnfLYIxK7A6ZTNZMaSIiIqK2YyDYwaprjfhwby52fJ0vPQeoVMgxZ2I/3J7a3+74Z0RERESuxqijgwghcDDzEjZ+fALFV2uk9CHxkVg8Jxm9ItkNTERERB2LgWAH+KWoEuu3ZeJ/p4qktC4h/rh/9mCkJPdgNzARERG5BQPBdlRTa8SW9FPY/lUejKa6bmCFXIZbJsThzikJCPBj8xMREZH7MBJpB0IIfJd1Ca9/nIWiK9VSenK/Llg8Jxm9uwW7sXZEREREdRgIutjF4kps2H4CR3MKpbRwrT/un5WEsUN6shuYiIiIOo0ODQTNZjNWrlyJ3NxcqNVqrF69GtHR0R1ZhXZTazDhP+mnsHV/HoymuoGh5XIZZo2LxV03JiDQX+XmGhIRERFZ69BAcN++fdDr9fjwww9x/PhxPPfcc1i7dm1HVqHVZi77uEnaJy/Mtvr7cHYB1u84gcLSKiktMTYCS+YkI7qHtl3qdSy3EPsOn0NBiQ7dIzSY7ODsJvbKObs8V9XP0fy28gFwad1dtU3e5FhuIf6z7xTOXiqHyWyGWqmAJlAFlUKOsopa1BhMCA5UY1pKX9yRGm9VrnGb5V0ow/t7cqzm0nYXuVyGLiH+CAnyg59KgYoqPS5fqUKt3gTRqHoyWd1QTyqlHEaTGXqD2erz2F4hGHNdT2xN/wlVtU3nOe4oMhkgk8kghOW55EB/FYJsfF/X9e8CvcGMghKdNINRrcHU7ueAhvsTZEDf7lrcPjm+yfpac8y19/H5r7RjOHD8IgxGE1RKBcYN6Yk/zBvmcPkt6afw8df5qKw2QC4DenUNxm9mJjpcR1dsnzPLaFzmp/NXUFBiudb5qRQYmdjdp86HjvCk64VMiManu/bz7LPPIjk5GdOnTwcAjBs3DgcOHHBqWRcuXEBqairS09MRFRXlympKbAWB9T55YTYKSnTYsOME/nvyspQeGuyH385MxIRhUe3WDXwstxDvfHaySXpLc6naK3dDck8cyrzY6uW5qn6O5reVr6rGCEA0uePq6nllnW1zb3AstxDrt/2Akqu1MAsh3fGWyWQwm4UUIMmv7e93TInHHanxNtustLzGahadziLATwGjScBoNMP94Wn7kMtQF9xe+74gAKPZjLBgf/irFSi5NqxVRIifdDy1xzkAgLQ/NRQR4o9Fc5KtgkVHj7n2Pj7/lXYM+4+cb5I+aXhvh4LBLemnkPZ5Loxm6x8PYcH+eGTeUIeCsbZunzPLaFzm3OWKJj+AAECtUqBPN87nXc8d14u2xETydqmRHZWVlQgKsoyXp1AoYDS675dzW3zwRS4eXLNfCgLlMmDmuFisW5GKX13fu12fBdx3+JzN9HQ76S2V23PwrFPLa+167C3P0fy28pXr9CjXGRxel7OcbXNvsO/wOamNTSZLmGRucEevYXr9/mTv++qMqmtNMJmE1waBAGAWkLbPZBLSHdlyXa3V99LweGqPc0DD/amhcp3ean2tOeba+/g8cLzpD2UA+MZOemO7D561eQe8XFfrUB1dsX3OLKNxGVtBYF26qdX18Waedr3o0K7hoKAg6HQ66W+z2Qyl0n4VXnnlFfz73//uiKq12vuf50j/Htg3HEvmJiOmZ0iHrLugRGc7vdR2ekvlyqv0CAlSt3p5rV2PveU5mt9WPoPR9onJ2brb42ybe4OCEp3UzvZCpYbpFVV6qVxjnaE72B7vDgOtNdxWk1lYHUcN/90e5wAhbB+3BpPZan2tOeba+/g0GE020/V20hurqNLb3L9MZuFQHV2xfc4sw14Zu/l94HzoCE+7XnToHcFhw4YhIyMDAHD8+HHEx8c3m3/p0qXIzc21+f/09PSOqHKzQoLU+MO8oXj+obEdFgQCQPcIje30cNvpLZXTBjYNAh1ZXmvXY295jua3lU+lrHtmy9F1OcvZNvcG3SM0UhvLYPtOd8P04Gv7k602U8g771vz9rbNG8mu/Q+o+04aHkMN/90e54CG+1NDKoXcan2tOeba+/hUKRU209V20hsLDlTb3L8UcplDdXTF9jmzDHtl7Ob3gfOhIzztetGhgeCUKVOgVqsxb948PPvss3jiiSc6cvUuNX1MDNY9PhmpI/p0+JAw9S9INJZqJ72lcjel9HVqea1dj73lOZrfVj6tRg2tpukb2c7W3R5n29wbTB7ZR2pjhcKyr8sbBHUN0+v3J3vfV2cU4KeAQuHdoaBcBmn7FAqZFJRrNX5W30vD46k9zgEN96eGtBq11fpac8y19/E5bkhPm+lj7aQ3Ni2lr80fQVqNn0N1dMX2ObOMxmXUKtshg/rai0a+cD50hKddLxQrV65c2VErk8lkmDhxIm677TbcfvvtCA8Pd3pZ5eXlePvtt3HvvfdCq22fN3MH9A3HV0cvNEn/56MTcOOoaGnn72g9umjQNTwQxVeqoasxoEdEEG75Vb8WH0K1V27yiD5OLc9V9XM0v618t0+Ox/CB3V1Wd1dtkzfp0UWDXl2DUVCig67aALlcjkA/JSJC/BGu9YdA3fOCWo0as38VJ701bKvN7po6AL27BSM7v6TJW7nuIJfLEBkWgG7hgegWHogAPyX0BpPNLmy5DFCp5PBTKyCTNe3mju0VghnjYpF3rgwGk+1HFjqCTGYJ0ute5JEhOFCNiBB/hDX4vkKC/DB6cA90CQmA3mhC1/BARGj9oVDI2/Uc0HB/qqzWQ6GQITYqBAunWz9I35pjrr2Pz9FJPXC5tAq/FOpgMguolQpMGBbl8FvDibERkMllOHuxHHqjGQq5DH26abF4brJDdXTF9jmzjMZlBkSHo9ZgQmW15RlPP5UCoxO7+8z50BHuuF60JSbq0LeGXak93xouLqvGxo+z8G2DN2m1GjXumz4IqSP6WN0JISIiInKntsREnFmkAYPRjJ0Z+Ujbm4safd1DwDIZcNPovlhw80Dp2SciIiIib8BA8JrMvCKs25aJ85crpbR+vUOxZE4y4vuEubFmRERERO3D5wPBkqvVePOTbGT87xcpLShAhXunD8KUUdGd+i1HIiIiorbw2UDQaDLj02/O4P3Pc1DdYDqoG0dFY+HNAxES5OfG2hERERG1P58MBLPyi7FuWyZ+LqiQ0mJ7hWDJ3GQMiHb+TWYiIiIiT+JTgeCV8hq8+Wm21ZAwmgAVFtw0ADelxLAbmIiIiHyKTwSCJpMZuw6ewXt7clBVY+kGTh3RG/dNT0RoMLuBiYiIyPd4fSB48kwJ1m3LxJmL5VJa3x5aLJmbjEExEW6sGREREZF7eW0gWFZRi827spH+3/NSWqC/EnffNADTU2KgUHTo7HpEREREnY7XBYIms8Ceg2fwzp4c6BpMg/Or66PwmxmJCNP6u7F2RERERJ2HVwWCOT+XYu3WTJz+5aqU1qd7MJbMSUZSXBc31oyIiIio8/GKQPBqZS3e2nUSew+fk9IC/BSYP3UAZoyNhZLdwERERERNeHwg+NWxC9h1OBOVDbqBxw/phd/MSkRESIAba0ZERETUuXl8IPju7h+hCqwbBDqqaxAWz0nGdf0j3VwrIiIios7P4wNBAPBTK3DXlATMGh8HlZLdwERERESO8PhAcNiArnh04SREhrEbmIiIiKg1PP722e/nXscgkIiIiMgJHh8IEhEREZFzGAgSERER+SgGgkREREQ+ioEgERERkY9iIEhERETkoxgIEhEREfkoBoJEREREPoqBIBEREZGPYiBIRERE5KMYCBIRERH5KAaCRERERD6KgSARERGRj2IgSEREROSjGAgSERER+SgGgkREREQ+SunuCjjLZDIBAAoKCtxcEyIiIiL3qY+F6mOj1vDYQLCoqAgAcPfdd7u5JkRERETuV1RUhOjo6FaVkQkhRDvVp13V1NQgKysLkZGRUCgU7b6+1NRUpKent/t6PAHbwoJtYcG2sGBbWGN7WLAtLNgWFm1tC5PJhKKiIiQlJcHf379VZT32jqC/vz+GDx/eoeuMiorq0PV1ZmwLC7aFBdvCgm1hje1hwbawYFtYtLUtWnsnsB5fFiEiIiLyUQwEiYiIiHwUA0EiIiIiH8VAkIiIiMhHMRAkIiIi8lGKlStXrnR3JTzFqFGj3F2FToNtYcG2sGBbWLAtrLE9LNgWFmwLC3e1hceOI0hEREREbcOuYSIiIiIfxUCQiIiIyEcxECQiIiLyUQwEiYiIiHwUA0EiIiIiH6V0dwXcxWw2Y+XKlcjNzYVarcbq1autJmzesmUL0tLSoFQqsWTJEkycOBGlpaV47LHHUFNTg65du+LZZ59FQECAzbyexJm2uHjxIv70pz/BZDJBCIGnn34asbGx2LRpEz766COEh4cDAP76178iNjbWXZvWas60RVlZGaZOnYr4+HgAwOTJk3Hvvff65H7xt7/9DTk5OQCAoqIiaLVabNmyBatXr8axY8eg0WgAAK+90Ou7hAAADC5JREFU9hqCg4Pdsl3OaKktAKC0tBTz5s3DJ598Aj8/P9TU1GD58uUoKSmBRqPB888/j/DwcOzfvx+vvvoqlEol5s6dizvuuMNNW+U8Z9qjoqICy5cvR2VlJQwGAx5//HEMHToUX3zxBdasWYMePXoAAJYuXYqRI0e6Y7Oc4kxbCCEwfvx49O3bFwAwZMgQLFu2zOP3DWfaYsOGDThw4AAAoLy8HMXFxfj222+9/lqyefNm7Nq1CwAwYcIEPPTQQ+47Zwgf9fnnn4sVK1YIIYT43//+JxYvXix9VlhYKGbMmCFqa2tFeXm59O9Vq1aJrVu3CiGEWL9+vdi0aZPdvJ7Embb4v//7P7F3714hhBAZGRniwQcfFEIIsWzZMnHixImO3wgXcaYtvv32W/H0009bLcdX94t6er1e3HbbbSInJ0cIIcS8efNESUlJx26ACzXXFkLUHQOzZ88WQ4cOFTU1NUIIId58803x8ssvCyGE+PTTT8WqVauEXq8XkydPFmVlZaK2tlbMmTNHFBYWduzGuIAz7fHSSy+JTZs2CSGEyM/PF7fccosQQogXX3xR7Nmzp+Mq72LOtMXZs2fFokWLrPJ5w77hTFs09MADD4iMjAwhhHdfS86dOyduvfVWYTQahclkEnfeeaf48ccf3XbO8Nmu4aNHj2LcuHEA6n6NZWVlSZ9lZmZi6NChUKvVCA4ORp8+fZCTk2NVZvz48Th48KDdvJ7EmbZYsWIFJkyYAAAwmUzw8/MDAGRnZ2PDhg246667sH79+o7fmDZypi2ysrKQnZ2Ne+65Bw8//DAKCwt9dr+o9+6772LMmDFISEiA2WzGzz//jKeeegrz5s3DRx991OHb0lbNtQUAyOVybNq0CaGhoTbLjB8/HocOHUJ+fj769OmDkJAQqNVqXH/99Thy5EjHbYiLONMe9913H+bNmweg6Tlj69atmD9/Pp577jkYjcYO2grXcKYtsrOzcfnyZSxYsAC/+93vcPr0aa/YN5xpi3pffPEFtFqtVN6bryXdu3fHxo0boVAoIJfLYTQa4efn57Zzhs92DVdWViIoKEj6W6FQwGg0QqlUorKy0qrbSqPRoLKy0ipdo9GgoqLCbl5P4kxb1N+uP336NJ5//nm8+uqrAIDp06dj/vz5CAoKwkMPPYQvv/zSo7pEnWmL2NhYJCUlISUlBTt37sTq1auRmprqk/sFAOj1eqSlpUkBX1VVFe655x78+te/hslkwsKFC5GUlIQBAwZ07Aa1QXNtAQBjxoyxWcYbzxeAc+2h1WoB1D0ysHz5cvzpT3+S8k6ePBlRUVH4y1/+grS0NNxzzz0dsBWu4UxbREZG4oEHHsC0adNw5MgRLF++HE888YTH7xvOtEW99evX48UXX5T+9uZriUqlQnh4OIQQWLNmDQYNGoSYmBi3nTN89o5gUFAQdDqd9LfZbJZ21saf6XQ6BAcHW6XrdDpotVq7eT2JM20BAN999x0efPBBrFmzBrGxsRBC4N5770V4eDjUajUmTJiAkydPduzGtJEzbTF69GhpaqApU6bg5MmTPr1fHDp0CCNGjJD+DggIwMKFCxEQEICgoCCMHj3a4+6ONtcWjpTxpvMF4Fx7AEBubi7uu+8+PProo9JzgHPnzkXv3r0hk8mQmprqVecMe5KSkpCamgoAGD58OC5fvuwV+4az+0VeXh60Wq30DJ23X0sAoLa2Fo899hh0Oh3+8pe/NCnTkecMnw0Ehw0bhoyMDADA8ePHpQf9ASA5ORlHjx5FbW0tKioqkJ+fj/j4eAwbNgxff/01ACAjIwPXX3+93byexJm2+O677/C3v/0NGzduxODBgwHU/QKaMWMGdDodhBD4/vvvkZSU5JZtcpYzbfHkk0/i888/B1AXBCUmJvrsfgEABw8exPjx46W8Z8+exfz582EymWAwGHDs2DEkJiZ27Ma0UXNt0VyZxueLuLg4/PzzzygrK4Ner8eRI0cwdOjQdq17e3CmPfLy8vDII4/ghRdekB4rEUJg1qxZKCgoAGA5fjyJM23x73//G2+99RYAICcnBz179vSKfcOZtgCanjO8/VoihMDvf/97JCQk4Omnn4ZCoZDKuOOc4bNzDde/0XPq1CkIIfDMM88gIyMDffr0QWpqKrZs2YIPP/wQQggsWrQIU6dORXFxMVasWAGdToewsDC88MILCAwMtJnXkzjTFrNmzYJer0dkZCQAICYmBk8//TR27NiBd955B2q1GjfccAMefvhhN29d6zjTFufPn5e6uQICArB69Wp07drVJ/cLAHjggQfw6KOPYuDAgdKyXn/9dezZswcqlQqzZ8/GXXfd5a7NckpLbVFv0qRJ2L17N/z8/FBdXY0VK1agqKgIKpUKL7zwAiIjI6U3AIUQmDt3Lu6++243bplznGmPJUuWIDc3F7169QJQd/dj7dq1+Oabb/Cvf/0L/v7+iIuLw5NPPgmVSuWuTWs1Z9ri6tWrWL58OaqqqqBQKPDUU08hLi7O4/cNZ9oCqHsjuP4RgXrefC0xm8344x//iCFDhkj5//jHP2LAgAFuOWf4bCBIRERE5Ot8tmuYiIiIyNcxECQiIiLyUQwEiYiIiHwUA0EiIiIiH8VAkIiIiMhHMRAkIupAL730EtLT01tdTqfT4ZFHHsHMmTMxc+ZMacJ6IqK24PAxREQe4J///Cf0ej1WrFiBkpISzJ49Gzt27ECXLl3cXTUi8mA+O9cwEXmP77//HuvWrYNKpcKFCxcwadIkBAYGYt++fQCADRs24OTJk3j55ZdhNBoRFRWFVatWISwsDLt378amTZtQU1MDvV6PZ555BsOGDcOCBQswePBgHD16FKWlpXjyySelGTFseeWVV3Dx4kXk5+fjypUruPPOO3H//fdj27Zt2L59O8rKyjBx4kQUFhZi5MiRmDNnDjZv3owPPvgACoUCEydOxPLly1FcXIynnnoKBQUFkMlkWLZsGVJSUjBy5EjExMQAACIiIhAaGori4mIGgkTUJgwEicgr/PDDD9i1axdCQ0ORkpKCFStWYNu2bXjiiSeQlpaGvXv34u2330ZISAjS0tLwj3/8A6tWrUJaWhrWrVuH8PBwfPTRR9iwYQPWrVsHADAYDPjwww+xf/9+vPTSS80GggCQlZWFtLQ0mM1mzJkzBzfccAMA4PLly/jss8+gVCrx+OOPAwAyMzPx/vvvY+vWrQgICMD999+PrKwsvPHGG5g7dy5SU1NRWFiI+fPnY8eOHRgzZoy0ns8++wx6vR79+vVrp9YkIl/BQJCIvEJ8fDx69OgBAAgLC5OCsJ49e2L//v24dOkSFi5cCKBu+qeQkBDI5XK8+uqr2L9/P86cOYPDhw9DLrc8Oj1u3DgAQP/+/VFWVtZiHWbMmAGNRgOgbhqt7777DmFhYRg0aJDVhPMA8N///hcTJ06UJpDfvHkzgLp5V0+fPo2XX34ZAGA0GnH+/Hlpyr7du3fjmWeewcaNG5ssk4iotXgWISKv0Hh+2vqJ3IG6wG/YsGHSnb7a2lrodDrodDrcdtttmDVrFkaMGIGEhAS89957Urn6uVBlMplDdWi8zvq//f39m+RVKpVWy718+TICAgJgNpvx1ltvITQ0FABQWFiIiIgIAMA777yDN954A2+88QYSEhIcqhMRUXP41jAReb3k5GQcP34cZ86cAQC89tprWLNmDc6ePQuZTIbFixdj1KhR2Lt3L0wmk9Pr2bdvH/R6Pa5evYovv/wSY8eOtZt3+PDh+Prrr6HT6WA0GrFs2TJkZWVh9OjReP/99wEAeXl5mDlzJqqrq7Fv3z7pmUIGgUTkKrwjSEReLzIyEs888wz+8Ic/wGw2o1u3bvj73/8OrVaLgQMHYtq0aZDJZBg7diyOHj3q9Hr8/Pwwf/58VFZWYtGiRejXrx8yMzNt5k1MTMQ999yDefPmwWw2Y8qUKUhJSUFcXByeeuopzJw5EwCwZs0aBAUF4eWXX0ZtbS0WL14sLWP16tUYPHiw0/UlIuLwMURELvDKK68AAJYuXermmhAROY53BImIHLR582Zs3769SXrXrl2RnJzshhoREbUN7wgSERER+Si+LEJERETkoxgIEhEREfkoBoJEREREPoqBIBEREZGPYiBIRERE5KMYCBIRERH5qP8HzPqvsNB5UDw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12" descr="data:image/png;base64,iVBORw0KGgoAAAANSUhEUgAAAoIAAAHBCAYAAAD91NpKAAAABHNCSVQICAgIfAhkiAAAAAlwSFlzAAALEgAACxIB0t1+/AAAADl0RVh0U29mdHdhcmUAbWF0cGxvdGxpYiB2ZXJzaW9uIDIuMi4yLCBodHRwOi8vbWF0cGxvdGxpYi5vcmcvhp/UCwAAIABJREFUeJzs3Xl8VPW9P/7XOWe2ZJLJRkJIQoCwExIUFXBDMUEQVHbX0rqzWFq9329v+/VWex9tr/1e68/efq3g0lor0loQVFRcIKKoKGiRBAgkbCEkJISsk8wks5xzfn9M5mRhkgwwk5lkXs8++pD5zPaeyfaazyqoqqqCiIiIiCKOGOoCiIiIiCg0GASJiIiIIhSDIBEREVGEYhAkIiIiilAMgkREREQRikGQiIiIKEIxCBIRERFFKAZBIiIiogjFIEhEREQUoRgEiYiIiCIUgyARERFRhGIQJCIiIopQDIJEREREEUoX6gIuVltbGw4ePIjk5GRIkhTqcoiIiIhCQpZlnDt3DpMnT4bJZLqg+w7YIHjw4EHce++9oS6DiIiIKCxs2LABV1555QXdZ8AGweTkZACeF52amhriaoiIiIhCo7q6Gvfee6+WjS7EgA2C3uHg1NRUZGRkhLgaIiIiotC6mKlyXCxCREREFKEYBImIiIgiFIMgERERUYRiECQiIiKKUAyCRERERBGKQZCIiIgoQjEIEhEREUUoBkEiIiKiCMUgSERERBShGASJiIiIIhSDIBEREVGEYhAkIiIiilAMgkREREQRikGQiIiIKEIxCBIRERENUA6XjOKTdRd9f10AayEiIiKifvJtcTXWbSnCmcrKi34MBkEiIiKiAaSm3o4X3y7Ct8VnL/mxGASJiIiIBgCXW8Hbnx3FP7eXwulWAACCANx4RQZOfnpxj8kgSERERBTm9pfWYN3mIpyptWltY4bH49GlU2BCC/76+4t7XAZBIiIiojBVb23Dy+8cwFeFZ7S2mCg9fjR/Em6ePgKiKKCiouWiH59BkIiIiCjMyLKC9748iQ0fHUabU9ba864cjgdunwyL2RCQ52EQJCIiIgojh0/W44W39uNUdbPWNnKYBauX5mLiyKSAPheDIBEREVEYaGpx4NX3DuHT705rbVFGHX4wdwLmX5cFSRQC/pwMgkREREQhJCsqPv66DK9vK4atza21X39ZOh5eMBkJFlPQnptBkIiIiChEjp1uxJ827cfxyiatLS3ZjEeXTEHu2OSgPz+DIBEREVE/a7E78bdtxfj461NQ29sMehF35o/HohvHQK/rn1OAGQSJiIiI+omqqij4thx/fb8YVptTa5+enYoVi3KRnBDVr/UwCBIRERH1g7IqK17YtB9HTjVobUMTo7FycS6unDg0JDUxCBIREREFkb3NhTc+OoIPvjwJRfUMBOt1IpbMGotleWNh0Eshq41BkIiIiCgIVFXFl/sr8cq7B9HQ7NDaLx+XjNVLpyA1yRzC6jwYBImIiIgCrPJcC154qxAHjtVqbUlxJjyyMAdX5wyDIAR+T8CLwSBIREREFCBtTjc2bi/F258fg1v2DANLooAFM7Nw980TYDKGV/QKr2qIiIiIBqi9h6rw4pYDONfYqrVlZyXh0aVTMHxobAgr6xmDIBEREdElOFtvx4tbivDd4bNaW3yMEQ8umIwbLk8Pm2FgXxgEiYiIiC6Cyy1j885j2LSjFE63AgAQBQHzrhmJ5fMmItqkD3GFfWMQJCIiIrpA+0trsHZzEapqbVrb+MwEPLpsCkalxYWwsgvDIEhERETkp7qmVrz8zgHsLqrS2mKj9bjv1mzkX5UJUQzfYWBfGASJiIiI+uCWFWzddQL/+OQI2pwyAEAAkD89E/ffmo3YaENoC7xIDIJEREREvTh0og4vvLUfp8+2aG2j0iz48bLLMC4zIYSVXToGQSIiIiIfGpsdePW9g9j5rwqtLdqoww9umYh5146CNMCGgX1hECQiIiLqRFZUfLj7JNZ/eBj2NrfWfsPUDDx4ezYSYk0hrC6wGASJiIiI2pWWN+CFTftx4oxVaxueEoPVS6dg8ughIawsOBgEiYiIKOI125147f1ibN9zCmp7m8kg4a7Z47HghtHQSWJI6wsWBkEiIiKKWIqiouDbcvz1/UNotru09qtzhmHFohwkxUWFsLrgYxAkIiKiiHTyTBNe2FSIkvIGrS01KRqrluRi6vihIays/zAIEhERUUSxt7nwxoeH8cFXZVBUz0CwXidiWd5YLL1pLPQ6KcQV9h8GQSIiIooIqqpi1/eV+PPWg2hsdmjtV0xIwcrFuUhNMoewutBgECQiIqJB7/TZZqzdXIiDx+u0tuT4KKxYlIPpk4eFsLLQYhAkIiKiQavN4cabO0rxzmfHICueYWCdJGDRjWNwR/44mAyRHYUi+9UTERHRoKSqKvYcqsZLW4pQ29SmteeOGYLVS6cgPTkmhNWFDwZBIiIiGlSq62x4cUsR/nWkRmtLiDXi4YU5uG5KGgRh4B8NFygMgkRERDQoOF0y3vr0KN769ChcbgUAIAoCbr1uFO6dOwHRJn2IKww/DIJEREQ04O07UoN1WwpRXWfX2iaMSMCjyy7DyGGWEFYW3oISBF0uF5544glUVlbC6XRi1apVGDNmDH7xi19AEASMHTsWv/rVryCKg/O4FiIiIuoftY2tePmdA/j6QJXWZjEbcP+tk5B3VSaHgfsQlCC4detWxMfH4/e//z0aGhqwaNEiTJgwAY899himT5+Op556CgUFBZg9e3Ywnp6IiIgGObes4J3Pj+PN7SVwOGUAgABgztUj8aN5ExETbQhtgQNEUILg3LlzMWfOHO2yJEk4dOgQpk2bBgCYOXMmvvrqKwZBIiIiumAHjtdi7VuFqKhp0dpGp8fh0WVTMHZ4QggrG3iCEgTNZs/O3C0tLfjJT36Cxx57DP/93/+tdc+azWY0Nzf3+TjPP/88/vSnPwWjRCIiIhpgGqxt+Mt7B/H5vkqtzWzS44fzJmLO1SMhiRwGvlBBWyxSVVWFRx99FPfccw9uu+02/P73v9eus9lssFj6nri5Zs0arFmzxud1FRUVyMvLC1i9REREFJ5kWcG23Sex/sMjaHW4tfabrhyOB27LRlyMMYTVDWxBCYK1tbV44IEH8NRTT+Hqq68GAEyaNAl79uzB9OnTsWvXLsyYMSMYT01ERESDyJFT9XhhUyHKqqxaW2ZqLB5dOgWTRiWFsLLBIShB8MUXX4TVasXatWuxdu1aAMB//Md/4Le//S2ee+45ZGVldZlDSERERNSZ1ebEa+8fwva95VqbySDhnrkTcPt1WZAk7jwSCEEJgr/85S/xy1/+8rz2N954IxhPR0RERIOEoqjYvvcUXvugGC12l9Z+7ZQ0PLxgMpLiokJY3eDDDaWJiIgoLJyobMILb+1HaXmj1pY2xIzVS6ZgyrjkEFY2eDEIEhERUUjZWl1Y/+FhbNt9EqrqaTPoRNwxezwW3zgGeh2HgYOFQZCIiIhCQlVVfL6vAn/eehBNLU6t/apJQ7FyUS5SEqNDWF1kYBAkIiKifnf6bDNeeKsQh07UaW0pCVFYuTgXV01KDWFlkYVBkIiIiPpNq8ONf3xSgq27jkNWPOPAOknAklljsSx/HIx6KcQVRhYGQSIiIgo6VVWx+0AVXnnnAOqa2rT2y8YlY9XiXKQlx4SwusjFIEhERERBdaa2BS9uLsL3pee0tkSLCY8snIxrctO0I2ip/zEIEhERUVA4XDI27SjFls+OweVWAACSKOC267Nwz5wJiDIyhoQavwJEREQUcN8dPosXtxThbL1da5s0KhGrl07BiFRLCCujzhgEiYiIKGBq6u14+Z0D2HOoWmuLizHggduyMeuK4RwGDjMMgkRERHTJXG4F73x+DP/cXgqHSwYACAJwy9UjsXzeJMRE6UNcIfnCIEhERESXpOjYOax9qxCV52xa29jh8Vi9dArGZMSHsDLqC4MgERERXZR6axv+/O5BfLG/UmuLidLjvlsnYfa0ERBFDgOHOwZBIiIiuiCyrOC9L0/g7x8fQatD1trzp2XivvmTEBdjDGF1dCEYBImIiMhvh0/WY+3mQpRVWbW2kcMseHTpFEwYmRjCyuhiMAgSERFRn5paHPjr+8Uo+LZca4sy6rD8lgmYd80oSJIYwuroYjEIEhERUY8URcUne07htQ+KYWt1ae0zL0/HQ7dPRoLFFMLq6FIxCBIREZFPx043Yu3mQhw93ai1ZaTEYPWSKcgZMySElVGgMAgSERFRFy2tLqzfVowPd5dBbW8z6iXcNXscFtwwBnodh4EHCwZBIiIiAgCoqoqd/zqNV7ceQpPNqbXPmDwMjyzMQXJCVAiro2BgECQiIiKcqrJi7eZCFJ+s19qGJkZj1ZJcXDFhaAgro2BiECQiIopg9jYX/vFxCbZ+eQKK4hkI1utELL1pLJbeNBYGvRTiCimYGASJiIgikKqq+KroDF555yDqrW1a+9QJKVi5KBfDhphDWB31FwZBIiKiCFN5rgXrNhei8Git1jYk3oRHFuZixuRUCAKPhosUDIJEREQRwuGSsXFHKbbsPAq37BkGlkQBC28Yjbtmj4fJyFgQafgVJyIiigB7D1XjxbeLcK6hVWvLGZ2EVUumYPjQ2BBWRqHEIEhERDSIna234+W3i7C3+KzWFh9jxEMLJmPm5ekcBo5wDIJERESDkMstY8tnx7BxRymcLgUAIAjA/Guz8IO5E2CO0oe4QgoHDIJERESDzP7SGqzbUoQz52xa2/jMBKxeOgVZ6XEhrIzCDYMgERHRIFHX1Io/v3sQXxae0dpiovV44NZs5F2VCVHkMDB1xSBIREQ0wLllBe9/eQIbPjqCNqcMABAAzJ4+Aj+aPwkWsyG0BVLYYhAkIiIawA6dqMPazYUor27W2rLS47B6SS7Gj0gMYWU0EDAIEhERDUCNzQ789b1D+PRfp7W2aJMOy2+ZiFuuGQWJw8DkBwZBIiKiAURWVHz0dRnWbyuGrc2ttc+6IgP335aNhFhT6IqjAYdBkIiIaIAoLW/A2rcKcbyySWsbPjQGq5ZMQc7oISGsjAYqBkEiIqIw12x34vUPivHxnlNQPSfDwWSQcPfN43H7zNHQSWJoC6QBi0GQiIgoTCmKik+/K8er7xWj2e7U2q/JHYaHF+RgSHxUCKujwYBBkIiIKAydPNOEtZsLcaSsQWsblmTGyiW5mDo+JYSV0WDCIEhERBRG7G0u/P3jI3jvy5NQFM84sF4n4o78cVgyawz0OinEFdJgwiBIREQUBlRVxRf7K/Hndw+iodmhtV81cSgeWZSD1CRzCKsLnn0lNdixtxzVdTakJpmRPy2TPZ79iEGQiIgoxCpqmrFucxGKjtVqbcnxUVixKAfTJw8LYWXB4Q1/xSdrUdfUEXqPnm7EF/srL+ox9ZKImVPT8dhdUwNVZkRgECQiImrX371TbU43/rm9FG9/fgyy7BkGliQBi28cgzvyx8FkGHx/pveV1OClLYWotzq04/ACwSUrKPj2NA4cq4VeJ8LhUmDQixidHt+vvYw/fe4znOi0vY8kAvfMnYg78sb1y/NfqMH3HUZERHQR9pXUYP22Yu1yVW2LdjnQIUJVVew5VI2X3z6Ac42tWnvumCFYtSQXGSmxAX2+QOkpKO8rqcGr7x3C6bPNUBQVoggMiY9GSnwUHC4ZqUlmGPQiCo/Woq6pVdsCJxjONbTCoO80j1JtQFVtC4DAfx276x4CAUBWgPXbDgNAWIZBBkEiIiIAO/aW+2wv2Fse0ABRXWfDS28fwHeHz2ptCbFGPLwgB9ddlgZBCM7RcBsLSrH18+NobnUBACQBUFRAUVUIggABnn8DgCSKiDJKMBp0MOpFuNwKahvbtOsB4ERlE/aX1iDRYkL52eYu4U5RgJp6O2rq7ZBEAWVVVrjdCkRRCGoIBADvwyuqCllWUV3XimiTC5t2lAY9CHYPgZ19tLuMQZCIiChcVdfZfLfX+26/UE6XjC2fHcPGHaVwuRUAgCgKuO26UbhnzgREm/QAfPe6AcCmHaUoq7JCVhQYdBLM0fo+hz33ldRg045SHDlVD7fcNYEpnf6tdktnbllBs11Bs93V4+uRFRXNdlevt/HeTm5f/ez9b7Apqgq33PEKXW4FRysasa+kJmQLUTrvAxlOGASJiGhA6224sqf5fvtKavCHf+xDY6fVuV6JFiMSLR3n9aYmms97HqNeQk2j3dNL1j4UOnyoBTMvT0fZGavPEHe4rP68IKQqKj797jTqrQ7ttn98cx+sNidkRcXxyiZ8VXRG20bG21fY6pDRZHPizDkbvthfibgYA26fORrfH6lB6ekGuNwKVBUQBEAQBO3+kUASBW2+JQAI7e+aXhID3rt7IWKjDSF53r4wCBIR0YDk7e0qOdUAFZ7hzapaG45XNCAl0Yz9pee02x493YivD1Qh2qRDi92J3nJRvdWBeqsnIAoArHYXFv5sa6+9WYoCnKqyYn2VFQAgikBVrQ0Hjp2Drc2t9QB2pwJotrvwVVEljlc0wq2oHVvHqOgyFOu9vS9NLU688eHh80Kfqp7f2xdqAnp+HYEwNDEaVZ16dyXREwQtZkPAend7kpUe1+Pw8NxrRgb1uS8WgyARhT3uM3a+7u/JyDTLeT1R/r5HgX5/F//8PZ/BRxAQ5PlhKlxuBS2tLpyptZ93rVtWYLVd2PCcCs9ctwulKEBLa+9Dpt1vX1Vru6SAFI6hz5dgVCgKgF4n4brL0uByKWhodsDlliEIAox6CRazAdEmnda7Gyx//LcbuWqYiCiQ+nMl50DR/T05XtGAvYeqkRRnQrRJd0HvUW/vL4Beh1Z9Xddbz9kAyCghFYlvjyQKEAUBkuTpyXTJSpfvE71ORHZWEizRnt681EQz8tq/1zYWlOKj3WVotjsRG23A3GtGamGr+/e1V1778Hsw/fHfbgz6cwQSgyARhbX+Wsk5kHR/T6w2V/t/nYg2dfxa9+c96un93VRQijaHW7vcPSD6Co/HKhr7bTEAhQfvAufuQ9LxsUaYTXrUNrZ2LNxQoU1yFCBArxNhMkpIjo8673GXz5vU5/fuHXnjeuxl8963YG/5eQGSumIQJKKwFuyVnANR9/fEOwzrkrsOx/rzHvX0/p6qsmJoYvR57QV7y3vsufpod1mfz0ehoZM8Cyi8XzsBgCACYnuSEyAAAmDQiXC6ZLi6rTA2R+lh6zTULQiAThIhCgIUVcXVk4f5DFz/9j+fQ1U9i17QaVccbyUOp4zl8yYFJbBNHZ/C4OcHBkEiCmupSWZtM9gu7UGe6xPOur8nep1nnze9JHa9nR/vUU/vb09hr7re1uMQrzVMt8cYDLzzK00GCYkWI6rr7L0uePGSRAH3zJ0QkPlp9//mEzT7mGMZH2PEz5Zf6fM+3u8vSRS69BZ7V/LGRhsY2EJM7PsmREShk9/DnJ7+mOsTrrq/Jxazvv2/Xben8Oc96un9HZlq8dmemmhGapLvgGkJ0+0xQsm7YvVCCfBu/QIkWkwYnR6HyaOTMG1SKmKiDUiKi0LakGiMyYhDTJQeoiBAEDw9fEa9BKNeQkyUHtfmpgVskcItPax67W01rPf7y2I2dmn3vi/hupI2krBHkIjCGuf6nK/7ezImIwF50yw4dcZ6we9RT+8vgF4n2/u6bu41I/F10Rkcq+j5dIVIopMESJIIPQC3rEJWOhZCiCKgKgDae/q8c+3iYoxwOmW0Ot2QRAEWsxGJFk+IWpY3rstiHe/XwGLWw+GS4ZZVSFJH8LSY9QH9wOQNlD0t0PCl8/fXoZN1aLG7oKgq4mOMfd6X+geDIBGFPQ4dnS+Q70lvj9VbAPd13ZiM+C7tI9I8AfV4ZROcLhkGvYjR6fHYtb8yILWHq8vGJftc6Qp4QpwnGNWixe72GYy8t+npve8e4BMtUWhpdaGuyXNu8YhUC5bljwv4z01vCzR6wp/f8CaoA2HTIR8qKiqQl5eHgoICZGRkhLocIiIapGytLmz46DDe/+qk1qNn0Iu4M388Ft04GnqdFNoCKeJdSiZijyAREZEPqqri8+8r8ZetB7scRTctOxWPLMzxuaqaaKBhECQiIurm9NlmrNtchAPHa7W2lMRorFyUg6smpYawMqLAYhAkIiJq1+pw45/bS/DO58e17U50koClN43F0rxxMOo5DEyDC4MgERFFPFVV8fWBKrzyzgHUNrVp7ZePS8bKxblIS44JYXVEwcMgSEREEe1MbQtefvsA/nWkRmtLtJjwyMIcXJM7DIJwcXsBEg0EDIJERBSRHC4Zmz89irc+Paod0yeJAm6fmYW7b56AKCP/RNLgx+9yIiKKON8dPosXtxThbL1da8selYhVS6ZgxDDfp6oQDUYMgkREFDFqGux45Z0D+OZgtdYWZzbggdsnY9YVGRwGpojDIEhERIOey63g3V3H8eYnJXC4ZACeY93mXTMKP7hlImKi9CGukCg0GASJiGhQKzp2Dus2F6GipkVrG5cZj1VLpmBMRnwIKyMKvaAGwcLCQjz77LNYv349Dh06hJUrV2LkyJEAgLvvvhvz5s0L5tMTEdEAsK+kBjv2lqO6zobUJDPyu52re7HqrW14detBfP59x7nGMVF63HfrJMyeNgKiyGFgoqAFwVdeeQVbt25FVFQUAKC4uBj3338/HnjggWA9JRERXaRghbG+nu94ZSPq2/ftU1WgqtaG4xWNWLE4V3v+zrV5N3R2uOQe65RlBR98dRKvbzusDQMDQLRRwuTRSUhOiO4SAvv7tROFk6AFwczMTDz//PP493//dwDAwYMHcfLkSRQUFGDEiBF44oknEBPDDTqJiEJtX0kN1m8r1i5X1bZol30Fot6Ck6/rAHRpG5lmQcHeU7DaXGhpdXV5bLeswOVWsKmgFFPHp2BfSQ1e2lIEq80Jh0uGLKuQJAHJ8SZU1ar445v7IMsq2lwyYqMNuHJiCo6UNaCsyqo9pgBAlAS0ORX860gNDh6vw6JZY3BH3rheXzsAbNpRirJqK6ACI4dZsCx/HEMiDSpBC4Jz5sxBRUWFdjk3NxfLli3D5MmTsW7dOrzwwgv4+c9/3utjPP/88/jTn/4UrBKJiAiekOZLwd7y80JPX8Gp+3UvbSlCm9MNp8sT8KpqbfjmYBUAQGk/wq0zWVGhqjJOtQe5TTtKUdfeYyjLKlSocMsqahvboKJN2/9PJwmob2rFR1+f0h5LEAC9ToSiqNpxcbIMuAQFb+88hjEZ8T2+9k07SlFvbdOeGwCOnm7ES1sKsWLxFIZBGjT6bbHI7NmzYbFYtH//5je/6fM+a9aswZo1a3xeV1FRgby8vIDWSEQUiarrbL7b689v7y00nh/rPPP0nC4Fep0IwLN61+VWIAieoWBfFNXTMwjA0xvXTvU+gwo42wOgl1vu+mAx0XoMiTOhqtbeJXB6H8PlVlDQ3kvpy6lqq8/6rDaXz4BMNFCJ/fVEDz74IIqKigAAX3/9NbKzs/vrqYmIqBepSWbf7Ynnt5+obER1nR2nz7agus4Oe5sbgCc0+gpVTpfSEeA66SkEehl0UvsNO9oECN2bfNLrRFw+LgU6SYReJ3Z5fu9j6HUiquttPb52AFpvY/c2XwGZaKDqtyD4n//5n3j66aexfPly7Nu3D6tXr+6vpyYiol545/F1l9etfV9JDZpanFpAcrkV1DW1wd7mRmqi2XeoEjrCl9bkx2LdmGgDAM+8PC9J6vuOBp2I+Bij9posZn2X5/c+hsWsR2qiucfXPiLVovVidqbXiT4DMtFAFdSh4YyMDGzcuBEAkJ2djTfffDOYT0dERBfBO8xZsLfc00uWaEaej5WzO/aWw2LWo67J0aXdanNqobHzHEHAE8zkbsO2OlGE0J6xnK7ze91io/UYnR4HAFiWPw4vbSmE1eaC0yVDJwpwyb77BEVBgCAImHvNyC6vyeFS0NTigCAIMOolWMx6RJv0XV5j99cOAC9tKeoyRxDwBMjuAZloIOOG0kREhKnjU/pcIVxVa4PFrEdSnBFWmwsut2fuX1yMoct9O4eqq3PTULC3HFabEy5ZgV4SYTEbkDctE6fOWLH/6Dk0251QVc+CD4vZiESLUQtbU8enYMXiKdj6+XEUl9Wh1dERHHWSAJNRhzaHG7KiItasx+0zR+OOvHHnvaZ9JTU9Bt2eXvuKxbnYVFCqLVwZkcpVwzT4MAgSEZFP3VcIA0BdkwNJcUakJkVrbWlDOrYC8xWqxmTE99rb2FtIa3W4sb/0HPYfPaet/NXrRFw7JQ1ul4KaRnuPPZid9RT2enMx9yEaaBgEiYjIp+4rhC1mA+qa2mC1uRBt6jibt6+h0r4Cla/rVVXF7qIqvPLugS7Ds1dMSMGKRbkYNoTz9AYqbuAdXhgEiYjIp+6rgKNNOgAmNNudEEXBr564i3HmXAte3FKE70vPaW1D4kx4ZFEOZkweBsGf1SYUVjqfJGNtccJiNiDapOtz83IKPgZBIqIIciG9MalJZlTVtnRpizbpMCYjHj9bfmXAa3O4ZGwqKMXmT49p+whKooCFN4zGXbPHw2Tkn6yBqPMUA2v7qnNPL6+p/cOF783LqX/wp4qIKEJc6FFy+dMyz5sjCPQ9FHwx9hZX4+W3D+BsvV1rmzw6CasW5yIz1dLLPSncdZ5i0HlvRqvNqQVB7s0YOgyCREQR4kKOkgP831bmUtTU2/HyOwew51C11hYfY8SDt2fjhqkZHAYeBDpPMdDrxI59KOWOUMi9GUOHQZCIKEJU19lgb3N7tnJp3/rFYjb02hsTrJWzLreCdz4/hje3l2h7CQoCcOt1Wbh3zgSYo/R9PAINFJ2nGHTeh1IvdWzYzb0ZQ4dBkIgoQhj1Esqrm7XL3rlaiXGmfq2jsPQc1m0pROW5jgA6fkQCVi+Zgqz2jaRp8Og8xcC72txqcyEuxoi0ITFBWXBE/mMQJCKKdH0d3hsgdU2t+MvWg/hi/xmtLTZaj/tuzUb+VZkQRQ4DD0bdpxiMyUhg+AsjDIJERBHC4ZLPOxXEYtbD6ZaD+ryyrOC9L0/i7x8fQavDDcAzDHzz9BH44bxJsJgNQX1+Cj1uzh0m5ucXAAAgAElEQVS+GASJiCKEZ66W2mUzaCC4E/WLT9Zh3eYilLUf0wYAWWkWrF46BeNHJAbteYnIPwyCREQRoj+3g2lqceCv7x9CwbentbZokw4/vGUi5l4zChKHgYnCAoMgEVGE8A7NbSooxakqK1yyAqNOwrNvfAeHS4GqqoiLMeKWa0bijrxxvT5WTxtTy4qKT74pw+vbDqOl1aXdftYVGbj/tmwkxPbvwhQi6h2DIBFRBDlW0YiyM1a0OtyQFRVtjq7zA2sbW7HhoyPYta8CBr2khTwAWvAz6iXUW9u0zYC9G1NXnmvBp9+exrGKRu3xMofGYtWSXEwePaT/XiQR+Y1BkIgoQuwrqcHbO4/B4ZIhKz0vFVYUFeVnmzE6PQ5VtS14aUsRgI65hWVV1vZNgT1HhMmKirqmNrz89gHtMYwGCffcPAG3z8yCrtN+cUQUXhgEiYgixI695XC5Fchy3/vFqJ1uYrU5AXTsAec9GaKpxQG3rKC2qQ1Kp2B5bW4aHlowGUPiowJYPXV2IWdGE/WGQZCIaBDZWFCKD3eXodnuRGy0oct8vxOVjZAVBYrq38aB9jbPVi92hxuqqqK6zg6L2QC9ToTDJcPukGFrvw0AmAwS/s+PpmHqBAaSYLrQM6OJetNnECwrK0NUVBSGDh2KTZs2oaSkBFOnTsW8efP6oz4iIvLTxoJSbNxeCsAzvFvf1IY3PjyMXd9XYubl6Whqcbaf3etfEDzX2Or5hwoIEOByK6htbIUgClqvIAAIABIsRjy67DKGwH5woWdGE/Wm1yD42muvYf369VAUBTNmzEBVVRVmz56NzZs34+TJk3j00Uf7q04iIurDh7vLAHhCoFvpCGqVNc14e+cxGPQiXG4Fkij0OkcQgOc27UPIkiRAVVTIigJ3t2HlaJMO2aOScOv1WQwh/aS6zvfZ0L2dGU3Uk16D4ObNm7Ft2zbU1tbi1ltvxTfffAOj0Yhly5Zh6dKlDIJERGGk2e6Zy9c95MmKqvXgeU8WcbhkqKoKVfUs7PAOA4uiALNJB1UFbG0uCBCQEGNAo80Jp6sjXMbFGPDjZZdhenZqey8j9RfPxuAt57cHcWNwGrx6DYKKosBgMCA9PR0PPPAAjEajdp0sB/dIIiIiujCx0QY025xQuw39SqKgzeuz2jyLPYx6CRazHmMyEvCz5VfimfXfnRcuqmptcLoV1DS2dWkfPjQGzz12A0wGTjMPhf7cGJwGv17X9N988834wQ9+AFmWsWbNGgDAkSNHcM899+CWW27plwKJiMg/t1wzEoBnPl9nFrMRBr0EWe7oGXS5FdQ1OTAizQIA2l6BXrZWF9qccpe5gFFGCZlDY/DQghyGwBCaOj4Fy+dNQtqQGIiigLQhMVg+bxKH5umi9PqT/NOf/hTffvstJEnS2gwGA9asWYMbbrgh6MUREZH/vKuDt35+HFa7E5IowGI2ItFiRHWdHfGxBjhdClyyAr0kwmI24NQZzxnA3hDx/hcnUHyyrstqYINORFKcCWMy4pE/fQQDRxiYOj6FXwcKiD4/0l111VX4xz/+gbvvvhsAkJWVhWHDhuHXv/41nnrqqaAXSERE/rsjbxzuyBuHfSU1KNhbjup6G1ITzbA73Ig2nv8r37vAwOWWUVregMKj5+Bs7wUURQG3XZeFe+aM1/YQJKLBxa++/R07dmDnzp343e9+hxMnTuCXv/wlrr/++mDXRkREF6l7j5GvOYCAZ4HBvpIavLSlCGdqO1adThyZiNVLp2DkMEu/1EtEoeFXEPzLX/6CDRs2YO7cuTCZTFi7di1ycnKCXRsREQWIrwUGbreC2qZW/Orlr7U2i9mA+2/Nxk1XDococjUw0WDn1wGQ33zzDdavX4/58+cjKysL69atw9mzZ4NdGxERBUjnBQaC4NlSprLWhuKT9QAAQQBuuXokXvxFHvKnZTIEEkUIv3oEn3jiCTz99NOYMWMGAGDDhg1YunQpvvjii6AWR0REgTN1fAoMOhHrNheh/Gyz1j4mIx6rluRiXGZCCKsjolDwKwi+9957MJs7Nqq89957uWqYiGgAaWhuw2vvF+PT705rbeYoPX40byJunjESEnsAKcj2ldRgx95yVNfZkJpkRv60TK58DgO9BsEnn3wSv/nNb7By5UqfO8e//vrrQSuMiIgunayo+Gj3Sbz+4WHt9BAAyLtqOO6bn434WGMv9yYKjH0lNV3mqFbVtmiXGQZDq9cgmJWVBQDaZtJERDRwlJyqx7rNRThe2aS1jUiNxaolU5CdlRTCyijS7Nhb7rO9YG85g2CI9RoEN27ciPvvvx/PPPMM3nrrrf6qiYiILkGz3Ym/fVCMT/acgtp+2pzJIOHeuRNx23WjIEl+rRMkCpjqOpvv9nrf7dR/eg2CaWlpmDlzJhoaGpCXl6e1q6oKQRBQUFAQ9AKJiAYT7zyp45WNcLoUGPUistLjAzJfSlFU7Pi2HK+9fwjNdpfWPvOydDxwezaS4qIutXyii5KaZO5xH0sKrV6D4CuvvILq6mqsXLkS69at66+aiIgGPF8T4wFg/bZi2NtcqGtyAACaAahqo/ZHcur4lB7v21uAPFHZhHWbC3HkVINWQ3pyDFYuzsFl4y4tYHKSP10qX/tYAkBetzOuqf/1GgRFUURaWhq2bt3a420WLVqEt99+O+CFERENVD1NjDcZPL9yrTZXl9tbbU5Em3QoaJ9H1f2+L20pBCAAUM8LkBU1zdi2+yT2HqrWhoENehF35o/HohtHQ6+TcCk4yZ8Cwfu90vnYwzx+oAgLfm0f0xvV+5uHiIgA9Dwx/lS1FUMTo+FqP8vXyyV7LlfX23zet3twBDy/e+ua2uCWFZw8Y9Xap2en4uGFORiaGH0pL0HDSf4UKN2PPaTwcMlB0Ne2MkREkaynifFeep3YJQzq2xdvpCaaUeXjvi634u0QBAAoqgq3rKDz5/CUhCisWJyLaZNSL7n+zjjJn2hw49IxIqIAS03yPQF+RKoFAGAx67u0W8wGAJ75Ur7uq9eJ0EsidJIAt6zA5e4aAjOHxmLtz/MCHgKBnl8LJ/kTDQ4MgkREAZbfwwT4ZfnjsHzeJIzJSMCQeBMsZgOGxEdhTEY8ls+bhKnjU5A/LRP2Nheq6+w4fbYF1XV26HUC9DoRrU4ZstKRAA16EZlDY/Dggskw6i9tLuCFvhZO8icaHDhHkIgowPqaGN/3PClB+4+iqLC3KXC4ZO1aUQDiY03IHpWI/OkjgjrvipP8iQY3v4Og3W5HeXk5xo8fj9bWVkRHeyYiP/LII0ErjohooLrYifE79pYj2qSDySihsdmBBqvDOzUQkijg9pmjcdfscYg26Xt9nEDiJH+iwcuvoeGvv/4aCxYswOrVq1FbW4tZs2bhyy+/BADMmzcvqAUSEUWS6jobbK0ulFc3o75TCIwySvjjv92IB27L7tcQSESDm19B8LnnnsPf//53WCwWJCcnY8OGDXjmmWeCXRsRUUQ519CKemsbqurscMueCCiJAlISonDlhKEYMcwS4gqJaLDxa2hYURQkJydrl8eMGRO0goiIIo3LreDdXcfx5iclXeYCxpkNSIwzQRIF5E8fEcIKiWiw8isIpqamYufOnRAEAVarFRs2bEBaWlqwayMiGvSKjp3Di5uLcLqm4xzW9GQzUhKiYWtzcXEGEQWVX0Hw17/+Nf7rv/4LVVVVmD17NqZPn45f//rXwa6NiGjQqre24dWth/D59xVaW0yUHvfdOgmzp42AKHKzfiIKPr+CYFJSEh566CE899xzaG5uxsGDB5GSwk+nREQXSpYVfLD7JDZ8dAT2NrfWPntaJn40fxLiYowhrI6IIo1fQfDZZ59FcXExXn31VbS2tmLt2rX47rvvsGbNmmDXR0Q0aBwpq8fazYVdzgYelWbBqsVTMHFUYggrI6JI5VcQ/Oyzz/Duu+8CAFJSUvDXv/4VixYtYhAkIvJDU4sDf/ugGNv3lmttUUYdfjB3AuZfOwqSNLgPedpXUoMde8tRXWdDapIZ+ZzzSBQ2/AqCbrcbbW1tMJs9Z0u6XK6gFkVENBgoiorte0/hbx8Uo9ne8Xvzhssz8MDt2Ui0mEJYXf/YV1KD9duKtctVtS3aZYZBotDzKwjeddddWLx4MW666SYAwK5du3DvvfcGtTAiooHsWEUjXtxchJLyBq0tIyUGq5bkIndMci/3HFx2dOoF7axgbzmDIFEY8CsI3nfffbjiiivw7bffQqfT4fe//z0mTZoU7NqIiAacllYXNnx4GNt2n4TSfiyIUS/hrpvHY8HM0dDrBvcwcHfVdTbf7fW+24mof/UaBHfu3IlZs2bhnXfeAQAkJnomM5eWlqK0tBQLFy4MfoVERAOAqqr4bF8FXt16CI0tDq396pxheGjBZKQkRIewutBJTTKjqrbl/PZEcwiqIaLueg2CBw4cwKxZs7Bnzx6f1zMIEtFg13mhg1EvAQAcLrnLoofyaivWbSnCweN12v1SE6OxYnEurpw4NFSlh4X8aZld5gh65U3LDEE1RNRdr0HwJz/5CQDPSuHHH3+8XwoiIgoXnRc62NvcKK9uBgAkxRlRVavib+8fwiffnMI3B6sgt48D63Uilt40FktuGqsFx0jmnQdYsLcc1fU2npRCFGb8miO4c+dOPPbYYxAE7nRPRJGj80IHq82p/bupxQlFAc41teJEpz0Bp05IwYpFOUgbEtOvdYa7qeNTGPyIwpRfQTA+Ph5z585FdnY2jMaOXe9/97vfBa0wIqJQ67zQweVWAHjmAtodMmydTgUZEh+FhxdMxtU5w/iBmYgGFL+C4KJFi4JdBxFR2Om80EEnCWhzytoQsNfwlBg899gNMBn9+nVKRBRW/NrHYNGiRZgwYQIaGxvR3NyM3NxchkMiGvTy2xc02Fpd54XAKKOEzKExeGhhDkMgEQ1YfgXBV199FT/96U9RU1ODiooKrFq1Cps3bw52bUREIZWRHAOdJKKqzq6FQJ0kIDUpGldOGIoHF+Rw7hsRDWh+fYz95z//iS1btiAmxjMB+tFHH8Xdd9+NJUuWBLU4IqJQcLkVvPP5MfxzeykcLhkAIArA/OuycO+cCTBH6UNcIRFRYPi9WESn67hpVFSUdu4wEdFgUlh6Duu2FKHyXMcmyONHJGDV4lyMzogPYWVERIHnVxDMysrCnXfeifnz50On02H79u2IiYnBn/70JwDAj3/846AWSUQUbHVNrXh16yHs2l+ptcVGG/Cj+ZMwe1omRJGrgYlo8PErCKanpyM9PR1OpxNOpxPXXnttsOsiIuoXsqzg/a9OYsNHR9Dq6NgSZs6MEfjhvEmwmA0hrI6IKLj8CoK99fitWLEiYMUQEfWn4pN1WLe5CGVVHZtCZ6XHYdWSXEwYkRjCyoiI+scl73lQU1PT43WFhYV49tlnsX79epw6dQq/+MUvIAgCxo4di1/96lcQRb8WLRMRBVRTiwOvvV+MHd92nBwSbdJh+S0Tccs1oyBxGJiIIkTQNr965ZVXsHXrVkRFRQHwnELy2GOPYfr06XjqqadQUFCA2bNnB+vpiYjOIysqPtlzCq9/UIyWVpfWfuMVGXjg1mwkWEwhrI6IqP8FrUsuMzMTzz//vHb50KFDmDZtGgBg5syZ2L17d7CemojoPMdON+Jn/28X1r5VqIXA4UNj8fTqa/G/7rmCIZCIIlLQegTnzJmDiooK7bKqqtoZnGazGc3NzX0+xvPPP6+tTCYiuhgtdifWf3gYH35dBrX9YBCTQcLdN0/A7TOzoJM4RYWIItclB0FVVfu+EdBlPqDNZoPFYunzPmvWrMGaNWt8XldRUYG8vDz/iiSiiLCvpAY79pajus6GoYnRSE6IwqffnkaTzand5trcNDy0YDKGxEeFpK7UJDPyp2XyRBIiCguXHAQXLlzo1+0mTZqEPXv2YPr06di1axdmzJhxqU9NRKTZV1KD9duKAQAOl4zvDp9Fm1PWrh82xIyVi3IxdUL/BrDOdQFAVW2LdplhkIhCza8g+MUXX+APf/gDrFYrVFXVhnkLCgpw3333+fVEP//5z/Hkk0/iueeeQ1ZWFubMmXMpdRMRdbFjbzkURUW9tQ2NLR09gKIA3D1nAhbfOAYGvRSSunwp2FvOIEhEIedXEPztb3+LX/ziFxg7dqw2z88fGRkZ2LhxIwBg1KhReOONNy6uSiIalAI1ZKqqKo6ebsC5hlbISsd0lWiTDimJUbhr9vhAln1BqutsvtvrfbcTEfUnv4JgQkICZs2aFexaiGgQ6hz2jO09cg3NbWixu2Bvc8NokGAx61FVq/o9ZNr5MS1mAxqaHaius2vX6yQBQ+KjYDbpkJ4cG7wX54fUJDOqalvOb0/kee1EFHp+BcErrrgCv/vd73D99dfDaDRq7VdddVXQCiOiga/z/Dh7mwvl1Q4o7QvMZFmFChVwAnVuBQAQbdL3OWTqfUxFUdHQ7MDR041drk+INSIh1qidDZw3LTMYL81v+dMyu8wR9Ap1XUREgJ9BsKioCABQXNzxy0wQBLz++uvBqYqIBoXO8+OsNs/efbLsCYIq2gOhokIUBVhtLkSb9H0Ome7YWw5bqwvnGlvhljuGgeNjjPjBvIkoKj2H6nobUhPNyAuD1bne5y/YWx5WdRERAX4GwfXr1we7DiIahDrPj3O19/p5A6AAAWr7/zpf39uQaXWdDfuOnIWtza21SaKAIfEmWMwGzJk+AnOmjwj467hUU8enMPgRUVjyKwju378fL730Eux2O1RVhaIoOHPmDD799NNg10dEA1jn+XF6nQiXW4EAz5CtJAlwy6p2Wa/z7DXqa8jU5ZaxZecxbNxRCmd7YASAuBgDkiwmiKKAYUkxwX45RESDjl9b6j/xxBPIz8+HLMu49957MXToUOTn5we7NiIa4PI7hTqLWQ/AEwAlSYAoCNBJIgx6ERCAkcMsWD5v0nk9Z9+X1GDNszvxxkdHtBBoMkgYnhKD5PiosJkLSEQ0EPnVI2gwGLBkyRJUVlbCYrHgmWeewW233Rbs2ohogOs+Py7REgUIQIPVAadLhkEvYnR6vM85c3VNrXjl3YP4qvCM1mYxG3D/rdmItxix89vTnHNHRHSJ/AqCRqMRjY2NGDVqFAoLC3H11VdDluW+70hEEe9C58e5ZQXvfXECf//kCNocnt8zggDMnTESy+dNRGy0AQBw5YShQamXBiYe40d0cfwKgvfddx8ef/xxPP/881i2bBnee+89TJ48Odi1EVGEOXSiDus2F+JUdbPWNiYjDquWTMG4zIQQVkbhjMf4EV08v4LgLbfcgrlz50IQBGzevBllZWWYMGFCsGsjogjR0NyG194vxqffndbazFF6/HDeRMyZMRKS6P+JRhR5eIwf0cXza7FIU1MTnnzySfzwhz+E0+nE+vXr0dzc3PcdiYh6ISsqPvjqJFb934IuIfCmK4fjxZ/nYd41oxgCqU88xo/o4vkVBJ988knk5OSgsbER0dHRSElJwc9+9rNg10ZEg1hpeQP+9x8/x4tbirR9AUcOs+D/PnodHr97KuJjjX08ApFHapLvvSd5jB9R3/wKghUVFbjzzjshiiIMBgMef/xxVFdXB7s2IhqEmu1OvPBWIf73/9uFYxVNAACTUcKDt0/GHx6/AdlZSSGukAaa/B62DuKWQkR982uOoCRJaG5uhiB4hmjKysogin5lSCIiAICiqCj4thyvfVAMq82ptV9/WToevD0bSXFRIayOBjIe40d08fwKgmvWrMHy5ctRVVWF1atXY//+/Xj66aeDXRsRDRInzzRh3eYiHC6r19rSk81YsSgXl/OPNQUAj/Ejujh+BcHJkycjPz8fO3fuRFVVFWbPno2DBw/ixhtvDHJ5RDSQ2dtc2PDxEbz/5UkoiudMYYNewp3547DoxtHQ66QQV0hEFNn8CoIPP/wwxo8fj1mzZgW7HiIaBFRVxa7vK/HqewdRb3Vo7dOzU/HwwhwMTYwOYXUUaBsLSvHh7jI0tTggCAJio/UYlmTGwRN1oS6ti+XzJuKOvHG93mZjQSne/PgIXLKqtUWbdFBUFW63Ar3OcxrOsvxxYdsD2Z+ba/vzXNzsO7z5FQQBcCiYiPxy+mwzXtxShKJjtVpbSkI0VizKwbTs1BBWRsHwP2/uw87vKqCqKrzRqa5JRl1TW0jr8mX9tsM4cKwWsdEGn6Hkf97ch4JvT593P3v7qnYAcMsyDpfV46UthVixeErYBZq+NtcOZCjzZyNvbvYd/vwKgvn5+di0aRNmzJgBSeoYyklLSwtaYUQ0sLQ53Hhzewne3XUc7vbeFJ0kYsmsMViaNxYmg9+fO2mA2FdSg8/3VUBFRwgMd/tLzyFtiBnRJl2XUAIAn++r8OsxZEVFg9URlhtW97a5NoCAhjJ/NvLmZt/hz6/fzHa7HU8//TQSEjqOeBIEAQUFBUErjIjCm7dnoaq2BXqdhDO1LWhq6VgNfPm4ZKxYnIv05JgQVknBtGNvOWRloETADlabE9Gmjj9/BXvLoQIX9FocLiUsN6zubXPtQIcyfzby5mbf4c+vILhz5058/fXXMJlMwa6HiILMG+BOVDai2e6C0y1DJ4kYmWrB5RNSUHbGet6wUefhJKNeQrPdieo6OyRRgKyocLhk7fGT4kx4aMFkXJubpm05RYNTdZ1N+x4YSFyy0uVydb0NqgpIoqD1ZvdJCM8Nq1OTzKiqbTm/PdGMqgCHst6e60JuQ6Hl12aA6enpaGpqCnYtRBRk3vk6xysaUVPfima7Ew6nDIdTRkl5A978pATHKxqgqqo2bLSxoBTrtxWjqrYFtlYXjp5uRHl1M1yyArvD3SUEZiTHYO2/34TrpqQzBEaA1CQzLGbPCTAD5astANBLXf/0pSaau7wWfxh0YlhuWN3b5tqBPoHFn428udl3+POrR9DlcmH+/PkYO3Ys9Hq91v76668HrTAiCjzv0JDV5uzSiyN36gWx2lyINnX8nH+0uwxxMQbtforimQ+mdrq/KApITzYjyqjrcl8a3PKnZWq9PVabQ+tNE0XAoJPQ5pR7u3tI6HQiLGZDlzZvKKmqbUFTi6PPHk6dKITtquG+NtfuPEfQ62JDmT8beXOz7/DnVxBcuXJlsOsgon7gna/jcitdpvd3/rfL3XXYzGp3Ii7GAJdbgb3Nhe5/I3WSAFEUYNRLHO6JML7+yI9Is+DUGat2Wa8XUXS0FnXWNm0vyVCZPDoJl49P6VJf91BSsLccew5Vd+np9hykJUAUgPSUGDxw2+SwDjI9ba4djFDmz0be3Ow7vPkVBKdNmxbsOoioH3jn6+h1YpcwKHQa2NPrug6bxUbp0dDsQL21DWq3v+MGnQhBELT7cLgn8gymP/KD6bX0JBJeI10YHhhMFEG883UsZgMksSP8SZKg/d9i7hjatbe54ZIV1DV1hEBB8ITFRIsRBr1nO6mRaRYsnzeJf2CIiAYYbuxFFEE6Dw0JgoAWu1NbNTximEUbNqs414wWuws1Da3afXWSgMQ4E5LjoyBAgNMtc74PEdEAxyBIFGF6GxqSZQXbdpfhuyNnu5ymMHtaJn40fxLiYvxfVRlsPLYqfPBrQTRwMQgSEQDgyKl6rHurCCfOdGwVNXKYBauXTMHEUYkhrOx8PLYqfPBrQTSwMQgSRTirzYm/fVCMT/ac0tqijDr8YO4EzL92FCQp/KYS89iq0OrcA9jQ7IBBJ3Y5qQPg14JooGAQJIpQiqJi+95y/O2DQ2i2u7T2mZen44HbspEUFxXC6nrHY6tCp3sPYLPNe6ygqUsY5NeCaGBgECSKQMcrGrFuSxFKTjVobRkpMVi5OBdTxiaHsDL/8Niq0OneG+vdiqj7+b38WhANDAyCRBHE1urCGx8dxravTmobQxv1Eu6cPQ4Lbxhz3h6C4Sp/WmZAT0gg/3XvjbWY9ahrcpx3fi+/FkQDA4MgUQRQVRWf76vAX947hMZmh9Y+Y3IqHl6Qg5TE6BBWd+F4bFXodO+N9R4p6HKrEEWBXwuiAYZBkGiQK6+24sUtB3DgeK3WlpoUjRWLcnHlxKEhrOzS8ISE0PDVGxtt0nNDcaIBikGQaJBqdbjxz+0leOfz45Dbx4H1OhFLbxqLJTeNhbH9VBCiC8HeWKLBhUGQaJBRVRW7D1Thz+8cQG1Tm9Y+dXwKVizOQdqQmBBWR4MBe2OJBg8GQaJB5ExtC156+wD2HanR2obEmfDQwhxckzMMgiD0cu/A4CkTREQDB4Mg0SDgcMl4q+AoNu88Cpfbs3pTEgUsmDkad908HlHG/vlR5ykTRAMXP8RFJgZBogHu2+JqvPT2AZytt2ttk0cnYeXiXIxItfRrLTzxg2hg4oe4yMUgSBQgF/pp2nv7E5WNcLgUGPQiRqfHd7nfxoJSfLi7DM12J0x6CfGxRhj0ElKTzLhy4lDsLjqDPYeqtceMjzXiwduyccPUjH4ZBu6OJ34QDUz8EBe5GASJAuBCP017b29vc6Ou04IOqA3aHm3HKhqxcXspAEBRVVjtTljtTsTHGFDX1IovCyuhtm8KLQrA/OuycO+cCTBH6YP0KvvGEz+IBiZ+iItcA+MYAaIw19un6d5ub9XOaUX7ZZd2vw93l2ntsuxJfKoKNDQ7UW91aCFw/IgEPPfYDXhkYU5IQyDg2WPOF54yQRTeUpN8f1jjh7jBjz2CRAFwoZ+mvbf3Luzw8l6urreh2d4REhVv6utEFAUkx5vwzI+vhyj2/zCwL9xjjmhg4rGNkYtBkCgALnRI1Ht7vU7sEga9Z/2mJppRb3XA2uLQNoPuzGLWI8liwvChlrAJgV7cY45o4OGHuMjFIEgUABf6adp7e4vZ0GWOoMWs1+4XFaXDJ1+fQvcYaInWIyUhutfHJyK6UPwQF5kYBIkC4EI/TXe+vSA0wemStVXDM3KG4cv9ldjebdg9SyQAACAASURBVH6hySAhJTEKJoOOn9aJiCggGASJAuRCP013v72iqPh4zymsfasQLa0urX3WFRm4/7ZsJMSaAlovERERgyBRGDh2uhHrthSitLxRaxs+NBarluQiZ/SQEFZGRESDGYMgUQi12J1Y/+FhfPh1mbYdjMkg4e6bx+P2maOhk7jDExERBQ+DIFEIqKqKnf86jVffO4Smlo5tYq7JHYaHbs9BckJUCKsjIqJIwSBI1M9OVVmxbksRDp2o09qGDTFj5aJcTJ3AxR9ERNR/GASJ+om9zYV/fFKCrV+cgNK+N6BBJ2JZ/jgsvnEMDHopxBUSEVGkYRAkCrB9JTXYsbcc1XU2pCaZkXfVcNjb3PjzuwdRb+3YM/DKiUOxYlFOj0c7ERERBRuDIFEA7Sup6bKx9KmqJvz362fR6nBrbckJUXh4QQ5mTE6FIITXqSBERBRZGASJAmhH+ybQiqKiodmBhmaHdp1OErDoxjG4I28cTEb+6BERUejxrxFRAFXX2WBrdeFcYyvccsfhcFFGHf6/n87E8KGxIayOiIioKwZBogCprrOhrqmtyzxASRQwJN6EccMTLikEdp93mM/j5YiIKAAYBIkukcstY8tnx7BxeymcbkVrj4sxIMligigKyJ8+4qIfv/u8w6raFu0ywyAREV0KBkGiS/B9SQ1eersIledsWtvwobFIjo9CS6sTqYlm5F1i75133mF3BXvLGQSJiOiSMAhSRPMOuR6vbITTpcCoF5EQawIAOFxyj8OwdU2t+PO7B/Fl4RmtzWI24L75k5B3VSZEMXCrgavrbL7b6323ExER+YtBkCKWd8jV3uZCXZNndW+TqqKmoRWiICApzoiqWrXLMKxbVvD+lyfw94+PoNUhAwAEAZgzYyR+OG8iYqMNAa8zNcmMqtqW89sTuf8gERFdGgZBiljeIVerzaW1ye0rfUWdAKvNhWiTHoBnGNaol7BucyFOVTdrtx+TEYdVS6ZgXGZC0OrMn5bZZY6gV960zKA9JxERRQYGQYpY3iFXV6cFHio6tnzxtrtlBfuP1mDX/krtOnOUHj+cNxFzZoyEFMBhYF+8w9IFe8tRXW8LyLxDIiIigEGQIph3yFWvE7XQJ6Aj1OkkAU0tDtQ1tUHpyIe46crhuP/WbMTHGvut1qnjUxj8iIgo4BgEKWJ5h1wtZr02R1CSPEFQUVQ4VRW2xo49AUekxmLVkinIzkoKSb1ERESB1u9BcOH/396dx0dV3/sff89MNrIvJgSIYQ+yJEBUVAQpBKwLIDcoIopawALaPH62tlKrDy8XKlZa2yu4IBWxUi1QFvUqaAmoVAGDIA1hlc0IJCQhgZAh28yc3x+RQSQgGZI5yczr+RfzmTk5n/AlOW/O95zzHTVKERF1D9ZNSkrSs88+6+0WAEnnTrlaLHV3DQfYrKqqdais/OzScEGBVo2/tbuGD+ikAJvVrHYBAGh0Xg2C1dV1B9dFixZ5c7fABZ2ZcnW5DK37Ml8L39+pcnuN+/0be7fVQ3f0UlxUKxO7BACgaXg1CO7evVuVlZWaMGGCHA6HfvWrX6lPnz7ebAE4z8GjJ/XK8lztOlTqrrW9IkxTMtPUl+vyAAA+zKtBMCQkRBMnTtRdd92lQ4cO6aGHHtKHH36ogID625g7d65efPFFb7YIP3K6qlZvfbRb7392UK7v7gYJCrBqzLAUZf6kiwIDbCZ3CABA0/JqEOzYsaPat28vi8Wijh07Kjo6WsXFxWrTpk29n8/KylJWVla97x0+fFgZGRlN2S58lGEY+ve2I1rwXp5Kv3ct4HU9E/XQqFS1jg01sTsAALzHq0Fw2bJl2rt3r6ZPn65jx46poqJC8fHx3mwBfu7bY6c0b0WucveVuGsJsaGaPCpV/XommtgZAADe59UgeOedd+qJJ57QPffcI4vFolmzZl1wWhhoTFU1Di3N3quVn+yT47vVQwJsVo0e3EV3ZnRVSBD/DgEA/serR7+goCA9//zz3twl/JxhGPpiR6H++s52FZVVuut9usZrcmaqkhIiTOwOAABzcRoEPqvwuF2vrtyuL3cdc9diI0M06Y5eGtC7rSyWpl0aDgCA5o4giBZv654iZefkq/C4XYlxYRqUnqQDR05q2dq9qvlu6Tir1aKRAzvpnpu7KTQk0OSOAQBoHgiCaNG27inSolU73a/3HS7TprwC99rBktSjY6ymju6tDm0izWgRAIBmiyCIFi07J1+SVOtwqeRkpeyVDvd7UeFB+tnwnhpyzZVMAwMAUA+CIFq0gpIKlZ2qVml5lQzjbD0qPEjzpmUoPDSoQV/vh9PMQ/slu9ckBgDA1xAE0WLl7S/R0RK7TledPQsYHGhTfEyIOrWN9igEfn+auaCkwv2aMAgA8EUEQTQLS9fu1dsf7pLz7KV9sljqbvJwuQzJkAIDbRrYp60euK2HXn9/hz7Zctj9WavForioYEWGBclisSijX3KDezgzzfxDa3PyCYIAAJ9EEITplq7dq0Wrdp1XNwzJ6Tw731tT69Tazd/qk62Hz6n3TYlXcJBNpeVVSowNU4aH07mFx+3110vrrwMA0NIRBGG61RsONejzZ0JghzaRmjo6TT06xjVKH4lxYSooqTi/HhvWKF8fAIDmxmp2A8Cp0zUN3mbSHb30v78c1GghUJKGXmA62ZNpZgAAWgLOCMJ0EaFBqq6p/PEPficowKo7burc6H2cmU5em5OvwlL7ZU0zAwDQEhAEYbpb+3eo9xrB+lgs0sC+7Zqsl/RuCQQ/AIDfIAjCdGMyUiRJb63eJZdx4c8FB9o0oE9bPTo23UudAQDg2wiCMJ1hGEqIbqWo8GCVnap216/vlaiH7khVQmyoid0BAOC7CIIwVX5hueat2K7t+0vctcS4UP18VKqu7ZFoYmcAAPg+giBMUVnt0JI1e/TOp/vl/G4+ODDAqjuHdNXoIV0VHGgzuUMAAHwfQRBeZRiGNm4v0F/fzVPJibN3CqdflaDJ/5WqtleEm9gdAAD+hSAIrzlaUqH5K7dry+4id+2KqBBNGpWq/qltZLFYTOwOaP627ilSdk6+Co/blRgXpqE83gjAZSIIoslV1zq1fN3XWrbua9U66hYTtlktGjWos+4e1k2tgvlnCPyYrXuKtGjVTvfrgpIK92vCIABPcQRGk/py1zG9ujJXhcdPu2u9OsdpamaakhMjTewMaFmyc/Lrra/NyScIAvAYQRBNoqjstF57N08btxe4a9ERwZo4oqcGpScxDQw0UOFxe/310vrrAHApCIJoVLUOl975dJ+WZO9VdY1TkmS1SLfd2FH33tJd4a0CTe4QaJkS48JUUFJxfj02zIRuAPgKgiAaTe6+Yr2yPFeHi84erLolx2jq6DR1Too2sTOg5RvaL/mcawTPyOiXbEI3AHwFQRCXrbS8Sq+/t0OffnXYXYsIDdQDt/fQsH7tZbUyDQxcrjPXAa7NyVdhqV2JsWHK4K5hAJeJIAiPOZ0uffD5Qf39w92qrHa46zdf117339ZdUeHBJnYH+J70bgkEPwCNiiAIj+w+VKqXl/9HB4+Wu2ud2kZp6ug0XdUh1sTOAADApSIIQlLdM8pefy9P3xZVyPXdkm8/ZLFIPTvFqU1cmNZ871EWoSEBuu+W7rqtfwfZbFZvtQwAAC4TQRDauqdILyzeqrLyatUfAesYhpS3/7jy9h93136SnqQJI3oqJjKk6RsFAACNiiAIZefkq9xec9EQ+ENXto7Q1Mw0pXa5osn6AgAATYsgCBUet8t5gengC3nhVz9RYADTwAAAtGQcyaHEuDDZGvCIF6vFQggEAMAHcDSHhvZLVmRYkC41CqZ1ZToYAABfQBCE0rslaEpmb0WEXnz5N4tF6pMSr5mT+3upMwAA0JS4RtDPGYahz3OP6rV381R+utZdv6Z7a/18VKraXME6pgAA+CqCoB87UlyheStytW1vsbt2RXQr/XxUL13fq40sFpaGAwDAlxEE/VBVjUPL1n6t5R/vk8PpkiQF2CwaNaiL7h6aopBg/lkAAOAPOOL7mZwdhXr1ne0qKj3trqV1uUJTMtN0ZesIEzsDAADeRhD0E8dKT+uv72zXFzsK3bWYiGBNHNlLN/VtxzQwAAB+iCDo42odTq34ZJ+WZn+tmlqnJMlqkYYP6KRxP71KYa0ufqcwAADwXQRBH7Ztb5HmrcjVkWK7u3ZV+xhNHd1bndpFmdgZAABoDgiCPuj4yUoteG+H/r3tiLsWGRakB2/voYxrk2VtwCoiAADAdxEEfYjD6dL7nx3Q2x/tVmV13TSwxSL99PoO6t31Cm3ILdDqjYeUGBemof2Sld4twdyGAQCAqQiCPmLHgeOatyJXhwrK3bXOSVF6eHRvVVTWatGqne56QUmF+zVhEAAA/0UQbOFOnKrWwvd3aN2X37prYSEBGn9bD91yQwfZrBbNXvRlvduuzcknCAIA4McIgi2U02Xoo02H9OaqXbJXnl0absg1V+rB4T0UExHirhUet9f3JVRYWn8dAAD4B4JgC7Q3v0yvrMjVvm9PuGvR4cEyVLducO6+Et3av4PGZKRIkhLjwlRQUnHe10mMZR1hAAD8GUGwAbbuKVJ2Tr4Kj9ub9IaLrXuK9Pp7eTpSXCGXIYUE2hQfGyqbRTpd7dSx43YZ3322VbBNPTrGafu+EvdDoU/Za7R0zV5J0piMFA3tl3zONYJnZPRLbvTeAQBAy0EQvERb9xR55YaLrXuK9MLirSo7VS1JMgzpdLVD3xSUy2Kpe33Gjb3batLIXvrN3H/XuzLIhxsOaUxGiru/tTn5Kiy1KzE2TBncNQwAgN8jCF6i7Jz8euuNfcNFdk6+yu019b53JgQGBljVLTlGv73/WknSqdP1f/779fRuCQQ/AABwDqvZDbQU3rrhovC4XU6XIcM49+zfGbGRwUpuHa4ah9NdiwgNqvdrXagOAAAgEQQvWWJc/TdWNPYNF61jQ3WhdT9sVik2MkQWi+Wc/d7av0O9n7/lAnUAAACJIHjJhl7gxorGvOHi22On3DeI/JBFUlT42UfCfH+/YzJSNGZYiiLDgmSx1C0nN2ZYivuuYQAAgPpwjeAlasobLqpqHFqavVcrP9knh/NsCjxz/0er4AAlxIQqKNB6wf2OySD4AQCAhiEINkBj33BhGIa+2FGov76zXUVlle56n67xmpyZqqSEiEbbFwAAwA8RBE1SeNyuV1du15e7jrlrsZEhmjSylwb0aVvv42AAAAAaE0HQy2pqnVrxyT79M3uvahwuSZLVatHIgZ10z83dFBoSaHKHAADAXxAEvWjrniLNW5GrgpKzj5zp3iFWD9/ZWx3aRJrYGQAA8EcEQS8oOVGp197N0+e5R921yLAg/Wx4Tw255kpZrUwDAwAA7yMINiGH06X31h/QP/61W1U1dQ+AtlikW27ooPtv7a5wHvgMAABMRBBsInn7S/TKilzlF55y17pcGa2pmWlKSY4xsTMAAIA6BMFGVnaqSgv/b4c+3nLYXQtvFaj7b+uum6/vIBvTwAAAoJkgCDYSp8vQ6g0H9ffVu2SvcrjrGddeqQdv76noiGATuwMAADgfQbAR7PmmVK+syNX+wyfdtQ5tIjV1dJp6dIwzsTMAAIALIwhehnJ7jd5ctVP/+uIbGd+tDNcq2KZ7b+mu4Td2lM3GUs4AAKD5Igh6wOUylL05X2+8v1OnTte46wP7tNPEkT0VF9XKxO4AAAAuDUGwgQ4cOalXlv9Hu78pc9faxYdramaaeqfEm9gZAABAw3g1CLpcLk2fPl179uxRUFCQfv/736t9+/bebKHBRjz27gXfCwq0aeywFI0a1FmBATYvdgUAuJite4r0z+y92nfkhGpqXbJICgq0qnO7aPW9KkFf7S7S7m9K5XAa52wXGRak3l3jNbRfstK7JZjTPOBFXg2C2dnZqqmp0ZIlS7Rt2zb94Q9/0CuvvOLNFhrkYiHwup6JemhUqlrHhnqxIwDAj9m6p0ivrshVcVmlHE6XzkS9qmqndh0q1a5DpXIZhvva7u8rt9do294iFZRUSBJhED7Pq3czbNmyRQMHDpQk9enTR3l5ed7cfaN6asJ1hEAAaIayc/JVbq+R02Xo+1nPUN2jvpyu+kPgGRWVtZKktTn5Tdon0Bx49YxgRUWFwsPD3a9tNpscDocCAupvY+7cuXrxxRe91Z5bZbVDS9bs8fp+AQCXr/C4XbUOl86NgZfuTEgsLLU3YldA8+TVIBgeHi67/ewPlsvlumAIlKSsrCxlZWXV+97hw4eVkZHRqP0ZhqGN2wv013fzVHKislG/NgDAOxLjwlRQ4nkYtHy3AFRibFgjdwY0P16dGk5PT9f69eslSdu2bVNKSoo3d39RBSV2/c9rm/Ts3zYTAgGgBRvaL1mRYUGyWS36/qKeFkk2q6WufpHVPsNbBUqSMvolN2mfQHPg1TOCw4YN0+eff66xY8fKMAzNmjXLm7uvV02tU8vWfa1l675WrcMlqe4XxcibOmvssBTd/eSq87b5v+fv8HabAIBLlN4tQZMz0/TPtXu1/3DdXcNS3ZMeOreL+tG7hvt0jVcGdw3DT3g1CFqtVs2YMcObu7yoL3cd0/yV21Vw/Ox0dc9OcZo6Ok3tEyMlEfoAoCVK75Zw0SA3JqP5zEgBZvLLB0oXlZ3Wa+/maeP2AnctOiJYE0b01E/Sk2S52JwBAACAj/CrIFjrcOnd9fu1eM0eVdc4JUlWi3Rb/46699bu7utCAAAA/IHfBMHcfcWatyJX3x6rcNe6Jcdoyug0dUmKNrEzAAAAc/h8ECwtr9Lr7+3Qp18ddtciQgP1wO09NKxfe1mtTAMDAAD/5LNB0Ol06YMNB/XWh7t1usrhrg/rl6wHbu+hqPBgE7sDAAAwn08Gwd2HSvXK8lwdOHrSXevYNlJTM3ure8dYEzsDAABoPnwqCJ6sqNbfPtipNd9bHzI0JED33nKVbu/fUTabV5+fDQAA0Kz5RBB0uQz964tv9OaqnTp1utZd/0l6kn42oqdiI0NM7A4AAKB5avFB8JvCcv3v8gPak1/mrl3ZOlxTMtOU1iXexM4AAACatxYfBH//+hcKaFV33V9wkE33DOumkTd1VmAA08AAAAAX0+KDoPHdMpE3pLbRpDt6KSEm1NyGAAAAWogWHwQTYkL1/+6/Xldf1drsVgAAAFqUFh8E/+fnN6hjB0IgAABAQ7X4C+m4FhAAAMAzpCgAAAA/RRAEAADwUwRBAAAAP0UQBAAA8FMEQQAAAD9FEAQAAPBTBEEAAAA/RRAEAADwUwRBAAAAP0UQBAAA8FMEQQAAAD9FEAQAAPBTBEEAAAA/RRAEAADwUwFmN+App9MpSSosLDS5EwAAAPOcyUJnslFDtNggWFxcLEm69957Te4EAADAfMXFxWrfvn2DtrEYhmE0UT9NqqqqSnl5eYqPj5fNZmvy/WVkZGjt2rVNvh80DOPSfDE2zRPj0nwxNs1TSxgXp9Op4uJi9erVSyEhIQ3atsWeEQwJCdE111zj1X0mJSV5dX+4NIxL88XYNE+MS/PF2DRPLWFcGnom8AxuFgEAAPBTBEEAAAA/RRAEAADwUwRBAAAAP0UQBAAA8FO26dOnTze7iZbiuuuuM7sF1INxab4Ym+aJcWm+GJvmyZfHpcU+RxAAAACXh6lhAAAAP0UQBAAA8FMEQQAAAD9FEAQAAPBTBEEAAAA/RRCU5HK59PTTT+vuu+/W+PHj9c0335zz/tKlS5WZmakxY8bo448/liSVlpZqwoQJGjdunB599FFVVlaa0bpP82Rcjh49qgcffFDjx4/XfffdpwMHDpjRuk/zZFzO2Lx5swYNGuTNdv2KJ2Nz+vRpPf744xo3bpzuuusu5ebmmtG6T/P0d9l9992ne++9Vw8//DDHmCbyY2Mj1R3vb775ZlVXV0uSqqqqlJWVpXHjxumhhx5SaWmpt9tuXAaMjz76yJg2bZphGIbx1VdfGVOmTHG/V1RUZAwfPtyorq42ysvL3X+eOXOmsXz5csMwDOPVV181Fi5caEbrPs2TcXn88ceNNWvWGIZhGOvXrzceeeQRU3r3ZZ6Mi2EYxtGjR40pU6YY/fv3N6Vvf+DJ2MyZM8eYP3++YRiGsWvXLmPlypWm9O7LPBmXZ555xvj73/9uGIZh/PnPfzbefPNNU3r3dRcbG8OoO47ccccdRt++fY2qqirDMAzj9ddfN+bMmWMYhmG8//77xsyZM73bdCPjjKCkLVu2aODAgZKkPn36KC8vz/1ebm6u+vbtq6CgIEVERCg5OVm7d+8+Z5ubbrpJGzZsMKV3X+bJuEybNs19xsnpdCo4ONiU3n2ZJ+NSXV2t//7v/xbPr29anozNZ599psDAQE2cOFEvv/yye3s0Hk/GpXv37iovL5ckVVRUKCAgwJTefd3FxkaSrFarFi5cqOjo6Hq3uemmm7Rx40bvNdwECIKq+yELDw93v7bZbHI4HO73IiIi3O+FhYWpoqLinHpYWJhOnTrl3ab9gCfjEhsbq8DAQB04cEDPPfecHnnkEa/37es8GZcZM2ZowoQJat26tdf79SeejE1ZWZnKy8u1YMECDRkyRM8995zX+/Z1noxLYmKi3nrrLd1+++1av369brnlFq/37Q8uNjaSdOONNyomJua8bXzp+E8QlBQeHi673e5+7XK53P/7+uF7drtdERER59TtdrsiIyO927Qf8GRcJGnTpk165JFHNHv2bHXq1Mm7TfuBho5LYGCgvvzyS7300ksaP368Tp48qV/+8pde79sfePIzEx0drSFDhkiSBg8efN4ZEVw+T8Zl9uzZevbZZ/XBBx/oySef1LRp07zetz+42Nhcyja+cPwnCEpKT0/X+vXrJUnbtm1TSkqK+720tDRt2bJF1dXVOnXqlPbv36+UlBSlp6fr008/lSStX79eV199tSm9+zJPxmXTpk165pln9Nprryk1NdWs1n1aQ8clLS1NH330kRYtWqRFixYpKipKf/nLX8xq36d58jNz9dVXu3+Xbd68WV26dDGld1/mybhERka6/3ObkJDgniZG47rY2FxsG186/rPWsOr+BzB9+nTt3btXhmFo1qxZWr9+vZKTk5WRkaGlS5dqyZIlMgxDkydP1k9/+lOVlJRo2rRpstvtiomJ0fPPP6/Q0FCzvxWf4sm4jBw5UjU1NYqPj5ckdezYUTNmzDD5O/EtnozL99144436/PPPTeret3kyNidOnNBTTz2l4uJiBQQE6LnnnlNSUpLZ34pP8WRc9u3bpxkzZsjlcskwDD355JPq0aOH2d+Kz/mxsTljyJAhWr16tYKDg1VZWalp06apuLhYgYGBev75593HnJaIIAgAAOCnmBoGAADwUwRBAAAAP0UQBAAA8FMEQQAAAD9FEAQAAPBTBEEA8KIXXnhBa9eubfB2drtdWVlZGjFihEaNGsWylgAaBY+PAYAW4MUXX1RVVZV+/etfa//+/XrggQf02Wefmd0WgBaOVawBtHhffPGF5s2bp8DAQB0+fFhDhgxRaGiosrOzJUnz58/Xzp07NWfOHDkcDiUlJWnmzJmKiYnR6tWrtXDhQlVVVammpkazZs1Senq6xo8fr9TUVG3ZskWlpaV66qmnNGjQoAv2MHfuXB09elT79+9XWVmZ7r77bk2aNEkrVqzQypUrdeLECQ0ePFhFRUXq16+fMjMz9cYbb+gf//iHbDabBg8erN/85jcqKSnR008/rcLCQlksFj322GPq37+/fvGLX7jXQD18+LCioqK88ncLwLcRBAH4hP/85z/64IMPFB0drf79+2vatGlasWKFnnjiCS1evFhr1qzRm2++qaioKC1evFh/+tOfNHPmTC1evFjz5s1TbGysli1bpvnz52vevHmSpNraWi1ZskTr1q3TCy+8cNEgKEl5eXlavHixXC6XMjMzdcMNN0iSjh07plWrVikgIEC//e1vJUm5ubl6++23tXz5crVq1UqTJk1SXl6eFixYoNGjRysjI0NFRUUaN26c3nnnHYWHhysgIEATJ07Uxo0bWTEHQKMgCALwCSkpKWrTpo0kKSYmxh3C2rZtq3Xr1qmgoED333+/pLplpaKiomS1WvXSSy9p3bp1OnjwoHJycmS1nr10euDAgZKkrl276sSJEz/aw/DhwxUWFiapbkmqTZs2KSYmRj169DhvIfvNmzdr8ODB7vVk33jjDUnShg0bdODAAc2ZM0eS5HA49O2336p79+6SpAULFujIkSMaO3as+vbtq86dO3v09wUAEkEQgI8IDAw857XNZnP/2eVyKT093X2mr7q6Wna7XXa7XXfeeadGjhypa6+9Vt26ddNbb73l3i44OFiSZLFYLqmHH+7zzOuQkJDzPhsQEHDO1z127JhatWoll8ulv/3tb4qOjpYkFRUVKS4uTjk5OerQoYMSEhLUrl079e3bV19//TVBEMBl4a5hAD4vLS1N27Zt08GDByVJL7/8smbPnq1Dhw7JYrFoypQpuu6667RmzRo5nU6P95Odna2amhqdPHlSH3/8sQYMGHDBz15zzTX69NNPZbfb5XA49NhjjykvL0/XX3+93n77bUnSvn37NGLECFVWVuqTTz7R/PnzJdWFw7y8PKWmpnrcKwBInBEE4Afi4+M1a9YsPfroo3K5XGrdurX++Mc/KjIyUt27d9ett94qi8WiAQMGaMuWLR7vJzg4WOPGjVNFRYUmT56sLl26KDc3t97P9uzZU/fdd5/Gjh0rl8ulYcOGqX///urcubOefvppjRgxQpI0e/ZshYeH6+GHH9aTTz6pESNGyGaz6Xe/+53atWvnca8AIPH4GABoFHPnzpUkZWVlmdwJAFw6zggCwCV64403tHLlyvPqCQkJSktLM6EjALg8nBEEAADwU9wsAgAA4KcIggAAAH6KIAgAAOCnK9EnrwAAABpJREFUCIIAAAB+iiAIAADgpwiCAAAAfur/AztvGW5LX9srAAAAAElFTkSuQmCC"/>
          <p:cNvSpPr>
            <a:spLocks noChangeAspect="1" noChangeArrowheads="1"/>
          </p:cNvSpPr>
          <p:nvPr/>
        </p:nvSpPr>
        <p:spPr bwMode="auto">
          <a:xfrm>
            <a:off x="2051720" y="46361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6" name="Google Shape;3851;p15"/>
          <p:cNvSpPr txBox="1">
            <a:spLocks/>
          </p:cNvSpPr>
          <p:nvPr/>
        </p:nvSpPr>
        <p:spPr>
          <a:xfrm>
            <a:off x="467544" y="1491630"/>
            <a:ext cx="3096344" cy="23778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buNone/>
            </a:pPr>
            <a:r>
              <a:rPr lang="en-US" sz="1400" b="1" dirty="0" smtClean="0"/>
              <a:t>3 algorithms</a:t>
            </a:r>
            <a:r>
              <a:rPr lang="en-US" sz="1400" b="1" dirty="0" smtClean="0"/>
              <a:t> </a:t>
            </a:r>
            <a:r>
              <a:rPr lang="en-US" sz="1400" b="1" dirty="0" smtClean="0"/>
              <a:t>has been tested  </a:t>
            </a:r>
          </a:p>
          <a:p>
            <a:pPr marL="171450" indent="-171450"/>
            <a:r>
              <a:rPr lang="en-US" sz="1400" b="1" dirty="0" smtClean="0"/>
              <a:t>Logistic Regression</a:t>
            </a:r>
          </a:p>
          <a:p>
            <a:pPr marL="171450" indent="-171450"/>
            <a:r>
              <a:rPr lang="en-US" sz="1400" b="1" dirty="0" smtClean="0"/>
              <a:t>RANDOM </a:t>
            </a:r>
            <a:r>
              <a:rPr lang="en-US" sz="1400" b="1" dirty="0" smtClean="0"/>
              <a:t>FOREST </a:t>
            </a:r>
          </a:p>
          <a:p>
            <a:pPr marL="171450" indent="-171450"/>
            <a:r>
              <a:rPr lang="en-US" sz="1400" b="1" dirty="0" smtClean="0"/>
              <a:t>LIGHT GBM </a:t>
            </a:r>
            <a:endParaRPr lang="en-US" sz="1400" b="1" dirty="0"/>
          </a:p>
          <a:p>
            <a:pPr marL="0" indent="0">
              <a:buNone/>
            </a:pPr>
            <a:r>
              <a:rPr lang="en-US" sz="1400" b="1" dirty="0" smtClean="0">
                <a:solidFill>
                  <a:schemeClr val="bg1">
                    <a:lumMod val="65000"/>
                  </a:schemeClr>
                </a:solidFill>
              </a:rPr>
              <a:t>Cross validation on 5 stratified folds has been implemented </a:t>
            </a:r>
          </a:p>
          <a:p>
            <a:pPr marL="171450" indent="-171450"/>
            <a:endParaRPr lang="en-US" sz="1400" b="1" dirty="0" smtClean="0"/>
          </a:p>
          <a:p>
            <a:pPr marL="171450" indent="-171450"/>
            <a:endParaRPr lang="en-US" sz="1200" b="1" dirty="0" smtClean="0"/>
          </a:p>
          <a:p>
            <a:pPr marL="0" indent="0">
              <a:buFont typeface="Titillium Web Light"/>
              <a:buNone/>
            </a:pPr>
            <a:endParaRPr lang="en-US" sz="1200" b="1" dirty="0" smtClean="0"/>
          </a:p>
          <a:p>
            <a:pPr marL="0" indent="0">
              <a:buFont typeface="Titillium Web Light"/>
              <a:buNone/>
            </a:pPr>
            <a:endParaRPr lang="en-US" sz="1200" b="1" dirty="0" smtClean="0"/>
          </a:p>
          <a:p>
            <a:pPr marL="0" indent="0">
              <a:buFont typeface="Titillium Web Light"/>
              <a:buNone/>
            </a:pPr>
            <a:endParaRPr lang="en-US" sz="1200" b="1" dirty="0"/>
          </a:p>
        </p:txBody>
      </p:sp>
      <p:pic>
        <p:nvPicPr>
          <p:cNvPr id="17" name="Picture 2" descr="Image result for light gbm simplifi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1275606"/>
            <a:ext cx="3689307" cy="2410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682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278575" y="739550"/>
            <a:ext cx="4085513" cy="2984328"/>
          </a:xfrm>
          <a:prstGeom prst="rect">
            <a:avLst/>
          </a:prstGeom>
        </p:spPr>
        <p:txBody>
          <a:bodyPr spcFirstLastPara="1" wrap="square" lIns="91425" tIns="91425" rIns="91425" bIns="91425" anchor="t" anchorCtr="0">
            <a:noAutofit/>
          </a:bodyPr>
          <a:lstStyle/>
          <a:p>
            <a:pPr marL="0" lvl="0" indent="0">
              <a:buNone/>
            </a:pPr>
            <a:r>
              <a:rPr lang="en-US" sz="1200" i="0" dirty="0"/>
              <a:t>In recent years, post-liberalization of the energy market in</a:t>
            </a:r>
          </a:p>
          <a:p>
            <a:pPr marL="0" lvl="0" indent="0">
              <a:buNone/>
            </a:pPr>
            <a:r>
              <a:rPr lang="en-US" sz="1200" i="0" dirty="0"/>
              <a:t>Europe, PowerCo has had a growing problem with increasing customer defections </a:t>
            </a:r>
            <a:r>
              <a:rPr lang="en-US" sz="1200" i="0" dirty="0" smtClean="0"/>
              <a:t>above industry </a:t>
            </a:r>
            <a:r>
              <a:rPr lang="en-US" sz="1200" i="0" dirty="0"/>
              <a:t>average. </a:t>
            </a:r>
            <a:r>
              <a:rPr lang="en-US" sz="1200" i="0" dirty="0" smtClean="0"/>
              <a:t>The </a:t>
            </a:r>
            <a:r>
              <a:rPr lang="en-US" sz="1200" i="0" dirty="0"/>
              <a:t>churn </a:t>
            </a:r>
            <a:r>
              <a:rPr lang="en-US" sz="1200" i="0" dirty="0" smtClean="0"/>
              <a:t>issue is </a:t>
            </a:r>
            <a:r>
              <a:rPr lang="en-US" sz="1200" i="0" dirty="0"/>
              <a:t>most acute in the SME division and thus </a:t>
            </a:r>
            <a:r>
              <a:rPr lang="en-US" sz="1200" i="0" dirty="0" smtClean="0"/>
              <a:t>PowerCo </a:t>
            </a:r>
            <a:r>
              <a:rPr lang="en-US" sz="1200" i="0" dirty="0"/>
              <a:t>want it to be the first </a:t>
            </a:r>
            <a:r>
              <a:rPr lang="en-US" sz="1200" i="0" dirty="0" smtClean="0"/>
              <a:t>priority</a:t>
            </a:r>
          </a:p>
          <a:p>
            <a:pPr marL="0" lvl="0" indent="0">
              <a:buNone/>
            </a:pPr>
            <a:endParaRPr lang="en-US" sz="1200" i="0" dirty="0" smtClean="0"/>
          </a:p>
          <a:p>
            <a:pPr marL="0" lvl="0" indent="0">
              <a:buNone/>
            </a:pPr>
            <a:r>
              <a:rPr lang="en-US" sz="1200" i="0" dirty="0"/>
              <a:t>PowerCo </a:t>
            </a:r>
            <a:r>
              <a:rPr lang="en-US" sz="1200" i="0" dirty="0" smtClean="0"/>
              <a:t>has </a:t>
            </a:r>
            <a:r>
              <a:rPr lang="en-US" sz="1200" i="0" dirty="0"/>
              <a:t>asked whether it is possible to predict the customers </a:t>
            </a:r>
            <a:r>
              <a:rPr lang="en-US" sz="1200" i="0" dirty="0" smtClean="0"/>
              <a:t>which are </a:t>
            </a:r>
            <a:r>
              <a:rPr lang="en-US" sz="1200" i="0" dirty="0"/>
              <a:t>most likely to churn so that they can trial a range of pre-emptive actions. </a:t>
            </a:r>
            <a:endParaRPr lang="en-US" sz="1200" i="0" dirty="0" smtClean="0"/>
          </a:p>
          <a:p>
            <a:pPr marL="0" lvl="0" indent="0">
              <a:buNone/>
            </a:pPr>
            <a:r>
              <a:rPr lang="en-US" sz="1200" i="0" dirty="0" smtClean="0"/>
              <a:t>There is a hypothesis </a:t>
            </a:r>
            <a:r>
              <a:rPr lang="en-US" sz="1200" i="0" dirty="0"/>
              <a:t>that clients are switching to cheaper providers so the first action to be trialed </a:t>
            </a:r>
            <a:r>
              <a:rPr lang="en-US" sz="1200" i="0" dirty="0" smtClean="0"/>
              <a:t>will be </a:t>
            </a:r>
            <a:r>
              <a:rPr lang="en-US" sz="1200" i="0" dirty="0"/>
              <a:t>to offer customers with high propensity of churning a 20% discount.</a:t>
            </a:r>
          </a:p>
          <a:p>
            <a:pPr marL="0" lvl="0" indent="0">
              <a:buNone/>
            </a:pPr>
            <a:endParaRPr lang="en-US" sz="1200" dirty="0" smtClean="0"/>
          </a:p>
          <a:p>
            <a:pPr marL="0" lvl="0" indent="0">
              <a:buNone/>
            </a:pPr>
            <a:endParaRPr sz="1200" dirty="0"/>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86"/>
        <p:cNvGrpSpPr/>
        <p:nvPr/>
      </p:nvGrpSpPr>
      <p:grpSpPr>
        <a:xfrm>
          <a:off x="0" y="0"/>
          <a:ext cx="0" cy="0"/>
          <a:chOff x="0" y="0"/>
          <a:chExt cx="0" cy="0"/>
        </a:xfrm>
      </p:grpSpPr>
      <p:sp>
        <p:nvSpPr>
          <p:cNvPr id="3987" name="Google Shape;3987;p30"/>
          <p:cNvSpPr txBox="1">
            <a:spLocks noGrp="1"/>
          </p:cNvSpPr>
          <p:nvPr>
            <p:ph type="title"/>
          </p:nvPr>
        </p:nvSpPr>
        <p:spPr>
          <a:xfrm>
            <a:off x="395536" y="195486"/>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smtClean="0"/>
              <a:t>Model results</a:t>
            </a:r>
            <a:endParaRPr sz="2000" dirty="0"/>
          </a:p>
        </p:txBody>
      </p:sp>
      <p:sp>
        <p:nvSpPr>
          <p:cNvPr id="3991" name="Google Shape;3991;p30"/>
          <p:cNvSpPr txBox="1">
            <a:spLocks noGrp="1"/>
          </p:cNvSpPr>
          <p:nvPr>
            <p:ph type="body" idx="1"/>
          </p:nvPr>
        </p:nvSpPr>
        <p:spPr>
          <a:xfrm>
            <a:off x="718300" y="3203275"/>
            <a:ext cx="2179200" cy="1435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200" dirty="0" smtClean="0"/>
              <a:t>.</a:t>
            </a:r>
            <a:endParaRPr sz="1200" dirty="0"/>
          </a:p>
        </p:txBody>
      </p:sp>
      <p:sp>
        <p:nvSpPr>
          <p:cNvPr id="3994" name="Google Shape;3994;p3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endParaRPr/>
          </a:p>
        </p:txBody>
      </p:sp>
      <p:sp>
        <p:nvSpPr>
          <p:cNvPr id="4" name="Текст 3"/>
          <p:cNvSpPr>
            <a:spLocks noGrp="1"/>
          </p:cNvSpPr>
          <p:nvPr>
            <p:ph type="body" idx="3"/>
          </p:nvPr>
        </p:nvSpPr>
        <p:spPr>
          <a:xfrm>
            <a:off x="467544" y="987574"/>
            <a:ext cx="6552728" cy="3672408"/>
          </a:xfrm>
        </p:spPr>
        <p:txBody>
          <a:bodyPr/>
          <a:lstStyle/>
          <a:p>
            <a:r>
              <a:rPr lang="en-US" sz="1400" dirty="0" smtClean="0"/>
              <a:t>Models have been trained on various sets of features</a:t>
            </a:r>
          </a:p>
          <a:p>
            <a:pPr marL="127000" indent="0">
              <a:buNone/>
            </a:pPr>
            <a:r>
              <a:rPr lang="en-US" sz="1400" dirty="0"/>
              <a:t> </a:t>
            </a:r>
            <a:r>
              <a:rPr lang="en-US" sz="1400" dirty="0" smtClean="0"/>
              <a:t>       (original set, with prices, with polynomial combinations)</a:t>
            </a:r>
            <a:endParaRPr lang="en-US" sz="1400" dirty="0" smtClean="0"/>
          </a:p>
          <a:p>
            <a:r>
              <a:rPr lang="en-US" sz="1400" dirty="0" smtClean="0"/>
              <a:t>Polynomial</a:t>
            </a:r>
            <a:r>
              <a:rPr lang="en-US" sz="1400" dirty="0" smtClean="0"/>
              <a:t> subset of features has not shown significant uplift in the model performance </a:t>
            </a:r>
          </a:p>
          <a:p>
            <a:r>
              <a:rPr lang="en-US" sz="1400" dirty="0" smtClean="0"/>
              <a:t>Final set of features contained original set of features as well as historic price based historic variables (aggregations)</a:t>
            </a:r>
          </a:p>
          <a:p>
            <a:r>
              <a:rPr lang="en-US" sz="1400" dirty="0" smtClean="0"/>
              <a:t>Logistic regression has been taken as a baseline and ensemble models compared with it.</a:t>
            </a:r>
          </a:p>
          <a:p>
            <a:r>
              <a:rPr lang="en-US" sz="1400" dirty="0" smtClean="0"/>
              <a:t>As data is unbalanced  the under sampling technique has been implemented. Model built on unbalanced data had problems with low precision and recall. Ubdersampling has improved the situation and model generalization has been tested on unbalanced data after training.</a:t>
            </a:r>
          </a:p>
          <a:p>
            <a:endParaRPr lang="en-US" dirty="0"/>
          </a:p>
          <a:p>
            <a:endParaRPr lang="en-US" dirty="0" smtClean="0"/>
          </a:p>
          <a:p>
            <a:endParaRPr lang="en-US" dirty="0" smtClean="0"/>
          </a:p>
          <a:p>
            <a:endParaRPr lang="en-US" dirty="0" smtClean="0"/>
          </a:p>
        </p:txBody>
      </p:sp>
    </p:spTree>
    <p:extLst>
      <p:ext uri="{BB962C8B-B14F-4D97-AF65-F5344CB8AC3E}">
        <p14:creationId xmlns:p14="http://schemas.microsoft.com/office/powerpoint/2010/main" val="36379566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86"/>
        <p:cNvGrpSpPr/>
        <p:nvPr/>
      </p:nvGrpSpPr>
      <p:grpSpPr>
        <a:xfrm>
          <a:off x="0" y="0"/>
          <a:ext cx="0" cy="0"/>
          <a:chOff x="0" y="0"/>
          <a:chExt cx="0" cy="0"/>
        </a:xfrm>
      </p:grpSpPr>
      <p:sp>
        <p:nvSpPr>
          <p:cNvPr id="3987" name="Google Shape;3987;p30"/>
          <p:cNvSpPr txBox="1">
            <a:spLocks noGrp="1"/>
          </p:cNvSpPr>
          <p:nvPr>
            <p:ph type="title"/>
          </p:nvPr>
        </p:nvSpPr>
        <p:spPr>
          <a:xfrm>
            <a:off x="395536" y="195486"/>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smtClean="0"/>
              <a:t>Model results- Logistic regression</a:t>
            </a:r>
            <a:endParaRPr sz="2000" dirty="0"/>
          </a:p>
        </p:txBody>
      </p:sp>
      <p:sp>
        <p:nvSpPr>
          <p:cNvPr id="3991" name="Google Shape;3991;p30"/>
          <p:cNvSpPr txBox="1">
            <a:spLocks noGrp="1"/>
          </p:cNvSpPr>
          <p:nvPr>
            <p:ph type="body" idx="1"/>
          </p:nvPr>
        </p:nvSpPr>
        <p:spPr>
          <a:xfrm>
            <a:off x="718300" y="3203275"/>
            <a:ext cx="2179200" cy="1435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200" dirty="0" smtClean="0"/>
              <a:t>.</a:t>
            </a:r>
            <a:endParaRPr sz="1200" dirty="0"/>
          </a:p>
        </p:txBody>
      </p:sp>
      <p:sp>
        <p:nvSpPr>
          <p:cNvPr id="3994" name="Google Shape;3994;p3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83097"/>
            <a:ext cx="2952328" cy="2156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Прямоугольник 9"/>
          <p:cNvSpPr/>
          <p:nvPr/>
        </p:nvSpPr>
        <p:spPr>
          <a:xfrm>
            <a:off x="467544" y="3723878"/>
            <a:ext cx="4248472" cy="584775"/>
          </a:xfrm>
          <a:prstGeom prst="rect">
            <a:avLst/>
          </a:prstGeom>
        </p:spPr>
        <p:txBody>
          <a:bodyPr wrap="square">
            <a:spAutoFit/>
          </a:bodyPr>
          <a:lstStyle/>
          <a:p>
            <a:r>
              <a:rPr lang="en-US" sz="800" dirty="0" smtClean="0">
                <a:solidFill>
                  <a:schemeClr val="bg1">
                    <a:lumMod val="65000"/>
                  </a:schemeClr>
                </a:solidFill>
              </a:rPr>
              <a:t>Logistic regressio</a:t>
            </a:r>
            <a:r>
              <a:rPr lang="en-US" sz="800" dirty="0" smtClean="0">
                <a:solidFill>
                  <a:schemeClr val="bg1">
                    <a:lumMod val="65000"/>
                  </a:schemeClr>
                </a:solidFill>
              </a:rPr>
              <a:t>n has been  taken as a baseline model and shows</a:t>
            </a:r>
          </a:p>
          <a:p>
            <a:r>
              <a:rPr lang="en-US" sz="800" dirty="0">
                <a:solidFill>
                  <a:schemeClr val="bg1">
                    <a:lumMod val="65000"/>
                  </a:schemeClr>
                </a:solidFill>
              </a:rPr>
              <a:t>t</a:t>
            </a:r>
            <a:r>
              <a:rPr lang="en-US" sz="800" dirty="0" smtClean="0">
                <a:solidFill>
                  <a:schemeClr val="bg1">
                    <a:lumMod val="65000"/>
                  </a:schemeClr>
                </a:solidFill>
              </a:rPr>
              <a:t>he lowest performance (standard parameters)</a:t>
            </a:r>
          </a:p>
          <a:p>
            <a:endParaRPr lang="en-US" sz="800" dirty="0" smtClean="0">
              <a:solidFill>
                <a:schemeClr val="bg1">
                  <a:lumMod val="65000"/>
                </a:schemeClr>
              </a:solidFill>
            </a:endParaRPr>
          </a:p>
          <a:p>
            <a:r>
              <a:rPr lang="en-US" sz="800" dirty="0" smtClean="0">
                <a:solidFill>
                  <a:schemeClr val="bg1">
                    <a:lumMod val="65000"/>
                  </a:schemeClr>
                </a:solidFill>
              </a:rPr>
              <a:t>However  the model validated quite well on K-fold cross validatoin </a:t>
            </a:r>
            <a:endParaRPr lang="en-US" sz="800" dirty="0">
              <a:solidFill>
                <a:schemeClr val="bg1">
                  <a:lumMod val="65000"/>
                </a:schemeClr>
              </a:solidFill>
            </a:endParaRPr>
          </a:p>
        </p:txBody>
      </p:sp>
      <p:sp>
        <p:nvSpPr>
          <p:cNvPr id="11" name="Прямоугольник 10"/>
          <p:cNvSpPr/>
          <p:nvPr/>
        </p:nvSpPr>
        <p:spPr>
          <a:xfrm>
            <a:off x="623735" y="1285202"/>
            <a:ext cx="2088232" cy="338554"/>
          </a:xfrm>
          <a:prstGeom prst="rect">
            <a:avLst/>
          </a:prstGeom>
        </p:spPr>
        <p:txBody>
          <a:bodyPr wrap="square">
            <a:spAutoFit/>
          </a:bodyPr>
          <a:lstStyle/>
          <a:p>
            <a:r>
              <a:rPr lang="en-US" sz="800" dirty="0" smtClean="0">
                <a:solidFill>
                  <a:schemeClr val="bg1">
                    <a:lumMod val="65000"/>
                  </a:schemeClr>
                </a:solidFill>
              </a:rPr>
              <a:t>Logistic regression</a:t>
            </a:r>
          </a:p>
          <a:p>
            <a:endParaRPr lang="en-US" sz="800" dirty="0">
              <a:solidFill>
                <a:schemeClr val="bg1">
                  <a:lumMod val="65000"/>
                </a:schemeClr>
              </a:solidFill>
            </a:endParaRPr>
          </a:p>
        </p:txBody>
      </p:sp>
      <p:sp>
        <p:nvSpPr>
          <p:cNvPr id="13" name="Прямоугольник 12"/>
          <p:cNvSpPr/>
          <p:nvPr/>
        </p:nvSpPr>
        <p:spPr>
          <a:xfrm>
            <a:off x="4139952" y="1290364"/>
            <a:ext cx="1872208" cy="338554"/>
          </a:xfrm>
          <a:prstGeom prst="rect">
            <a:avLst/>
          </a:prstGeom>
        </p:spPr>
        <p:txBody>
          <a:bodyPr wrap="square">
            <a:spAutoFit/>
          </a:bodyPr>
          <a:lstStyle/>
          <a:p>
            <a:r>
              <a:rPr lang="en-US" sz="800" dirty="0" smtClean="0">
                <a:solidFill>
                  <a:schemeClr val="bg1">
                    <a:lumMod val="65000"/>
                  </a:schemeClr>
                </a:solidFill>
              </a:rPr>
              <a:t>LightGBM</a:t>
            </a:r>
          </a:p>
          <a:p>
            <a:endParaRPr lang="en-US" sz="800" dirty="0">
              <a:solidFill>
                <a:schemeClr val="bg1">
                  <a:lumMod val="65000"/>
                </a:schemeClr>
              </a:solidFill>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9025" y="1483097"/>
            <a:ext cx="3096344" cy="2158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Прямоугольник 14"/>
          <p:cNvSpPr/>
          <p:nvPr/>
        </p:nvSpPr>
        <p:spPr>
          <a:xfrm>
            <a:off x="4211960" y="3723878"/>
            <a:ext cx="3189198" cy="707886"/>
          </a:xfrm>
          <a:prstGeom prst="rect">
            <a:avLst/>
          </a:prstGeom>
        </p:spPr>
        <p:txBody>
          <a:bodyPr wrap="square">
            <a:spAutoFit/>
          </a:bodyPr>
          <a:lstStyle/>
          <a:p>
            <a:r>
              <a:rPr lang="en-US" sz="800" dirty="0" smtClean="0">
                <a:solidFill>
                  <a:schemeClr val="bg1">
                    <a:lumMod val="65000"/>
                  </a:schemeClr>
                </a:solidFill>
              </a:rPr>
              <a:t>LightGBM  required parameters tuning as </a:t>
            </a:r>
            <a:r>
              <a:rPr lang="en-US" sz="800" dirty="0" smtClean="0">
                <a:solidFill>
                  <a:schemeClr val="bg1">
                    <a:lumMod val="65000"/>
                  </a:schemeClr>
                </a:solidFill>
              </a:rPr>
              <a:t>was overfitting heavily with standard parameters. </a:t>
            </a:r>
            <a:r>
              <a:rPr lang="en-US" sz="800" dirty="0">
                <a:solidFill>
                  <a:schemeClr val="bg1">
                    <a:lumMod val="65000"/>
                  </a:schemeClr>
                </a:solidFill>
              </a:rPr>
              <a:t>For instance </a:t>
            </a:r>
            <a:r>
              <a:rPr lang="en-US" sz="800" dirty="0" err="1" smtClean="0">
                <a:solidFill>
                  <a:schemeClr val="bg1">
                    <a:lumMod val="65000"/>
                  </a:schemeClr>
                </a:solidFill>
              </a:rPr>
              <a:t>num_leaves</a:t>
            </a:r>
            <a:r>
              <a:rPr lang="en-US" sz="800" dirty="0" smtClean="0">
                <a:solidFill>
                  <a:schemeClr val="bg1">
                    <a:lumMod val="65000"/>
                  </a:schemeClr>
                </a:solidFill>
              </a:rPr>
              <a:t> hyper parameter has improved heavy overfitting problem. </a:t>
            </a:r>
          </a:p>
          <a:p>
            <a:endParaRPr lang="en-US" sz="800" dirty="0" smtClean="0">
              <a:solidFill>
                <a:schemeClr val="bg1">
                  <a:lumMod val="65000"/>
                </a:schemeClr>
              </a:solidFill>
            </a:endParaRPr>
          </a:p>
          <a:p>
            <a:endParaRPr lang="en-US" sz="800" dirty="0">
              <a:solidFill>
                <a:schemeClr val="bg1">
                  <a:lumMod val="65000"/>
                </a:schemeClr>
              </a:solidFill>
            </a:endParaRPr>
          </a:p>
        </p:txBody>
      </p:sp>
    </p:spTree>
    <p:extLst>
      <p:ext uri="{BB962C8B-B14F-4D97-AF65-F5344CB8AC3E}">
        <p14:creationId xmlns:p14="http://schemas.microsoft.com/office/powerpoint/2010/main" val="32768288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86"/>
        <p:cNvGrpSpPr/>
        <p:nvPr/>
      </p:nvGrpSpPr>
      <p:grpSpPr>
        <a:xfrm>
          <a:off x="0" y="0"/>
          <a:ext cx="0" cy="0"/>
          <a:chOff x="0" y="0"/>
          <a:chExt cx="0" cy="0"/>
        </a:xfrm>
      </p:grpSpPr>
      <p:sp>
        <p:nvSpPr>
          <p:cNvPr id="3987" name="Google Shape;3987;p30"/>
          <p:cNvSpPr txBox="1">
            <a:spLocks noGrp="1"/>
          </p:cNvSpPr>
          <p:nvPr>
            <p:ph type="title"/>
          </p:nvPr>
        </p:nvSpPr>
        <p:spPr>
          <a:xfrm>
            <a:off x="395536" y="195486"/>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smtClean="0"/>
              <a:t>Final model draft result</a:t>
            </a:r>
            <a:endParaRPr sz="2000" dirty="0"/>
          </a:p>
        </p:txBody>
      </p:sp>
      <p:sp>
        <p:nvSpPr>
          <p:cNvPr id="3991" name="Google Shape;3991;p30"/>
          <p:cNvSpPr txBox="1">
            <a:spLocks noGrp="1"/>
          </p:cNvSpPr>
          <p:nvPr>
            <p:ph type="body" idx="1"/>
          </p:nvPr>
        </p:nvSpPr>
        <p:spPr>
          <a:xfrm>
            <a:off x="683568" y="3219822"/>
            <a:ext cx="2179200" cy="1435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200" dirty="0" smtClean="0"/>
              <a:t>.</a:t>
            </a:r>
            <a:endParaRPr sz="1200" dirty="0"/>
          </a:p>
        </p:txBody>
      </p:sp>
      <p:sp>
        <p:nvSpPr>
          <p:cNvPr id="3994" name="Google Shape;3994;p3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72" y="1105623"/>
            <a:ext cx="3700831" cy="2164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0046" y="1140967"/>
            <a:ext cx="3127375" cy="2138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Прямоугольник 9"/>
          <p:cNvSpPr/>
          <p:nvPr/>
        </p:nvSpPr>
        <p:spPr>
          <a:xfrm>
            <a:off x="1187624" y="3507854"/>
            <a:ext cx="6120680" cy="1323439"/>
          </a:xfrm>
          <a:prstGeom prst="rect">
            <a:avLst/>
          </a:prstGeom>
        </p:spPr>
        <p:txBody>
          <a:bodyPr wrap="square">
            <a:spAutoFit/>
          </a:bodyPr>
          <a:lstStyle/>
          <a:p>
            <a:r>
              <a:rPr lang="en-US" sz="1200" dirty="0" smtClean="0">
                <a:solidFill>
                  <a:schemeClr val="bg1">
                    <a:lumMod val="65000"/>
                  </a:schemeClr>
                </a:solidFill>
              </a:rPr>
              <a:t>Random Forest showed the best result in terms of performance and generalization. The set of the most powerful variables can be seen on the graph. Variables are quite interpretable</a:t>
            </a:r>
          </a:p>
          <a:p>
            <a:r>
              <a:rPr lang="en-US" sz="1200" dirty="0" smtClean="0">
                <a:solidFill>
                  <a:schemeClr val="bg1">
                    <a:lumMod val="65000"/>
                  </a:schemeClr>
                </a:solidFill>
              </a:rPr>
              <a:t>However some variables should be discussed during the meeting.</a:t>
            </a:r>
          </a:p>
          <a:p>
            <a:r>
              <a:rPr lang="en-US" sz="1200" dirty="0" smtClean="0">
                <a:solidFill>
                  <a:schemeClr val="bg1">
                    <a:lumMod val="65000"/>
                  </a:schemeClr>
                </a:solidFill>
              </a:rPr>
              <a:t>Number of price based variables enter the model. However these variables are not top predictors.</a:t>
            </a:r>
          </a:p>
          <a:p>
            <a:endParaRPr lang="en-US" sz="800" dirty="0">
              <a:solidFill>
                <a:schemeClr val="bg1">
                  <a:lumMod val="65000"/>
                </a:schemeClr>
              </a:solidFill>
            </a:endParaRPr>
          </a:p>
        </p:txBody>
      </p:sp>
    </p:spTree>
    <p:extLst>
      <p:ext uri="{BB962C8B-B14F-4D97-AF65-F5344CB8AC3E}">
        <p14:creationId xmlns:p14="http://schemas.microsoft.com/office/powerpoint/2010/main" val="3832506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794431" y="3147814"/>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smtClean="0">
                <a:solidFill>
                  <a:srgbClr val="D3EBD5"/>
                </a:solidFill>
              </a:rPr>
              <a:t>Pricing Strategy</a:t>
            </a:r>
            <a:endParaRPr sz="40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42035411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278575" y="739550"/>
            <a:ext cx="4085513" cy="2984328"/>
          </a:xfrm>
          <a:prstGeom prst="rect">
            <a:avLst/>
          </a:prstGeom>
        </p:spPr>
        <p:txBody>
          <a:bodyPr spcFirstLastPara="1" wrap="square" lIns="91425" tIns="91425" rIns="91425" bIns="91425" anchor="t" anchorCtr="0">
            <a:noAutofit/>
          </a:bodyPr>
          <a:lstStyle/>
          <a:p>
            <a:pPr marL="0" lvl="0" indent="0">
              <a:buNone/>
            </a:pPr>
            <a:r>
              <a:rPr lang="en-US" sz="1200" dirty="0" smtClean="0"/>
              <a:t>Approach suggested is to check the optimal price discount at which client will not churn based on the built model  starting from very small </a:t>
            </a:r>
            <a:r>
              <a:rPr lang="en-US" sz="1200" dirty="0" smtClean="0"/>
              <a:t>discount values (in case </a:t>
            </a:r>
            <a:r>
              <a:rPr lang="en-US" sz="1200" dirty="0" smtClean="0"/>
              <a:t>churn </a:t>
            </a:r>
            <a:r>
              <a:rPr lang="en-US" sz="1200" dirty="0" smtClean="0"/>
              <a:t>model contains historic pricing components</a:t>
            </a:r>
            <a:r>
              <a:rPr lang="ru-RU" sz="1200" dirty="0" smtClean="0"/>
              <a:t>)</a:t>
            </a:r>
          </a:p>
          <a:p>
            <a:pPr marL="0" lvl="0" indent="0">
              <a:buNone/>
            </a:pPr>
            <a:r>
              <a:rPr lang="en-US" sz="1200" dirty="0" smtClean="0"/>
              <a:t>Provided  data  contains var and fix prices based on which  </a:t>
            </a:r>
            <a:r>
              <a:rPr lang="en-US" sz="1200" dirty="0" smtClean="0"/>
              <a:t>various </a:t>
            </a:r>
            <a:r>
              <a:rPr lang="en-US" sz="1200" dirty="0" smtClean="0"/>
              <a:t>discount options can be simulated( e.g.1,2,3,4,5,…20% discounts) </a:t>
            </a:r>
          </a:p>
          <a:p>
            <a:pPr marL="0" lvl="0" indent="0">
              <a:buNone/>
            </a:pPr>
            <a:r>
              <a:rPr lang="en-US" sz="1200" dirty="0" smtClean="0"/>
              <a:t>From the other </a:t>
            </a:r>
            <a:r>
              <a:rPr lang="en-US" sz="1200" dirty="0" smtClean="0"/>
              <a:t>hand optimization should consider margin which customer brings to the company. Hence </a:t>
            </a:r>
            <a:r>
              <a:rPr lang="en-US" sz="1200" dirty="0" smtClean="0"/>
              <a:t>optimization should </a:t>
            </a:r>
            <a:r>
              <a:rPr lang="en-US" sz="1200" dirty="0" smtClean="0"/>
              <a:t> consider </a:t>
            </a:r>
            <a:r>
              <a:rPr lang="en-US" sz="1200" dirty="0" smtClean="0"/>
              <a:t>the </a:t>
            </a:r>
            <a:r>
              <a:rPr lang="en-US" sz="1200" dirty="0" smtClean="0"/>
              <a:t>revenue </a:t>
            </a:r>
            <a:r>
              <a:rPr lang="en-US" sz="1200" dirty="0" smtClean="0"/>
              <a:t>that customer brings to a company</a:t>
            </a:r>
            <a:r>
              <a:rPr lang="en-US" sz="1200" dirty="0" smtClean="0"/>
              <a:t>. This means that 20% discount for all the clients </a:t>
            </a:r>
            <a:r>
              <a:rPr lang="en-US" sz="1200" dirty="0" smtClean="0"/>
              <a:t>may not be the optimal strategy. Each client can get individual discount  taking  margin prioritization into consideration.</a:t>
            </a:r>
          </a:p>
          <a:p>
            <a:pPr marL="0" lvl="0" indent="0">
              <a:buNone/>
            </a:pPr>
            <a:endParaRPr lang="en-US" sz="1200" dirty="0"/>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3996843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80BFB7"/>
                </a:solidFill>
              </a:rPr>
              <a:t>THANKS!</a:t>
            </a:r>
            <a:endParaRPr sz="6000">
              <a:solidFill>
                <a:srgbClr val="80BFB7"/>
              </a:solidFill>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278575" y="739550"/>
            <a:ext cx="4085513" cy="2984328"/>
          </a:xfrm>
          <a:prstGeom prst="rect">
            <a:avLst/>
          </a:prstGeom>
        </p:spPr>
        <p:txBody>
          <a:bodyPr spcFirstLastPara="1" wrap="square" lIns="91425" tIns="91425" rIns="91425" bIns="91425" anchor="t" anchorCtr="0">
            <a:noAutofit/>
          </a:bodyPr>
          <a:lstStyle/>
          <a:p>
            <a:pPr marL="0" lvl="0" indent="0">
              <a:buNone/>
            </a:pPr>
            <a:r>
              <a:rPr lang="en-US" sz="1200" i="0" dirty="0" smtClean="0"/>
              <a:t>During the meeting BCG will propose the solution to the problem as well as will share the insights learned from the data provided by Power Co.</a:t>
            </a:r>
          </a:p>
          <a:p>
            <a:pPr marL="0" lvl="0" indent="0">
              <a:buNone/>
            </a:pPr>
            <a:r>
              <a:rPr lang="en-US" sz="1200" i="0" dirty="0" smtClean="0"/>
              <a:t>Churn model </a:t>
            </a:r>
            <a:r>
              <a:rPr lang="en-US" sz="1200" i="0" dirty="0"/>
              <a:t>results as  well as recommendation on churn </a:t>
            </a:r>
            <a:r>
              <a:rPr lang="en-US" sz="1200" i="0" dirty="0" smtClean="0"/>
              <a:t>strategy will </a:t>
            </a:r>
            <a:r>
              <a:rPr lang="en-US" sz="1200" i="0" dirty="0" smtClean="0"/>
              <a:t>be covered during the meeting.</a:t>
            </a:r>
            <a:endParaRPr lang="en-US" sz="1200" i="0" dirty="0" smtClean="0"/>
          </a:p>
          <a:p>
            <a:pPr marL="0" lvl="0" indent="0">
              <a:buNone/>
            </a:pPr>
            <a:r>
              <a:rPr lang="en-US" sz="1200" i="0" dirty="0" smtClean="0"/>
              <a:t>Next project steps will be discussed at the end of the meeting.</a:t>
            </a:r>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857713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794431" y="3147814"/>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smtClean="0">
                <a:solidFill>
                  <a:srgbClr val="D3EBD5"/>
                </a:solidFill>
              </a:rPr>
              <a:t>Project Design and Data</a:t>
            </a:r>
            <a:endParaRPr sz="40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584589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611560" y="123478"/>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Data</a:t>
            </a:r>
            <a:endParaRPr dirty="0"/>
          </a:p>
        </p:txBody>
      </p:sp>
      <p:sp>
        <p:nvSpPr>
          <p:cNvPr id="3871" name="Google Shape;3871;p18"/>
          <p:cNvSpPr txBox="1">
            <a:spLocks noGrp="1"/>
          </p:cNvSpPr>
          <p:nvPr>
            <p:ph type="body" idx="1"/>
          </p:nvPr>
        </p:nvSpPr>
        <p:spPr>
          <a:xfrm>
            <a:off x="611560" y="1059582"/>
            <a:ext cx="6761100" cy="29805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dirty="0" smtClean="0"/>
              <a:t>Data </a:t>
            </a:r>
            <a:r>
              <a:rPr lang="en-US" dirty="0" smtClean="0"/>
              <a:t>has been</a:t>
            </a:r>
            <a:r>
              <a:rPr lang="en-US" dirty="0" smtClean="0"/>
              <a:t> </a:t>
            </a:r>
            <a:r>
              <a:rPr lang="en-US" dirty="0" smtClean="0"/>
              <a:t>provided in </a:t>
            </a:r>
            <a:r>
              <a:rPr lang="en-US" dirty="0"/>
              <a:t>5</a:t>
            </a:r>
            <a:r>
              <a:rPr lang="en-US" dirty="0" smtClean="0"/>
              <a:t> </a:t>
            </a:r>
            <a:r>
              <a:rPr lang="en-US" dirty="0" smtClean="0"/>
              <a:t>csv files</a:t>
            </a:r>
          </a:p>
          <a:p>
            <a:pPr marL="76200" lvl="0" indent="0" algn="l" rtl="0">
              <a:spcBef>
                <a:spcPts val="600"/>
              </a:spcBef>
              <a:spcAft>
                <a:spcPts val="0"/>
              </a:spcAft>
              <a:buSzPts val="2400"/>
              <a:buNone/>
            </a:pPr>
            <a:endParaRPr lang="en-US" b="1" dirty="0" smtClean="0">
              <a:solidFill>
                <a:schemeClr val="bg1">
                  <a:lumMod val="65000"/>
                </a:schemeClr>
              </a:solidFill>
            </a:endParaRPr>
          </a:p>
          <a:p>
            <a:pPr marL="76200" lvl="0" indent="0">
              <a:buNone/>
            </a:pPr>
            <a:r>
              <a:rPr lang="en-US" sz="1400" b="1" dirty="0">
                <a:solidFill>
                  <a:schemeClr val="bg1">
                    <a:lumMod val="65000"/>
                  </a:schemeClr>
                </a:solidFill>
              </a:rPr>
              <a:t>-</a:t>
            </a:r>
            <a:r>
              <a:rPr lang="en-US" sz="1400" b="1" dirty="0" smtClean="0">
                <a:solidFill>
                  <a:schemeClr val="bg1">
                    <a:lumMod val="65000"/>
                  </a:schemeClr>
                </a:solidFill>
              </a:rPr>
              <a:t>ml_case_training_data.csv (</a:t>
            </a:r>
            <a:r>
              <a:rPr lang="ru-RU" sz="1400" b="1" dirty="0" smtClean="0">
                <a:solidFill>
                  <a:schemeClr val="bg1">
                    <a:lumMod val="65000"/>
                  </a:schemeClr>
                </a:solidFill>
              </a:rPr>
              <a:t>16096</a:t>
            </a:r>
            <a:r>
              <a:rPr lang="en-US" sz="1400" b="1" dirty="0" smtClean="0">
                <a:solidFill>
                  <a:schemeClr val="bg1">
                    <a:lumMod val="65000"/>
                  </a:schemeClr>
                </a:solidFill>
              </a:rPr>
              <a:t> records)</a:t>
            </a:r>
          </a:p>
          <a:p>
            <a:pPr marL="76200" lvl="0" indent="0">
              <a:buNone/>
            </a:pPr>
            <a:r>
              <a:rPr lang="en-US" sz="1400" b="1" dirty="0">
                <a:solidFill>
                  <a:schemeClr val="bg1">
                    <a:lumMod val="65000"/>
                  </a:schemeClr>
                </a:solidFill>
              </a:rPr>
              <a:t>-</a:t>
            </a:r>
            <a:r>
              <a:rPr lang="en-US" sz="1400" b="1" dirty="0" smtClean="0">
                <a:solidFill>
                  <a:schemeClr val="bg1">
                    <a:lumMod val="65000"/>
                  </a:schemeClr>
                </a:solidFill>
              </a:rPr>
              <a:t>ml_case_test_data (</a:t>
            </a:r>
            <a:r>
              <a:rPr lang="ru-RU" sz="1400" b="1" dirty="0" smtClean="0">
                <a:solidFill>
                  <a:schemeClr val="bg1">
                    <a:lumMod val="65000"/>
                  </a:schemeClr>
                </a:solidFill>
              </a:rPr>
              <a:t>4024</a:t>
            </a:r>
            <a:r>
              <a:rPr lang="en-US" sz="1400" b="1" dirty="0" smtClean="0">
                <a:solidFill>
                  <a:schemeClr val="bg1">
                    <a:lumMod val="65000"/>
                  </a:schemeClr>
                </a:solidFill>
              </a:rPr>
              <a:t> records)</a:t>
            </a:r>
          </a:p>
          <a:p>
            <a:pPr marL="76200" lvl="0" indent="0">
              <a:buNone/>
            </a:pPr>
            <a:r>
              <a:rPr lang="en-US" sz="1400" b="1" dirty="0" smtClean="0">
                <a:solidFill>
                  <a:schemeClr val="bg1">
                    <a:lumMod val="65000"/>
                  </a:schemeClr>
                </a:solidFill>
              </a:rPr>
              <a:t>-ml_case_training_hist_data (</a:t>
            </a:r>
            <a:r>
              <a:rPr lang="ru-RU" sz="1400" b="1" dirty="0" smtClean="0">
                <a:solidFill>
                  <a:schemeClr val="bg1">
                    <a:lumMod val="65000"/>
                  </a:schemeClr>
                </a:solidFill>
              </a:rPr>
              <a:t>193002</a:t>
            </a:r>
            <a:r>
              <a:rPr lang="en-US" sz="1400" b="1" dirty="0" smtClean="0">
                <a:solidFill>
                  <a:schemeClr val="bg1">
                    <a:lumMod val="65000"/>
                  </a:schemeClr>
                </a:solidFill>
              </a:rPr>
              <a:t> records)</a:t>
            </a:r>
          </a:p>
          <a:p>
            <a:pPr marL="76200" lvl="0" indent="0">
              <a:buNone/>
            </a:pPr>
            <a:r>
              <a:rPr lang="en-US" sz="1400" b="1" dirty="0" smtClean="0">
                <a:solidFill>
                  <a:schemeClr val="bg1">
                    <a:lumMod val="65000"/>
                  </a:schemeClr>
                </a:solidFill>
              </a:rPr>
              <a:t>-ml_case_test_hist_data (</a:t>
            </a:r>
            <a:r>
              <a:rPr lang="ru-RU" sz="1400" b="1" dirty="0" smtClean="0">
                <a:solidFill>
                  <a:schemeClr val="bg1">
                    <a:lumMod val="65000"/>
                  </a:schemeClr>
                </a:solidFill>
              </a:rPr>
              <a:t>48236</a:t>
            </a:r>
            <a:r>
              <a:rPr lang="en-US" sz="1400" b="1" dirty="0" smtClean="0">
                <a:solidFill>
                  <a:schemeClr val="bg1">
                    <a:lumMod val="65000"/>
                  </a:schemeClr>
                </a:solidFill>
              </a:rPr>
              <a:t> records</a:t>
            </a:r>
            <a:r>
              <a:rPr lang="en-US" sz="1400" b="1" dirty="0" smtClean="0">
                <a:solidFill>
                  <a:schemeClr val="bg1">
                    <a:lumMod val="65000"/>
                  </a:schemeClr>
                </a:solidFill>
              </a:rPr>
              <a:t>)</a:t>
            </a:r>
          </a:p>
          <a:p>
            <a:pPr marL="76200" lvl="0" indent="0">
              <a:buNone/>
            </a:pPr>
            <a:r>
              <a:rPr lang="en-US" sz="1400" b="1" dirty="0" smtClean="0">
                <a:solidFill>
                  <a:schemeClr val="bg1">
                    <a:lumMod val="65000"/>
                  </a:schemeClr>
                </a:solidFill>
              </a:rPr>
              <a:t>-churn target data</a:t>
            </a:r>
            <a:endParaRPr lang="en-US" sz="1400" b="1" dirty="0" smtClean="0">
              <a:solidFill>
                <a:schemeClr val="bg1">
                  <a:lumMod val="65000"/>
                </a:schemeClr>
              </a:solidFill>
            </a:endParaRPr>
          </a:p>
          <a:p>
            <a:pPr marL="76200" lvl="0" indent="0">
              <a:buNone/>
            </a:pPr>
            <a:endParaRPr sz="1400" b="1" dirty="0">
              <a:solidFill>
                <a:schemeClr val="bg1">
                  <a:lumMod val="65000"/>
                </a:schemeClr>
              </a:solidFill>
            </a:endParaRP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391588" y="123478"/>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Design </a:t>
            </a:r>
            <a:endParaRPr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cxnSp>
        <p:nvCxnSpPr>
          <p:cNvPr id="3" name="Прямая со стрелкой 2"/>
          <p:cNvCxnSpPr/>
          <p:nvPr/>
        </p:nvCxnSpPr>
        <p:spPr>
          <a:xfrm>
            <a:off x="603786" y="1796777"/>
            <a:ext cx="63367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Правая фигурная скобка 8"/>
          <p:cNvSpPr/>
          <p:nvPr/>
        </p:nvSpPr>
        <p:spPr>
          <a:xfrm rot="5400000">
            <a:off x="5993534" y="1231565"/>
            <a:ext cx="216024" cy="1346448"/>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5" name="Правая фигурная скобка 14"/>
          <p:cNvSpPr/>
          <p:nvPr/>
        </p:nvSpPr>
        <p:spPr>
          <a:xfrm rot="5400000">
            <a:off x="2923754" y="-501108"/>
            <a:ext cx="184600" cy="48089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13" name="Прямая соединительная линия 12"/>
          <p:cNvCxnSpPr/>
          <p:nvPr/>
        </p:nvCxnSpPr>
        <p:spPr>
          <a:xfrm>
            <a:off x="5428322" y="1076697"/>
            <a:ext cx="0" cy="72008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28322" y="1995687"/>
            <a:ext cx="2000869" cy="276999"/>
          </a:xfrm>
          <a:prstGeom prst="rect">
            <a:avLst/>
          </a:prstGeom>
          <a:noFill/>
        </p:spPr>
        <p:txBody>
          <a:bodyPr wrap="none" rtlCol="0">
            <a:spAutoFit/>
          </a:bodyPr>
          <a:lstStyle/>
          <a:p>
            <a:r>
              <a:rPr lang="en-US" sz="1200" dirty="0" smtClean="0"/>
              <a:t>3 months outcome window</a:t>
            </a:r>
            <a:endParaRPr lang="ru-RU" sz="1200" dirty="0"/>
          </a:p>
        </p:txBody>
      </p:sp>
      <p:sp>
        <p:nvSpPr>
          <p:cNvPr id="19" name="TextBox 18"/>
          <p:cNvSpPr txBox="1"/>
          <p:nvPr/>
        </p:nvSpPr>
        <p:spPr>
          <a:xfrm>
            <a:off x="590147" y="1984196"/>
            <a:ext cx="4816763" cy="307777"/>
          </a:xfrm>
          <a:prstGeom prst="rect">
            <a:avLst/>
          </a:prstGeom>
          <a:noFill/>
        </p:spPr>
        <p:txBody>
          <a:bodyPr wrap="square" rtlCol="0">
            <a:spAutoFit/>
          </a:bodyPr>
          <a:lstStyle/>
          <a:p>
            <a:pPr algn="ctr"/>
            <a:r>
              <a:rPr lang="en-US" dirty="0" smtClean="0"/>
              <a:t> </a:t>
            </a:r>
            <a:r>
              <a:rPr lang="en-US" sz="1200" dirty="0" smtClean="0"/>
              <a:t>12 months historic prices observation data</a:t>
            </a:r>
            <a:endParaRPr lang="ru-RU" sz="1200" dirty="0"/>
          </a:p>
        </p:txBody>
      </p:sp>
      <p:sp>
        <p:nvSpPr>
          <p:cNvPr id="22" name="TextBox 21"/>
          <p:cNvSpPr txBox="1"/>
          <p:nvPr/>
        </p:nvSpPr>
        <p:spPr>
          <a:xfrm rot="16200000">
            <a:off x="4568203" y="1023489"/>
            <a:ext cx="1544285" cy="400110"/>
          </a:xfrm>
          <a:prstGeom prst="rect">
            <a:avLst/>
          </a:prstGeom>
          <a:noFill/>
        </p:spPr>
        <p:txBody>
          <a:bodyPr wrap="square" rtlCol="0">
            <a:spAutoFit/>
          </a:bodyPr>
          <a:lstStyle/>
          <a:p>
            <a:pPr algn="ctr"/>
            <a:r>
              <a:rPr lang="en-US" sz="1000" dirty="0" smtClean="0"/>
              <a:t>Observation point</a:t>
            </a:r>
          </a:p>
          <a:p>
            <a:pPr algn="ctr"/>
            <a:endParaRPr lang="ru-RU" sz="1000" dirty="0"/>
          </a:p>
        </p:txBody>
      </p:sp>
      <p:sp>
        <p:nvSpPr>
          <p:cNvPr id="20" name="TextBox 19"/>
          <p:cNvSpPr txBox="1"/>
          <p:nvPr/>
        </p:nvSpPr>
        <p:spPr>
          <a:xfrm>
            <a:off x="323528" y="2571750"/>
            <a:ext cx="7488832" cy="1169551"/>
          </a:xfrm>
          <a:prstGeom prst="rect">
            <a:avLst/>
          </a:prstGeom>
          <a:noFill/>
        </p:spPr>
        <p:txBody>
          <a:bodyPr wrap="square" rtlCol="0">
            <a:spAutoFit/>
          </a:bodyPr>
          <a:lstStyle/>
          <a:p>
            <a:r>
              <a:rPr lang="en-US" b="1" dirty="0" smtClean="0">
                <a:solidFill>
                  <a:schemeClr val="bg1">
                    <a:lumMod val="65000"/>
                  </a:schemeClr>
                </a:solidFill>
              </a:rPr>
              <a:t>Observation point -  </a:t>
            </a:r>
            <a:r>
              <a:rPr lang="en-US" dirty="0" smtClean="0">
                <a:solidFill>
                  <a:schemeClr val="bg1">
                    <a:lumMod val="65000"/>
                  </a:schemeClr>
                </a:solidFill>
              </a:rPr>
              <a:t>Data for the clients provided at observation point (</a:t>
            </a:r>
            <a:r>
              <a:rPr lang="en-US" dirty="0">
                <a:solidFill>
                  <a:schemeClr val="bg1">
                    <a:lumMod val="65000"/>
                  </a:schemeClr>
                </a:solidFill>
              </a:rPr>
              <a:t>January 2016</a:t>
            </a:r>
            <a:r>
              <a:rPr lang="en-US" dirty="0" smtClean="0">
                <a:solidFill>
                  <a:schemeClr val="bg1">
                    <a:lumMod val="65000"/>
                  </a:schemeClr>
                </a:solidFill>
              </a:rPr>
              <a:t>)</a:t>
            </a:r>
          </a:p>
          <a:p>
            <a:r>
              <a:rPr lang="en-US" b="1" dirty="0" smtClean="0">
                <a:solidFill>
                  <a:schemeClr val="bg1">
                    <a:lumMod val="65000"/>
                  </a:schemeClr>
                </a:solidFill>
              </a:rPr>
              <a:t>Outcome window  -  </a:t>
            </a:r>
            <a:r>
              <a:rPr lang="en-US" dirty="0" smtClean="0">
                <a:solidFill>
                  <a:schemeClr val="bg1">
                    <a:lumMod val="65000"/>
                  </a:schemeClr>
                </a:solidFill>
              </a:rPr>
              <a:t>Churn events were captured at 3 months time window after observation point (from January 2016 to March 2016)</a:t>
            </a:r>
            <a:endParaRPr lang="en-US" dirty="0">
              <a:solidFill>
                <a:schemeClr val="bg1">
                  <a:lumMod val="65000"/>
                </a:schemeClr>
              </a:solidFill>
            </a:endParaRPr>
          </a:p>
          <a:p>
            <a:r>
              <a:rPr lang="en-US" b="1" dirty="0" smtClean="0">
                <a:solidFill>
                  <a:schemeClr val="bg1">
                    <a:lumMod val="65000"/>
                  </a:schemeClr>
                </a:solidFill>
              </a:rPr>
              <a:t>Prices data            -  </a:t>
            </a:r>
            <a:r>
              <a:rPr lang="en-US" dirty="0" smtClean="0">
                <a:solidFill>
                  <a:schemeClr val="bg1">
                    <a:lumMod val="65000"/>
                  </a:schemeClr>
                </a:solidFill>
              </a:rPr>
              <a:t>was provided 12 months back from observation point </a:t>
            </a:r>
          </a:p>
          <a:p>
            <a:endParaRPr lang="ru-RU" dirty="0"/>
          </a:p>
        </p:txBody>
      </p:sp>
      <p:sp>
        <p:nvSpPr>
          <p:cNvPr id="25" name="TextBox 24"/>
          <p:cNvSpPr txBox="1"/>
          <p:nvPr/>
        </p:nvSpPr>
        <p:spPr>
          <a:xfrm>
            <a:off x="5528268" y="1428101"/>
            <a:ext cx="577402" cy="276999"/>
          </a:xfrm>
          <a:prstGeom prst="rect">
            <a:avLst/>
          </a:prstGeom>
          <a:noFill/>
        </p:spPr>
        <p:txBody>
          <a:bodyPr wrap="none" rtlCol="0">
            <a:spAutoFit/>
          </a:bodyPr>
          <a:lstStyle/>
          <a:p>
            <a:r>
              <a:rPr lang="en-US" sz="1200" dirty="0" smtClean="0"/>
              <a:t>target</a:t>
            </a:r>
            <a:endParaRPr lang="ru-RU" sz="1200" dirty="0"/>
          </a:p>
        </p:txBody>
      </p:sp>
    </p:spTree>
    <p:extLst>
      <p:ext uri="{BB962C8B-B14F-4D97-AF65-F5344CB8AC3E}">
        <p14:creationId xmlns:p14="http://schemas.microsoft.com/office/powerpoint/2010/main" val="1847255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794431" y="3147814"/>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smtClean="0">
                <a:solidFill>
                  <a:srgbClr val="D3EBD5"/>
                </a:solidFill>
              </a:rPr>
              <a:t>Exploratory Data Analysis</a:t>
            </a:r>
            <a:endParaRPr sz="40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506165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611560" y="123478"/>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Exploratory Data Analysis</a:t>
            </a:r>
            <a:endParaRPr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
        <p:nvSpPr>
          <p:cNvPr id="3" name="TextBox 2"/>
          <p:cNvSpPr txBox="1"/>
          <p:nvPr/>
        </p:nvSpPr>
        <p:spPr>
          <a:xfrm>
            <a:off x="683568" y="1059582"/>
            <a:ext cx="234360" cy="307777"/>
          </a:xfrm>
          <a:prstGeom prst="rect">
            <a:avLst/>
          </a:prstGeom>
          <a:noFill/>
        </p:spPr>
        <p:txBody>
          <a:bodyPr wrap="none" rtlCol="0">
            <a:spAutoFit/>
          </a:bodyPr>
          <a:lstStyle/>
          <a:p>
            <a:r>
              <a:rPr lang="en-US" dirty="0" smtClean="0"/>
              <a:t> </a:t>
            </a:r>
            <a:endParaRPr lang="ru-RU" dirty="0"/>
          </a:p>
        </p:txBody>
      </p:sp>
      <p:sp>
        <p:nvSpPr>
          <p:cNvPr id="7" name="Google Shape;3851;p15"/>
          <p:cNvSpPr txBox="1">
            <a:spLocks/>
          </p:cNvSpPr>
          <p:nvPr/>
        </p:nvSpPr>
        <p:spPr>
          <a:xfrm>
            <a:off x="811747" y="1213470"/>
            <a:ext cx="3888432" cy="2880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buNone/>
            </a:pPr>
            <a:endParaRPr lang="en-US" sz="1400" b="1" dirty="0" smtClean="0"/>
          </a:p>
          <a:p>
            <a:pPr marL="171450" indent="-171450"/>
            <a:r>
              <a:rPr lang="en-US" sz="1400" b="1" dirty="0" smtClean="0">
                <a:solidFill>
                  <a:schemeClr val="bg1">
                    <a:lumMod val="65000"/>
                  </a:schemeClr>
                </a:solidFill>
              </a:rPr>
              <a:t>Missing  values counts</a:t>
            </a:r>
          </a:p>
          <a:p>
            <a:pPr marL="171450" indent="-171450"/>
            <a:r>
              <a:rPr lang="en-US" sz="1400" b="1" dirty="0" smtClean="0">
                <a:solidFill>
                  <a:schemeClr val="bg1">
                    <a:lumMod val="65000"/>
                  </a:schemeClr>
                </a:solidFill>
              </a:rPr>
              <a:t>Categorical variables exploration</a:t>
            </a:r>
          </a:p>
          <a:p>
            <a:pPr marL="171450" indent="-171450"/>
            <a:r>
              <a:rPr lang="en-US" sz="1400" b="1" dirty="0" smtClean="0">
                <a:solidFill>
                  <a:schemeClr val="bg1">
                    <a:lumMod val="65000"/>
                  </a:schemeClr>
                </a:solidFill>
              </a:rPr>
              <a:t>Continuous variables </a:t>
            </a:r>
            <a:r>
              <a:rPr lang="en-US" sz="1400" b="1" dirty="0" smtClean="0">
                <a:solidFill>
                  <a:schemeClr val="bg1">
                    <a:lumMod val="65000"/>
                  </a:schemeClr>
                </a:solidFill>
              </a:rPr>
              <a:t>exploration</a:t>
            </a:r>
          </a:p>
          <a:p>
            <a:pPr marL="171450" indent="-171450"/>
            <a:r>
              <a:rPr lang="en-US" sz="1400" b="1" dirty="0" smtClean="0">
                <a:solidFill>
                  <a:schemeClr val="bg1">
                    <a:lumMod val="65000"/>
                  </a:schemeClr>
                </a:solidFill>
              </a:rPr>
              <a:t>Insights learned from the data</a:t>
            </a:r>
            <a:endParaRPr lang="en-US" sz="1400" b="1" dirty="0" smtClean="0">
              <a:solidFill>
                <a:schemeClr val="bg1">
                  <a:lumMod val="65000"/>
                </a:schemeClr>
              </a:solidFill>
            </a:endParaRPr>
          </a:p>
          <a:p>
            <a:pPr marL="171450" indent="-171450"/>
            <a:endParaRPr lang="en-US" sz="1400" b="1" dirty="0" smtClean="0"/>
          </a:p>
          <a:p>
            <a:pPr marL="171450" indent="-171450"/>
            <a:endParaRPr lang="en-US" sz="1400" b="1" dirty="0" smtClean="0"/>
          </a:p>
          <a:p>
            <a:pPr marL="171450" indent="-171450"/>
            <a:endParaRPr lang="en-US" sz="1200" b="1" dirty="0" smtClean="0"/>
          </a:p>
          <a:p>
            <a:pPr marL="0" indent="0">
              <a:buFont typeface="Titillium Web Light"/>
              <a:buNone/>
            </a:pPr>
            <a:endParaRPr lang="en-US" sz="1200" b="1" dirty="0" smtClean="0"/>
          </a:p>
          <a:p>
            <a:pPr marL="0" indent="0">
              <a:buFont typeface="Titillium Web Light"/>
              <a:buNone/>
            </a:pPr>
            <a:endParaRPr lang="en-US" sz="1200" b="1" dirty="0" smtClean="0"/>
          </a:p>
          <a:p>
            <a:pPr marL="0" indent="0">
              <a:buFont typeface="Titillium Web Light"/>
              <a:buNone/>
            </a:pPr>
            <a:endParaRPr lang="en-US" sz="1200" b="1" dirty="0"/>
          </a:p>
        </p:txBody>
      </p:sp>
    </p:spTree>
    <p:extLst>
      <p:ext uri="{BB962C8B-B14F-4D97-AF65-F5344CB8AC3E}">
        <p14:creationId xmlns:p14="http://schemas.microsoft.com/office/powerpoint/2010/main" val="445248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1317</TotalTime>
  <Words>1402</Words>
  <Application>Microsoft Office PowerPoint</Application>
  <PresentationFormat>Экран (16:9)</PresentationFormat>
  <Paragraphs>292</Paragraphs>
  <Slides>35</Slides>
  <Notes>35</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35</vt:i4>
      </vt:variant>
    </vt:vector>
  </HeadingPairs>
  <TitlesOfParts>
    <vt:vector size="42" baseType="lpstr">
      <vt:lpstr>Arial</vt:lpstr>
      <vt:lpstr>Calibri</vt:lpstr>
      <vt:lpstr>Dosis</vt:lpstr>
      <vt:lpstr>Courier New</vt:lpstr>
      <vt:lpstr>Titillium Web Light</vt:lpstr>
      <vt:lpstr>Dosis Light</vt:lpstr>
      <vt:lpstr>Mowbray template</vt:lpstr>
      <vt:lpstr>Churn Optimization PowerCo</vt:lpstr>
      <vt:lpstr>Meeting agenda</vt:lpstr>
      <vt:lpstr>Презентация PowerPoint</vt:lpstr>
      <vt:lpstr>Презентация PowerPoint</vt:lpstr>
      <vt:lpstr>Project Design and Data</vt:lpstr>
      <vt:lpstr>Data</vt:lpstr>
      <vt:lpstr>Design </vt:lpstr>
      <vt:lpstr>Exploratory Data Analysis</vt:lpstr>
      <vt:lpstr>Exploratory Data Analysis</vt:lpstr>
      <vt:lpstr>Missing values</vt:lpstr>
      <vt:lpstr>Missing values</vt:lpstr>
      <vt:lpstr>Missing values –Historic Price Data</vt:lpstr>
      <vt:lpstr>Data-Categorical variables by churn</vt:lpstr>
      <vt:lpstr>Data-Categorical variables by churn</vt:lpstr>
      <vt:lpstr>Презентация PowerPoint</vt:lpstr>
      <vt:lpstr>Data-Continuous variables by churn- consumption</vt:lpstr>
      <vt:lpstr>Data-Continuous variables by churn- forecast consumption</vt:lpstr>
      <vt:lpstr>Data-Continuous variables by churn-forecast bill</vt:lpstr>
      <vt:lpstr>Data-Continuous variables by churn- forecast price</vt:lpstr>
      <vt:lpstr>Data-Continuous variables by churn</vt:lpstr>
      <vt:lpstr>Data-Continuous variables by churn</vt:lpstr>
      <vt:lpstr>Презентация PowerPoint</vt:lpstr>
      <vt:lpstr>Data-Categorical - Prices data –Mean client yearly price_var to price_fix</vt:lpstr>
      <vt:lpstr>Correlation</vt:lpstr>
      <vt:lpstr>Correlation with churn </vt:lpstr>
      <vt:lpstr>Feature Generation</vt:lpstr>
      <vt:lpstr>Sets of features</vt:lpstr>
      <vt:lpstr>Model</vt:lpstr>
      <vt:lpstr>Types of algorithms tested</vt:lpstr>
      <vt:lpstr>Model results</vt:lpstr>
      <vt:lpstr>Model results- Logistic regression</vt:lpstr>
      <vt:lpstr>Final model draft result</vt:lpstr>
      <vt:lpstr>Pricing Strategy</vt:lpstr>
      <vt:lpstr>Презентация PowerPoint</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Optimization PowerCo</dc:title>
  <dc:creator>Verano</dc:creator>
  <cp:lastModifiedBy>Verano</cp:lastModifiedBy>
  <cp:revision>262</cp:revision>
  <dcterms:modified xsi:type="dcterms:W3CDTF">2018-10-19T02:41:01Z</dcterms:modified>
</cp:coreProperties>
</file>