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5" r:id="rId9"/>
    <p:sldId id="263" r:id="rId10"/>
    <p:sldId id="264" r:id="rId11"/>
  </p:sldIdLst>
  <p:sldSz cx="14630400" cy="8229600"/>
  <p:notesSz cx="8229600" cy="14630400"/>
  <p:embeddedFontLst>
    <p:embeddedFont>
      <p:font typeface="Gelasio" panose="020B0604020202020204" charset="0"/>
      <p:regular r:id="rId13"/>
    </p:embeddedFont>
    <p:embeddedFont>
      <p:font typeface="Gelasio Semi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3" d="100"/>
          <a:sy n="83" d="100"/>
        </p:scale>
        <p:origin x="111"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5204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932980"/>
            <a:ext cx="7556421" cy="2934653"/>
          </a:xfrm>
          <a:prstGeom prst="rect">
            <a:avLst/>
          </a:prstGeom>
          <a:noFill/>
          <a:ln/>
        </p:spPr>
        <p:txBody>
          <a:bodyPr wrap="square" lIns="0" tIns="0" rIns="0" bIns="0" rtlCol="0" anchor="t"/>
          <a:lstStyle/>
          <a:p>
            <a:pPr marL="0" indent="0">
              <a:lnSpc>
                <a:spcPts val="7700"/>
              </a:lnSpc>
              <a:buNone/>
            </a:pPr>
            <a:r>
              <a:rPr lang="en-US" sz="6150" dirty="0">
                <a:solidFill>
                  <a:srgbClr val="484237"/>
                </a:solidFill>
                <a:latin typeface="Gelasio Semi Bold" pitchFamily="34" charset="0"/>
                <a:ea typeface="Gelasio Semi Bold" pitchFamily="34" charset="-122"/>
                <a:cs typeface="Gelasio Semi Bold" pitchFamily="34" charset="-120"/>
              </a:rPr>
              <a:t>The Platformer Game: A Python-Based 2D Game</a:t>
            </a:r>
            <a:endParaRPr lang="en-US" sz="6150" dirty="0"/>
          </a:p>
        </p:txBody>
      </p:sp>
      <p:sp>
        <p:nvSpPr>
          <p:cNvPr id="4" name="Text 1"/>
          <p:cNvSpPr/>
          <p:nvPr/>
        </p:nvSpPr>
        <p:spPr>
          <a:xfrm>
            <a:off x="6280190" y="5207794"/>
            <a:ext cx="7556421" cy="1088708"/>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This is to present the development of a 2D platformer game built using Python and Pygame library. The game challenges players to navigate through blocks, jumping between platforms, overcoming obstacles, etc.</a:t>
            </a:r>
            <a:endParaRPr lang="en-US" sz="1750" dirty="0"/>
          </a:p>
        </p:txBody>
      </p:sp>
      <p:pic>
        <p:nvPicPr>
          <p:cNvPr id="6" name="Picture 5">
            <a:extLst>
              <a:ext uri="{FF2B5EF4-FFF2-40B4-BE49-F238E27FC236}">
                <a16:creationId xmlns:a16="http://schemas.microsoft.com/office/drawing/2014/main" id="{84D39A90-8515-1729-5327-4BDBF6B908EE}"/>
              </a:ext>
            </a:extLst>
          </p:cNvPr>
          <p:cNvPicPr>
            <a:picLocks noChangeAspect="1"/>
          </p:cNvPicPr>
          <p:nvPr/>
        </p:nvPicPr>
        <p:blipFill>
          <a:blip r:embed="rId4"/>
          <a:stretch>
            <a:fillRect/>
          </a:stretch>
        </p:blipFill>
        <p:spPr>
          <a:xfrm>
            <a:off x="12290609" y="7712014"/>
            <a:ext cx="2265150" cy="4440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2379821"/>
            <a:ext cx="5670590" cy="708779"/>
          </a:xfrm>
          <a:prstGeom prst="rect">
            <a:avLst/>
          </a:prstGeom>
          <a:noFill/>
          <a:ln/>
        </p:spPr>
        <p:txBody>
          <a:bodyPr wrap="none" lIns="0" tIns="0" rIns="0" bIns="0" rtlCol="0" anchor="t"/>
          <a:lstStyle/>
          <a:p>
            <a:pPr marL="0" indent="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Bibliography</a:t>
            </a:r>
            <a:endParaRPr lang="en-US" sz="4450" dirty="0"/>
          </a:p>
        </p:txBody>
      </p:sp>
      <p:sp>
        <p:nvSpPr>
          <p:cNvPr id="3" name="Text 1"/>
          <p:cNvSpPr/>
          <p:nvPr/>
        </p:nvSpPr>
        <p:spPr>
          <a:xfrm>
            <a:off x="793790" y="3542228"/>
            <a:ext cx="13042821" cy="362903"/>
          </a:xfrm>
          <a:prstGeom prst="rect">
            <a:avLst/>
          </a:prstGeom>
          <a:noFill/>
          <a:ln/>
        </p:spPr>
        <p:txBody>
          <a:bodyPr wrap="non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The following resources were used as references for the project:</a:t>
            </a:r>
            <a:endParaRPr lang="en-US" sz="1750" dirty="0"/>
          </a:p>
        </p:txBody>
      </p:sp>
      <p:sp>
        <p:nvSpPr>
          <p:cNvPr id="4" name="Text 2"/>
          <p:cNvSpPr/>
          <p:nvPr/>
        </p:nvSpPr>
        <p:spPr>
          <a:xfrm>
            <a:off x="793790" y="4160282"/>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Geeks for Geeks (https://www.geeksforgeeks.org/)</a:t>
            </a:r>
            <a:endParaRPr lang="en-US" sz="1750" dirty="0"/>
          </a:p>
        </p:txBody>
      </p:sp>
      <p:sp>
        <p:nvSpPr>
          <p:cNvPr id="5" name="Text 3"/>
          <p:cNvSpPr/>
          <p:nvPr/>
        </p:nvSpPr>
        <p:spPr>
          <a:xfrm>
            <a:off x="793790" y="460248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Javatpoint (https://www.javatpoint.com/)</a:t>
            </a:r>
            <a:endParaRPr lang="en-US" sz="1750" dirty="0"/>
          </a:p>
        </p:txBody>
      </p:sp>
      <p:sp>
        <p:nvSpPr>
          <p:cNvPr id="6" name="Text 4"/>
          <p:cNvSpPr/>
          <p:nvPr/>
        </p:nvSpPr>
        <p:spPr>
          <a:xfrm>
            <a:off x="793790" y="504467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W3Schools (https://www.w3schools.com/)</a:t>
            </a:r>
            <a:endParaRPr lang="en-US" sz="1750" dirty="0"/>
          </a:p>
        </p:txBody>
      </p:sp>
      <p:sp>
        <p:nvSpPr>
          <p:cNvPr id="7" name="Text 5"/>
          <p:cNvSpPr/>
          <p:nvPr/>
        </p:nvSpPr>
        <p:spPr>
          <a:xfrm>
            <a:off x="793790" y="5486876"/>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Draw.io (for flowchart)</a:t>
            </a:r>
            <a:endParaRPr lang="en-US" sz="1750" dirty="0"/>
          </a:p>
        </p:txBody>
      </p:sp>
      <p:pic>
        <p:nvPicPr>
          <p:cNvPr id="8" name="Picture 7">
            <a:extLst>
              <a:ext uri="{FF2B5EF4-FFF2-40B4-BE49-F238E27FC236}">
                <a16:creationId xmlns:a16="http://schemas.microsoft.com/office/drawing/2014/main" id="{8CDFAE7C-0ABB-60FC-69C0-99B2FBC18BDD}"/>
              </a:ext>
            </a:extLst>
          </p:cNvPr>
          <p:cNvPicPr>
            <a:picLocks noChangeAspect="1"/>
          </p:cNvPicPr>
          <p:nvPr/>
        </p:nvPicPr>
        <p:blipFill>
          <a:blip r:embed="rId3"/>
          <a:stretch>
            <a:fillRect/>
          </a:stretch>
        </p:blipFill>
        <p:spPr>
          <a:xfrm>
            <a:off x="12290609" y="7712014"/>
            <a:ext cx="2265150" cy="4440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683073"/>
            <a:ext cx="5670590" cy="708779"/>
          </a:xfrm>
          <a:prstGeom prst="rect">
            <a:avLst/>
          </a:prstGeom>
          <a:noFill/>
          <a:ln/>
        </p:spPr>
        <p:txBody>
          <a:bodyPr wrap="none" lIns="0" tIns="0" rIns="0" bIns="0" rtlCol="0" anchor="t"/>
          <a:lstStyle/>
          <a:p>
            <a:pPr marL="0" indent="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Introduction</a:t>
            </a:r>
            <a:endParaRPr lang="en-US" sz="4450" dirty="0"/>
          </a:p>
        </p:txBody>
      </p:sp>
      <p:sp>
        <p:nvSpPr>
          <p:cNvPr id="4" name="Text 1"/>
          <p:cNvSpPr/>
          <p:nvPr/>
        </p:nvSpPr>
        <p:spPr>
          <a:xfrm>
            <a:off x="793790" y="3732014"/>
            <a:ext cx="7556421" cy="1814513"/>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The Platformer Game is a 2D video game where players control a character to navigate through paths and blocks, jumping between platforms, avoiding obstacles, and overcoming challenges. The game is developed using Python and the Pygame library, offering a simple yet engaging gameplay experience.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642586"/>
            <a:ext cx="5879663" cy="708779"/>
          </a:xfrm>
          <a:prstGeom prst="rect">
            <a:avLst/>
          </a:prstGeom>
          <a:noFill/>
          <a:ln/>
        </p:spPr>
        <p:txBody>
          <a:bodyPr wrap="none" lIns="0" tIns="0" rIns="0" bIns="0" rtlCol="0" anchor="t"/>
          <a:lstStyle/>
          <a:p>
            <a:pPr marL="0" indent="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Objectives and Scope</a:t>
            </a:r>
            <a:endParaRPr lang="en-US" sz="4450" dirty="0"/>
          </a:p>
        </p:txBody>
      </p:sp>
      <p:sp>
        <p:nvSpPr>
          <p:cNvPr id="4" name="Shape 1"/>
          <p:cNvSpPr/>
          <p:nvPr/>
        </p:nvSpPr>
        <p:spPr>
          <a:xfrm>
            <a:off x="6280190" y="2946678"/>
            <a:ext cx="510302" cy="510302"/>
          </a:xfrm>
          <a:prstGeom prst="roundRect">
            <a:avLst>
              <a:gd name="adj" fmla="val 6667"/>
            </a:avLst>
          </a:prstGeom>
          <a:solidFill>
            <a:srgbClr val="EEE8DD"/>
          </a:solidFill>
          <a:ln/>
        </p:spPr>
        <p:txBody>
          <a:bodyPr/>
          <a:lstStyle/>
          <a:p>
            <a:endParaRPr lang="en-IN"/>
          </a:p>
        </p:txBody>
      </p:sp>
      <p:sp>
        <p:nvSpPr>
          <p:cNvPr id="5" name="Text 2"/>
          <p:cNvSpPr/>
          <p:nvPr/>
        </p:nvSpPr>
        <p:spPr>
          <a:xfrm>
            <a:off x="6455093" y="3031688"/>
            <a:ext cx="160496" cy="340281"/>
          </a:xfrm>
          <a:prstGeom prst="rect">
            <a:avLst/>
          </a:prstGeom>
          <a:noFill/>
          <a:ln/>
        </p:spPr>
        <p:txBody>
          <a:bodyPr wrap="none" lIns="0" tIns="0" rIns="0" bIns="0" rtlCol="0" anchor="t"/>
          <a:lstStyle/>
          <a:p>
            <a:pPr marL="0" indent="0" algn="ctr">
              <a:lnSpc>
                <a:spcPts val="2650"/>
              </a:lnSpc>
              <a:buNone/>
            </a:pPr>
            <a:r>
              <a:rPr lang="en-US" sz="2650" dirty="0">
                <a:solidFill>
                  <a:srgbClr val="746558"/>
                </a:solidFill>
                <a:latin typeface="Gelasio Semi Bold" pitchFamily="34" charset="0"/>
                <a:ea typeface="Gelasio Semi Bold" pitchFamily="34" charset="-122"/>
                <a:cs typeface="Gelasio Semi Bold" pitchFamily="34" charset="-120"/>
              </a:rPr>
              <a:t>1</a:t>
            </a:r>
            <a:endParaRPr lang="en-US" sz="2650" dirty="0"/>
          </a:p>
        </p:txBody>
      </p:sp>
      <p:sp>
        <p:nvSpPr>
          <p:cNvPr id="6" name="Text 3"/>
          <p:cNvSpPr/>
          <p:nvPr/>
        </p:nvSpPr>
        <p:spPr>
          <a:xfrm>
            <a:off x="7017306" y="294667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Game Development</a:t>
            </a:r>
            <a:endParaRPr lang="en-US" sz="2200" dirty="0"/>
          </a:p>
        </p:txBody>
      </p:sp>
      <p:sp>
        <p:nvSpPr>
          <p:cNvPr id="7" name="Text 4"/>
          <p:cNvSpPr/>
          <p:nvPr/>
        </p:nvSpPr>
        <p:spPr>
          <a:xfrm>
            <a:off x="7017306" y="3437096"/>
            <a:ext cx="2927747" cy="1088708"/>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Create a playable platformer game with interactive challenges.</a:t>
            </a:r>
            <a:endParaRPr lang="en-US" sz="1750" dirty="0"/>
          </a:p>
        </p:txBody>
      </p:sp>
      <p:sp>
        <p:nvSpPr>
          <p:cNvPr id="8" name="Shape 5"/>
          <p:cNvSpPr/>
          <p:nvPr/>
        </p:nvSpPr>
        <p:spPr>
          <a:xfrm>
            <a:off x="10171867" y="2946678"/>
            <a:ext cx="510302" cy="510302"/>
          </a:xfrm>
          <a:prstGeom prst="roundRect">
            <a:avLst>
              <a:gd name="adj" fmla="val 6667"/>
            </a:avLst>
          </a:prstGeom>
          <a:solidFill>
            <a:srgbClr val="EEE8DD"/>
          </a:solidFill>
          <a:ln/>
        </p:spPr>
        <p:txBody>
          <a:bodyPr/>
          <a:lstStyle/>
          <a:p>
            <a:endParaRPr lang="en-IN"/>
          </a:p>
        </p:txBody>
      </p:sp>
      <p:sp>
        <p:nvSpPr>
          <p:cNvPr id="9" name="Text 6"/>
          <p:cNvSpPr/>
          <p:nvPr/>
        </p:nvSpPr>
        <p:spPr>
          <a:xfrm>
            <a:off x="10323909" y="3031688"/>
            <a:ext cx="206216" cy="340281"/>
          </a:xfrm>
          <a:prstGeom prst="rect">
            <a:avLst/>
          </a:prstGeom>
          <a:noFill/>
          <a:ln/>
        </p:spPr>
        <p:txBody>
          <a:bodyPr wrap="none" lIns="0" tIns="0" rIns="0" bIns="0" rtlCol="0" anchor="t"/>
          <a:lstStyle/>
          <a:p>
            <a:pPr marL="0" indent="0" algn="ctr">
              <a:lnSpc>
                <a:spcPts val="2650"/>
              </a:lnSpc>
              <a:buNone/>
            </a:pPr>
            <a:r>
              <a:rPr lang="en-US" sz="2650" dirty="0">
                <a:solidFill>
                  <a:srgbClr val="746558"/>
                </a:solidFill>
                <a:latin typeface="Gelasio Semi Bold" pitchFamily="34" charset="0"/>
                <a:ea typeface="Gelasio Semi Bold" pitchFamily="34" charset="-122"/>
                <a:cs typeface="Gelasio Semi Bold" pitchFamily="34" charset="-120"/>
              </a:rPr>
              <a:t>2</a:t>
            </a:r>
            <a:endParaRPr lang="en-US" sz="2650" dirty="0"/>
          </a:p>
        </p:txBody>
      </p:sp>
      <p:sp>
        <p:nvSpPr>
          <p:cNvPr id="10" name="Text 7"/>
          <p:cNvSpPr/>
          <p:nvPr/>
        </p:nvSpPr>
        <p:spPr>
          <a:xfrm>
            <a:off x="10908983" y="294667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Character Control</a:t>
            </a:r>
            <a:endParaRPr lang="en-US" sz="2200" dirty="0"/>
          </a:p>
        </p:txBody>
      </p:sp>
      <p:sp>
        <p:nvSpPr>
          <p:cNvPr id="11" name="Text 8"/>
          <p:cNvSpPr/>
          <p:nvPr/>
        </p:nvSpPr>
        <p:spPr>
          <a:xfrm>
            <a:off x="10908983" y="3437096"/>
            <a:ext cx="2927747" cy="1451610"/>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Implement smooth and responsive character movement, including running and jumping.</a:t>
            </a:r>
            <a:endParaRPr lang="en-US" sz="1750" dirty="0"/>
          </a:p>
        </p:txBody>
      </p:sp>
      <p:sp>
        <p:nvSpPr>
          <p:cNvPr id="12" name="Shape 9"/>
          <p:cNvSpPr/>
          <p:nvPr/>
        </p:nvSpPr>
        <p:spPr>
          <a:xfrm>
            <a:off x="6280190" y="5370671"/>
            <a:ext cx="510302" cy="510302"/>
          </a:xfrm>
          <a:prstGeom prst="roundRect">
            <a:avLst>
              <a:gd name="adj" fmla="val 6667"/>
            </a:avLst>
          </a:prstGeom>
          <a:solidFill>
            <a:srgbClr val="EEE8DD"/>
          </a:solidFill>
          <a:ln/>
        </p:spPr>
        <p:txBody>
          <a:bodyPr/>
          <a:lstStyle/>
          <a:p>
            <a:endParaRPr lang="en-IN"/>
          </a:p>
        </p:txBody>
      </p:sp>
      <p:sp>
        <p:nvSpPr>
          <p:cNvPr id="13" name="Text 10"/>
          <p:cNvSpPr/>
          <p:nvPr/>
        </p:nvSpPr>
        <p:spPr>
          <a:xfrm>
            <a:off x="6432828" y="5455682"/>
            <a:ext cx="205026" cy="340281"/>
          </a:xfrm>
          <a:prstGeom prst="rect">
            <a:avLst/>
          </a:prstGeom>
          <a:noFill/>
          <a:ln/>
        </p:spPr>
        <p:txBody>
          <a:bodyPr wrap="none" lIns="0" tIns="0" rIns="0" bIns="0" rtlCol="0" anchor="t"/>
          <a:lstStyle/>
          <a:p>
            <a:pPr marL="0" indent="0" algn="ctr">
              <a:lnSpc>
                <a:spcPts val="2650"/>
              </a:lnSpc>
              <a:buNone/>
            </a:pPr>
            <a:r>
              <a:rPr lang="en-US" sz="2650" dirty="0">
                <a:solidFill>
                  <a:srgbClr val="746558"/>
                </a:solidFill>
                <a:latin typeface="Gelasio Semi Bold" pitchFamily="34" charset="0"/>
                <a:ea typeface="Gelasio Semi Bold" pitchFamily="34" charset="-122"/>
                <a:cs typeface="Gelasio Semi Bold" pitchFamily="34" charset="-120"/>
              </a:rPr>
              <a:t>3</a:t>
            </a:r>
            <a:endParaRPr lang="en-US" sz="2650" dirty="0"/>
          </a:p>
        </p:txBody>
      </p:sp>
      <p:sp>
        <p:nvSpPr>
          <p:cNvPr id="14" name="Text 11"/>
          <p:cNvSpPr/>
          <p:nvPr/>
        </p:nvSpPr>
        <p:spPr>
          <a:xfrm>
            <a:off x="7017306" y="5370671"/>
            <a:ext cx="3092172" cy="354330"/>
          </a:xfrm>
          <a:prstGeom prst="rect">
            <a:avLst/>
          </a:prstGeom>
          <a:noFill/>
          <a:ln/>
        </p:spPr>
        <p:txBody>
          <a:bodyPr wrap="none" lIns="0" tIns="0" rIns="0" bIns="0" rtlCol="0" anchor="t"/>
          <a:lstStyle/>
          <a:p>
            <a:pPr marL="0" indent="0">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Physics and Collisions</a:t>
            </a:r>
            <a:endParaRPr lang="en-US" sz="2200" dirty="0"/>
          </a:p>
        </p:txBody>
      </p:sp>
      <p:sp>
        <p:nvSpPr>
          <p:cNvPr id="15" name="Text 12"/>
          <p:cNvSpPr/>
          <p:nvPr/>
        </p:nvSpPr>
        <p:spPr>
          <a:xfrm>
            <a:off x="7017306" y="5861090"/>
            <a:ext cx="6819305" cy="725805"/>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Incorporate realistic physics, such as gravity, and ensure accurate collision detection.</a:t>
            </a:r>
            <a:endParaRPr lang="en-US" sz="1750" dirty="0"/>
          </a:p>
        </p:txBody>
      </p:sp>
      <p:pic>
        <p:nvPicPr>
          <p:cNvPr id="16" name="Picture 15">
            <a:extLst>
              <a:ext uri="{FF2B5EF4-FFF2-40B4-BE49-F238E27FC236}">
                <a16:creationId xmlns:a16="http://schemas.microsoft.com/office/drawing/2014/main" id="{F8EB7E5D-A531-BCE1-F716-394DCC8AD591}"/>
              </a:ext>
            </a:extLst>
          </p:cNvPr>
          <p:cNvPicPr>
            <a:picLocks noChangeAspect="1"/>
          </p:cNvPicPr>
          <p:nvPr/>
        </p:nvPicPr>
        <p:blipFill>
          <a:blip r:embed="rId4"/>
          <a:stretch>
            <a:fillRect/>
          </a:stretch>
        </p:blipFill>
        <p:spPr>
          <a:xfrm>
            <a:off x="12290609" y="7712014"/>
            <a:ext cx="2265150" cy="44404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523053"/>
            <a:ext cx="5670590" cy="708779"/>
          </a:xfrm>
          <a:prstGeom prst="rect">
            <a:avLst/>
          </a:prstGeom>
          <a:noFill/>
          <a:ln/>
        </p:spPr>
        <p:txBody>
          <a:bodyPr wrap="none" lIns="0" tIns="0" rIns="0" bIns="0" rtlCol="0" anchor="t"/>
          <a:lstStyle/>
          <a:p>
            <a:pPr marL="0" indent="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Application Tools</a:t>
            </a:r>
            <a:endParaRPr lang="en-US" sz="4450" dirty="0"/>
          </a:p>
        </p:txBody>
      </p:sp>
      <p:sp>
        <p:nvSpPr>
          <p:cNvPr id="3" name="Text 1"/>
          <p:cNvSpPr/>
          <p:nvPr/>
        </p:nvSpPr>
        <p:spPr>
          <a:xfrm>
            <a:off x="793790" y="3798808"/>
            <a:ext cx="3368159" cy="354330"/>
          </a:xfrm>
          <a:prstGeom prst="rect">
            <a:avLst/>
          </a:prstGeom>
          <a:noFill/>
          <a:ln/>
        </p:spPr>
        <p:txBody>
          <a:bodyPr wrap="none" lIns="0" tIns="0" rIns="0" bIns="0" rtlCol="0" anchor="t"/>
          <a:lstStyle/>
          <a:p>
            <a:pPr marL="0" indent="0">
              <a:lnSpc>
                <a:spcPts val="2750"/>
              </a:lnSpc>
              <a:buNone/>
            </a:pPr>
            <a:r>
              <a:rPr lang="en-US" sz="2200" dirty="0">
                <a:solidFill>
                  <a:srgbClr val="484237"/>
                </a:solidFill>
                <a:latin typeface="Gelasio Semi Bold" pitchFamily="34" charset="0"/>
                <a:ea typeface="Gelasio Semi Bold" pitchFamily="34" charset="-122"/>
                <a:cs typeface="Gelasio Semi Bold" pitchFamily="34" charset="-120"/>
              </a:rPr>
              <a:t>Programming Language</a:t>
            </a:r>
            <a:endParaRPr lang="en-US" sz="2200" dirty="0"/>
          </a:p>
        </p:txBody>
      </p:sp>
      <p:sp>
        <p:nvSpPr>
          <p:cNvPr id="4" name="Text 2"/>
          <p:cNvSpPr/>
          <p:nvPr/>
        </p:nvSpPr>
        <p:spPr>
          <a:xfrm>
            <a:off x="793790" y="4379952"/>
            <a:ext cx="3978116" cy="362903"/>
          </a:xfrm>
          <a:prstGeom prst="rect">
            <a:avLst/>
          </a:prstGeom>
          <a:noFill/>
          <a:ln/>
        </p:spPr>
        <p:txBody>
          <a:bodyPr wrap="non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Python</a:t>
            </a:r>
            <a:endParaRPr lang="en-US" sz="1750" dirty="0"/>
          </a:p>
        </p:txBody>
      </p:sp>
      <p:sp>
        <p:nvSpPr>
          <p:cNvPr id="5" name="Text 3"/>
          <p:cNvSpPr/>
          <p:nvPr/>
        </p:nvSpPr>
        <p:spPr>
          <a:xfrm>
            <a:off x="5332928" y="379880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84237"/>
                </a:solidFill>
                <a:latin typeface="Gelasio Semi Bold" pitchFamily="34" charset="0"/>
                <a:ea typeface="Gelasio Semi Bold" pitchFamily="34" charset="-122"/>
                <a:cs typeface="Gelasio Semi Bold" pitchFamily="34" charset="-120"/>
              </a:rPr>
              <a:t>IDE</a:t>
            </a:r>
            <a:endParaRPr lang="en-US" sz="2200" dirty="0"/>
          </a:p>
        </p:txBody>
      </p:sp>
      <p:sp>
        <p:nvSpPr>
          <p:cNvPr id="6" name="Text 4"/>
          <p:cNvSpPr/>
          <p:nvPr/>
        </p:nvSpPr>
        <p:spPr>
          <a:xfrm>
            <a:off x="5332928" y="4379952"/>
            <a:ext cx="3978116" cy="362903"/>
          </a:xfrm>
          <a:prstGeom prst="rect">
            <a:avLst/>
          </a:prstGeom>
          <a:noFill/>
          <a:ln/>
        </p:spPr>
        <p:txBody>
          <a:bodyPr wrap="non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VS Code, Python IDLE, PyCharm</a:t>
            </a:r>
            <a:endParaRPr lang="en-US" sz="1750" dirty="0"/>
          </a:p>
        </p:txBody>
      </p:sp>
      <p:sp>
        <p:nvSpPr>
          <p:cNvPr id="7" name="Text 5"/>
          <p:cNvSpPr/>
          <p:nvPr/>
        </p:nvSpPr>
        <p:spPr>
          <a:xfrm>
            <a:off x="9872067" y="379880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84237"/>
                </a:solidFill>
                <a:latin typeface="Gelasio Semi Bold" pitchFamily="34" charset="0"/>
                <a:ea typeface="Gelasio Semi Bold" pitchFamily="34" charset="-122"/>
                <a:cs typeface="Gelasio Semi Bold" pitchFamily="34" charset="-120"/>
              </a:rPr>
              <a:t>Libraries/Packages</a:t>
            </a:r>
            <a:endParaRPr lang="en-US" sz="2200" dirty="0"/>
          </a:p>
        </p:txBody>
      </p:sp>
      <p:sp>
        <p:nvSpPr>
          <p:cNvPr id="8" name="Text 6"/>
          <p:cNvSpPr/>
          <p:nvPr/>
        </p:nvSpPr>
        <p:spPr>
          <a:xfrm>
            <a:off x="9872067" y="4379952"/>
            <a:ext cx="3978116"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Pygame</a:t>
            </a:r>
            <a:endParaRPr lang="en-US" sz="1750" dirty="0"/>
          </a:p>
        </p:txBody>
      </p:sp>
      <p:sp>
        <p:nvSpPr>
          <p:cNvPr id="9" name="Text 7"/>
          <p:cNvSpPr/>
          <p:nvPr/>
        </p:nvSpPr>
        <p:spPr>
          <a:xfrm>
            <a:off x="9872067" y="4822150"/>
            <a:ext cx="3978116"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Tkinter</a:t>
            </a:r>
            <a:endParaRPr lang="en-US" sz="1750" dirty="0"/>
          </a:p>
        </p:txBody>
      </p:sp>
      <p:sp>
        <p:nvSpPr>
          <p:cNvPr id="10" name="Text 8"/>
          <p:cNvSpPr/>
          <p:nvPr/>
        </p:nvSpPr>
        <p:spPr>
          <a:xfrm>
            <a:off x="9872067" y="5264348"/>
            <a:ext cx="3978116"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PyInstaller</a:t>
            </a:r>
            <a:endParaRPr lang="en-US" sz="1750" dirty="0"/>
          </a:p>
        </p:txBody>
      </p:sp>
      <p:pic>
        <p:nvPicPr>
          <p:cNvPr id="11" name="Picture 10">
            <a:extLst>
              <a:ext uri="{FF2B5EF4-FFF2-40B4-BE49-F238E27FC236}">
                <a16:creationId xmlns:a16="http://schemas.microsoft.com/office/drawing/2014/main" id="{0D23FD59-35DD-119B-68C8-959D2B60493F}"/>
              </a:ext>
            </a:extLst>
          </p:cNvPr>
          <p:cNvPicPr>
            <a:picLocks noChangeAspect="1"/>
          </p:cNvPicPr>
          <p:nvPr/>
        </p:nvPicPr>
        <p:blipFill>
          <a:blip r:embed="rId3"/>
          <a:stretch>
            <a:fillRect/>
          </a:stretch>
        </p:blipFill>
        <p:spPr>
          <a:xfrm>
            <a:off x="12290609" y="7712014"/>
            <a:ext cx="2265150" cy="44404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22233" y="733544"/>
            <a:ext cx="5159454" cy="644843"/>
          </a:xfrm>
          <a:prstGeom prst="rect">
            <a:avLst/>
          </a:prstGeom>
          <a:noFill/>
          <a:ln/>
        </p:spPr>
        <p:txBody>
          <a:bodyPr wrap="none" lIns="0" tIns="0" rIns="0" bIns="0" rtlCol="0" anchor="t"/>
          <a:lstStyle/>
          <a:p>
            <a:pPr marL="0" indent="0">
              <a:lnSpc>
                <a:spcPts val="5050"/>
              </a:lnSpc>
              <a:buNone/>
            </a:pPr>
            <a:r>
              <a:rPr lang="en-US" sz="4050" dirty="0">
                <a:solidFill>
                  <a:srgbClr val="484237"/>
                </a:solidFill>
                <a:latin typeface="Gelasio Semi Bold" pitchFamily="34" charset="0"/>
                <a:ea typeface="Gelasio Semi Bold" pitchFamily="34" charset="-122"/>
                <a:cs typeface="Gelasio Semi Bold" pitchFamily="34" charset="-120"/>
              </a:rPr>
              <a:t>Project Design</a:t>
            </a:r>
            <a:endParaRPr lang="en-US" sz="4050" dirty="0"/>
          </a:p>
        </p:txBody>
      </p:sp>
      <p:sp>
        <p:nvSpPr>
          <p:cNvPr id="3" name="Shape 1"/>
          <p:cNvSpPr/>
          <p:nvPr/>
        </p:nvSpPr>
        <p:spPr>
          <a:xfrm>
            <a:off x="1020366" y="1791057"/>
            <a:ext cx="22860" cy="5704880"/>
          </a:xfrm>
          <a:prstGeom prst="roundRect">
            <a:avLst>
              <a:gd name="adj" fmla="val 135420"/>
            </a:avLst>
          </a:prstGeom>
          <a:solidFill>
            <a:srgbClr val="D4CEC3"/>
          </a:solidFill>
          <a:ln/>
        </p:spPr>
        <p:txBody>
          <a:bodyPr/>
          <a:lstStyle/>
          <a:p>
            <a:endParaRPr lang="en-IN"/>
          </a:p>
        </p:txBody>
      </p:sp>
      <p:sp>
        <p:nvSpPr>
          <p:cNvPr id="4" name="Shape 2"/>
          <p:cNvSpPr/>
          <p:nvPr/>
        </p:nvSpPr>
        <p:spPr>
          <a:xfrm>
            <a:off x="1241108" y="2243971"/>
            <a:ext cx="722233" cy="22860"/>
          </a:xfrm>
          <a:prstGeom prst="roundRect">
            <a:avLst>
              <a:gd name="adj" fmla="val 135420"/>
            </a:avLst>
          </a:prstGeom>
          <a:solidFill>
            <a:srgbClr val="D4CEC3"/>
          </a:solidFill>
          <a:ln/>
        </p:spPr>
        <p:txBody>
          <a:bodyPr/>
          <a:lstStyle/>
          <a:p>
            <a:endParaRPr lang="en-IN"/>
          </a:p>
        </p:txBody>
      </p:sp>
      <p:sp>
        <p:nvSpPr>
          <p:cNvPr id="5" name="Shape 3"/>
          <p:cNvSpPr/>
          <p:nvPr/>
        </p:nvSpPr>
        <p:spPr>
          <a:xfrm>
            <a:off x="799624" y="2023229"/>
            <a:ext cx="464344" cy="464344"/>
          </a:xfrm>
          <a:prstGeom prst="roundRect">
            <a:avLst>
              <a:gd name="adj" fmla="val 6667"/>
            </a:avLst>
          </a:prstGeom>
          <a:solidFill>
            <a:srgbClr val="EEE8DD"/>
          </a:solidFill>
          <a:ln/>
        </p:spPr>
        <p:txBody>
          <a:bodyPr/>
          <a:lstStyle/>
          <a:p>
            <a:endParaRPr lang="en-IN"/>
          </a:p>
        </p:txBody>
      </p:sp>
      <p:sp>
        <p:nvSpPr>
          <p:cNvPr id="6" name="Text 4"/>
          <p:cNvSpPr/>
          <p:nvPr/>
        </p:nvSpPr>
        <p:spPr>
          <a:xfrm>
            <a:off x="958810" y="2100620"/>
            <a:ext cx="145971" cy="309563"/>
          </a:xfrm>
          <a:prstGeom prst="rect">
            <a:avLst/>
          </a:prstGeom>
          <a:noFill/>
          <a:ln/>
        </p:spPr>
        <p:txBody>
          <a:bodyPr wrap="none" lIns="0" tIns="0" rIns="0" bIns="0" rtlCol="0" anchor="t"/>
          <a:lstStyle/>
          <a:p>
            <a:pPr marL="0" indent="0" algn="ctr">
              <a:lnSpc>
                <a:spcPts val="2400"/>
              </a:lnSpc>
              <a:buNone/>
            </a:pPr>
            <a:r>
              <a:rPr lang="en-US" sz="2400" dirty="0">
                <a:solidFill>
                  <a:srgbClr val="746558"/>
                </a:solidFill>
                <a:latin typeface="Gelasio Semi Bold" pitchFamily="34" charset="0"/>
                <a:ea typeface="Gelasio Semi Bold" pitchFamily="34" charset="-122"/>
                <a:cs typeface="Gelasio Semi Bold" pitchFamily="34" charset="-120"/>
              </a:rPr>
              <a:t>1</a:t>
            </a:r>
            <a:endParaRPr lang="en-US" sz="2400" dirty="0"/>
          </a:p>
        </p:txBody>
      </p:sp>
      <p:sp>
        <p:nvSpPr>
          <p:cNvPr id="7" name="Text 5"/>
          <p:cNvSpPr/>
          <p:nvPr/>
        </p:nvSpPr>
        <p:spPr>
          <a:xfrm>
            <a:off x="2166818" y="1997393"/>
            <a:ext cx="2579727" cy="322421"/>
          </a:xfrm>
          <a:prstGeom prst="rect">
            <a:avLst/>
          </a:prstGeom>
          <a:noFill/>
          <a:ln/>
        </p:spPr>
        <p:txBody>
          <a:bodyPr wrap="none" lIns="0" tIns="0" rIns="0" bIns="0" rtlCol="0" anchor="t"/>
          <a:lstStyle/>
          <a:p>
            <a:pPr marL="0" indent="0" algn="l">
              <a:lnSpc>
                <a:spcPts val="2500"/>
              </a:lnSpc>
              <a:buNone/>
            </a:pPr>
            <a:r>
              <a:rPr lang="en-US" sz="2000" dirty="0">
                <a:solidFill>
                  <a:srgbClr val="746558"/>
                </a:solidFill>
                <a:latin typeface="Gelasio Semi Bold" pitchFamily="34" charset="0"/>
                <a:ea typeface="Gelasio Semi Bold" pitchFamily="34" charset="-122"/>
                <a:cs typeface="Gelasio Semi Bold" pitchFamily="34" charset="-120"/>
              </a:rPr>
              <a:t>Game Initialization</a:t>
            </a:r>
            <a:endParaRPr lang="en-US" sz="2000" dirty="0"/>
          </a:p>
        </p:txBody>
      </p:sp>
      <p:sp>
        <p:nvSpPr>
          <p:cNvPr id="8" name="Text 6"/>
          <p:cNvSpPr/>
          <p:nvPr/>
        </p:nvSpPr>
        <p:spPr>
          <a:xfrm>
            <a:off x="2166818" y="2443639"/>
            <a:ext cx="11741348" cy="330041"/>
          </a:xfrm>
          <a:prstGeom prst="rect">
            <a:avLst/>
          </a:prstGeom>
          <a:noFill/>
          <a:ln/>
        </p:spPr>
        <p:txBody>
          <a:bodyPr wrap="none" lIns="0" tIns="0" rIns="0" bIns="0" rtlCol="0" anchor="t"/>
          <a:lstStyle/>
          <a:p>
            <a:pPr marL="0" indent="0" algn="l">
              <a:lnSpc>
                <a:spcPts val="2600"/>
              </a:lnSpc>
              <a:buNone/>
            </a:pPr>
            <a:r>
              <a:rPr lang="en-US" sz="1600" dirty="0">
                <a:solidFill>
                  <a:srgbClr val="746558"/>
                </a:solidFill>
                <a:latin typeface="Gelasio" pitchFamily="34" charset="0"/>
                <a:ea typeface="Gelasio" pitchFamily="34" charset="-122"/>
                <a:cs typeface="Gelasio" pitchFamily="34" charset="-120"/>
              </a:rPr>
              <a:t>Setup the game window, initialize variables, and load resources (images, visual effects, etc).</a:t>
            </a:r>
            <a:endParaRPr lang="en-US" sz="1600" dirty="0"/>
          </a:p>
        </p:txBody>
      </p:sp>
      <p:sp>
        <p:nvSpPr>
          <p:cNvPr id="9" name="Shape 7"/>
          <p:cNvSpPr/>
          <p:nvPr/>
        </p:nvSpPr>
        <p:spPr>
          <a:xfrm>
            <a:off x="1241108" y="3639264"/>
            <a:ext cx="722233" cy="22860"/>
          </a:xfrm>
          <a:prstGeom prst="roundRect">
            <a:avLst>
              <a:gd name="adj" fmla="val 135420"/>
            </a:avLst>
          </a:prstGeom>
          <a:solidFill>
            <a:srgbClr val="D4CEC3"/>
          </a:solidFill>
          <a:ln/>
        </p:spPr>
        <p:txBody>
          <a:bodyPr/>
          <a:lstStyle/>
          <a:p>
            <a:endParaRPr lang="en-IN"/>
          </a:p>
        </p:txBody>
      </p:sp>
      <p:sp>
        <p:nvSpPr>
          <p:cNvPr id="10" name="Shape 8"/>
          <p:cNvSpPr/>
          <p:nvPr/>
        </p:nvSpPr>
        <p:spPr>
          <a:xfrm>
            <a:off x="799624" y="3418523"/>
            <a:ext cx="464344" cy="464344"/>
          </a:xfrm>
          <a:prstGeom prst="roundRect">
            <a:avLst>
              <a:gd name="adj" fmla="val 6667"/>
            </a:avLst>
          </a:prstGeom>
          <a:solidFill>
            <a:srgbClr val="EEE8DD"/>
          </a:solidFill>
          <a:ln/>
        </p:spPr>
        <p:txBody>
          <a:bodyPr/>
          <a:lstStyle/>
          <a:p>
            <a:endParaRPr lang="en-IN"/>
          </a:p>
        </p:txBody>
      </p:sp>
      <p:sp>
        <p:nvSpPr>
          <p:cNvPr id="11" name="Text 9"/>
          <p:cNvSpPr/>
          <p:nvPr/>
        </p:nvSpPr>
        <p:spPr>
          <a:xfrm>
            <a:off x="937974" y="3495913"/>
            <a:ext cx="187523" cy="309563"/>
          </a:xfrm>
          <a:prstGeom prst="rect">
            <a:avLst/>
          </a:prstGeom>
          <a:noFill/>
          <a:ln/>
        </p:spPr>
        <p:txBody>
          <a:bodyPr wrap="none" lIns="0" tIns="0" rIns="0" bIns="0" rtlCol="0" anchor="t"/>
          <a:lstStyle/>
          <a:p>
            <a:pPr marL="0" indent="0" algn="ctr">
              <a:lnSpc>
                <a:spcPts val="2400"/>
              </a:lnSpc>
              <a:buNone/>
            </a:pPr>
            <a:r>
              <a:rPr lang="en-US" sz="2400" dirty="0">
                <a:solidFill>
                  <a:srgbClr val="746558"/>
                </a:solidFill>
                <a:latin typeface="Gelasio Semi Bold" pitchFamily="34" charset="0"/>
                <a:ea typeface="Gelasio Semi Bold" pitchFamily="34" charset="-122"/>
                <a:cs typeface="Gelasio Semi Bold" pitchFamily="34" charset="-120"/>
              </a:rPr>
              <a:t>2</a:t>
            </a:r>
            <a:endParaRPr lang="en-US" sz="2400" dirty="0"/>
          </a:p>
        </p:txBody>
      </p:sp>
      <p:sp>
        <p:nvSpPr>
          <p:cNvPr id="12" name="Text 10"/>
          <p:cNvSpPr/>
          <p:nvPr/>
        </p:nvSpPr>
        <p:spPr>
          <a:xfrm>
            <a:off x="2166818" y="3392686"/>
            <a:ext cx="2579727" cy="322421"/>
          </a:xfrm>
          <a:prstGeom prst="rect">
            <a:avLst/>
          </a:prstGeom>
          <a:noFill/>
          <a:ln/>
        </p:spPr>
        <p:txBody>
          <a:bodyPr wrap="none" lIns="0" tIns="0" rIns="0" bIns="0" rtlCol="0" anchor="t"/>
          <a:lstStyle/>
          <a:p>
            <a:pPr marL="0" indent="0" algn="l">
              <a:lnSpc>
                <a:spcPts val="2500"/>
              </a:lnSpc>
              <a:buNone/>
            </a:pPr>
            <a:r>
              <a:rPr lang="en-US" sz="2000" dirty="0">
                <a:solidFill>
                  <a:srgbClr val="746558"/>
                </a:solidFill>
                <a:latin typeface="Gelasio Semi Bold" pitchFamily="34" charset="0"/>
                <a:ea typeface="Gelasio Semi Bold" pitchFamily="34" charset="-122"/>
                <a:cs typeface="Gelasio Semi Bold" pitchFamily="34" charset="-120"/>
              </a:rPr>
              <a:t>Player Character</a:t>
            </a:r>
            <a:endParaRPr lang="en-US" sz="2000" dirty="0"/>
          </a:p>
        </p:txBody>
      </p:sp>
      <p:sp>
        <p:nvSpPr>
          <p:cNvPr id="13" name="Text 11"/>
          <p:cNvSpPr/>
          <p:nvPr/>
        </p:nvSpPr>
        <p:spPr>
          <a:xfrm>
            <a:off x="2166818" y="3838932"/>
            <a:ext cx="11741348" cy="660083"/>
          </a:xfrm>
          <a:prstGeom prst="rect">
            <a:avLst/>
          </a:prstGeom>
          <a:noFill/>
          <a:ln/>
        </p:spPr>
        <p:txBody>
          <a:bodyPr wrap="square" lIns="0" tIns="0" rIns="0" bIns="0" rtlCol="0" anchor="t"/>
          <a:lstStyle/>
          <a:p>
            <a:pPr marL="0" indent="0" algn="l">
              <a:lnSpc>
                <a:spcPts val="2600"/>
              </a:lnSpc>
              <a:buNone/>
            </a:pPr>
            <a:r>
              <a:rPr lang="en-US" sz="1600" dirty="0">
                <a:solidFill>
                  <a:srgbClr val="746558"/>
                </a:solidFill>
                <a:latin typeface="Gelasio" pitchFamily="34" charset="0"/>
                <a:ea typeface="Gelasio" pitchFamily="34" charset="-122"/>
                <a:cs typeface="Gelasio" pitchFamily="34" charset="-120"/>
              </a:rPr>
              <a:t>Implement movement controls (left, right, jump) with smooth transitions. Add collision detection to prevent falling off platforms or passing through walls.</a:t>
            </a:r>
            <a:endParaRPr lang="en-US" sz="1600" dirty="0"/>
          </a:p>
        </p:txBody>
      </p:sp>
      <p:sp>
        <p:nvSpPr>
          <p:cNvPr id="14" name="Shape 12"/>
          <p:cNvSpPr/>
          <p:nvPr/>
        </p:nvSpPr>
        <p:spPr>
          <a:xfrm>
            <a:off x="1241108" y="5364599"/>
            <a:ext cx="722233" cy="22860"/>
          </a:xfrm>
          <a:prstGeom prst="roundRect">
            <a:avLst>
              <a:gd name="adj" fmla="val 135420"/>
            </a:avLst>
          </a:prstGeom>
          <a:solidFill>
            <a:srgbClr val="D4CEC3"/>
          </a:solidFill>
          <a:ln/>
        </p:spPr>
        <p:txBody>
          <a:bodyPr/>
          <a:lstStyle/>
          <a:p>
            <a:endParaRPr lang="en-IN"/>
          </a:p>
        </p:txBody>
      </p:sp>
      <p:sp>
        <p:nvSpPr>
          <p:cNvPr id="15" name="Shape 13"/>
          <p:cNvSpPr/>
          <p:nvPr/>
        </p:nvSpPr>
        <p:spPr>
          <a:xfrm>
            <a:off x="799624" y="5143857"/>
            <a:ext cx="464344" cy="464344"/>
          </a:xfrm>
          <a:prstGeom prst="roundRect">
            <a:avLst>
              <a:gd name="adj" fmla="val 6667"/>
            </a:avLst>
          </a:prstGeom>
          <a:solidFill>
            <a:srgbClr val="EEE8DD"/>
          </a:solidFill>
          <a:ln/>
        </p:spPr>
        <p:txBody>
          <a:bodyPr/>
          <a:lstStyle/>
          <a:p>
            <a:endParaRPr lang="en-IN"/>
          </a:p>
        </p:txBody>
      </p:sp>
      <p:sp>
        <p:nvSpPr>
          <p:cNvPr id="16" name="Text 14"/>
          <p:cNvSpPr/>
          <p:nvPr/>
        </p:nvSpPr>
        <p:spPr>
          <a:xfrm>
            <a:off x="938570" y="5221248"/>
            <a:ext cx="186452" cy="309563"/>
          </a:xfrm>
          <a:prstGeom prst="rect">
            <a:avLst/>
          </a:prstGeom>
          <a:noFill/>
          <a:ln/>
        </p:spPr>
        <p:txBody>
          <a:bodyPr wrap="none" lIns="0" tIns="0" rIns="0" bIns="0" rtlCol="0" anchor="t"/>
          <a:lstStyle/>
          <a:p>
            <a:pPr marL="0" indent="0" algn="ctr">
              <a:lnSpc>
                <a:spcPts val="2400"/>
              </a:lnSpc>
              <a:buNone/>
            </a:pPr>
            <a:r>
              <a:rPr lang="en-US" sz="2400" dirty="0">
                <a:solidFill>
                  <a:srgbClr val="746558"/>
                </a:solidFill>
                <a:latin typeface="Gelasio Semi Bold" pitchFamily="34" charset="0"/>
                <a:ea typeface="Gelasio Semi Bold" pitchFamily="34" charset="-122"/>
                <a:cs typeface="Gelasio Semi Bold" pitchFamily="34" charset="-120"/>
              </a:rPr>
              <a:t>3</a:t>
            </a:r>
            <a:endParaRPr lang="en-US" sz="2400" dirty="0"/>
          </a:p>
        </p:txBody>
      </p:sp>
      <p:sp>
        <p:nvSpPr>
          <p:cNvPr id="17" name="Text 15"/>
          <p:cNvSpPr/>
          <p:nvPr/>
        </p:nvSpPr>
        <p:spPr>
          <a:xfrm>
            <a:off x="2166818" y="5118021"/>
            <a:ext cx="2579727" cy="322421"/>
          </a:xfrm>
          <a:prstGeom prst="rect">
            <a:avLst/>
          </a:prstGeom>
          <a:noFill/>
          <a:ln/>
        </p:spPr>
        <p:txBody>
          <a:bodyPr wrap="none" lIns="0" tIns="0" rIns="0" bIns="0" rtlCol="0" anchor="t"/>
          <a:lstStyle/>
          <a:p>
            <a:pPr marL="0" indent="0" algn="l">
              <a:lnSpc>
                <a:spcPts val="2500"/>
              </a:lnSpc>
              <a:buNone/>
            </a:pPr>
            <a:r>
              <a:rPr lang="en-US" sz="2000" dirty="0">
                <a:solidFill>
                  <a:srgbClr val="746558"/>
                </a:solidFill>
                <a:latin typeface="Gelasio Semi Bold" pitchFamily="34" charset="0"/>
                <a:ea typeface="Gelasio Semi Bold" pitchFamily="34" charset="-122"/>
                <a:cs typeface="Gelasio Semi Bold" pitchFamily="34" charset="-120"/>
              </a:rPr>
              <a:t>Game Loop</a:t>
            </a:r>
            <a:endParaRPr lang="en-US" sz="2000" dirty="0"/>
          </a:p>
        </p:txBody>
      </p:sp>
      <p:sp>
        <p:nvSpPr>
          <p:cNvPr id="18" name="Text 16"/>
          <p:cNvSpPr/>
          <p:nvPr/>
        </p:nvSpPr>
        <p:spPr>
          <a:xfrm>
            <a:off x="2166818" y="5564267"/>
            <a:ext cx="11741348" cy="330041"/>
          </a:xfrm>
          <a:prstGeom prst="rect">
            <a:avLst/>
          </a:prstGeom>
          <a:noFill/>
          <a:ln/>
        </p:spPr>
        <p:txBody>
          <a:bodyPr wrap="none" lIns="0" tIns="0" rIns="0" bIns="0" rtlCol="0" anchor="t"/>
          <a:lstStyle/>
          <a:p>
            <a:pPr marL="0" indent="0" algn="l">
              <a:lnSpc>
                <a:spcPts val="2600"/>
              </a:lnSpc>
              <a:buNone/>
            </a:pPr>
            <a:r>
              <a:rPr lang="en-US" sz="1600" dirty="0">
                <a:solidFill>
                  <a:srgbClr val="746558"/>
                </a:solidFill>
                <a:latin typeface="Gelasio" pitchFamily="34" charset="0"/>
                <a:ea typeface="Gelasio" pitchFamily="34" charset="-122"/>
                <a:cs typeface="Gelasio" pitchFamily="34" charset="-120"/>
              </a:rPr>
              <a:t>The main loop runs the game, checking for player input, updating game objects, and rendering the game state to the screen.</a:t>
            </a:r>
            <a:endParaRPr lang="en-US" sz="1600" dirty="0"/>
          </a:p>
        </p:txBody>
      </p:sp>
      <p:sp>
        <p:nvSpPr>
          <p:cNvPr id="19" name="Shape 17"/>
          <p:cNvSpPr/>
          <p:nvPr/>
        </p:nvSpPr>
        <p:spPr>
          <a:xfrm>
            <a:off x="1241108" y="6759893"/>
            <a:ext cx="722233" cy="22860"/>
          </a:xfrm>
          <a:prstGeom prst="roundRect">
            <a:avLst>
              <a:gd name="adj" fmla="val 135420"/>
            </a:avLst>
          </a:prstGeom>
          <a:solidFill>
            <a:srgbClr val="D4CEC3"/>
          </a:solidFill>
          <a:ln/>
        </p:spPr>
        <p:txBody>
          <a:bodyPr/>
          <a:lstStyle/>
          <a:p>
            <a:endParaRPr lang="en-IN"/>
          </a:p>
        </p:txBody>
      </p:sp>
      <p:sp>
        <p:nvSpPr>
          <p:cNvPr id="20" name="Shape 18"/>
          <p:cNvSpPr/>
          <p:nvPr/>
        </p:nvSpPr>
        <p:spPr>
          <a:xfrm>
            <a:off x="799624" y="6539151"/>
            <a:ext cx="464344" cy="464344"/>
          </a:xfrm>
          <a:prstGeom prst="roundRect">
            <a:avLst>
              <a:gd name="adj" fmla="val 6667"/>
            </a:avLst>
          </a:prstGeom>
          <a:solidFill>
            <a:srgbClr val="EEE8DD"/>
          </a:solidFill>
          <a:ln/>
        </p:spPr>
        <p:txBody>
          <a:bodyPr/>
          <a:lstStyle/>
          <a:p>
            <a:endParaRPr lang="en-IN"/>
          </a:p>
        </p:txBody>
      </p:sp>
      <p:sp>
        <p:nvSpPr>
          <p:cNvPr id="21" name="Text 19"/>
          <p:cNvSpPr/>
          <p:nvPr/>
        </p:nvSpPr>
        <p:spPr>
          <a:xfrm>
            <a:off x="935236" y="6616541"/>
            <a:ext cx="193000" cy="309563"/>
          </a:xfrm>
          <a:prstGeom prst="rect">
            <a:avLst/>
          </a:prstGeom>
          <a:noFill/>
          <a:ln/>
        </p:spPr>
        <p:txBody>
          <a:bodyPr wrap="none" lIns="0" tIns="0" rIns="0" bIns="0" rtlCol="0" anchor="t"/>
          <a:lstStyle/>
          <a:p>
            <a:pPr marL="0" indent="0" algn="ctr">
              <a:lnSpc>
                <a:spcPts val="2400"/>
              </a:lnSpc>
              <a:buNone/>
            </a:pPr>
            <a:r>
              <a:rPr lang="en-US" sz="2400" dirty="0">
                <a:solidFill>
                  <a:srgbClr val="746558"/>
                </a:solidFill>
                <a:latin typeface="Gelasio Semi Bold" pitchFamily="34" charset="0"/>
                <a:ea typeface="Gelasio Semi Bold" pitchFamily="34" charset="-122"/>
                <a:cs typeface="Gelasio Semi Bold" pitchFamily="34" charset="-120"/>
              </a:rPr>
              <a:t>4</a:t>
            </a:r>
            <a:endParaRPr lang="en-US" sz="2400" dirty="0"/>
          </a:p>
        </p:txBody>
      </p:sp>
      <p:sp>
        <p:nvSpPr>
          <p:cNvPr id="22" name="Text 20"/>
          <p:cNvSpPr/>
          <p:nvPr/>
        </p:nvSpPr>
        <p:spPr>
          <a:xfrm>
            <a:off x="2166818" y="6513314"/>
            <a:ext cx="2579727" cy="322421"/>
          </a:xfrm>
          <a:prstGeom prst="rect">
            <a:avLst/>
          </a:prstGeom>
          <a:noFill/>
          <a:ln/>
        </p:spPr>
        <p:txBody>
          <a:bodyPr wrap="none" lIns="0" tIns="0" rIns="0" bIns="0" rtlCol="0" anchor="t"/>
          <a:lstStyle/>
          <a:p>
            <a:pPr marL="0" indent="0" algn="l">
              <a:lnSpc>
                <a:spcPts val="2500"/>
              </a:lnSpc>
              <a:buNone/>
            </a:pPr>
            <a:r>
              <a:rPr lang="en-US" sz="2000" dirty="0">
                <a:solidFill>
                  <a:srgbClr val="746558"/>
                </a:solidFill>
                <a:latin typeface="Gelasio Semi Bold" pitchFamily="34" charset="0"/>
                <a:ea typeface="Gelasio Semi Bold" pitchFamily="34" charset="-122"/>
                <a:cs typeface="Gelasio Semi Bold" pitchFamily="34" charset="-120"/>
              </a:rPr>
              <a:t>Visual Effects</a:t>
            </a:r>
            <a:endParaRPr lang="en-US" sz="2000" dirty="0"/>
          </a:p>
        </p:txBody>
      </p:sp>
      <p:sp>
        <p:nvSpPr>
          <p:cNvPr id="23" name="Text 21"/>
          <p:cNvSpPr/>
          <p:nvPr/>
        </p:nvSpPr>
        <p:spPr>
          <a:xfrm>
            <a:off x="2166818" y="6959560"/>
            <a:ext cx="11741348" cy="330041"/>
          </a:xfrm>
          <a:prstGeom prst="rect">
            <a:avLst/>
          </a:prstGeom>
          <a:noFill/>
          <a:ln/>
        </p:spPr>
        <p:txBody>
          <a:bodyPr wrap="none" lIns="0" tIns="0" rIns="0" bIns="0" rtlCol="0" anchor="t"/>
          <a:lstStyle/>
          <a:p>
            <a:pPr marL="0" indent="0" algn="l">
              <a:lnSpc>
                <a:spcPts val="2600"/>
              </a:lnSpc>
              <a:buNone/>
            </a:pPr>
            <a:r>
              <a:rPr lang="en-US" sz="1600" dirty="0">
                <a:solidFill>
                  <a:srgbClr val="746558"/>
                </a:solidFill>
                <a:latin typeface="Gelasio" pitchFamily="34" charset="0"/>
                <a:ea typeface="Gelasio" pitchFamily="34" charset="-122"/>
                <a:cs typeface="Gelasio" pitchFamily="34" charset="-120"/>
              </a:rPr>
              <a:t>Visual elements to enhance the gaming experience.</a:t>
            </a:r>
            <a:endParaRPr lang="en-US" sz="1600" dirty="0"/>
          </a:p>
        </p:txBody>
      </p:sp>
      <p:pic>
        <p:nvPicPr>
          <p:cNvPr id="24" name="Picture 23">
            <a:extLst>
              <a:ext uri="{FF2B5EF4-FFF2-40B4-BE49-F238E27FC236}">
                <a16:creationId xmlns:a16="http://schemas.microsoft.com/office/drawing/2014/main" id="{729D6F5C-5930-27B5-A81C-C418D66DBD4C}"/>
              </a:ext>
            </a:extLst>
          </p:cNvPr>
          <p:cNvPicPr>
            <a:picLocks noChangeAspect="1"/>
          </p:cNvPicPr>
          <p:nvPr/>
        </p:nvPicPr>
        <p:blipFill>
          <a:blip r:embed="rId3"/>
          <a:stretch>
            <a:fillRect/>
          </a:stretch>
        </p:blipFill>
        <p:spPr>
          <a:xfrm>
            <a:off x="12290609" y="7717765"/>
            <a:ext cx="2265150" cy="44404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4463534"/>
            <a:ext cx="6688574" cy="708779"/>
          </a:xfrm>
          <a:prstGeom prst="rect">
            <a:avLst/>
          </a:prstGeom>
          <a:noFill/>
          <a:ln/>
        </p:spPr>
        <p:txBody>
          <a:bodyPr wrap="none" lIns="0" tIns="0" rIns="0" bIns="0" rtlCol="0" anchor="t"/>
          <a:lstStyle/>
          <a:p>
            <a:pPr marL="0" indent="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Project Implementation</a:t>
            </a:r>
            <a:endParaRPr lang="en-US" sz="4450" dirty="0"/>
          </a:p>
        </p:txBody>
      </p:sp>
      <p:sp>
        <p:nvSpPr>
          <p:cNvPr id="4" name="Text 1"/>
          <p:cNvSpPr/>
          <p:nvPr/>
        </p:nvSpPr>
        <p:spPr>
          <a:xfrm>
            <a:off x="793790" y="5512475"/>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The Platformer Game is a 2D game in which players control a character to navigate through various levels, jumping between platforms, avoiding obstacles, and overcoming challenges. This project is built using Python and utilizes the Pygame library for rendering graphics, handling user inputs, and managing game mechanics.</a:t>
            </a:r>
            <a:endParaRPr lang="en-US" sz="1750" dirty="0"/>
          </a:p>
        </p:txBody>
      </p:sp>
      <p:pic>
        <p:nvPicPr>
          <p:cNvPr id="5" name="Picture 4">
            <a:extLst>
              <a:ext uri="{FF2B5EF4-FFF2-40B4-BE49-F238E27FC236}">
                <a16:creationId xmlns:a16="http://schemas.microsoft.com/office/drawing/2014/main" id="{0ACA3829-8CCE-3DFB-7F5C-BB8396999468}"/>
              </a:ext>
            </a:extLst>
          </p:cNvPr>
          <p:cNvPicPr>
            <a:picLocks noChangeAspect="1"/>
          </p:cNvPicPr>
          <p:nvPr/>
        </p:nvPicPr>
        <p:blipFill>
          <a:blip r:embed="rId4"/>
          <a:stretch>
            <a:fillRect/>
          </a:stretch>
        </p:blipFill>
        <p:spPr>
          <a:xfrm>
            <a:off x="12290609" y="7712014"/>
            <a:ext cx="2265150" cy="4440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6128" y="554236"/>
            <a:ext cx="3629620" cy="407313"/>
          </a:xfrm>
          <a:prstGeom prst="rect">
            <a:avLst/>
          </a:prstGeom>
          <a:noFill/>
          <a:ln/>
        </p:spPr>
        <p:txBody>
          <a:bodyPr wrap="none" lIns="0" tIns="0" rIns="0" bIns="0" rtlCol="0" anchor="t"/>
          <a:lstStyle/>
          <a:p>
            <a:pPr marL="0" indent="0">
              <a:lnSpc>
                <a:spcPts val="3200"/>
              </a:lnSpc>
              <a:buNone/>
            </a:pPr>
            <a:r>
              <a:rPr lang="en-US" sz="2550" dirty="0">
                <a:solidFill>
                  <a:srgbClr val="484237"/>
                </a:solidFill>
                <a:latin typeface="Gelasio Semi Bold" pitchFamily="34" charset="0"/>
                <a:ea typeface="Gelasio Semi Bold" pitchFamily="34" charset="-122"/>
                <a:cs typeface="Gelasio Semi Bold" pitchFamily="34" charset="-120"/>
              </a:rPr>
              <a:t>Testing and Validation</a:t>
            </a:r>
            <a:endParaRPr lang="en-US" sz="2550" dirty="0"/>
          </a:p>
        </p:txBody>
      </p:sp>
      <p:sp>
        <p:nvSpPr>
          <p:cNvPr id="3" name="Shape 1"/>
          <p:cNvSpPr/>
          <p:nvPr/>
        </p:nvSpPr>
        <p:spPr>
          <a:xfrm>
            <a:off x="456128" y="1222177"/>
            <a:ext cx="13718143" cy="6453188"/>
          </a:xfrm>
          <a:prstGeom prst="roundRect">
            <a:avLst>
              <a:gd name="adj" fmla="val 303"/>
            </a:avLst>
          </a:prstGeom>
          <a:noFill/>
          <a:ln w="7620">
            <a:solidFill>
              <a:srgbClr val="000000">
                <a:alpha val="8000"/>
              </a:srgbClr>
            </a:solidFill>
            <a:prstDash val="solid"/>
          </a:ln>
        </p:spPr>
        <p:txBody>
          <a:bodyPr/>
          <a:lstStyle/>
          <a:p>
            <a:endParaRPr lang="en-IN"/>
          </a:p>
        </p:txBody>
      </p:sp>
      <p:sp>
        <p:nvSpPr>
          <p:cNvPr id="4" name="Shape 2"/>
          <p:cNvSpPr/>
          <p:nvPr/>
        </p:nvSpPr>
        <p:spPr>
          <a:xfrm>
            <a:off x="463748" y="1229797"/>
            <a:ext cx="13705642" cy="380047"/>
          </a:xfrm>
          <a:prstGeom prst="rect">
            <a:avLst/>
          </a:prstGeom>
          <a:solidFill>
            <a:srgbClr val="FFFFFF">
              <a:alpha val="4000"/>
            </a:srgbClr>
          </a:solidFill>
          <a:ln/>
        </p:spPr>
        <p:txBody>
          <a:bodyPr/>
          <a:lstStyle/>
          <a:p>
            <a:endParaRPr lang="en-IN"/>
          </a:p>
        </p:txBody>
      </p:sp>
      <p:sp>
        <p:nvSpPr>
          <p:cNvPr id="5" name="Text 3"/>
          <p:cNvSpPr/>
          <p:nvPr/>
        </p:nvSpPr>
        <p:spPr>
          <a:xfrm>
            <a:off x="594360" y="1315522"/>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Test Case ID</a:t>
            </a:r>
            <a:endParaRPr lang="en-US" sz="1000" dirty="0"/>
          </a:p>
        </p:txBody>
      </p:sp>
      <p:sp>
        <p:nvSpPr>
          <p:cNvPr id="6" name="Text 4"/>
          <p:cNvSpPr/>
          <p:nvPr/>
        </p:nvSpPr>
        <p:spPr>
          <a:xfrm>
            <a:off x="2882384" y="1315522"/>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Test Description</a:t>
            </a:r>
            <a:endParaRPr lang="en-US" sz="1000" dirty="0"/>
          </a:p>
        </p:txBody>
      </p:sp>
      <p:sp>
        <p:nvSpPr>
          <p:cNvPr id="7" name="Text 5"/>
          <p:cNvSpPr/>
          <p:nvPr/>
        </p:nvSpPr>
        <p:spPr>
          <a:xfrm>
            <a:off x="5166598" y="1315522"/>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Input</a:t>
            </a:r>
            <a:endParaRPr lang="en-US" sz="1000" dirty="0"/>
          </a:p>
        </p:txBody>
      </p:sp>
      <p:sp>
        <p:nvSpPr>
          <p:cNvPr id="8" name="Text 6"/>
          <p:cNvSpPr/>
          <p:nvPr/>
        </p:nvSpPr>
        <p:spPr>
          <a:xfrm>
            <a:off x="7450812" y="1315522"/>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Expected Output</a:t>
            </a:r>
            <a:endParaRPr lang="en-US" sz="1000" dirty="0"/>
          </a:p>
        </p:txBody>
      </p:sp>
      <p:sp>
        <p:nvSpPr>
          <p:cNvPr id="9" name="Text 7"/>
          <p:cNvSpPr/>
          <p:nvPr/>
        </p:nvSpPr>
        <p:spPr>
          <a:xfrm>
            <a:off x="9735026" y="1315522"/>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Actual Output</a:t>
            </a:r>
            <a:endParaRPr lang="en-US" sz="1000" dirty="0"/>
          </a:p>
        </p:txBody>
      </p:sp>
      <p:sp>
        <p:nvSpPr>
          <p:cNvPr id="10" name="Text 8"/>
          <p:cNvSpPr/>
          <p:nvPr/>
        </p:nvSpPr>
        <p:spPr>
          <a:xfrm>
            <a:off x="12019240" y="1315522"/>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Status</a:t>
            </a:r>
            <a:endParaRPr lang="en-US" sz="1000" dirty="0"/>
          </a:p>
        </p:txBody>
      </p:sp>
      <p:sp>
        <p:nvSpPr>
          <p:cNvPr id="11" name="Shape 9"/>
          <p:cNvSpPr/>
          <p:nvPr/>
        </p:nvSpPr>
        <p:spPr>
          <a:xfrm>
            <a:off x="463748" y="1609844"/>
            <a:ext cx="13705642" cy="588645"/>
          </a:xfrm>
          <a:prstGeom prst="rect">
            <a:avLst/>
          </a:prstGeom>
          <a:solidFill>
            <a:srgbClr val="000000">
              <a:alpha val="4000"/>
            </a:srgbClr>
          </a:solidFill>
          <a:ln/>
        </p:spPr>
        <p:txBody>
          <a:bodyPr/>
          <a:lstStyle/>
          <a:p>
            <a:endParaRPr lang="en-IN"/>
          </a:p>
        </p:txBody>
      </p:sp>
      <p:sp>
        <p:nvSpPr>
          <p:cNvPr id="12" name="Text 10"/>
          <p:cNvSpPr/>
          <p:nvPr/>
        </p:nvSpPr>
        <p:spPr>
          <a:xfrm>
            <a:off x="594360" y="1695569"/>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T01</a:t>
            </a:r>
            <a:endParaRPr lang="en-US" sz="1000" dirty="0"/>
          </a:p>
        </p:txBody>
      </p:sp>
      <p:sp>
        <p:nvSpPr>
          <p:cNvPr id="13" name="Text 11"/>
          <p:cNvSpPr/>
          <p:nvPr/>
        </p:nvSpPr>
        <p:spPr>
          <a:xfrm>
            <a:off x="2882384" y="1695569"/>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Validate player movement</a:t>
            </a:r>
            <a:endParaRPr lang="en-US" sz="1000" dirty="0"/>
          </a:p>
        </p:txBody>
      </p:sp>
      <p:sp>
        <p:nvSpPr>
          <p:cNvPr id="14" name="Text 12"/>
          <p:cNvSpPr/>
          <p:nvPr/>
        </p:nvSpPr>
        <p:spPr>
          <a:xfrm>
            <a:off x="5166598" y="1695569"/>
            <a:ext cx="2016085" cy="417195"/>
          </a:xfrm>
          <a:prstGeom prst="rect">
            <a:avLst/>
          </a:prstGeom>
          <a:noFill/>
          <a:ln/>
        </p:spPr>
        <p:txBody>
          <a:bodyPr wrap="squar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Press left, right, or spacebar for jump</a:t>
            </a:r>
            <a:endParaRPr lang="en-US" sz="1000" dirty="0"/>
          </a:p>
        </p:txBody>
      </p:sp>
      <p:sp>
        <p:nvSpPr>
          <p:cNvPr id="15" name="Text 13"/>
          <p:cNvSpPr/>
          <p:nvPr/>
        </p:nvSpPr>
        <p:spPr>
          <a:xfrm>
            <a:off x="7450812" y="1695569"/>
            <a:ext cx="2016085" cy="417195"/>
          </a:xfrm>
          <a:prstGeom prst="rect">
            <a:avLst/>
          </a:prstGeom>
          <a:noFill/>
          <a:ln/>
        </p:spPr>
        <p:txBody>
          <a:bodyPr wrap="squar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Character moves left/right or jumps correctly</a:t>
            </a:r>
            <a:endParaRPr lang="en-US" sz="1000" dirty="0"/>
          </a:p>
        </p:txBody>
      </p:sp>
      <p:sp>
        <p:nvSpPr>
          <p:cNvPr id="16" name="Text 14"/>
          <p:cNvSpPr/>
          <p:nvPr/>
        </p:nvSpPr>
        <p:spPr>
          <a:xfrm>
            <a:off x="9735026" y="1695569"/>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Character moved as expected</a:t>
            </a:r>
            <a:endParaRPr lang="en-US" sz="1000" dirty="0"/>
          </a:p>
        </p:txBody>
      </p:sp>
      <p:sp>
        <p:nvSpPr>
          <p:cNvPr id="17" name="Text 15"/>
          <p:cNvSpPr/>
          <p:nvPr/>
        </p:nvSpPr>
        <p:spPr>
          <a:xfrm>
            <a:off x="12019240" y="1695569"/>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Passed</a:t>
            </a:r>
            <a:endParaRPr lang="en-US" sz="1000" dirty="0"/>
          </a:p>
        </p:txBody>
      </p:sp>
      <p:sp>
        <p:nvSpPr>
          <p:cNvPr id="18" name="Shape 16"/>
          <p:cNvSpPr/>
          <p:nvPr/>
        </p:nvSpPr>
        <p:spPr>
          <a:xfrm>
            <a:off x="463748" y="2198489"/>
            <a:ext cx="13705642" cy="588645"/>
          </a:xfrm>
          <a:prstGeom prst="rect">
            <a:avLst/>
          </a:prstGeom>
          <a:solidFill>
            <a:srgbClr val="FFFFFF">
              <a:alpha val="4000"/>
            </a:srgbClr>
          </a:solidFill>
          <a:ln/>
        </p:spPr>
        <p:txBody>
          <a:bodyPr/>
          <a:lstStyle/>
          <a:p>
            <a:endParaRPr lang="en-IN"/>
          </a:p>
        </p:txBody>
      </p:sp>
      <p:sp>
        <p:nvSpPr>
          <p:cNvPr id="19" name="Text 17"/>
          <p:cNvSpPr/>
          <p:nvPr/>
        </p:nvSpPr>
        <p:spPr>
          <a:xfrm>
            <a:off x="594360" y="2284214"/>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T02</a:t>
            </a:r>
            <a:endParaRPr lang="en-US" sz="1000" dirty="0"/>
          </a:p>
        </p:txBody>
      </p:sp>
      <p:sp>
        <p:nvSpPr>
          <p:cNvPr id="20" name="Text 18"/>
          <p:cNvSpPr/>
          <p:nvPr/>
        </p:nvSpPr>
        <p:spPr>
          <a:xfrm>
            <a:off x="2882384" y="2284214"/>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Validate collision with platforms</a:t>
            </a:r>
            <a:endParaRPr lang="en-US" sz="1000" dirty="0"/>
          </a:p>
        </p:txBody>
      </p:sp>
      <p:sp>
        <p:nvSpPr>
          <p:cNvPr id="21" name="Text 19"/>
          <p:cNvSpPr/>
          <p:nvPr/>
        </p:nvSpPr>
        <p:spPr>
          <a:xfrm>
            <a:off x="5166598" y="2284214"/>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Move player to platform and jump</a:t>
            </a:r>
            <a:endParaRPr lang="en-US" sz="1000" dirty="0"/>
          </a:p>
        </p:txBody>
      </p:sp>
      <p:sp>
        <p:nvSpPr>
          <p:cNvPr id="22" name="Text 20"/>
          <p:cNvSpPr/>
          <p:nvPr/>
        </p:nvSpPr>
        <p:spPr>
          <a:xfrm>
            <a:off x="7450812" y="2284214"/>
            <a:ext cx="2016085" cy="417195"/>
          </a:xfrm>
          <a:prstGeom prst="rect">
            <a:avLst/>
          </a:prstGeom>
          <a:noFill/>
          <a:ln/>
        </p:spPr>
        <p:txBody>
          <a:bodyPr wrap="squar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Player lands or interacts with platform</a:t>
            </a:r>
            <a:endParaRPr lang="en-US" sz="1000" dirty="0"/>
          </a:p>
        </p:txBody>
      </p:sp>
      <p:sp>
        <p:nvSpPr>
          <p:cNvPr id="23" name="Text 21"/>
          <p:cNvSpPr/>
          <p:nvPr/>
        </p:nvSpPr>
        <p:spPr>
          <a:xfrm>
            <a:off x="9735026" y="2284214"/>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Platform collision detected</a:t>
            </a:r>
            <a:endParaRPr lang="en-US" sz="1000" dirty="0"/>
          </a:p>
        </p:txBody>
      </p:sp>
      <p:sp>
        <p:nvSpPr>
          <p:cNvPr id="24" name="Text 22"/>
          <p:cNvSpPr/>
          <p:nvPr/>
        </p:nvSpPr>
        <p:spPr>
          <a:xfrm>
            <a:off x="12019240" y="2284214"/>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Passed</a:t>
            </a:r>
            <a:endParaRPr lang="en-US" sz="1000" dirty="0"/>
          </a:p>
        </p:txBody>
      </p:sp>
      <p:sp>
        <p:nvSpPr>
          <p:cNvPr id="25" name="Shape 23"/>
          <p:cNvSpPr/>
          <p:nvPr/>
        </p:nvSpPr>
        <p:spPr>
          <a:xfrm>
            <a:off x="463748" y="2787134"/>
            <a:ext cx="13705642" cy="380047"/>
          </a:xfrm>
          <a:prstGeom prst="rect">
            <a:avLst/>
          </a:prstGeom>
          <a:solidFill>
            <a:srgbClr val="000000">
              <a:alpha val="4000"/>
            </a:srgbClr>
          </a:solidFill>
          <a:ln/>
        </p:spPr>
        <p:txBody>
          <a:bodyPr/>
          <a:lstStyle/>
          <a:p>
            <a:endParaRPr lang="en-IN"/>
          </a:p>
        </p:txBody>
      </p:sp>
      <p:sp>
        <p:nvSpPr>
          <p:cNvPr id="26" name="Text 24"/>
          <p:cNvSpPr/>
          <p:nvPr/>
        </p:nvSpPr>
        <p:spPr>
          <a:xfrm>
            <a:off x="594360" y="2872859"/>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T03</a:t>
            </a:r>
            <a:endParaRPr lang="en-US" sz="1000" dirty="0"/>
          </a:p>
        </p:txBody>
      </p:sp>
      <p:sp>
        <p:nvSpPr>
          <p:cNvPr id="27" name="Text 25"/>
          <p:cNvSpPr/>
          <p:nvPr/>
        </p:nvSpPr>
        <p:spPr>
          <a:xfrm>
            <a:off x="2882384" y="2872859"/>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Test gravity behavior</a:t>
            </a:r>
            <a:endParaRPr lang="en-US" sz="1000" dirty="0"/>
          </a:p>
        </p:txBody>
      </p:sp>
      <p:sp>
        <p:nvSpPr>
          <p:cNvPr id="28" name="Text 26"/>
          <p:cNvSpPr/>
          <p:nvPr/>
        </p:nvSpPr>
        <p:spPr>
          <a:xfrm>
            <a:off x="5166598" y="2872859"/>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Let the player fall from a height</a:t>
            </a:r>
            <a:endParaRPr lang="en-US" sz="1000" dirty="0"/>
          </a:p>
        </p:txBody>
      </p:sp>
      <p:sp>
        <p:nvSpPr>
          <p:cNvPr id="29" name="Text 27"/>
          <p:cNvSpPr/>
          <p:nvPr/>
        </p:nvSpPr>
        <p:spPr>
          <a:xfrm>
            <a:off x="7450812" y="2872859"/>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Character falls according to gravity</a:t>
            </a:r>
            <a:endParaRPr lang="en-US" sz="1000" dirty="0"/>
          </a:p>
        </p:txBody>
      </p:sp>
      <p:sp>
        <p:nvSpPr>
          <p:cNvPr id="30" name="Text 28"/>
          <p:cNvSpPr/>
          <p:nvPr/>
        </p:nvSpPr>
        <p:spPr>
          <a:xfrm>
            <a:off x="9735026" y="2872859"/>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Gravity applied correctly</a:t>
            </a:r>
            <a:endParaRPr lang="en-US" sz="1000" dirty="0"/>
          </a:p>
        </p:txBody>
      </p:sp>
      <p:sp>
        <p:nvSpPr>
          <p:cNvPr id="31" name="Text 29"/>
          <p:cNvSpPr/>
          <p:nvPr/>
        </p:nvSpPr>
        <p:spPr>
          <a:xfrm>
            <a:off x="12019240" y="2872859"/>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Passed</a:t>
            </a:r>
            <a:endParaRPr lang="en-US" sz="1000" dirty="0"/>
          </a:p>
        </p:txBody>
      </p:sp>
      <p:sp>
        <p:nvSpPr>
          <p:cNvPr id="32" name="Shape 30"/>
          <p:cNvSpPr/>
          <p:nvPr/>
        </p:nvSpPr>
        <p:spPr>
          <a:xfrm>
            <a:off x="463748" y="3167182"/>
            <a:ext cx="13705642" cy="380047"/>
          </a:xfrm>
          <a:prstGeom prst="rect">
            <a:avLst/>
          </a:prstGeom>
          <a:solidFill>
            <a:srgbClr val="FFFFFF">
              <a:alpha val="4000"/>
            </a:srgbClr>
          </a:solidFill>
          <a:ln/>
        </p:spPr>
        <p:txBody>
          <a:bodyPr/>
          <a:lstStyle/>
          <a:p>
            <a:endParaRPr lang="en-IN"/>
          </a:p>
        </p:txBody>
      </p:sp>
      <p:sp>
        <p:nvSpPr>
          <p:cNvPr id="33" name="Text 31"/>
          <p:cNvSpPr/>
          <p:nvPr/>
        </p:nvSpPr>
        <p:spPr>
          <a:xfrm>
            <a:off x="594360" y="3252907"/>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T04</a:t>
            </a:r>
            <a:endParaRPr lang="en-US" sz="1000" dirty="0"/>
          </a:p>
        </p:txBody>
      </p:sp>
      <p:sp>
        <p:nvSpPr>
          <p:cNvPr id="34" name="Text 32"/>
          <p:cNvSpPr/>
          <p:nvPr/>
        </p:nvSpPr>
        <p:spPr>
          <a:xfrm>
            <a:off x="2882384" y="3252907"/>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Test jumping height</a:t>
            </a:r>
            <a:endParaRPr lang="en-US" sz="1000" dirty="0"/>
          </a:p>
        </p:txBody>
      </p:sp>
      <p:sp>
        <p:nvSpPr>
          <p:cNvPr id="35" name="Text 33"/>
          <p:cNvSpPr/>
          <p:nvPr/>
        </p:nvSpPr>
        <p:spPr>
          <a:xfrm>
            <a:off x="5166598" y="3252907"/>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Press spacebar to jump</a:t>
            </a:r>
            <a:endParaRPr lang="en-US" sz="1000" dirty="0"/>
          </a:p>
        </p:txBody>
      </p:sp>
      <p:sp>
        <p:nvSpPr>
          <p:cNvPr id="36" name="Text 34"/>
          <p:cNvSpPr/>
          <p:nvPr/>
        </p:nvSpPr>
        <p:spPr>
          <a:xfrm>
            <a:off x="7450812" y="3252907"/>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Character jumps to a fixed height</a:t>
            </a:r>
            <a:endParaRPr lang="en-US" sz="1000" dirty="0"/>
          </a:p>
        </p:txBody>
      </p:sp>
      <p:sp>
        <p:nvSpPr>
          <p:cNvPr id="37" name="Text 35"/>
          <p:cNvSpPr/>
          <p:nvPr/>
        </p:nvSpPr>
        <p:spPr>
          <a:xfrm>
            <a:off x="9735026" y="3252907"/>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Jump height correct</a:t>
            </a:r>
            <a:endParaRPr lang="en-US" sz="1000" dirty="0"/>
          </a:p>
        </p:txBody>
      </p:sp>
      <p:sp>
        <p:nvSpPr>
          <p:cNvPr id="38" name="Text 36"/>
          <p:cNvSpPr/>
          <p:nvPr/>
        </p:nvSpPr>
        <p:spPr>
          <a:xfrm>
            <a:off x="12019240" y="3252907"/>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Passed</a:t>
            </a:r>
            <a:endParaRPr lang="en-US" sz="1000" dirty="0"/>
          </a:p>
        </p:txBody>
      </p:sp>
      <p:sp>
        <p:nvSpPr>
          <p:cNvPr id="39" name="Shape 37"/>
          <p:cNvSpPr/>
          <p:nvPr/>
        </p:nvSpPr>
        <p:spPr>
          <a:xfrm>
            <a:off x="463748" y="3547229"/>
            <a:ext cx="13705642" cy="588645"/>
          </a:xfrm>
          <a:prstGeom prst="rect">
            <a:avLst/>
          </a:prstGeom>
          <a:solidFill>
            <a:srgbClr val="000000">
              <a:alpha val="4000"/>
            </a:srgbClr>
          </a:solidFill>
          <a:ln/>
        </p:spPr>
        <p:txBody>
          <a:bodyPr/>
          <a:lstStyle/>
          <a:p>
            <a:endParaRPr lang="en-IN"/>
          </a:p>
        </p:txBody>
      </p:sp>
      <p:sp>
        <p:nvSpPr>
          <p:cNvPr id="40" name="Text 38"/>
          <p:cNvSpPr/>
          <p:nvPr/>
        </p:nvSpPr>
        <p:spPr>
          <a:xfrm>
            <a:off x="594360" y="3632954"/>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T05</a:t>
            </a:r>
            <a:endParaRPr lang="en-US" sz="1000" dirty="0"/>
          </a:p>
        </p:txBody>
      </p:sp>
      <p:sp>
        <p:nvSpPr>
          <p:cNvPr id="41" name="Text 39"/>
          <p:cNvSpPr/>
          <p:nvPr/>
        </p:nvSpPr>
        <p:spPr>
          <a:xfrm>
            <a:off x="2882384" y="3632954"/>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Validate collision with obstacles</a:t>
            </a:r>
            <a:endParaRPr lang="en-US" sz="1000" dirty="0"/>
          </a:p>
        </p:txBody>
      </p:sp>
      <p:sp>
        <p:nvSpPr>
          <p:cNvPr id="42" name="Text 40"/>
          <p:cNvSpPr/>
          <p:nvPr/>
        </p:nvSpPr>
        <p:spPr>
          <a:xfrm>
            <a:off x="5166598" y="3632954"/>
            <a:ext cx="2016085" cy="417195"/>
          </a:xfrm>
          <a:prstGeom prst="rect">
            <a:avLst/>
          </a:prstGeom>
          <a:noFill/>
          <a:ln/>
        </p:spPr>
        <p:txBody>
          <a:bodyPr wrap="squar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Move player into spikes or obstacles</a:t>
            </a:r>
            <a:endParaRPr lang="en-US" sz="1000" dirty="0"/>
          </a:p>
        </p:txBody>
      </p:sp>
      <p:sp>
        <p:nvSpPr>
          <p:cNvPr id="43" name="Text 41"/>
          <p:cNvSpPr/>
          <p:nvPr/>
        </p:nvSpPr>
        <p:spPr>
          <a:xfrm>
            <a:off x="7450812" y="3632954"/>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Player loses health or dies</a:t>
            </a:r>
            <a:endParaRPr lang="en-US" sz="1000" dirty="0"/>
          </a:p>
        </p:txBody>
      </p:sp>
      <p:sp>
        <p:nvSpPr>
          <p:cNvPr id="44" name="Text 42"/>
          <p:cNvSpPr/>
          <p:nvPr/>
        </p:nvSpPr>
        <p:spPr>
          <a:xfrm>
            <a:off x="9735026" y="3632954"/>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Collision detection with obstacles</a:t>
            </a:r>
            <a:endParaRPr lang="en-US" sz="1000" dirty="0"/>
          </a:p>
        </p:txBody>
      </p:sp>
      <p:sp>
        <p:nvSpPr>
          <p:cNvPr id="45" name="Text 43"/>
          <p:cNvSpPr/>
          <p:nvPr/>
        </p:nvSpPr>
        <p:spPr>
          <a:xfrm>
            <a:off x="12019240" y="3632954"/>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Passed</a:t>
            </a:r>
            <a:endParaRPr lang="en-US" sz="1000" dirty="0"/>
          </a:p>
        </p:txBody>
      </p:sp>
      <p:sp>
        <p:nvSpPr>
          <p:cNvPr id="46" name="Shape 44"/>
          <p:cNvSpPr/>
          <p:nvPr/>
        </p:nvSpPr>
        <p:spPr>
          <a:xfrm>
            <a:off x="463748" y="4135874"/>
            <a:ext cx="13705642" cy="588645"/>
          </a:xfrm>
          <a:prstGeom prst="rect">
            <a:avLst/>
          </a:prstGeom>
          <a:solidFill>
            <a:srgbClr val="FFFFFF">
              <a:alpha val="4000"/>
            </a:srgbClr>
          </a:solidFill>
          <a:ln/>
        </p:spPr>
        <p:txBody>
          <a:bodyPr/>
          <a:lstStyle/>
          <a:p>
            <a:endParaRPr lang="en-IN"/>
          </a:p>
        </p:txBody>
      </p:sp>
      <p:sp>
        <p:nvSpPr>
          <p:cNvPr id="47" name="Text 45"/>
          <p:cNvSpPr/>
          <p:nvPr/>
        </p:nvSpPr>
        <p:spPr>
          <a:xfrm>
            <a:off x="594360" y="4221599"/>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T08</a:t>
            </a:r>
            <a:endParaRPr lang="en-US" sz="1000" dirty="0"/>
          </a:p>
        </p:txBody>
      </p:sp>
      <p:sp>
        <p:nvSpPr>
          <p:cNvPr id="48" name="Text 46"/>
          <p:cNvSpPr/>
          <p:nvPr/>
        </p:nvSpPr>
        <p:spPr>
          <a:xfrm>
            <a:off x="2882384" y="4221599"/>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Test player death</a:t>
            </a:r>
            <a:endParaRPr lang="en-US" sz="1000" dirty="0"/>
          </a:p>
        </p:txBody>
      </p:sp>
      <p:sp>
        <p:nvSpPr>
          <p:cNvPr id="49" name="Text 47"/>
          <p:cNvSpPr/>
          <p:nvPr/>
        </p:nvSpPr>
        <p:spPr>
          <a:xfrm>
            <a:off x="5166598" y="4221599"/>
            <a:ext cx="2016085" cy="417195"/>
          </a:xfrm>
          <a:prstGeom prst="rect">
            <a:avLst/>
          </a:prstGeom>
          <a:noFill/>
          <a:ln/>
        </p:spPr>
        <p:txBody>
          <a:bodyPr wrap="squar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Player falls off screen or hits an obstacle</a:t>
            </a:r>
            <a:endParaRPr lang="en-US" sz="1000" dirty="0"/>
          </a:p>
        </p:txBody>
      </p:sp>
      <p:sp>
        <p:nvSpPr>
          <p:cNvPr id="50" name="Text 48"/>
          <p:cNvSpPr/>
          <p:nvPr/>
        </p:nvSpPr>
        <p:spPr>
          <a:xfrm>
            <a:off x="7450812" y="4221599"/>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Game over screen displayed</a:t>
            </a:r>
            <a:endParaRPr lang="en-US" sz="1000" dirty="0"/>
          </a:p>
        </p:txBody>
      </p:sp>
      <p:sp>
        <p:nvSpPr>
          <p:cNvPr id="51" name="Text 49"/>
          <p:cNvSpPr/>
          <p:nvPr/>
        </p:nvSpPr>
        <p:spPr>
          <a:xfrm>
            <a:off x="9735026" y="4221599"/>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Game over condition triggered</a:t>
            </a:r>
            <a:endParaRPr lang="en-US" sz="1000" dirty="0"/>
          </a:p>
        </p:txBody>
      </p:sp>
      <p:sp>
        <p:nvSpPr>
          <p:cNvPr id="52" name="Text 50"/>
          <p:cNvSpPr/>
          <p:nvPr/>
        </p:nvSpPr>
        <p:spPr>
          <a:xfrm>
            <a:off x="12019240" y="4221599"/>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Passed</a:t>
            </a:r>
            <a:endParaRPr lang="en-US" sz="1000" dirty="0"/>
          </a:p>
        </p:txBody>
      </p:sp>
      <p:sp>
        <p:nvSpPr>
          <p:cNvPr id="53" name="Shape 51"/>
          <p:cNvSpPr/>
          <p:nvPr/>
        </p:nvSpPr>
        <p:spPr>
          <a:xfrm>
            <a:off x="463748" y="4724519"/>
            <a:ext cx="13705642" cy="588645"/>
          </a:xfrm>
          <a:prstGeom prst="rect">
            <a:avLst/>
          </a:prstGeom>
          <a:solidFill>
            <a:srgbClr val="000000">
              <a:alpha val="4000"/>
            </a:srgbClr>
          </a:solidFill>
          <a:ln/>
        </p:spPr>
        <p:txBody>
          <a:bodyPr/>
          <a:lstStyle/>
          <a:p>
            <a:endParaRPr lang="en-IN"/>
          </a:p>
        </p:txBody>
      </p:sp>
      <p:sp>
        <p:nvSpPr>
          <p:cNvPr id="54" name="Text 52"/>
          <p:cNvSpPr/>
          <p:nvPr/>
        </p:nvSpPr>
        <p:spPr>
          <a:xfrm>
            <a:off x="594360" y="4810244"/>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T10</a:t>
            </a:r>
            <a:endParaRPr lang="en-US" sz="1000" dirty="0"/>
          </a:p>
        </p:txBody>
      </p:sp>
      <p:sp>
        <p:nvSpPr>
          <p:cNvPr id="55" name="Text 53"/>
          <p:cNvSpPr/>
          <p:nvPr/>
        </p:nvSpPr>
        <p:spPr>
          <a:xfrm>
            <a:off x="2882384" y="4810244"/>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Validate level design and layout</a:t>
            </a:r>
            <a:endParaRPr lang="en-US" sz="1000" dirty="0"/>
          </a:p>
        </p:txBody>
      </p:sp>
      <p:sp>
        <p:nvSpPr>
          <p:cNvPr id="56" name="Text 54"/>
          <p:cNvSpPr/>
          <p:nvPr/>
        </p:nvSpPr>
        <p:spPr>
          <a:xfrm>
            <a:off x="5166598" y="4810244"/>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Play through the level</a:t>
            </a:r>
            <a:endParaRPr lang="en-US" sz="1000" dirty="0"/>
          </a:p>
        </p:txBody>
      </p:sp>
      <p:sp>
        <p:nvSpPr>
          <p:cNvPr id="57" name="Text 55"/>
          <p:cNvSpPr/>
          <p:nvPr/>
        </p:nvSpPr>
        <p:spPr>
          <a:xfrm>
            <a:off x="7450812" y="4810244"/>
            <a:ext cx="2016085" cy="417195"/>
          </a:xfrm>
          <a:prstGeom prst="rect">
            <a:avLst/>
          </a:prstGeom>
          <a:noFill/>
          <a:ln/>
        </p:spPr>
        <p:txBody>
          <a:bodyPr wrap="squar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Platforms and obstacles appear correctly</a:t>
            </a:r>
            <a:endParaRPr lang="en-US" sz="1000" dirty="0"/>
          </a:p>
        </p:txBody>
      </p:sp>
      <p:sp>
        <p:nvSpPr>
          <p:cNvPr id="58" name="Text 56"/>
          <p:cNvSpPr/>
          <p:nvPr/>
        </p:nvSpPr>
        <p:spPr>
          <a:xfrm>
            <a:off x="9735026" y="4810244"/>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Level layout and design accurate</a:t>
            </a:r>
            <a:endParaRPr lang="en-US" sz="1000" dirty="0"/>
          </a:p>
        </p:txBody>
      </p:sp>
      <p:sp>
        <p:nvSpPr>
          <p:cNvPr id="59" name="Text 57"/>
          <p:cNvSpPr/>
          <p:nvPr/>
        </p:nvSpPr>
        <p:spPr>
          <a:xfrm>
            <a:off x="12019240" y="4810244"/>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Passed</a:t>
            </a:r>
            <a:endParaRPr lang="en-US" sz="1000" dirty="0"/>
          </a:p>
        </p:txBody>
      </p:sp>
      <p:sp>
        <p:nvSpPr>
          <p:cNvPr id="60" name="Shape 58"/>
          <p:cNvSpPr/>
          <p:nvPr/>
        </p:nvSpPr>
        <p:spPr>
          <a:xfrm>
            <a:off x="463748" y="5313164"/>
            <a:ext cx="13705642" cy="588645"/>
          </a:xfrm>
          <a:prstGeom prst="rect">
            <a:avLst/>
          </a:prstGeom>
          <a:solidFill>
            <a:srgbClr val="FFFFFF">
              <a:alpha val="4000"/>
            </a:srgbClr>
          </a:solidFill>
          <a:ln/>
        </p:spPr>
        <p:txBody>
          <a:bodyPr/>
          <a:lstStyle/>
          <a:p>
            <a:endParaRPr lang="en-IN"/>
          </a:p>
        </p:txBody>
      </p:sp>
      <p:sp>
        <p:nvSpPr>
          <p:cNvPr id="61" name="Text 59"/>
          <p:cNvSpPr/>
          <p:nvPr/>
        </p:nvSpPr>
        <p:spPr>
          <a:xfrm>
            <a:off x="594360" y="5398889"/>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T11</a:t>
            </a:r>
            <a:endParaRPr lang="en-US" sz="1000" dirty="0"/>
          </a:p>
        </p:txBody>
      </p:sp>
      <p:sp>
        <p:nvSpPr>
          <p:cNvPr id="62" name="Text 60"/>
          <p:cNvSpPr/>
          <p:nvPr/>
        </p:nvSpPr>
        <p:spPr>
          <a:xfrm>
            <a:off x="2882384" y="5398889"/>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Check movement smoothness</a:t>
            </a:r>
            <a:endParaRPr lang="en-US" sz="1000" dirty="0"/>
          </a:p>
        </p:txBody>
      </p:sp>
      <p:sp>
        <p:nvSpPr>
          <p:cNvPr id="63" name="Text 61"/>
          <p:cNvSpPr/>
          <p:nvPr/>
        </p:nvSpPr>
        <p:spPr>
          <a:xfrm>
            <a:off x="5166598" y="5398889"/>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Move player continuously</a:t>
            </a:r>
            <a:endParaRPr lang="en-US" sz="1000" dirty="0"/>
          </a:p>
        </p:txBody>
      </p:sp>
      <p:sp>
        <p:nvSpPr>
          <p:cNvPr id="64" name="Text 62"/>
          <p:cNvSpPr/>
          <p:nvPr/>
        </p:nvSpPr>
        <p:spPr>
          <a:xfrm>
            <a:off x="7450812" y="5398889"/>
            <a:ext cx="2016085" cy="417195"/>
          </a:xfrm>
          <a:prstGeom prst="rect">
            <a:avLst/>
          </a:prstGeom>
          <a:noFill/>
          <a:ln/>
        </p:spPr>
        <p:txBody>
          <a:bodyPr wrap="squar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Smooth transition without stuttering</a:t>
            </a:r>
            <a:endParaRPr lang="en-US" sz="1000" dirty="0"/>
          </a:p>
        </p:txBody>
      </p:sp>
      <p:sp>
        <p:nvSpPr>
          <p:cNvPr id="65" name="Text 63"/>
          <p:cNvSpPr/>
          <p:nvPr/>
        </p:nvSpPr>
        <p:spPr>
          <a:xfrm>
            <a:off x="9735026" y="5398889"/>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Movement smooth, no lags</a:t>
            </a:r>
            <a:endParaRPr lang="en-US" sz="1000" dirty="0"/>
          </a:p>
        </p:txBody>
      </p:sp>
      <p:sp>
        <p:nvSpPr>
          <p:cNvPr id="66" name="Text 64"/>
          <p:cNvSpPr/>
          <p:nvPr/>
        </p:nvSpPr>
        <p:spPr>
          <a:xfrm>
            <a:off x="12019240" y="5398889"/>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Passed</a:t>
            </a:r>
            <a:endParaRPr lang="en-US" sz="1000" dirty="0"/>
          </a:p>
        </p:txBody>
      </p:sp>
      <p:sp>
        <p:nvSpPr>
          <p:cNvPr id="67" name="Shape 65"/>
          <p:cNvSpPr/>
          <p:nvPr/>
        </p:nvSpPr>
        <p:spPr>
          <a:xfrm>
            <a:off x="463748" y="5901809"/>
            <a:ext cx="13705642" cy="588645"/>
          </a:xfrm>
          <a:prstGeom prst="rect">
            <a:avLst/>
          </a:prstGeom>
          <a:solidFill>
            <a:srgbClr val="000000">
              <a:alpha val="4000"/>
            </a:srgbClr>
          </a:solidFill>
          <a:ln/>
        </p:spPr>
        <p:txBody>
          <a:bodyPr/>
          <a:lstStyle/>
          <a:p>
            <a:endParaRPr lang="en-IN"/>
          </a:p>
        </p:txBody>
      </p:sp>
      <p:sp>
        <p:nvSpPr>
          <p:cNvPr id="68" name="Text 66"/>
          <p:cNvSpPr/>
          <p:nvPr/>
        </p:nvSpPr>
        <p:spPr>
          <a:xfrm>
            <a:off x="594360" y="5987534"/>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T12</a:t>
            </a:r>
            <a:endParaRPr lang="en-US" sz="1000" dirty="0"/>
          </a:p>
        </p:txBody>
      </p:sp>
      <p:sp>
        <p:nvSpPr>
          <p:cNvPr id="69" name="Text 67"/>
          <p:cNvSpPr/>
          <p:nvPr/>
        </p:nvSpPr>
        <p:spPr>
          <a:xfrm>
            <a:off x="2882384" y="5987534"/>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Test jumping and landing accuracy</a:t>
            </a:r>
            <a:endParaRPr lang="en-US" sz="1000" dirty="0"/>
          </a:p>
        </p:txBody>
      </p:sp>
      <p:sp>
        <p:nvSpPr>
          <p:cNvPr id="70" name="Text 68"/>
          <p:cNvSpPr/>
          <p:nvPr/>
        </p:nvSpPr>
        <p:spPr>
          <a:xfrm>
            <a:off x="5166598" y="5987534"/>
            <a:ext cx="2016085" cy="417195"/>
          </a:xfrm>
          <a:prstGeom prst="rect">
            <a:avLst/>
          </a:prstGeom>
          <a:noFill/>
          <a:ln/>
        </p:spPr>
        <p:txBody>
          <a:bodyPr wrap="squar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Jump and land on various platforms</a:t>
            </a:r>
            <a:endParaRPr lang="en-US" sz="1000" dirty="0"/>
          </a:p>
        </p:txBody>
      </p:sp>
      <p:sp>
        <p:nvSpPr>
          <p:cNvPr id="71" name="Text 69"/>
          <p:cNvSpPr/>
          <p:nvPr/>
        </p:nvSpPr>
        <p:spPr>
          <a:xfrm>
            <a:off x="7450812" y="5987534"/>
            <a:ext cx="2016085" cy="417195"/>
          </a:xfrm>
          <a:prstGeom prst="rect">
            <a:avLst/>
          </a:prstGeom>
          <a:noFill/>
          <a:ln/>
        </p:spPr>
        <p:txBody>
          <a:bodyPr wrap="squar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Player lands without clipping through platforms</a:t>
            </a:r>
            <a:endParaRPr lang="en-US" sz="1000" dirty="0"/>
          </a:p>
        </p:txBody>
      </p:sp>
      <p:sp>
        <p:nvSpPr>
          <p:cNvPr id="72" name="Text 70"/>
          <p:cNvSpPr/>
          <p:nvPr/>
        </p:nvSpPr>
        <p:spPr>
          <a:xfrm>
            <a:off x="9735026" y="5987534"/>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Landing behavior accurate</a:t>
            </a:r>
            <a:endParaRPr lang="en-US" sz="1000" dirty="0"/>
          </a:p>
        </p:txBody>
      </p:sp>
      <p:sp>
        <p:nvSpPr>
          <p:cNvPr id="73" name="Text 71"/>
          <p:cNvSpPr/>
          <p:nvPr/>
        </p:nvSpPr>
        <p:spPr>
          <a:xfrm>
            <a:off x="12019240" y="5987534"/>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Passed</a:t>
            </a:r>
            <a:endParaRPr lang="en-US" sz="1000" dirty="0"/>
          </a:p>
        </p:txBody>
      </p:sp>
      <p:sp>
        <p:nvSpPr>
          <p:cNvPr id="74" name="Shape 72"/>
          <p:cNvSpPr/>
          <p:nvPr/>
        </p:nvSpPr>
        <p:spPr>
          <a:xfrm>
            <a:off x="463748" y="6490454"/>
            <a:ext cx="13705642" cy="588645"/>
          </a:xfrm>
          <a:prstGeom prst="rect">
            <a:avLst/>
          </a:prstGeom>
          <a:solidFill>
            <a:srgbClr val="FFFFFF">
              <a:alpha val="4000"/>
            </a:srgbClr>
          </a:solidFill>
          <a:ln/>
        </p:spPr>
        <p:txBody>
          <a:bodyPr/>
          <a:lstStyle/>
          <a:p>
            <a:endParaRPr lang="en-IN"/>
          </a:p>
        </p:txBody>
      </p:sp>
      <p:sp>
        <p:nvSpPr>
          <p:cNvPr id="75" name="Text 73"/>
          <p:cNvSpPr/>
          <p:nvPr/>
        </p:nvSpPr>
        <p:spPr>
          <a:xfrm>
            <a:off x="594360" y="6576179"/>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T13</a:t>
            </a:r>
            <a:endParaRPr lang="en-US" sz="1000" dirty="0"/>
          </a:p>
        </p:txBody>
      </p:sp>
      <p:sp>
        <p:nvSpPr>
          <p:cNvPr id="76" name="Text 74"/>
          <p:cNvSpPr/>
          <p:nvPr/>
        </p:nvSpPr>
        <p:spPr>
          <a:xfrm>
            <a:off x="2882384" y="6576179"/>
            <a:ext cx="2016085" cy="417195"/>
          </a:xfrm>
          <a:prstGeom prst="rect">
            <a:avLst/>
          </a:prstGeom>
          <a:noFill/>
          <a:ln/>
        </p:spPr>
        <p:txBody>
          <a:bodyPr wrap="squar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Test performance under stress (e.g., large levels)</a:t>
            </a:r>
            <a:endParaRPr lang="en-US" sz="1000" dirty="0"/>
          </a:p>
        </p:txBody>
      </p:sp>
      <p:sp>
        <p:nvSpPr>
          <p:cNvPr id="77" name="Text 75"/>
          <p:cNvSpPr/>
          <p:nvPr/>
        </p:nvSpPr>
        <p:spPr>
          <a:xfrm>
            <a:off x="5166598" y="6576179"/>
            <a:ext cx="2016085" cy="417195"/>
          </a:xfrm>
          <a:prstGeom prst="rect">
            <a:avLst/>
          </a:prstGeom>
          <a:noFill/>
          <a:ln/>
        </p:spPr>
        <p:txBody>
          <a:bodyPr wrap="squar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Play on larger levels or complex maps</a:t>
            </a:r>
            <a:endParaRPr lang="en-US" sz="1000" dirty="0"/>
          </a:p>
        </p:txBody>
      </p:sp>
      <p:sp>
        <p:nvSpPr>
          <p:cNvPr id="78" name="Text 76"/>
          <p:cNvSpPr/>
          <p:nvPr/>
        </p:nvSpPr>
        <p:spPr>
          <a:xfrm>
            <a:off x="7450812" y="6576179"/>
            <a:ext cx="2016085" cy="417195"/>
          </a:xfrm>
          <a:prstGeom prst="rect">
            <a:avLst/>
          </a:prstGeom>
          <a:noFill/>
          <a:ln/>
        </p:spPr>
        <p:txBody>
          <a:bodyPr wrap="squar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Game runs without performance issues</a:t>
            </a:r>
            <a:endParaRPr lang="en-US" sz="1000" dirty="0"/>
          </a:p>
        </p:txBody>
      </p:sp>
      <p:sp>
        <p:nvSpPr>
          <p:cNvPr id="79" name="Text 77"/>
          <p:cNvSpPr/>
          <p:nvPr/>
        </p:nvSpPr>
        <p:spPr>
          <a:xfrm>
            <a:off x="9735026" y="6576179"/>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Game performs without lag</a:t>
            </a:r>
            <a:endParaRPr lang="en-US" sz="1000" dirty="0"/>
          </a:p>
        </p:txBody>
      </p:sp>
      <p:sp>
        <p:nvSpPr>
          <p:cNvPr id="80" name="Text 78"/>
          <p:cNvSpPr/>
          <p:nvPr/>
        </p:nvSpPr>
        <p:spPr>
          <a:xfrm>
            <a:off x="12019240" y="6576179"/>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Passed</a:t>
            </a:r>
            <a:endParaRPr lang="en-US" sz="1000" dirty="0"/>
          </a:p>
        </p:txBody>
      </p:sp>
      <p:sp>
        <p:nvSpPr>
          <p:cNvPr id="81" name="Shape 79"/>
          <p:cNvSpPr/>
          <p:nvPr/>
        </p:nvSpPr>
        <p:spPr>
          <a:xfrm>
            <a:off x="463748" y="7079099"/>
            <a:ext cx="13705642" cy="588645"/>
          </a:xfrm>
          <a:prstGeom prst="rect">
            <a:avLst/>
          </a:prstGeom>
          <a:solidFill>
            <a:srgbClr val="000000">
              <a:alpha val="4000"/>
            </a:srgbClr>
          </a:solidFill>
          <a:ln/>
        </p:spPr>
        <p:txBody>
          <a:bodyPr/>
          <a:lstStyle/>
          <a:p>
            <a:endParaRPr lang="en-IN"/>
          </a:p>
        </p:txBody>
      </p:sp>
      <p:sp>
        <p:nvSpPr>
          <p:cNvPr id="82" name="Text 80"/>
          <p:cNvSpPr/>
          <p:nvPr/>
        </p:nvSpPr>
        <p:spPr>
          <a:xfrm>
            <a:off x="594360" y="7164824"/>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T14</a:t>
            </a:r>
            <a:endParaRPr lang="en-US" sz="1000" dirty="0"/>
          </a:p>
        </p:txBody>
      </p:sp>
      <p:sp>
        <p:nvSpPr>
          <p:cNvPr id="83" name="Text 81"/>
          <p:cNvSpPr/>
          <p:nvPr/>
        </p:nvSpPr>
        <p:spPr>
          <a:xfrm>
            <a:off x="2882384" y="7164824"/>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Test for potential bugs or glitches</a:t>
            </a:r>
            <a:endParaRPr lang="en-US" sz="1000" dirty="0"/>
          </a:p>
        </p:txBody>
      </p:sp>
      <p:sp>
        <p:nvSpPr>
          <p:cNvPr id="84" name="Text 82"/>
          <p:cNvSpPr/>
          <p:nvPr/>
        </p:nvSpPr>
        <p:spPr>
          <a:xfrm>
            <a:off x="5166598" y="7164824"/>
            <a:ext cx="2016085" cy="417195"/>
          </a:xfrm>
          <a:prstGeom prst="rect">
            <a:avLst/>
          </a:prstGeom>
          <a:noFill/>
          <a:ln/>
        </p:spPr>
        <p:txBody>
          <a:bodyPr wrap="squar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Play through the game without interruptions</a:t>
            </a:r>
            <a:endParaRPr lang="en-US" sz="1000" dirty="0"/>
          </a:p>
        </p:txBody>
      </p:sp>
      <p:sp>
        <p:nvSpPr>
          <p:cNvPr id="85" name="Text 83"/>
          <p:cNvSpPr/>
          <p:nvPr/>
        </p:nvSpPr>
        <p:spPr>
          <a:xfrm>
            <a:off x="7450812" y="7164824"/>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No unexpected crashes or bugs</a:t>
            </a:r>
            <a:endParaRPr lang="en-US" sz="1000" dirty="0"/>
          </a:p>
        </p:txBody>
      </p:sp>
      <p:sp>
        <p:nvSpPr>
          <p:cNvPr id="86" name="Text 84"/>
          <p:cNvSpPr/>
          <p:nvPr/>
        </p:nvSpPr>
        <p:spPr>
          <a:xfrm>
            <a:off x="9735026" y="7164824"/>
            <a:ext cx="201608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Game stable, no crashes</a:t>
            </a:r>
            <a:endParaRPr lang="en-US" sz="1000" dirty="0"/>
          </a:p>
        </p:txBody>
      </p:sp>
      <p:sp>
        <p:nvSpPr>
          <p:cNvPr id="87" name="Text 85"/>
          <p:cNvSpPr/>
          <p:nvPr/>
        </p:nvSpPr>
        <p:spPr>
          <a:xfrm>
            <a:off x="12019240" y="7164824"/>
            <a:ext cx="2019895" cy="208598"/>
          </a:xfrm>
          <a:prstGeom prst="rect">
            <a:avLst/>
          </a:prstGeom>
          <a:noFill/>
          <a:ln/>
        </p:spPr>
        <p:txBody>
          <a:bodyPr wrap="none" lIns="0" tIns="0" rIns="0" bIns="0" rtlCol="0" anchor="t"/>
          <a:lstStyle/>
          <a:p>
            <a:pPr marL="0" indent="0">
              <a:lnSpc>
                <a:spcPts val="1600"/>
              </a:lnSpc>
              <a:buNone/>
            </a:pPr>
            <a:r>
              <a:rPr lang="en-US" sz="1000" dirty="0">
                <a:solidFill>
                  <a:srgbClr val="746558"/>
                </a:solidFill>
                <a:latin typeface="Gelasio" pitchFamily="34" charset="0"/>
                <a:ea typeface="Gelasio" pitchFamily="34" charset="-122"/>
                <a:cs typeface="Gelasio" pitchFamily="34" charset="-120"/>
              </a:rPr>
              <a:t>Passed</a:t>
            </a:r>
            <a:endParaRPr lang="en-US" sz="1000" dirty="0"/>
          </a:p>
        </p:txBody>
      </p:sp>
      <p:pic>
        <p:nvPicPr>
          <p:cNvPr id="88" name="Picture 87">
            <a:extLst>
              <a:ext uri="{FF2B5EF4-FFF2-40B4-BE49-F238E27FC236}">
                <a16:creationId xmlns:a16="http://schemas.microsoft.com/office/drawing/2014/main" id="{E1FD8269-B586-769D-A53A-12FDF91CF438}"/>
              </a:ext>
            </a:extLst>
          </p:cNvPr>
          <p:cNvPicPr>
            <a:picLocks noChangeAspect="1"/>
          </p:cNvPicPr>
          <p:nvPr/>
        </p:nvPicPr>
        <p:blipFill>
          <a:blip r:embed="rId3"/>
          <a:stretch>
            <a:fillRect/>
          </a:stretch>
        </p:blipFill>
        <p:spPr>
          <a:xfrm>
            <a:off x="12290609" y="7712014"/>
            <a:ext cx="2265150" cy="4440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2379821"/>
            <a:ext cx="5670590" cy="708779"/>
          </a:xfrm>
          <a:prstGeom prst="rect">
            <a:avLst/>
          </a:prstGeom>
          <a:noFill/>
          <a:ln/>
        </p:spPr>
        <p:txBody>
          <a:bodyPr wrap="none" lIns="0" tIns="0" rIns="0" bIns="0" rtlCol="0" anchor="t"/>
          <a:lstStyle/>
          <a:p>
            <a:pPr marL="0" indent="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Future Scope</a:t>
            </a:r>
            <a:endParaRPr lang="en-US" sz="4450" dirty="0"/>
          </a:p>
        </p:txBody>
      </p:sp>
      <p:sp>
        <p:nvSpPr>
          <p:cNvPr id="3" name="Text 1"/>
          <p:cNvSpPr/>
          <p:nvPr/>
        </p:nvSpPr>
        <p:spPr>
          <a:xfrm>
            <a:off x="793790" y="3542228"/>
            <a:ext cx="13042821" cy="362903"/>
          </a:xfrm>
          <a:prstGeom prst="rect">
            <a:avLst/>
          </a:prstGeom>
          <a:noFill/>
          <a:ln/>
        </p:spPr>
        <p:txBody>
          <a:bodyPr wrap="non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The Platformer Game provides a solid foundation for future enhancements, including:</a:t>
            </a:r>
            <a:endParaRPr lang="en-US" sz="1750" dirty="0"/>
          </a:p>
        </p:txBody>
      </p:sp>
      <p:sp>
        <p:nvSpPr>
          <p:cNvPr id="4" name="Text 2"/>
          <p:cNvSpPr/>
          <p:nvPr/>
        </p:nvSpPr>
        <p:spPr>
          <a:xfrm>
            <a:off x="793790" y="4160282"/>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Advanced Game Mechanics: Adding power-ups, new abilities, and more complex enemies.</a:t>
            </a:r>
            <a:endParaRPr lang="en-US" sz="1750" dirty="0"/>
          </a:p>
        </p:txBody>
      </p:sp>
      <p:sp>
        <p:nvSpPr>
          <p:cNvPr id="5" name="Text 3"/>
          <p:cNvSpPr/>
          <p:nvPr/>
        </p:nvSpPr>
        <p:spPr>
          <a:xfrm>
            <a:off x="793790" y="460248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Multiplayer Support: Implementing a cooperative or competitive multiplayer mode.</a:t>
            </a:r>
            <a:endParaRPr lang="en-US" sz="1750" dirty="0"/>
          </a:p>
        </p:txBody>
      </p:sp>
      <p:sp>
        <p:nvSpPr>
          <p:cNvPr id="6" name="Text 4"/>
          <p:cNvSpPr/>
          <p:nvPr/>
        </p:nvSpPr>
        <p:spPr>
          <a:xfrm>
            <a:off x="793790" y="504467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Mobile Version: Adapting the game for mobile platforms for wider accessibility.</a:t>
            </a:r>
            <a:endParaRPr lang="en-US" sz="1750" dirty="0"/>
          </a:p>
        </p:txBody>
      </p:sp>
      <p:sp>
        <p:nvSpPr>
          <p:cNvPr id="7" name="Text 5"/>
          <p:cNvSpPr/>
          <p:nvPr/>
        </p:nvSpPr>
        <p:spPr>
          <a:xfrm>
            <a:off x="793790" y="5486876"/>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AI Integration: Introducing AI-controlled enemies with dynamic behavior.</a:t>
            </a:r>
            <a:endParaRPr lang="en-US" sz="1750" dirty="0"/>
          </a:p>
        </p:txBody>
      </p:sp>
      <p:pic>
        <p:nvPicPr>
          <p:cNvPr id="8" name="Picture 7">
            <a:extLst>
              <a:ext uri="{FF2B5EF4-FFF2-40B4-BE49-F238E27FC236}">
                <a16:creationId xmlns:a16="http://schemas.microsoft.com/office/drawing/2014/main" id="{2D4EBE11-A302-1F8F-DBA7-4343A84648A3}"/>
              </a:ext>
            </a:extLst>
          </p:cNvPr>
          <p:cNvPicPr>
            <a:picLocks noChangeAspect="1"/>
          </p:cNvPicPr>
          <p:nvPr/>
        </p:nvPicPr>
        <p:blipFill>
          <a:blip r:embed="rId3"/>
          <a:stretch>
            <a:fillRect/>
          </a:stretch>
        </p:blipFill>
        <p:spPr>
          <a:xfrm>
            <a:off x="12290609" y="7712014"/>
            <a:ext cx="2265150" cy="4440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320171"/>
            <a:ext cx="5670590" cy="708779"/>
          </a:xfrm>
          <a:prstGeom prst="rect">
            <a:avLst/>
          </a:prstGeom>
          <a:noFill/>
          <a:ln/>
        </p:spPr>
        <p:txBody>
          <a:bodyPr wrap="none" lIns="0" tIns="0" rIns="0" bIns="0" rtlCol="0" anchor="t"/>
          <a:lstStyle/>
          <a:p>
            <a:pPr marL="0" indent="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Summary</a:t>
            </a:r>
            <a:endParaRPr lang="en-US" sz="4450" dirty="0"/>
          </a:p>
        </p:txBody>
      </p:sp>
      <p:sp>
        <p:nvSpPr>
          <p:cNvPr id="4" name="Text 1"/>
          <p:cNvSpPr/>
          <p:nvPr/>
        </p:nvSpPr>
        <p:spPr>
          <a:xfrm>
            <a:off x="6280190" y="3369112"/>
            <a:ext cx="7556421" cy="2540318"/>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The Platformer Game has been designed to provide an engaging and enjoyable experience for players, focusing on smooth gameplay mechanics and improving thinking ability. By integrating simple yet effective movement controls, players can easily navigate through different platforms, jump over obstacles, and interact with the game environment. These gameplay mechanics contribute to a seamless experience that encourages players to immerse themselves in the game.</a:t>
            </a:r>
            <a:endParaRPr lang="en-US" sz="1750" dirty="0"/>
          </a:p>
        </p:txBody>
      </p:sp>
      <p:pic>
        <p:nvPicPr>
          <p:cNvPr id="5" name="Picture 4">
            <a:extLst>
              <a:ext uri="{FF2B5EF4-FFF2-40B4-BE49-F238E27FC236}">
                <a16:creationId xmlns:a16="http://schemas.microsoft.com/office/drawing/2014/main" id="{217AA644-1F7C-0F7C-0462-BDB94E97E892}"/>
              </a:ext>
            </a:extLst>
          </p:cNvPr>
          <p:cNvPicPr>
            <a:picLocks noChangeAspect="1"/>
          </p:cNvPicPr>
          <p:nvPr/>
        </p:nvPicPr>
        <p:blipFill>
          <a:blip r:embed="rId4"/>
          <a:stretch>
            <a:fillRect/>
          </a:stretch>
        </p:blipFill>
        <p:spPr>
          <a:xfrm>
            <a:off x="12290609" y="7712014"/>
            <a:ext cx="2265150" cy="44404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763</Words>
  <Application>Microsoft Office PowerPoint</Application>
  <PresentationFormat>Custom</PresentationFormat>
  <Paragraphs>135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Gelasio Semi Bold</vt:lpstr>
      <vt:lpstr>Arial</vt:lpstr>
      <vt:lpstr>Gelasio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Nihal Nazeer</cp:lastModifiedBy>
  <cp:revision>2</cp:revision>
  <dcterms:created xsi:type="dcterms:W3CDTF">2024-12-01T21:37:28Z</dcterms:created>
  <dcterms:modified xsi:type="dcterms:W3CDTF">2024-12-01T21:42:23Z</dcterms:modified>
</cp:coreProperties>
</file>