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13"/>
  </p:notesMasterIdLst>
  <p:sldIdLst>
    <p:sldId id="256" r:id="rId2"/>
    <p:sldId id="257" r:id="rId3"/>
    <p:sldId id="258" r:id="rId4"/>
    <p:sldId id="259" r:id="rId5"/>
    <p:sldId id="260" r:id="rId6"/>
    <p:sldId id="261" r:id="rId7"/>
    <p:sldId id="266" r:id="rId8"/>
    <p:sldId id="262" r:id="rId9"/>
    <p:sldId id="265" r:id="rId10"/>
    <p:sldId id="263" r:id="rId11"/>
    <p:sldId id="264" r:id="rId12"/>
  </p:sldIdLst>
  <p:sldSz cx="14630400" cy="8229600"/>
  <p:notesSz cx="8229600" cy="14630400"/>
  <p:embeddedFontLst>
    <p:embeddedFont>
      <p:font typeface="Gelasio" panose="020B0604020202020204" charset="0"/>
      <p:regular r:id="rId14"/>
    </p:embeddedFont>
    <p:embeddedFont>
      <p:font typeface="Gelasio Semi Bold" panose="020B0604020202020204" charset="0"/>
      <p:regular r:id="rId1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10"/>
  </p:normalViewPr>
  <p:slideViewPr>
    <p:cSldViewPr snapToGrid="0" snapToObjects="1">
      <p:cViewPr varScale="1">
        <p:scale>
          <a:sx n="83" d="100"/>
          <a:sy n="83" d="100"/>
        </p:scale>
        <p:origin x="111"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052045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lide 9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CFBB"/>
          </a:solidFill>
          <a:ln/>
        </p:spPr>
      </p:sp>
      <p:sp>
        <p:nvSpPr>
          <p:cNvPr id="3" name="Shape 1"/>
          <p:cNvSpPr/>
          <p:nvPr/>
        </p:nvSpPr>
        <p:spPr>
          <a:xfrm>
            <a:off x="0" y="0"/>
            <a:ext cx="14630400" cy="8229600"/>
          </a:xfrm>
          <a:prstGeom prst="rect">
            <a:avLst/>
          </a:prstGeom>
          <a:solidFill>
            <a:srgbClr val="F9F6F0"/>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lide 10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CFBB"/>
          </a:solidFill>
          <a:ln/>
        </p:spPr>
      </p:sp>
      <p:sp>
        <p:nvSpPr>
          <p:cNvPr id="3" name="Shape 1"/>
          <p:cNvSpPr/>
          <p:nvPr/>
        </p:nvSpPr>
        <p:spPr>
          <a:xfrm>
            <a:off x="0" y="0"/>
            <a:ext cx="14630400" cy="8229600"/>
          </a:xfrm>
          <a:prstGeom prst="rect">
            <a:avLst/>
          </a:prstGeom>
          <a:solidFill>
            <a:srgbClr val="F9F6F0"/>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CFBB"/>
          </a:solidFill>
          <a:ln/>
        </p:spPr>
      </p:sp>
      <p:sp>
        <p:nvSpPr>
          <p:cNvPr id="3" name="Shape 1"/>
          <p:cNvSpPr/>
          <p:nvPr/>
        </p:nvSpPr>
        <p:spPr>
          <a:xfrm>
            <a:off x="0" y="0"/>
            <a:ext cx="14630400" cy="8229600"/>
          </a:xfrm>
          <a:prstGeom prst="rect">
            <a:avLst/>
          </a:prstGeom>
          <a:solidFill>
            <a:srgbClr val="F9F6F0"/>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CFBB"/>
          </a:solidFill>
          <a:ln/>
        </p:spPr>
      </p:sp>
      <p:sp>
        <p:nvSpPr>
          <p:cNvPr id="3" name="Shape 1"/>
          <p:cNvSpPr/>
          <p:nvPr/>
        </p:nvSpPr>
        <p:spPr>
          <a:xfrm>
            <a:off x="0" y="0"/>
            <a:ext cx="14630400" cy="8229600"/>
          </a:xfrm>
          <a:prstGeom prst="rect">
            <a:avLst/>
          </a:prstGeom>
          <a:solidFill>
            <a:srgbClr val="F9F6F0"/>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CFBB"/>
          </a:solidFill>
          <a:ln/>
        </p:spPr>
      </p:sp>
      <p:sp>
        <p:nvSpPr>
          <p:cNvPr id="3" name="Shape 1"/>
          <p:cNvSpPr/>
          <p:nvPr/>
        </p:nvSpPr>
        <p:spPr>
          <a:xfrm>
            <a:off x="0" y="0"/>
            <a:ext cx="14630400" cy="8229600"/>
          </a:xfrm>
          <a:prstGeom prst="rect">
            <a:avLst/>
          </a:prstGeom>
          <a:solidFill>
            <a:srgbClr val="F9F6F0"/>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CFBB"/>
          </a:solidFill>
          <a:ln/>
        </p:spPr>
      </p:sp>
      <p:sp>
        <p:nvSpPr>
          <p:cNvPr id="3" name="Shape 1"/>
          <p:cNvSpPr/>
          <p:nvPr/>
        </p:nvSpPr>
        <p:spPr>
          <a:xfrm>
            <a:off x="0" y="0"/>
            <a:ext cx="14630400" cy="8229600"/>
          </a:xfrm>
          <a:prstGeom prst="rect">
            <a:avLst/>
          </a:prstGeom>
          <a:solidFill>
            <a:srgbClr val="F9F6F0"/>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CFBB"/>
          </a:solidFill>
          <a:ln/>
        </p:spPr>
      </p:sp>
      <p:sp>
        <p:nvSpPr>
          <p:cNvPr id="3" name="Shape 1"/>
          <p:cNvSpPr/>
          <p:nvPr/>
        </p:nvSpPr>
        <p:spPr>
          <a:xfrm>
            <a:off x="0" y="0"/>
            <a:ext cx="14630400" cy="8229600"/>
          </a:xfrm>
          <a:prstGeom prst="rect">
            <a:avLst/>
          </a:prstGeom>
          <a:solidFill>
            <a:srgbClr val="F9F6F0"/>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CFBB"/>
          </a:solidFill>
          <a:ln/>
        </p:spPr>
      </p:sp>
      <p:sp>
        <p:nvSpPr>
          <p:cNvPr id="3" name="Shape 1"/>
          <p:cNvSpPr/>
          <p:nvPr/>
        </p:nvSpPr>
        <p:spPr>
          <a:xfrm>
            <a:off x="0" y="0"/>
            <a:ext cx="14630400" cy="8229600"/>
          </a:xfrm>
          <a:prstGeom prst="rect">
            <a:avLst/>
          </a:prstGeom>
          <a:solidFill>
            <a:srgbClr val="F9F6F0"/>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CFBB"/>
          </a:solidFill>
          <a:ln/>
        </p:spPr>
      </p:sp>
      <p:sp>
        <p:nvSpPr>
          <p:cNvPr id="3" name="Shape 1"/>
          <p:cNvSpPr/>
          <p:nvPr/>
        </p:nvSpPr>
        <p:spPr>
          <a:xfrm>
            <a:off x="0" y="0"/>
            <a:ext cx="14630400" cy="8229600"/>
          </a:xfrm>
          <a:prstGeom prst="rect">
            <a:avLst/>
          </a:prstGeom>
          <a:solidFill>
            <a:srgbClr val="F9F6F0"/>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CFBB"/>
          </a:solidFill>
          <a:ln/>
        </p:spPr>
      </p:sp>
      <p:sp>
        <p:nvSpPr>
          <p:cNvPr id="3" name="Shape 1"/>
          <p:cNvSpPr/>
          <p:nvPr/>
        </p:nvSpPr>
        <p:spPr>
          <a:xfrm>
            <a:off x="0" y="0"/>
            <a:ext cx="14630400" cy="8229600"/>
          </a:xfrm>
          <a:prstGeom prst="rect">
            <a:avLst/>
          </a:prstGeom>
          <a:solidFill>
            <a:srgbClr val="F9F6F0"/>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9.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1.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3" name="Text 0"/>
          <p:cNvSpPr/>
          <p:nvPr/>
        </p:nvSpPr>
        <p:spPr>
          <a:xfrm>
            <a:off x="6280190" y="1932980"/>
            <a:ext cx="7556421" cy="2934653"/>
          </a:xfrm>
          <a:prstGeom prst="rect">
            <a:avLst/>
          </a:prstGeom>
          <a:noFill/>
          <a:ln/>
        </p:spPr>
        <p:txBody>
          <a:bodyPr wrap="square" lIns="0" tIns="0" rIns="0" bIns="0" rtlCol="0" anchor="t"/>
          <a:lstStyle/>
          <a:p>
            <a:pPr marL="0" indent="0">
              <a:lnSpc>
                <a:spcPts val="7700"/>
              </a:lnSpc>
              <a:buNone/>
            </a:pPr>
            <a:r>
              <a:rPr lang="en-US" sz="6150" dirty="0">
                <a:solidFill>
                  <a:srgbClr val="484237"/>
                </a:solidFill>
                <a:latin typeface="Gelasio Semi Bold" pitchFamily="34" charset="0"/>
                <a:ea typeface="Gelasio Semi Bold" pitchFamily="34" charset="-122"/>
                <a:cs typeface="Gelasio Semi Bold" pitchFamily="34" charset="-120"/>
              </a:rPr>
              <a:t>The Platformer Game: A Python-Based 2D Game</a:t>
            </a:r>
            <a:endParaRPr lang="en-US" sz="6150" dirty="0"/>
          </a:p>
        </p:txBody>
      </p:sp>
      <p:sp>
        <p:nvSpPr>
          <p:cNvPr id="4" name="Text 1"/>
          <p:cNvSpPr/>
          <p:nvPr/>
        </p:nvSpPr>
        <p:spPr>
          <a:xfrm>
            <a:off x="6280190" y="5207794"/>
            <a:ext cx="7556421" cy="1088708"/>
          </a:xfrm>
          <a:prstGeom prst="rect">
            <a:avLst/>
          </a:prstGeom>
          <a:noFill/>
          <a:ln/>
        </p:spPr>
        <p:txBody>
          <a:bodyPr wrap="square" lIns="0" tIns="0" rIns="0" bIns="0" rtlCol="0" anchor="t"/>
          <a:lstStyle/>
          <a:p>
            <a:pPr marL="0" indent="0">
              <a:lnSpc>
                <a:spcPts val="2850"/>
              </a:lnSpc>
              <a:buNone/>
            </a:pPr>
            <a:r>
              <a:rPr lang="en-US" sz="1750" dirty="0">
                <a:solidFill>
                  <a:srgbClr val="746558"/>
                </a:solidFill>
                <a:latin typeface="Gelasio" pitchFamily="34" charset="0"/>
                <a:ea typeface="Gelasio" pitchFamily="34" charset="-122"/>
                <a:cs typeface="Gelasio" pitchFamily="34" charset="-120"/>
              </a:rPr>
              <a:t>This is to present the development of a 2D platformer game built using Python and Pygame library. The game challenges players to navigate through blocks, jumping between platforms, overcoming obstacles, etc.</a:t>
            </a:r>
            <a:endParaRPr lang="en-US" sz="1750" dirty="0"/>
          </a:p>
        </p:txBody>
      </p:sp>
      <p:pic>
        <p:nvPicPr>
          <p:cNvPr id="6" name="Picture 5">
            <a:extLst>
              <a:ext uri="{FF2B5EF4-FFF2-40B4-BE49-F238E27FC236}">
                <a16:creationId xmlns:a16="http://schemas.microsoft.com/office/drawing/2014/main" id="{84D39A90-8515-1729-5327-4BDBF6B908EE}"/>
              </a:ext>
            </a:extLst>
          </p:cNvPr>
          <p:cNvPicPr>
            <a:picLocks noChangeAspect="1"/>
          </p:cNvPicPr>
          <p:nvPr/>
        </p:nvPicPr>
        <p:blipFill>
          <a:blip r:embed="rId4"/>
          <a:stretch>
            <a:fillRect/>
          </a:stretch>
        </p:blipFill>
        <p:spPr>
          <a:xfrm>
            <a:off x="12290609" y="7712014"/>
            <a:ext cx="2265150" cy="444049"/>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3" name="Text 0"/>
          <p:cNvSpPr/>
          <p:nvPr/>
        </p:nvSpPr>
        <p:spPr>
          <a:xfrm>
            <a:off x="6280190" y="2320171"/>
            <a:ext cx="5670590" cy="708779"/>
          </a:xfrm>
          <a:prstGeom prst="rect">
            <a:avLst/>
          </a:prstGeom>
          <a:noFill/>
          <a:ln/>
        </p:spPr>
        <p:txBody>
          <a:bodyPr wrap="none" lIns="0" tIns="0" rIns="0" bIns="0" rtlCol="0" anchor="t"/>
          <a:lstStyle/>
          <a:p>
            <a:pPr marL="0" indent="0">
              <a:lnSpc>
                <a:spcPts val="5550"/>
              </a:lnSpc>
              <a:buNone/>
            </a:pPr>
            <a:r>
              <a:rPr lang="en-US" sz="4450" dirty="0">
                <a:solidFill>
                  <a:srgbClr val="484237"/>
                </a:solidFill>
                <a:latin typeface="Gelasio Semi Bold" pitchFamily="34" charset="0"/>
                <a:ea typeface="Gelasio Semi Bold" pitchFamily="34" charset="-122"/>
                <a:cs typeface="Gelasio Semi Bold" pitchFamily="34" charset="-120"/>
              </a:rPr>
              <a:t>Summary</a:t>
            </a:r>
            <a:endParaRPr lang="en-US" sz="4450" dirty="0"/>
          </a:p>
        </p:txBody>
      </p:sp>
      <p:sp>
        <p:nvSpPr>
          <p:cNvPr id="4" name="Text 1"/>
          <p:cNvSpPr/>
          <p:nvPr/>
        </p:nvSpPr>
        <p:spPr>
          <a:xfrm>
            <a:off x="6280190" y="3369112"/>
            <a:ext cx="7556421" cy="2540318"/>
          </a:xfrm>
          <a:prstGeom prst="rect">
            <a:avLst/>
          </a:prstGeom>
          <a:noFill/>
          <a:ln/>
        </p:spPr>
        <p:txBody>
          <a:bodyPr wrap="square" lIns="0" tIns="0" rIns="0" bIns="0" rtlCol="0" anchor="t"/>
          <a:lstStyle/>
          <a:p>
            <a:pPr marL="0" indent="0">
              <a:lnSpc>
                <a:spcPts val="2850"/>
              </a:lnSpc>
              <a:buNone/>
            </a:pPr>
            <a:r>
              <a:rPr lang="en-US" sz="1750" dirty="0">
                <a:solidFill>
                  <a:srgbClr val="746558"/>
                </a:solidFill>
                <a:latin typeface="Gelasio" pitchFamily="34" charset="0"/>
                <a:ea typeface="Gelasio" pitchFamily="34" charset="-122"/>
                <a:cs typeface="Gelasio" pitchFamily="34" charset="-120"/>
              </a:rPr>
              <a:t>The Platformer Game has been designed to provide an engaging and enjoyable experience for players, focusing on smooth gameplay mechanics and improving thinking ability. By integrating simple yet effective movement controls, players can easily navigate through different platforms, jump over obstacles, and interact with the game environment. These gameplay mechanics contribute to a seamless experience that encourages players to immerse themselves in the game.</a:t>
            </a:r>
            <a:endParaRPr lang="en-US" sz="1750" dirty="0"/>
          </a:p>
        </p:txBody>
      </p:sp>
      <p:pic>
        <p:nvPicPr>
          <p:cNvPr id="5" name="Picture 4">
            <a:extLst>
              <a:ext uri="{FF2B5EF4-FFF2-40B4-BE49-F238E27FC236}">
                <a16:creationId xmlns:a16="http://schemas.microsoft.com/office/drawing/2014/main" id="{217AA644-1F7C-0F7C-0462-BDB94E97E892}"/>
              </a:ext>
            </a:extLst>
          </p:cNvPr>
          <p:cNvPicPr>
            <a:picLocks noChangeAspect="1"/>
          </p:cNvPicPr>
          <p:nvPr/>
        </p:nvPicPr>
        <p:blipFill>
          <a:blip r:embed="rId4"/>
          <a:stretch>
            <a:fillRect/>
          </a:stretch>
        </p:blipFill>
        <p:spPr>
          <a:xfrm>
            <a:off x="12290609" y="7712014"/>
            <a:ext cx="2265150" cy="444049"/>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Text 0"/>
          <p:cNvSpPr/>
          <p:nvPr/>
        </p:nvSpPr>
        <p:spPr>
          <a:xfrm>
            <a:off x="793790" y="2379821"/>
            <a:ext cx="5670590" cy="708779"/>
          </a:xfrm>
          <a:prstGeom prst="rect">
            <a:avLst/>
          </a:prstGeom>
          <a:noFill/>
          <a:ln/>
        </p:spPr>
        <p:txBody>
          <a:bodyPr wrap="none" lIns="0" tIns="0" rIns="0" bIns="0" rtlCol="0" anchor="t"/>
          <a:lstStyle/>
          <a:p>
            <a:pPr marL="0" indent="0">
              <a:lnSpc>
                <a:spcPts val="5550"/>
              </a:lnSpc>
              <a:buNone/>
            </a:pPr>
            <a:r>
              <a:rPr lang="en-US" sz="4450" dirty="0">
                <a:solidFill>
                  <a:srgbClr val="484237"/>
                </a:solidFill>
                <a:latin typeface="Gelasio Semi Bold" pitchFamily="34" charset="0"/>
                <a:ea typeface="Gelasio Semi Bold" pitchFamily="34" charset="-122"/>
                <a:cs typeface="Gelasio Semi Bold" pitchFamily="34" charset="-120"/>
              </a:rPr>
              <a:t>Bibliography</a:t>
            </a:r>
            <a:endParaRPr lang="en-US" sz="4450" dirty="0"/>
          </a:p>
        </p:txBody>
      </p:sp>
      <p:sp>
        <p:nvSpPr>
          <p:cNvPr id="3" name="Text 1"/>
          <p:cNvSpPr/>
          <p:nvPr/>
        </p:nvSpPr>
        <p:spPr>
          <a:xfrm>
            <a:off x="793790" y="3542228"/>
            <a:ext cx="13042821" cy="362903"/>
          </a:xfrm>
          <a:prstGeom prst="rect">
            <a:avLst/>
          </a:prstGeom>
          <a:noFill/>
          <a:ln/>
        </p:spPr>
        <p:txBody>
          <a:bodyPr wrap="none" lIns="0" tIns="0" rIns="0" bIns="0" rtlCol="0" anchor="t"/>
          <a:lstStyle/>
          <a:p>
            <a:pPr marL="0" indent="0">
              <a:lnSpc>
                <a:spcPts val="2850"/>
              </a:lnSpc>
              <a:buNone/>
            </a:pPr>
            <a:r>
              <a:rPr lang="en-US" sz="1750" dirty="0">
                <a:solidFill>
                  <a:srgbClr val="746558"/>
                </a:solidFill>
                <a:latin typeface="Gelasio" pitchFamily="34" charset="0"/>
                <a:ea typeface="Gelasio" pitchFamily="34" charset="-122"/>
                <a:cs typeface="Gelasio" pitchFamily="34" charset="-120"/>
              </a:rPr>
              <a:t>The following resources were used as references for the project:</a:t>
            </a:r>
            <a:endParaRPr lang="en-US" sz="1750" dirty="0"/>
          </a:p>
        </p:txBody>
      </p:sp>
      <p:sp>
        <p:nvSpPr>
          <p:cNvPr id="4" name="Text 2"/>
          <p:cNvSpPr/>
          <p:nvPr/>
        </p:nvSpPr>
        <p:spPr>
          <a:xfrm>
            <a:off x="793790" y="4160282"/>
            <a:ext cx="13042821"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746558"/>
                </a:solidFill>
                <a:latin typeface="Gelasio" pitchFamily="34" charset="0"/>
                <a:ea typeface="Gelasio" pitchFamily="34" charset="-122"/>
                <a:cs typeface="Gelasio" pitchFamily="34" charset="-120"/>
              </a:rPr>
              <a:t>Geeks for Geeks (https://www.geeksforgeeks.org/)</a:t>
            </a:r>
            <a:endParaRPr lang="en-US" sz="1750" dirty="0"/>
          </a:p>
        </p:txBody>
      </p:sp>
      <p:sp>
        <p:nvSpPr>
          <p:cNvPr id="5" name="Text 3"/>
          <p:cNvSpPr/>
          <p:nvPr/>
        </p:nvSpPr>
        <p:spPr>
          <a:xfrm>
            <a:off x="793790" y="4602480"/>
            <a:ext cx="13042821"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746558"/>
                </a:solidFill>
                <a:latin typeface="Gelasio" pitchFamily="34" charset="0"/>
                <a:ea typeface="Gelasio" pitchFamily="34" charset="-122"/>
                <a:cs typeface="Gelasio" pitchFamily="34" charset="-120"/>
              </a:rPr>
              <a:t>Javatpoint (https://www.javatpoint.com/)</a:t>
            </a:r>
            <a:endParaRPr lang="en-US" sz="1750" dirty="0"/>
          </a:p>
        </p:txBody>
      </p:sp>
      <p:sp>
        <p:nvSpPr>
          <p:cNvPr id="6" name="Text 4"/>
          <p:cNvSpPr/>
          <p:nvPr/>
        </p:nvSpPr>
        <p:spPr>
          <a:xfrm>
            <a:off x="793790" y="5044678"/>
            <a:ext cx="13042821"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746558"/>
                </a:solidFill>
                <a:latin typeface="Gelasio" pitchFamily="34" charset="0"/>
                <a:ea typeface="Gelasio" pitchFamily="34" charset="-122"/>
                <a:cs typeface="Gelasio" pitchFamily="34" charset="-120"/>
              </a:rPr>
              <a:t>W3Schools (https://www.w3schools.com/)</a:t>
            </a:r>
            <a:endParaRPr lang="en-US" sz="1750" dirty="0"/>
          </a:p>
        </p:txBody>
      </p:sp>
      <p:sp>
        <p:nvSpPr>
          <p:cNvPr id="7" name="Text 5"/>
          <p:cNvSpPr/>
          <p:nvPr/>
        </p:nvSpPr>
        <p:spPr>
          <a:xfrm>
            <a:off x="793790" y="5486876"/>
            <a:ext cx="13042821"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746558"/>
                </a:solidFill>
                <a:latin typeface="Gelasio" pitchFamily="34" charset="0"/>
                <a:ea typeface="Gelasio" pitchFamily="34" charset="-122"/>
                <a:cs typeface="Gelasio" pitchFamily="34" charset="-120"/>
              </a:rPr>
              <a:t>Draw.io (for flowchart)</a:t>
            </a:r>
            <a:endParaRPr lang="en-US" sz="1750" dirty="0"/>
          </a:p>
        </p:txBody>
      </p:sp>
      <p:pic>
        <p:nvPicPr>
          <p:cNvPr id="8" name="Picture 7">
            <a:extLst>
              <a:ext uri="{FF2B5EF4-FFF2-40B4-BE49-F238E27FC236}">
                <a16:creationId xmlns:a16="http://schemas.microsoft.com/office/drawing/2014/main" id="{8CDFAE7C-0ABB-60FC-69C0-99B2FBC18BDD}"/>
              </a:ext>
            </a:extLst>
          </p:cNvPr>
          <p:cNvPicPr>
            <a:picLocks noChangeAspect="1"/>
          </p:cNvPicPr>
          <p:nvPr/>
        </p:nvPicPr>
        <p:blipFill>
          <a:blip r:embed="rId3"/>
          <a:stretch>
            <a:fillRect/>
          </a:stretch>
        </p:blipFill>
        <p:spPr>
          <a:xfrm>
            <a:off x="12290609" y="7712014"/>
            <a:ext cx="2265150" cy="444049"/>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3" name="Text 0"/>
          <p:cNvSpPr/>
          <p:nvPr/>
        </p:nvSpPr>
        <p:spPr>
          <a:xfrm>
            <a:off x="793790" y="2683073"/>
            <a:ext cx="5670590" cy="708779"/>
          </a:xfrm>
          <a:prstGeom prst="rect">
            <a:avLst/>
          </a:prstGeom>
          <a:noFill/>
          <a:ln/>
        </p:spPr>
        <p:txBody>
          <a:bodyPr wrap="none" lIns="0" tIns="0" rIns="0" bIns="0" rtlCol="0" anchor="t"/>
          <a:lstStyle/>
          <a:p>
            <a:pPr marL="0" indent="0">
              <a:lnSpc>
                <a:spcPts val="5550"/>
              </a:lnSpc>
              <a:buNone/>
            </a:pPr>
            <a:r>
              <a:rPr lang="en-US" sz="4450" dirty="0">
                <a:solidFill>
                  <a:srgbClr val="484237"/>
                </a:solidFill>
                <a:latin typeface="Gelasio Semi Bold" pitchFamily="34" charset="0"/>
                <a:ea typeface="Gelasio Semi Bold" pitchFamily="34" charset="-122"/>
                <a:cs typeface="Gelasio Semi Bold" pitchFamily="34" charset="-120"/>
              </a:rPr>
              <a:t>Introduction</a:t>
            </a:r>
            <a:endParaRPr lang="en-US" sz="4450" dirty="0"/>
          </a:p>
        </p:txBody>
      </p:sp>
      <p:sp>
        <p:nvSpPr>
          <p:cNvPr id="4" name="Text 1"/>
          <p:cNvSpPr/>
          <p:nvPr/>
        </p:nvSpPr>
        <p:spPr>
          <a:xfrm>
            <a:off x="793790" y="3732014"/>
            <a:ext cx="7556421" cy="1814513"/>
          </a:xfrm>
          <a:prstGeom prst="rect">
            <a:avLst/>
          </a:prstGeom>
          <a:noFill/>
          <a:ln/>
        </p:spPr>
        <p:txBody>
          <a:bodyPr wrap="square" lIns="0" tIns="0" rIns="0" bIns="0" rtlCol="0" anchor="t"/>
          <a:lstStyle/>
          <a:p>
            <a:pPr marL="0" indent="0">
              <a:lnSpc>
                <a:spcPts val="2850"/>
              </a:lnSpc>
              <a:buNone/>
            </a:pPr>
            <a:r>
              <a:rPr lang="en-US" sz="1750" dirty="0">
                <a:solidFill>
                  <a:srgbClr val="746558"/>
                </a:solidFill>
                <a:latin typeface="Gelasio" pitchFamily="34" charset="0"/>
                <a:ea typeface="Gelasio" pitchFamily="34" charset="-122"/>
                <a:cs typeface="Gelasio" pitchFamily="34" charset="-120"/>
              </a:rPr>
              <a:t>The Platformer Game is a 2D video game where players control a character to navigate through paths and blocks, jumping between platforms, avoiding obstacles, and overcoming challenges. The game is developed using Python and the Pygame library, offering a simple yet engaging gameplay experience.</a:t>
            </a:r>
            <a:endParaRPr lang="en-US" sz="17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3" name="Text 0"/>
          <p:cNvSpPr/>
          <p:nvPr/>
        </p:nvSpPr>
        <p:spPr>
          <a:xfrm>
            <a:off x="6280190" y="1642586"/>
            <a:ext cx="5879663" cy="708779"/>
          </a:xfrm>
          <a:prstGeom prst="rect">
            <a:avLst/>
          </a:prstGeom>
          <a:noFill/>
          <a:ln/>
        </p:spPr>
        <p:txBody>
          <a:bodyPr wrap="none" lIns="0" tIns="0" rIns="0" bIns="0" rtlCol="0" anchor="t"/>
          <a:lstStyle/>
          <a:p>
            <a:pPr marL="0" indent="0">
              <a:lnSpc>
                <a:spcPts val="5550"/>
              </a:lnSpc>
              <a:buNone/>
            </a:pPr>
            <a:r>
              <a:rPr lang="en-US" sz="4450" dirty="0">
                <a:solidFill>
                  <a:srgbClr val="484237"/>
                </a:solidFill>
                <a:latin typeface="Gelasio Semi Bold" pitchFamily="34" charset="0"/>
                <a:ea typeface="Gelasio Semi Bold" pitchFamily="34" charset="-122"/>
                <a:cs typeface="Gelasio Semi Bold" pitchFamily="34" charset="-120"/>
              </a:rPr>
              <a:t>Objectives and Scope</a:t>
            </a:r>
            <a:endParaRPr lang="en-US" sz="4450" dirty="0"/>
          </a:p>
        </p:txBody>
      </p:sp>
      <p:sp>
        <p:nvSpPr>
          <p:cNvPr id="4" name="Shape 1"/>
          <p:cNvSpPr/>
          <p:nvPr/>
        </p:nvSpPr>
        <p:spPr>
          <a:xfrm>
            <a:off x="6280190" y="2946678"/>
            <a:ext cx="510302" cy="510302"/>
          </a:xfrm>
          <a:prstGeom prst="roundRect">
            <a:avLst>
              <a:gd name="adj" fmla="val 6667"/>
            </a:avLst>
          </a:prstGeom>
          <a:solidFill>
            <a:srgbClr val="EEE8DD"/>
          </a:solidFill>
          <a:ln/>
        </p:spPr>
        <p:txBody>
          <a:bodyPr/>
          <a:lstStyle/>
          <a:p>
            <a:endParaRPr lang="en-IN"/>
          </a:p>
        </p:txBody>
      </p:sp>
      <p:sp>
        <p:nvSpPr>
          <p:cNvPr id="5" name="Text 2"/>
          <p:cNvSpPr/>
          <p:nvPr/>
        </p:nvSpPr>
        <p:spPr>
          <a:xfrm>
            <a:off x="6455093" y="3031688"/>
            <a:ext cx="160496" cy="340281"/>
          </a:xfrm>
          <a:prstGeom prst="rect">
            <a:avLst/>
          </a:prstGeom>
          <a:noFill/>
          <a:ln/>
        </p:spPr>
        <p:txBody>
          <a:bodyPr wrap="none" lIns="0" tIns="0" rIns="0" bIns="0" rtlCol="0" anchor="t"/>
          <a:lstStyle/>
          <a:p>
            <a:pPr marL="0" indent="0" algn="ctr">
              <a:lnSpc>
                <a:spcPts val="2650"/>
              </a:lnSpc>
              <a:buNone/>
            </a:pPr>
            <a:r>
              <a:rPr lang="en-US" sz="2650" dirty="0">
                <a:solidFill>
                  <a:srgbClr val="746558"/>
                </a:solidFill>
                <a:latin typeface="Gelasio Semi Bold" pitchFamily="34" charset="0"/>
                <a:ea typeface="Gelasio Semi Bold" pitchFamily="34" charset="-122"/>
                <a:cs typeface="Gelasio Semi Bold" pitchFamily="34" charset="-120"/>
              </a:rPr>
              <a:t>1</a:t>
            </a:r>
            <a:endParaRPr lang="en-US" sz="2650" dirty="0"/>
          </a:p>
        </p:txBody>
      </p:sp>
      <p:sp>
        <p:nvSpPr>
          <p:cNvPr id="6" name="Text 3"/>
          <p:cNvSpPr/>
          <p:nvPr/>
        </p:nvSpPr>
        <p:spPr>
          <a:xfrm>
            <a:off x="7017306" y="2946678"/>
            <a:ext cx="2835235" cy="354330"/>
          </a:xfrm>
          <a:prstGeom prst="rect">
            <a:avLst/>
          </a:prstGeom>
          <a:noFill/>
          <a:ln/>
        </p:spPr>
        <p:txBody>
          <a:bodyPr wrap="none" lIns="0" tIns="0" rIns="0" bIns="0" rtlCol="0" anchor="t"/>
          <a:lstStyle/>
          <a:p>
            <a:pPr marL="0" indent="0">
              <a:lnSpc>
                <a:spcPts val="2750"/>
              </a:lnSpc>
              <a:buNone/>
            </a:pPr>
            <a:r>
              <a:rPr lang="en-US" sz="2200" dirty="0">
                <a:solidFill>
                  <a:srgbClr val="746558"/>
                </a:solidFill>
                <a:latin typeface="Gelasio Semi Bold" pitchFamily="34" charset="0"/>
                <a:ea typeface="Gelasio Semi Bold" pitchFamily="34" charset="-122"/>
                <a:cs typeface="Gelasio Semi Bold" pitchFamily="34" charset="-120"/>
              </a:rPr>
              <a:t>Game Development</a:t>
            </a:r>
            <a:endParaRPr lang="en-US" sz="2200" dirty="0"/>
          </a:p>
        </p:txBody>
      </p:sp>
      <p:sp>
        <p:nvSpPr>
          <p:cNvPr id="7" name="Text 4"/>
          <p:cNvSpPr/>
          <p:nvPr/>
        </p:nvSpPr>
        <p:spPr>
          <a:xfrm>
            <a:off x="7017306" y="3437096"/>
            <a:ext cx="2927747" cy="1088708"/>
          </a:xfrm>
          <a:prstGeom prst="rect">
            <a:avLst/>
          </a:prstGeom>
          <a:noFill/>
          <a:ln/>
        </p:spPr>
        <p:txBody>
          <a:bodyPr wrap="square" lIns="0" tIns="0" rIns="0" bIns="0" rtlCol="0" anchor="t"/>
          <a:lstStyle/>
          <a:p>
            <a:pPr marL="0" indent="0">
              <a:lnSpc>
                <a:spcPts val="2850"/>
              </a:lnSpc>
              <a:buNone/>
            </a:pPr>
            <a:r>
              <a:rPr lang="en-US" sz="1750" dirty="0">
                <a:solidFill>
                  <a:srgbClr val="746558"/>
                </a:solidFill>
                <a:latin typeface="Gelasio" pitchFamily="34" charset="0"/>
                <a:ea typeface="Gelasio" pitchFamily="34" charset="-122"/>
                <a:cs typeface="Gelasio" pitchFamily="34" charset="-120"/>
              </a:rPr>
              <a:t>Create a playable platformer game with interactive challenges.</a:t>
            </a:r>
            <a:endParaRPr lang="en-US" sz="1750" dirty="0"/>
          </a:p>
        </p:txBody>
      </p:sp>
      <p:sp>
        <p:nvSpPr>
          <p:cNvPr id="8" name="Shape 5"/>
          <p:cNvSpPr/>
          <p:nvPr/>
        </p:nvSpPr>
        <p:spPr>
          <a:xfrm>
            <a:off x="10171867" y="2946678"/>
            <a:ext cx="510302" cy="510302"/>
          </a:xfrm>
          <a:prstGeom prst="roundRect">
            <a:avLst>
              <a:gd name="adj" fmla="val 6667"/>
            </a:avLst>
          </a:prstGeom>
          <a:solidFill>
            <a:srgbClr val="EEE8DD"/>
          </a:solidFill>
          <a:ln/>
        </p:spPr>
        <p:txBody>
          <a:bodyPr/>
          <a:lstStyle/>
          <a:p>
            <a:endParaRPr lang="en-IN"/>
          </a:p>
        </p:txBody>
      </p:sp>
      <p:sp>
        <p:nvSpPr>
          <p:cNvPr id="9" name="Text 6"/>
          <p:cNvSpPr/>
          <p:nvPr/>
        </p:nvSpPr>
        <p:spPr>
          <a:xfrm>
            <a:off x="10323909" y="3031688"/>
            <a:ext cx="206216" cy="340281"/>
          </a:xfrm>
          <a:prstGeom prst="rect">
            <a:avLst/>
          </a:prstGeom>
          <a:noFill/>
          <a:ln/>
        </p:spPr>
        <p:txBody>
          <a:bodyPr wrap="none" lIns="0" tIns="0" rIns="0" bIns="0" rtlCol="0" anchor="t"/>
          <a:lstStyle/>
          <a:p>
            <a:pPr marL="0" indent="0" algn="ctr">
              <a:lnSpc>
                <a:spcPts val="2650"/>
              </a:lnSpc>
              <a:buNone/>
            </a:pPr>
            <a:r>
              <a:rPr lang="en-US" sz="2650" dirty="0">
                <a:solidFill>
                  <a:srgbClr val="746558"/>
                </a:solidFill>
                <a:latin typeface="Gelasio Semi Bold" pitchFamily="34" charset="0"/>
                <a:ea typeface="Gelasio Semi Bold" pitchFamily="34" charset="-122"/>
                <a:cs typeface="Gelasio Semi Bold" pitchFamily="34" charset="-120"/>
              </a:rPr>
              <a:t>2</a:t>
            </a:r>
            <a:endParaRPr lang="en-US" sz="2650" dirty="0"/>
          </a:p>
        </p:txBody>
      </p:sp>
      <p:sp>
        <p:nvSpPr>
          <p:cNvPr id="10" name="Text 7"/>
          <p:cNvSpPr/>
          <p:nvPr/>
        </p:nvSpPr>
        <p:spPr>
          <a:xfrm>
            <a:off x="10908983" y="2946678"/>
            <a:ext cx="2835235" cy="354330"/>
          </a:xfrm>
          <a:prstGeom prst="rect">
            <a:avLst/>
          </a:prstGeom>
          <a:noFill/>
          <a:ln/>
        </p:spPr>
        <p:txBody>
          <a:bodyPr wrap="none" lIns="0" tIns="0" rIns="0" bIns="0" rtlCol="0" anchor="t"/>
          <a:lstStyle/>
          <a:p>
            <a:pPr marL="0" indent="0">
              <a:lnSpc>
                <a:spcPts val="2750"/>
              </a:lnSpc>
              <a:buNone/>
            </a:pPr>
            <a:r>
              <a:rPr lang="en-US" sz="2200" dirty="0">
                <a:solidFill>
                  <a:srgbClr val="746558"/>
                </a:solidFill>
                <a:latin typeface="Gelasio Semi Bold" pitchFamily="34" charset="0"/>
                <a:ea typeface="Gelasio Semi Bold" pitchFamily="34" charset="-122"/>
                <a:cs typeface="Gelasio Semi Bold" pitchFamily="34" charset="-120"/>
              </a:rPr>
              <a:t>Character Control</a:t>
            </a:r>
            <a:endParaRPr lang="en-US" sz="2200" dirty="0"/>
          </a:p>
        </p:txBody>
      </p:sp>
      <p:sp>
        <p:nvSpPr>
          <p:cNvPr id="11" name="Text 8"/>
          <p:cNvSpPr/>
          <p:nvPr/>
        </p:nvSpPr>
        <p:spPr>
          <a:xfrm>
            <a:off x="10908983" y="3437096"/>
            <a:ext cx="2927747" cy="1451610"/>
          </a:xfrm>
          <a:prstGeom prst="rect">
            <a:avLst/>
          </a:prstGeom>
          <a:noFill/>
          <a:ln/>
        </p:spPr>
        <p:txBody>
          <a:bodyPr wrap="square" lIns="0" tIns="0" rIns="0" bIns="0" rtlCol="0" anchor="t"/>
          <a:lstStyle/>
          <a:p>
            <a:pPr marL="0" indent="0">
              <a:lnSpc>
                <a:spcPts val="2850"/>
              </a:lnSpc>
              <a:buNone/>
            </a:pPr>
            <a:r>
              <a:rPr lang="en-US" sz="1750" dirty="0">
                <a:solidFill>
                  <a:srgbClr val="746558"/>
                </a:solidFill>
                <a:latin typeface="Gelasio" pitchFamily="34" charset="0"/>
                <a:ea typeface="Gelasio" pitchFamily="34" charset="-122"/>
                <a:cs typeface="Gelasio" pitchFamily="34" charset="-120"/>
              </a:rPr>
              <a:t>Implement smooth and responsive character movement, including running and jumping.</a:t>
            </a:r>
            <a:endParaRPr lang="en-US" sz="1750" dirty="0"/>
          </a:p>
        </p:txBody>
      </p:sp>
      <p:sp>
        <p:nvSpPr>
          <p:cNvPr id="12" name="Shape 9"/>
          <p:cNvSpPr/>
          <p:nvPr/>
        </p:nvSpPr>
        <p:spPr>
          <a:xfrm>
            <a:off x="6280190" y="5370671"/>
            <a:ext cx="510302" cy="510302"/>
          </a:xfrm>
          <a:prstGeom prst="roundRect">
            <a:avLst>
              <a:gd name="adj" fmla="val 6667"/>
            </a:avLst>
          </a:prstGeom>
          <a:solidFill>
            <a:srgbClr val="EEE8DD"/>
          </a:solidFill>
          <a:ln/>
        </p:spPr>
        <p:txBody>
          <a:bodyPr/>
          <a:lstStyle/>
          <a:p>
            <a:endParaRPr lang="en-IN"/>
          </a:p>
        </p:txBody>
      </p:sp>
      <p:sp>
        <p:nvSpPr>
          <p:cNvPr id="13" name="Text 10"/>
          <p:cNvSpPr/>
          <p:nvPr/>
        </p:nvSpPr>
        <p:spPr>
          <a:xfrm>
            <a:off x="6432828" y="5455682"/>
            <a:ext cx="205026" cy="340281"/>
          </a:xfrm>
          <a:prstGeom prst="rect">
            <a:avLst/>
          </a:prstGeom>
          <a:noFill/>
          <a:ln/>
        </p:spPr>
        <p:txBody>
          <a:bodyPr wrap="none" lIns="0" tIns="0" rIns="0" bIns="0" rtlCol="0" anchor="t"/>
          <a:lstStyle/>
          <a:p>
            <a:pPr marL="0" indent="0" algn="ctr">
              <a:lnSpc>
                <a:spcPts val="2650"/>
              </a:lnSpc>
              <a:buNone/>
            </a:pPr>
            <a:r>
              <a:rPr lang="en-US" sz="2650" dirty="0">
                <a:solidFill>
                  <a:srgbClr val="746558"/>
                </a:solidFill>
                <a:latin typeface="Gelasio Semi Bold" pitchFamily="34" charset="0"/>
                <a:ea typeface="Gelasio Semi Bold" pitchFamily="34" charset="-122"/>
                <a:cs typeface="Gelasio Semi Bold" pitchFamily="34" charset="-120"/>
              </a:rPr>
              <a:t>3</a:t>
            </a:r>
            <a:endParaRPr lang="en-US" sz="2650" dirty="0"/>
          </a:p>
        </p:txBody>
      </p:sp>
      <p:sp>
        <p:nvSpPr>
          <p:cNvPr id="14" name="Text 11"/>
          <p:cNvSpPr/>
          <p:nvPr/>
        </p:nvSpPr>
        <p:spPr>
          <a:xfrm>
            <a:off x="7017306" y="5370671"/>
            <a:ext cx="3092172" cy="354330"/>
          </a:xfrm>
          <a:prstGeom prst="rect">
            <a:avLst/>
          </a:prstGeom>
          <a:noFill/>
          <a:ln/>
        </p:spPr>
        <p:txBody>
          <a:bodyPr wrap="none" lIns="0" tIns="0" rIns="0" bIns="0" rtlCol="0" anchor="t"/>
          <a:lstStyle/>
          <a:p>
            <a:pPr marL="0" indent="0">
              <a:lnSpc>
                <a:spcPts val="2750"/>
              </a:lnSpc>
              <a:buNone/>
            </a:pPr>
            <a:r>
              <a:rPr lang="en-US" sz="2200" dirty="0">
                <a:solidFill>
                  <a:srgbClr val="746558"/>
                </a:solidFill>
                <a:latin typeface="Gelasio Semi Bold" pitchFamily="34" charset="0"/>
                <a:ea typeface="Gelasio Semi Bold" pitchFamily="34" charset="-122"/>
                <a:cs typeface="Gelasio Semi Bold" pitchFamily="34" charset="-120"/>
              </a:rPr>
              <a:t>Physics and Collisions</a:t>
            </a:r>
            <a:endParaRPr lang="en-US" sz="2200" dirty="0"/>
          </a:p>
        </p:txBody>
      </p:sp>
      <p:sp>
        <p:nvSpPr>
          <p:cNvPr id="15" name="Text 12"/>
          <p:cNvSpPr/>
          <p:nvPr/>
        </p:nvSpPr>
        <p:spPr>
          <a:xfrm>
            <a:off x="7017306" y="5861090"/>
            <a:ext cx="6819305" cy="725805"/>
          </a:xfrm>
          <a:prstGeom prst="rect">
            <a:avLst/>
          </a:prstGeom>
          <a:noFill/>
          <a:ln/>
        </p:spPr>
        <p:txBody>
          <a:bodyPr wrap="square" lIns="0" tIns="0" rIns="0" bIns="0" rtlCol="0" anchor="t"/>
          <a:lstStyle/>
          <a:p>
            <a:pPr marL="0" indent="0">
              <a:lnSpc>
                <a:spcPts val="2850"/>
              </a:lnSpc>
              <a:buNone/>
            </a:pPr>
            <a:r>
              <a:rPr lang="en-US" sz="1750" dirty="0">
                <a:solidFill>
                  <a:srgbClr val="746558"/>
                </a:solidFill>
                <a:latin typeface="Gelasio" pitchFamily="34" charset="0"/>
                <a:ea typeface="Gelasio" pitchFamily="34" charset="-122"/>
                <a:cs typeface="Gelasio" pitchFamily="34" charset="-120"/>
              </a:rPr>
              <a:t>Incorporate realistic physics, such as gravity, and ensure accurate collision detection.</a:t>
            </a:r>
            <a:endParaRPr lang="en-US" sz="1750" dirty="0"/>
          </a:p>
        </p:txBody>
      </p:sp>
      <p:pic>
        <p:nvPicPr>
          <p:cNvPr id="16" name="Picture 15">
            <a:extLst>
              <a:ext uri="{FF2B5EF4-FFF2-40B4-BE49-F238E27FC236}">
                <a16:creationId xmlns:a16="http://schemas.microsoft.com/office/drawing/2014/main" id="{F8EB7E5D-A531-BCE1-F716-394DCC8AD591}"/>
              </a:ext>
            </a:extLst>
          </p:cNvPr>
          <p:cNvPicPr>
            <a:picLocks noChangeAspect="1"/>
          </p:cNvPicPr>
          <p:nvPr/>
        </p:nvPicPr>
        <p:blipFill>
          <a:blip r:embed="rId4"/>
          <a:stretch>
            <a:fillRect/>
          </a:stretch>
        </p:blipFill>
        <p:spPr>
          <a:xfrm>
            <a:off x="12290609" y="7712014"/>
            <a:ext cx="2265150" cy="444049"/>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Text 0"/>
          <p:cNvSpPr/>
          <p:nvPr/>
        </p:nvSpPr>
        <p:spPr>
          <a:xfrm>
            <a:off x="793790" y="2523053"/>
            <a:ext cx="5670590" cy="708779"/>
          </a:xfrm>
          <a:prstGeom prst="rect">
            <a:avLst/>
          </a:prstGeom>
          <a:noFill/>
          <a:ln/>
        </p:spPr>
        <p:txBody>
          <a:bodyPr wrap="none" lIns="0" tIns="0" rIns="0" bIns="0" rtlCol="0" anchor="t"/>
          <a:lstStyle/>
          <a:p>
            <a:pPr marL="0" indent="0">
              <a:lnSpc>
                <a:spcPts val="5550"/>
              </a:lnSpc>
              <a:buNone/>
            </a:pPr>
            <a:r>
              <a:rPr lang="en-US" sz="4450" dirty="0">
                <a:solidFill>
                  <a:srgbClr val="484237"/>
                </a:solidFill>
                <a:latin typeface="Gelasio Semi Bold" pitchFamily="34" charset="0"/>
                <a:ea typeface="Gelasio Semi Bold" pitchFamily="34" charset="-122"/>
                <a:cs typeface="Gelasio Semi Bold" pitchFamily="34" charset="-120"/>
              </a:rPr>
              <a:t>Application Tools</a:t>
            </a:r>
            <a:endParaRPr lang="en-US" sz="4450" dirty="0"/>
          </a:p>
        </p:txBody>
      </p:sp>
      <p:sp>
        <p:nvSpPr>
          <p:cNvPr id="3" name="Text 1"/>
          <p:cNvSpPr/>
          <p:nvPr/>
        </p:nvSpPr>
        <p:spPr>
          <a:xfrm>
            <a:off x="793790" y="3798808"/>
            <a:ext cx="3368159" cy="354330"/>
          </a:xfrm>
          <a:prstGeom prst="rect">
            <a:avLst/>
          </a:prstGeom>
          <a:noFill/>
          <a:ln/>
        </p:spPr>
        <p:txBody>
          <a:bodyPr wrap="none" lIns="0" tIns="0" rIns="0" bIns="0" rtlCol="0" anchor="t"/>
          <a:lstStyle/>
          <a:p>
            <a:pPr marL="0" indent="0">
              <a:lnSpc>
                <a:spcPts val="2750"/>
              </a:lnSpc>
              <a:buNone/>
            </a:pPr>
            <a:r>
              <a:rPr lang="en-US" sz="2200" dirty="0">
                <a:solidFill>
                  <a:srgbClr val="484237"/>
                </a:solidFill>
                <a:latin typeface="Gelasio Semi Bold" pitchFamily="34" charset="0"/>
                <a:ea typeface="Gelasio Semi Bold" pitchFamily="34" charset="-122"/>
                <a:cs typeface="Gelasio Semi Bold" pitchFamily="34" charset="-120"/>
              </a:rPr>
              <a:t>Programming Language</a:t>
            </a:r>
            <a:endParaRPr lang="en-US" sz="2200" dirty="0"/>
          </a:p>
        </p:txBody>
      </p:sp>
      <p:sp>
        <p:nvSpPr>
          <p:cNvPr id="4" name="Text 2"/>
          <p:cNvSpPr/>
          <p:nvPr/>
        </p:nvSpPr>
        <p:spPr>
          <a:xfrm>
            <a:off x="793790" y="4379952"/>
            <a:ext cx="3978116" cy="362903"/>
          </a:xfrm>
          <a:prstGeom prst="rect">
            <a:avLst/>
          </a:prstGeom>
          <a:noFill/>
          <a:ln/>
        </p:spPr>
        <p:txBody>
          <a:bodyPr wrap="none" lIns="0" tIns="0" rIns="0" bIns="0" rtlCol="0" anchor="t"/>
          <a:lstStyle/>
          <a:p>
            <a:pPr marL="0" indent="0">
              <a:lnSpc>
                <a:spcPts val="2850"/>
              </a:lnSpc>
              <a:buNone/>
            </a:pPr>
            <a:r>
              <a:rPr lang="en-US" sz="1750" dirty="0">
                <a:solidFill>
                  <a:srgbClr val="746558"/>
                </a:solidFill>
                <a:latin typeface="Gelasio" pitchFamily="34" charset="0"/>
                <a:ea typeface="Gelasio" pitchFamily="34" charset="-122"/>
                <a:cs typeface="Gelasio" pitchFamily="34" charset="-120"/>
              </a:rPr>
              <a:t>Python</a:t>
            </a:r>
            <a:endParaRPr lang="en-US" sz="1750" dirty="0"/>
          </a:p>
        </p:txBody>
      </p:sp>
      <p:sp>
        <p:nvSpPr>
          <p:cNvPr id="5" name="Text 3"/>
          <p:cNvSpPr/>
          <p:nvPr/>
        </p:nvSpPr>
        <p:spPr>
          <a:xfrm>
            <a:off x="5332928" y="3798808"/>
            <a:ext cx="2835235" cy="354330"/>
          </a:xfrm>
          <a:prstGeom prst="rect">
            <a:avLst/>
          </a:prstGeom>
          <a:noFill/>
          <a:ln/>
        </p:spPr>
        <p:txBody>
          <a:bodyPr wrap="none" lIns="0" tIns="0" rIns="0" bIns="0" rtlCol="0" anchor="t"/>
          <a:lstStyle/>
          <a:p>
            <a:pPr marL="0" indent="0">
              <a:lnSpc>
                <a:spcPts val="2750"/>
              </a:lnSpc>
              <a:buNone/>
            </a:pPr>
            <a:r>
              <a:rPr lang="en-US" sz="2200" dirty="0">
                <a:solidFill>
                  <a:srgbClr val="484237"/>
                </a:solidFill>
                <a:latin typeface="Gelasio Semi Bold" pitchFamily="34" charset="0"/>
                <a:ea typeface="Gelasio Semi Bold" pitchFamily="34" charset="-122"/>
                <a:cs typeface="Gelasio Semi Bold" pitchFamily="34" charset="-120"/>
              </a:rPr>
              <a:t>IDE</a:t>
            </a:r>
            <a:endParaRPr lang="en-US" sz="2200" dirty="0"/>
          </a:p>
        </p:txBody>
      </p:sp>
      <p:sp>
        <p:nvSpPr>
          <p:cNvPr id="6" name="Text 4"/>
          <p:cNvSpPr/>
          <p:nvPr/>
        </p:nvSpPr>
        <p:spPr>
          <a:xfrm>
            <a:off x="5332928" y="4379952"/>
            <a:ext cx="3978116" cy="362903"/>
          </a:xfrm>
          <a:prstGeom prst="rect">
            <a:avLst/>
          </a:prstGeom>
          <a:noFill/>
          <a:ln/>
        </p:spPr>
        <p:txBody>
          <a:bodyPr wrap="none" lIns="0" tIns="0" rIns="0" bIns="0" rtlCol="0" anchor="t"/>
          <a:lstStyle/>
          <a:p>
            <a:pPr marL="0" indent="0">
              <a:lnSpc>
                <a:spcPts val="2850"/>
              </a:lnSpc>
              <a:buNone/>
            </a:pPr>
            <a:r>
              <a:rPr lang="en-US" sz="1750" dirty="0">
                <a:solidFill>
                  <a:srgbClr val="746558"/>
                </a:solidFill>
                <a:latin typeface="Gelasio" pitchFamily="34" charset="0"/>
                <a:ea typeface="Gelasio" pitchFamily="34" charset="-122"/>
                <a:cs typeface="Gelasio" pitchFamily="34" charset="-120"/>
              </a:rPr>
              <a:t>VS Code, Python IDLE, PyCharm</a:t>
            </a:r>
            <a:endParaRPr lang="en-US" sz="1750" dirty="0"/>
          </a:p>
        </p:txBody>
      </p:sp>
      <p:sp>
        <p:nvSpPr>
          <p:cNvPr id="7" name="Text 5"/>
          <p:cNvSpPr/>
          <p:nvPr/>
        </p:nvSpPr>
        <p:spPr>
          <a:xfrm>
            <a:off x="9872067" y="3798808"/>
            <a:ext cx="2835235" cy="354330"/>
          </a:xfrm>
          <a:prstGeom prst="rect">
            <a:avLst/>
          </a:prstGeom>
          <a:noFill/>
          <a:ln/>
        </p:spPr>
        <p:txBody>
          <a:bodyPr wrap="none" lIns="0" tIns="0" rIns="0" bIns="0" rtlCol="0" anchor="t"/>
          <a:lstStyle/>
          <a:p>
            <a:pPr marL="0" indent="0">
              <a:lnSpc>
                <a:spcPts val="2750"/>
              </a:lnSpc>
              <a:buNone/>
            </a:pPr>
            <a:r>
              <a:rPr lang="en-US" sz="2200" dirty="0">
                <a:solidFill>
                  <a:srgbClr val="484237"/>
                </a:solidFill>
                <a:latin typeface="Gelasio Semi Bold" pitchFamily="34" charset="0"/>
                <a:ea typeface="Gelasio Semi Bold" pitchFamily="34" charset="-122"/>
                <a:cs typeface="Gelasio Semi Bold" pitchFamily="34" charset="-120"/>
              </a:rPr>
              <a:t>Libraries/Packages</a:t>
            </a:r>
            <a:endParaRPr lang="en-US" sz="2200" dirty="0"/>
          </a:p>
        </p:txBody>
      </p:sp>
      <p:sp>
        <p:nvSpPr>
          <p:cNvPr id="8" name="Text 6"/>
          <p:cNvSpPr/>
          <p:nvPr/>
        </p:nvSpPr>
        <p:spPr>
          <a:xfrm>
            <a:off x="9872067" y="4379952"/>
            <a:ext cx="3978116"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746558"/>
                </a:solidFill>
                <a:latin typeface="Gelasio" pitchFamily="34" charset="0"/>
                <a:ea typeface="Gelasio" pitchFamily="34" charset="-122"/>
                <a:cs typeface="Gelasio" pitchFamily="34" charset="-120"/>
              </a:rPr>
              <a:t>Pygame</a:t>
            </a:r>
            <a:endParaRPr lang="en-US" sz="1750" dirty="0"/>
          </a:p>
        </p:txBody>
      </p:sp>
      <p:sp>
        <p:nvSpPr>
          <p:cNvPr id="9" name="Text 7"/>
          <p:cNvSpPr/>
          <p:nvPr/>
        </p:nvSpPr>
        <p:spPr>
          <a:xfrm>
            <a:off x="9872067" y="4822150"/>
            <a:ext cx="3978116"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746558"/>
                </a:solidFill>
                <a:latin typeface="Gelasio" pitchFamily="34" charset="0"/>
                <a:ea typeface="Gelasio" pitchFamily="34" charset="-122"/>
                <a:cs typeface="Gelasio" pitchFamily="34" charset="-120"/>
              </a:rPr>
              <a:t>Tkinter</a:t>
            </a:r>
            <a:endParaRPr lang="en-US" sz="1750" dirty="0"/>
          </a:p>
        </p:txBody>
      </p:sp>
      <p:sp>
        <p:nvSpPr>
          <p:cNvPr id="10" name="Text 8"/>
          <p:cNvSpPr/>
          <p:nvPr/>
        </p:nvSpPr>
        <p:spPr>
          <a:xfrm>
            <a:off x="9872067" y="5264348"/>
            <a:ext cx="3978116"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746558"/>
                </a:solidFill>
                <a:latin typeface="Gelasio" pitchFamily="34" charset="0"/>
                <a:ea typeface="Gelasio" pitchFamily="34" charset="-122"/>
                <a:cs typeface="Gelasio" pitchFamily="34" charset="-120"/>
              </a:rPr>
              <a:t>PyInstaller</a:t>
            </a:r>
            <a:endParaRPr lang="en-US" sz="1750" dirty="0"/>
          </a:p>
        </p:txBody>
      </p:sp>
      <p:pic>
        <p:nvPicPr>
          <p:cNvPr id="11" name="Picture 10">
            <a:extLst>
              <a:ext uri="{FF2B5EF4-FFF2-40B4-BE49-F238E27FC236}">
                <a16:creationId xmlns:a16="http://schemas.microsoft.com/office/drawing/2014/main" id="{0D23FD59-35DD-119B-68C8-959D2B60493F}"/>
              </a:ext>
            </a:extLst>
          </p:cNvPr>
          <p:cNvPicPr>
            <a:picLocks noChangeAspect="1"/>
          </p:cNvPicPr>
          <p:nvPr/>
        </p:nvPicPr>
        <p:blipFill>
          <a:blip r:embed="rId3"/>
          <a:stretch>
            <a:fillRect/>
          </a:stretch>
        </p:blipFill>
        <p:spPr>
          <a:xfrm>
            <a:off x="12290609" y="7712014"/>
            <a:ext cx="2265150" cy="444049"/>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Text 0"/>
          <p:cNvSpPr/>
          <p:nvPr/>
        </p:nvSpPr>
        <p:spPr>
          <a:xfrm>
            <a:off x="722233" y="733544"/>
            <a:ext cx="5159454" cy="644843"/>
          </a:xfrm>
          <a:prstGeom prst="rect">
            <a:avLst/>
          </a:prstGeom>
          <a:noFill/>
          <a:ln/>
        </p:spPr>
        <p:txBody>
          <a:bodyPr wrap="none" lIns="0" tIns="0" rIns="0" bIns="0" rtlCol="0" anchor="t"/>
          <a:lstStyle/>
          <a:p>
            <a:pPr marL="0" indent="0">
              <a:lnSpc>
                <a:spcPts val="5050"/>
              </a:lnSpc>
              <a:buNone/>
            </a:pPr>
            <a:r>
              <a:rPr lang="en-US" sz="4050" dirty="0">
                <a:solidFill>
                  <a:srgbClr val="484237"/>
                </a:solidFill>
                <a:latin typeface="Gelasio Semi Bold" pitchFamily="34" charset="0"/>
                <a:ea typeface="Gelasio Semi Bold" pitchFamily="34" charset="-122"/>
                <a:cs typeface="Gelasio Semi Bold" pitchFamily="34" charset="-120"/>
              </a:rPr>
              <a:t>Project Design</a:t>
            </a:r>
            <a:endParaRPr lang="en-US" sz="4050" dirty="0"/>
          </a:p>
        </p:txBody>
      </p:sp>
      <p:sp>
        <p:nvSpPr>
          <p:cNvPr id="3" name="Shape 1"/>
          <p:cNvSpPr/>
          <p:nvPr/>
        </p:nvSpPr>
        <p:spPr>
          <a:xfrm>
            <a:off x="1020366" y="1791057"/>
            <a:ext cx="22860" cy="5704880"/>
          </a:xfrm>
          <a:prstGeom prst="roundRect">
            <a:avLst>
              <a:gd name="adj" fmla="val 135420"/>
            </a:avLst>
          </a:prstGeom>
          <a:solidFill>
            <a:srgbClr val="D4CEC3"/>
          </a:solidFill>
          <a:ln/>
        </p:spPr>
        <p:txBody>
          <a:bodyPr/>
          <a:lstStyle/>
          <a:p>
            <a:endParaRPr lang="en-IN"/>
          </a:p>
        </p:txBody>
      </p:sp>
      <p:sp>
        <p:nvSpPr>
          <p:cNvPr id="4" name="Shape 2"/>
          <p:cNvSpPr/>
          <p:nvPr/>
        </p:nvSpPr>
        <p:spPr>
          <a:xfrm>
            <a:off x="1241108" y="2243971"/>
            <a:ext cx="722233" cy="22860"/>
          </a:xfrm>
          <a:prstGeom prst="roundRect">
            <a:avLst>
              <a:gd name="adj" fmla="val 135420"/>
            </a:avLst>
          </a:prstGeom>
          <a:solidFill>
            <a:srgbClr val="D4CEC3"/>
          </a:solidFill>
          <a:ln/>
        </p:spPr>
        <p:txBody>
          <a:bodyPr/>
          <a:lstStyle/>
          <a:p>
            <a:endParaRPr lang="en-IN"/>
          </a:p>
        </p:txBody>
      </p:sp>
      <p:sp>
        <p:nvSpPr>
          <p:cNvPr id="5" name="Shape 3"/>
          <p:cNvSpPr/>
          <p:nvPr/>
        </p:nvSpPr>
        <p:spPr>
          <a:xfrm>
            <a:off x="799624" y="2023229"/>
            <a:ext cx="464344" cy="464344"/>
          </a:xfrm>
          <a:prstGeom prst="roundRect">
            <a:avLst>
              <a:gd name="adj" fmla="val 6667"/>
            </a:avLst>
          </a:prstGeom>
          <a:solidFill>
            <a:srgbClr val="EEE8DD"/>
          </a:solidFill>
          <a:ln/>
        </p:spPr>
        <p:txBody>
          <a:bodyPr/>
          <a:lstStyle/>
          <a:p>
            <a:endParaRPr lang="en-IN"/>
          </a:p>
        </p:txBody>
      </p:sp>
      <p:sp>
        <p:nvSpPr>
          <p:cNvPr id="6" name="Text 4"/>
          <p:cNvSpPr/>
          <p:nvPr/>
        </p:nvSpPr>
        <p:spPr>
          <a:xfrm>
            <a:off x="958810" y="2100620"/>
            <a:ext cx="145971" cy="309563"/>
          </a:xfrm>
          <a:prstGeom prst="rect">
            <a:avLst/>
          </a:prstGeom>
          <a:noFill/>
          <a:ln/>
        </p:spPr>
        <p:txBody>
          <a:bodyPr wrap="none" lIns="0" tIns="0" rIns="0" bIns="0" rtlCol="0" anchor="t"/>
          <a:lstStyle/>
          <a:p>
            <a:pPr marL="0" indent="0" algn="ctr">
              <a:lnSpc>
                <a:spcPts val="2400"/>
              </a:lnSpc>
              <a:buNone/>
            </a:pPr>
            <a:r>
              <a:rPr lang="en-US" sz="2400" dirty="0">
                <a:solidFill>
                  <a:srgbClr val="746558"/>
                </a:solidFill>
                <a:latin typeface="Gelasio Semi Bold" pitchFamily="34" charset="0"/>
                <a:ea typeface="Gelasio Semi Bold" pitchFamily="34" charset="-122"/>
                <a:cs typeface="Gelasio Semi Bold" pitchFamily="34" charset="-120"/>
              </a:rPr>
              <a:t>1</a:t>
            </a:r>
            <a:endParaRPr lang="en-US" sz="2400" dirty="0"/>
          </a:p>
        </p:txBody>
      </p:sp>
      <p:sp>
        <p:nvSpPr>
          <p:cNvPr id="7" name="Text 5"/>
          <p:cNvSpPr/>
          <p:nvPr/>
        </p:nvSpPr>
        <p:spPr>
          <a:xfrm>
            <a:off x="2166818" y="1997393"/>
            <a:ext cx="2579727" cy="322421"/>
          </a:xfrm>
          <a:prstGeom prst="rect">
            <a:avLst/>
          </a:prstGeom>
          <a:noFill/>
          <a:ln/>
        </p:spPr>
        <p:txBody>
          <a:bodyPr wrap="none" lIns="0" tIns="0" rIns="0" bIns="0" rtlCol="0" anchor="t"/>
          <a:lstStyle/>
          <a:p>
            <a:pPr marL="0" indent="0" algn="l">
              <a:lnSpc>
                <a:spcPts val="2500"/>
              </a:lnSpc>
              <a:buNone/>
            </a:pPr>
            <a:r>
              <a:rPr lang="en-US" sz="2000" dirty="0">
                <a:solidFill>
                  <a:srgbClr val="746558"/>
                </a:solidFill>
                <a:latin typeface="Gelasio Semi Bold" pitchFamily="34" charset="0"/>
                <a:ea typeface="Gelasio Semi Bold" pitchFamily="34" charset="-122"/>
                <a:cs typeface="Gelasio Semi Bold" pitchFamily="34" charset="-120"/>
              </a:rPr>
              <a:t>Game Initialization</a:t>
            </a:r>
            <a:endParaRPr lang="en-US" sz="2000" dirty="0"/>
          </a:p>
        </p:txBody>
      </p:sp>
      <p:sp>
        <p:nvSpPr>
          <p:cNvPr id="8" name="Text 6"/>
          <p:cNvSpPr/>
          <p:nvPr/>
        </p:nvSpPr>
        <p:spPr>
          <a:xfrm>
            <a:off x="2166818" y="2443639"/>
            <a:ext cx="11741348" cy="330041"/>
          </a:xfrm>
          <a:prstGeom prst="rect">
            <a:avLst/>
          </a:prstGeom>
          <a:noFill/>
          <a:ln/>
        </p:spPr>
        <p:txBody>
          <a:bodyPr wrap="none" lIns="0" tIns="0" rIns="0" bIns="0" rtlCol="0" anchor="t"/>
          <a:lstStyle/>
          <a:p>
            <a:pPr marL="0" indent="0" algn="l">
              <a:lnSpc>
                <a:spcPts val="2600"/>
              </a:lnSpc>
              <a:buNone/>
            </a:pPr>
            <a:r>
              <a:rPr lang="en-US" sz="1600" dirty="0">
                <a:solidFill>
                  <a:srgbClr val="746558"/>
                </a:solidFill>
                <a:latin typeface="Gelasio" pitchFamily="34" charset="0"/>
                <a:ea typeface="Gelasio" pitchFamily="34" charset="-122"/>
                <a:cs typeface="Gelasio" pitchFamily="34" charset="-120"/>
              </a:rPr>
              <a:t>Setup the game window, initialize variables, and load resources (images, visual effects, etc).</a:t>
            </a:r>
            <a:endParaRPr lang="en-US" sz="1600" dirty="0"/>
          </a:p>
        </p:txBody>
      </p:sp>
      <p:sp>
        <p:nvSpPr>
          <p:cNvPr id="9" name="Shape 7"/>
          <p:cNvSpPr/>
          <p:nvPr/>
        </p:nvSpPr>
        <p:spPr>
          <a:xfrm>
            <a:off x="1241108" y="3639264"/>
            <a:ext cx="722233" cy="22860"/>
          </a:xfrm>
          <a:prstGeom prst="roundRect">
            <a:avLst>
              <a:gd name="adj" fmla="val 135420"/>
            </a:avLst>
          </a:prstGeom>
          <a:solidFill>
            <a:srgbClr val="D4CEC3"/>
          </a:solidFill>
          <a:ln/>
        </p:spPr>
        <p:txBody>
          <a:bodyPr/>
          <a:lstStyle/>
          <a:p>
            <a:endParaRPr lang="en-IN"/>
          </a:p>
        </p:txBody>
      </p:sp>
      <p:sp>
        <p:nvSpPr>
          <p:cNvPr id="10" name="Shape 8"/>
          <p:cNvSpPr/>
          <p:nvPr/>
        </p:nvSpPr>
        <p:spPr>
          <a:xfrm>
            <a:off x="799624" y="3418523"/>
            <a:ext cx="464344" cy="464344"/>
          </a:xfrm>
          <a:prstGeom prst="roundRect">
            <a:avLst>
              <a:gd name="adj" fmla="val 6667"/>
            </a:avLst>
          </a:prstGeom>
          <a:solidFill>
            <a:srgbClr val="EEE8DD"/>
          </a:solidFill>
          <a:ln/>
        </p:spPr>
        <p:txBody>
          <a:bodyPr/>
          <a:lstStyle/>
          <a:p>
            <a:endParaRPr lang="en-IN"/>
          </a:p>
        </p:txBody>
      </p:sp>
      <p:sp>
        <p:nvSpPr>
          <p:cNvPr id="11" name="Text 9"/>
          <p:cNvSpPr/>
          <p:nvPr/>
        </p:nvSpPr>
        <p:spPr>
          <a:xfrm>
            <a:off x="937974" y="3495913"/>
            <a:ext cx="187523" cy="309563"/>
          </a:xfrm>
          <a:prstGeom prst="rect">
            <a:avLst/>
          </a:prstGeom>
          <a:noFill/>
          <a:ln/>
        </p:spPr>
        <p:txBody>
          <a:bodyPr wrap="none" lIns="0" tIns="0" rIns="0" bIns="0" rtlCol="0" anchor="t"/>
          <a:lstStyle/>
          <a:p>
            <a:pPr marL="0" indent="0" algn="ctr">
              <a:lnSpc>
                <a:spcPts val="2400"/>
              </a:lnSpc>
              <a:buNone/>
            </a:pPr>
            <a:r>
              <a:rPr lang="en-US" sz="2400" dirty="0">
                <a:solidFill>
                  <a:srgbClr val="746558"/>
                </a:solidFill>
                <a:latin typeface="Gelasio Semi Bold" pitchFamily="34" charset="0"/>
                <a:ea typeface="Gelasio Semi Bold" pitchFamily="34" charset="-122"/>
                <a:cs typeface="Gelasio Semi Bold" pitchFamily="34" charset="-120"/>
              </a:rPr>
              <a:t>2</a:t>
            </a:r>
            <a:endParaRPr lang="en-US" sz="2400" dirty="0"/>
          </a:p>
        </p:txBody>
      </p:sp>
      <p:sp>
        <p:nvSpPr>
          <p:cNvPr id="12" name="Text 10"/>
          <p:cNvSpPr/>
          <p:nvPr/>
        </p:nvSpPr>
        <p:spPr>
          <a:xfrm>
            <a:off x="2166818" y="3392686"/>
            <a:ext cx="2579727" cy="322421"/>
          </a:xfrm>
          <a:prstGeom prst="rect">
            <a:avLst/>
          </a:prstGeom>
          <a:noFill/>
          <a:ln/>
        </p:spPr>
        <p:txBody>
          <a:bodyPr wrap="none" lIns="0" tIns="0" rIns="0" bIns="0" rtlCol="0" anchor="t"/>
          <a:lstStyle/>
          <a:p>
            <a:pPr marL="0" indent="0" algn="l">
              <a:lnSpc>
                <a:spcPts val="2500"/>
              </a:lnSpc>
              <a:buNone/>
            </a:pPr>
            <a:r>
              <a:rPr lang="en-US" sz="2000" dirty="0">
                <a:solidFill>
                  <a:srgbClr val="746558"/>
                </a:solidFill>
                <a:latin typeface="Gelasio Semi Bold" pitchFamily="34" charset="0"/>
                <a:ea typeface="Gelasio Semi Bold" pitchFamily="34" charset="-122"/>
                <a:cs typeface="Gelasio Semi Bold" pitchFamily="34" charset="-120"/>
              </a:rPr>
              <a:t>Player Character</a:t>
            </a:r>
            <a:endParaRPr lang="en-US" sz="2000" dirty="0"/>
          </a:p>
        </p:txBody>
      </p:sp>
      <p:sp>
        <p:nvSpPr>
          <p:cNvPr id="13" name="Text 11"/>
          <p:cNvSpPr/>
          <p:nvPr/>
        </p:nvSpPr>
        <p:spPr>
          <a:xfrm>
            <a:off x="2166818" y="3838932"/>
            <a:ext cx="11741348" cy="660083"/>
          </a:xfrm>
          <a:prstGeom prst="rect">
            <a:avLst/>
          </a:prstGeom>
          <a:noFill/>
          <a:ln/>
        </p:spPr>
        <p:txBody>
          <a:bodyPr wrap="square" lIns="0" tIns="0" rIns="0" bIns="0" rtlCol="0" anchor="t"/>
          <a:lstStyle/>
          <a:p>
            <a:pPr marL="0" indent="0" algn="l">
              <a:lnSpc>
                <a:spcPts val="2600"/>
              </a:lnSpc>
              <a:buNone/>
            </a:pPr>
            <a:r>
              <a:rPr lang="en-US" sz="1600" dirty="0">
                <a:solidFill>
                  <a:srgbClr val="746558"/>
                </a:solidFill>
                <a:latin typeface="Gelasio" pitchFamily="34" charset="0"/>
                <a:ea typeface="Gelasio" pitchFamily="34" charset="-122"/>
                <a:cs typeface="Gelasio" pitchFamily="34" charset="-120"/>
              </a:rPr>
              <a:t>Implement movement controls (left, right, jump) with smooth transitions. Add collision detection to prevent falling off platforms or passing through walls.</a:t>
            </a:r>
            <a:endParaRPr lang="en-US" sz="1600" dirty="0"/>
          </a:p>
        </p:txBody>
      </p:sp>
      <p:sp>
        <p:nvSpPr>
          <p:cNvPr id="14" name="Shape 12"/>
          <p:cNvSpPr/>
          <p:nvPr/>
        </p:nvSpPr>
        <p:spPr>
          <a:xfrm>
            <a:off x="1241108" y="5364599"/>
            <a:ext cx="722233" cy="22860"/>
          </a:xfrm>
          <a:prstGeom prst="roundRect">
            <a:avLst>
              <a:gd name="adj" fmla="val 135420"/>
            </a:avLst>
          </a:prstGeom>
          <a:solidFill>
            <a:srgbClr val="D4CEC3"/>
          </a:solidFill>
          <a:ln/>
        </p:spPr>
        <p:txBody>
          <a:bodyPr/>
          <a:lstStyle/>
          <a:p>
            <a:endParaRPr lang="en-IN"/>
          </a:p>
        </p:txBody>
      </p:sp>
      <p:sp>
        <p:nvSpPr>
          <p:cNvPr id="15" name="Shape 13"/>
          <p:cNvSpPr/>
          <p:nvPr/>
        </p:nvSpPr>
        <p:spPr>
          <a:xfrm>
            <a:off x="799624" y="5143857"/>
            <a:ext cx="464344" cy="464344"/>
          </a:xfrm>
          <a:prstGeom prst="roundRect">
            <a:avLst>
              <a:gd name="adj" fmla="val 6667"/>
            </a:avLst>
          </a:prstGeom>
          <a:solidFill>
            <a:srgbClr val="EEE8DD"/>
          </a:solidFill>
          <a:ln/>
        </p:spPr>
        <p:txBody>
          <a:bodyPr/>
          <a:lstStyle/>
          <a:p>
            <a:endParaRPr lang="en-IN"/>
          </a:p>
        </p:txBody>
      </p:sp>
      <p:sp>
        <p:nvSpPr>
          <p:cNvPr id="16" name="Text 14"/>
          <p:cNvSpPr/>
          <p:nvPr/>
        </p:nvSpPr>
        <p:spPr>
          <a:xfrm>
            <a:off x="938570" y="5221248"/>
            <a:ext cx="186452" cy="309563"/>
          </a:xfrm>
          <a:prstGeom prst="rect">
            <a:avLst/>
          </a:prstGeom>
          <a:noFill/>
          <a:ln/>
        </p:spPr>
        <p:txBody>
          <a:bodyPr wrap="none" lIns="0" tIns="0" rIns="0" bIns="0" rtlCol="0" anchor="t"/>
          <a:lstStyle/>
          <a:p>
            <a:pPr marL="0" indent="0" algn="ctr">
              <a:lnSpc>
                <a:spcPts val="2400"/>
              </a:lnSpc>
              <a:buNone/>
            </a:pPr>
            <a:r>
              <a:rPr lang="en-US" sz="2400" dirty="0">
                <a:solidFill>
                  <a:srgbClr val="746558"/>
                </a:solidFill>
                <a:latin typeface="Gelasio Semi Bold" pitchFamily="34" charset="0"/>
                <a:ea typeface="Gelasio Semi Bold" pitchFamily="34" charset="-122"/>
                <a:cs typeface="Gelasio Semi Bold" pitchFamily="34" charset="-120"/>
              </a:rPr>
              <a:t>3</a:t>
            </a:r>
            <a:endParaRPr lang="en-US" sz="2400" dirty="0"/>
          </a:p>
        </p:txBody>
      </p:sp>
      <p:sp>
        <p:nvSpPr>
          <p:cNvPr id="17" name="Text 15"/>
          <p:cNvSpPr/>
          <p:nvPr/>
        </p:nvSpPr>
        <p:spPr>
          <a:xfrm>
            <a:off x="2166818" y="5118021"/>
            <a:ext cx="2579727" cy="322421"/>
          </a:xfrm>
          <a:prstGeom prst="rect">
            <a:avLst/>
          </a:prstGeom>
          <a:noFill/>
          <a:ln/>
        </p:spPr>
        <p:txBody>
          <a:bodyPr wrap="none" lIns="0" tIns="0" rIns="0" bIns="0" rtlCol="0" anchor="t"/>
          <a:lstStyle/>
          <a:p>
            <a:pPr marL="0" indent="0" algn="l">
              <a:lnSpc>
                <a:spcPts val="2500"/>
              </a:lnSpc>
              <a:buNone/>
            </a:pPr>
            <a:r>
              <a:rPr lang="en-US" sz="2000" dirty="0">
                <a:solidFill>
                  <a:srgbClr val="746558"/>
                </a:solidFill>
                <a:latin typeface="Gelasio Semi Bold" pitchFamily="34" charset="0"/>
                <a:ea typeface="Gelasio Semi Bold" pitchFamily="34" charset="-122"/>
                <a:cs typeface="Gelasio Semi Bold" pitchFamily="34" charset="-120"/>
              </a:rPr>
              <a:t>Game Loop</a:t>
            </a:r>
            <a:endParaRPr lang="en-US" sz="2000" dirty="0"/>
          </a:p>
        </p:txBody>
      </p:sp>
      <p:sp>
        <p:nvSpPr>
          <p:cNvPr id="18" name="Text 16"/>
          <p:cNvSpPr/>
          <p:nvPr/>
        </p:nvSpPr>
        <p:spPr>
          <a:xfrm>
            <a:off x="2166818" y="5564267"/>
            <a:ext cx="11741348" cy="330041"/>
          </a:xfrm>
          <a:prstGeom prst="rect">
            <a:avLst/>
          </a:prstGeom>
          <a:noFill/>
          <a:ln/>
        </p:spPr>
        <p:txBody>
          <a:bodyPr wrap="none" lIns="0" tIns="0" rIns="0" bIns="0" rtlCol="0" anchor="t"/>
          <a:lstStyle/>
          <a:p>
            <a:pPr marL="0" indent="0" algn="l">
              <a:lnSpc>
                <a:spcPts val="2600"/>
              </a:lnSpc>
              <a:buNone/>
            </a:pPr>
            <a:r>
              <a:rPr lang="en-US" sz="1600" dirty="0">
                <a:solidFill>
                  <a:srgbClr val="746558"/>
                </a:solidFill>
                <a:latin typeface="Gelasio" pitchFamily="34" charset="0"/>
                <a:ea typeface="Gelasio" pitchFamily="34" charset="-122"/>
                <a:cs typeface="Gelasio" pitchFamily="34" charset="-120"/>
              </a:rPr>
              <a:t>The main loop runs the game, checking for player input, updating game objects, and rendering the game state to the screen.</a:t>
            </a:r>
            <a:endParaRPr lang="en-US" sz="1600" dirty="0"/>
          </a:p>
        </p:txBody>
      </p:sp>
      <p:sp>
        <p:nvSpPr>
          <p:cNvPr id="19" name="Shape 17"/>
          <p:cNvSpPr/>
          <p:nvPr/>
        </p:nvSpPr>
        <p:spPr>
          <a:xfrm>
            <a:off x="1241108" y="6759893"/>
            <a:ext cx="722233" cy="22860"/>
          </a:xfrm>
          <a:prstGeom prst="roundRect">
            <a:avLst>
              <a:gd name="adj" fmla="val 135420"/>
            </a:avLst>
          </a:prstGeom>
          <a:solidFill>
            <a:srgbClr val="D4CEC3"/>
          </a:solidFill>
          <a:ln/>
        </p:spPr>
        <p:txBody>
          <a:bodyPr/>
          <a:lstStyle/>
          <a:p>
            <a:endParaRPr lang="en-IN"/>
          </a:p>
        </p:txBody>
      </p:sp>
      <p:sp>
        <p:nvSpPr>
          <p:cNvPr id="20" name="Shape 18"/>
          <p:cNvSpPr/>
          <p:nvPr/>
        </p:nvSpPr>
        <p:spPr>
          <a:xfrm>
            <a:off x="799624" y="6539151"/>
            <a:ext cx="464344" cy="464344"/>
          </a:xfrm>
          <a:prstGeom prst="roundRect">
            <a:avLst>
              <a:gd name="adj" fmla="val 6667"/>
            </a:avLst>
          </a:prstGeom>
          <a:solidFill>
            <a:srgbClr val="EEE8DD"/>
          </a:solidFill>
          <a:ln/>
        </p:spPr>
        <p:txBody>
          <a:bodyPr/>
          <a:lstStyle/>
          <a:p>
            <a:endParaRPr lang="en-IN"/>
          </a:p>
        </p:txBody>
      </p:sp>
      <p:sp>
        <p:nvSpPr>
          <p:cNvPr id="21" name="Text 19"/>
          <p:cNvSpPr/>
          <p:nvPr/>
        </p:nvSpPr>
        <p:spPr>
          <a:xfrm>
            <a:off x="935236" y="6616541"/>
            <a:ext cx="193000" cy="309563"/>
          </a:xfrm>
          <a:prstGeom prst="rect">
            <a:avLst/>
          </a:prstGeom>
          <a:noFill/>
          <a:ln/>
        </p:spPr>
        <p:txBody>
          <a:bodyPr wrap="none" lIns="0" tIns="0" rIns="0" bIns="0" rtlCol="0" anchor="t"/>
          <a:lstStyle/>
          <a:p>
            <a:pPr marL="0" indent="0" algn="ctr">
              <a:lnSpc>
                <a:spcPts val="2400"/>
              </a:lnSpc>
              <a:buNone/>
            </a:pPr>
            <a:r>
              <a:rPr lang="en-US" sz="2400" dirty="0">
                <a:solidFill>
                  <a:srgbClr val="746558"/>
                </a:solidFill>
                <a:latin typeface="Gelasio Semi Bold" pitchFamily="34" charset="0"/>
                <a:ea typeface="Gelasio Semi Bold" pitchFamily="34" charset="-122"/>
                <a:cs typeface="Gelasio Semi Bold" pitchFamily="34" charset="-120"/>
              </a:rPr>
              <a:t>4</a:t>
            </a:r>
            <a:endParaRPr lang="en-US" sz="2400" dirty="0"/>
          </a:p>
        </p:txBody>
      </p:sp>
      <p:sp>
        <p:nvSpPr>
          <p:cNvPr id="22" name="Text 20"/>
          <p:cNvSpPr/>
          <p:nvPr/>
        </p:nvSpPr>
        <p:spPr>
          <a:xfrm>
            <a:off x="2166818" y="6513314"/>
            <a:ext cx="2579727" cy="322421"/>
          </a:xfrm>
          <a:prstGeom prst="rect">
            <a:avLst/>
          </a:prstGeom>
          <a:noFill/>
          <a:ln/>
        </p:spPr>
        <p:txBody>
          <a:bodyPr wrap="none" lIns="0" tIns="0" rIns="0" bIns="0" rtlCol="0" anchor="t"/>
          <a:lstStyle/>
          <a:p>
            <a:pPr marL="0" indent="0" algn="l">
              <a:lnSpc>
                <a:spcPts val="2500"/>
              </a:lnSpc>
              <a:buNone/>
            </a:pPr>
            <a:r>
              <a:rPr lang="en-US" sz="2000" dirty="0">
                <a:solidFill>
                  <a:srgbClr val="746558"/>
                </a:solidFill>
                <a:latin typeface="Gelasio Semi Bold" pitchFamily="34" charset="0"/>
                <a:ea typeface="Gelasio Semi Bold" pitchFamily="34" charset="-122"/>
                <a:cs typeface="Gelasio Semi Bold" pitchFamily="34" charset="-120"/>
              </a:rPr>
              <a:t>Visual Effects</a:t>
            </a:r>
            <a:endParaRPr lang="en-US" sz="2000" dirty="0"/>
          </a:p>
        </p:txBody>
      </p:sp>
      <p:sp>
        <p:nvSpPr>
          <p:cNvPr id="23" name="Text 21"/>
          <p:cNvSpPr/>
          <p:nvPr/>
        </p:nvSpPr>
        <p:spPr>
          <a:xfrm>
            <a:off x="2166818" y="6959560"/>
            <a:ext cx="11741348" cy="330041"/>
          </a:xfrm>
          <a:prstGeom prst="rect">
            <a:avLst/>
          </a:prstGeom>
          <a:noFill/>
          <a:ln/>
        </p:spPr>
        <p:txBody>
          <a:bodyPr wrap="none" lIns="0" tIns="0" rIns="0" bIns="0" rtlCol="0" anchor="t"/>
          <a:lstStyle/>
          <a:p>
            <a:pPr marL="0" indent="0" algn="l">
              <a:lnSpc>
                <a:spcPts val="2600"/>
              </a:lnSpc>
              <a:buNone/>
            </a:pPr>
            <a:r>
              <a:rPr lang="en-US" sz="1600" dirty="0">
                <a:solidFill>
                  <a:srgbClr val="746558"/>
                </a:solidFill>
                <a:latin typeface="Gelasio" pitchFamily="34" charset="0"/>
                <a:ea typeface="Gelasio" pitchFamily="34" charset="-122"/>
                <a:cs typeface="Gelasio" pitchFamily="34" charset="-120"/>
              </a:rPr>
              <a:t>Visual elements to enhance the gaming experience.</a:t>
            </a:r>
            <a:endParaRPr lang="en-US" sz="1600" dirty="0"/>
          </a:p>
        </p:txBody>
      </p:sp>
      <p:pic>
        <p:nvPicPr>
          <p:cNvPr id="24" name="Picture 23">
            <a:extLst>
              <a:ext uri="{FF2B5EF4-FFF2-40B4-BE49-F238E27FC236}">
                <a16:creationId xmlns:a16="http://schemas.microsoft.com/office/drawing/2014/main" id="{729D6F5C-5930-27B5-A81C-C418D66DBD4C}"/>
              </a:ext>
            </a:extLst>
          </p:cNvPr>
          <p:cNvPicPr>
            <a:picLocks noChangeAspect="1"/>
          </p:cNvPicPr>
          <p:nvPr/>
        </p:nvPicPr>
        <p:blipFill>
          <a:blip r:embed="rId3"/>
          <a:stretch>
            <a:fillRect/>
          </a:stretch>
        </p:blipFill>
        <p:spPr>
          <a:xfrm>
            <a:off x="12290609" y="7717765"/>
            <a:ext cx="2265150" cy="444049"/>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2835235"/>
          </a:xfrm>
          <a:prstGeom prst="rect">
            <a:avLst/>
          </a:prstGeom>
        </p:spPr>
      </p:pic>
      <p:sp>
        <p:nvSpPr>
          <p:cNvPr id="3" name="Text 0"/>
          <p:cNvSpPr/>
          <p:nvPr/>
        </p:nvSpPr>
        <p:spPr>
          <a:xfrm>
            <a:off x="793790" y="4463534"/>
            <a:ext cx="6688574" cy="708779"/>
          </a:xfrm>
          <a:prstGeom prst="rect">
            <a:avLst/>
          </a:prstGeom>
          <a:noFill/>
          <a:ln/>
        </p:spPr>
        <p:txBody>
          <a:bodyPr wrap="none" lIns="0" tIns="0" rIns="0" bIns="0" rtlCol="0" anchor="t"/>
          <a:lstStyle/>
          <a:p>
            <a:pPr marL="0" indent="0">
              <a:lnSpc>
                <a:spcPts val="5550"/>
              </a:lnSpc>
              <a:buNone/>
            </a:pPr>
            <a:r>
              <a:rPr lang="en-US" sz="4450" dirty="0">
                <a:solidFill>
                  <a:srgbClr val="484237"/>
                </a:solidFill>
                <a:latin typeface="Gelasio Semi Bold" pitchFamily="34" charset="0"/>
                <a:ea typeface="Gelasio Semi Bold" pitchFamily="34" charset="-122"/>
                <a:cs typeface="Gelasio Semi Bold" pitchFamily="34" charset="-120"/>
              </a:rPr>
              <a:t>Project Implementation</a:t>
            </a:r>
            <a:endParaRPr lang="en-US" sz="4450" dirty="0"/>
          </a:p>
        </p:txBody>
      </p:sp>
      <p:sp>
        <p:nvSpPr>
          <p:cNvPr id="4" name="Text 1"/>
          <p:cNvSpPr/>
          <p:nvPr/>
        </p:nvSpPr>
        <p:spPr>
          <a:xfrm>
            <a:off x="793790" y="5512475"/>
            <a:ext cx="13042821" cy="1088708"/>
          </a:xfrm>
          <a:prstGeom prst="rect">
            <a:avLst/>
          </a:prstGeom>
          <a:noFill/>
          <a:ln/>
        </p:spPr>
        <p:txBody>
          <a:bodyPr wrap="square" lIns="0" tIns="0" rIns="0" bIns="0" rtlCol="0" anchor="t"/>
          <a:lstStyle/>
          <a:p>
            <a:pPr marL="0" indent="0">
              <a:lnSpc>
                <a:spcPts val="2850"/>
              </a:lnSpc>
              <a:buNone/>
            </a:pPr>
            <a:r>
              <a:rPr lang="en-US" sz="1750" dirty="0">
                <a:solidFill>
                  <a:srgbClr val="746558"/>
                </a:solidFill>
                <a:latin typeface="Gelasio" pitchFamily="34" charset="0"/>
                <a:ea typeface="Gelasio" pitchFamily="34" charset="-122"/>
                <a:cs typeface="Gelasio" pitchFamily="34" charset="-120"/>
              </a:rPr>
              <a:t>The Platformer Game is a 2D game in which players control a character to navigate through various levels, jumping between platforms, avoiding obstacles, and overcoming challenges. This project is built using Python and utilizes the Pygame library for rendering graphics, handling user inputs, and managing game mechanics.</a:t>
            </a:r>
            <a:endParaRPr lang="en-US" sz="1750" dirty="0"/>
          </a:p>
        </p:txBody>
      </p:sp>
      <p:pic>
        <p:nvPicPr>
          <p:cNvPr id="5" name="Picture 4">
            <a:extLst>
              <a:ext uri="{FF2B5EF4-FFF2-40B4-BE49-F238E27FC236}">
                <a16:creationId xmlns:a16="http://schemas.microsoft.com/office/drawing/2014/main" id="{0ACA3829-8CCE-3DFB-7F5C-BB8396999468}"/>
              </a:ext>
            </a:extLst>
          </p:cNvPr>
          <p:cNvPicPr>
            <a:picLocks noChangeAspect="1"/>
          </p:cNvPicPr>
          <p:nvPr/>
        </p:nvPicPr>
        <p:blipFill>
          <a:blip r:embed="rId4"/>
          <a:stretch>
            <a:fillRect/>
          </a:stretch>
        </p:blipFill>
        <p:spPr>
          <a:xfrm>
            <a:off x="12290609" y="7712014"/>
            <a:ext cx="2265150" cy="444049"/>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04FE8AF-266B-58A5-525F-D13DDC8C3371}"/>
              </a:ext>
            </a:extLst>
          </p:cNvPr>
          <p:cNvSpPr txBox="1"/>
          <p:nvPr/>
        </p:nvSpPr>
        <p:spPr>
          <a:xfrm>
            <a:off x="5673306" y="366452"/>
            <a:ext cx="7315200" cy="802143"/>
          </a:xfrm>
          <a:prstGeom prst="rect">
            <a:avLst/>
          </a:prstGeom>
          <a:noFill/>
        </p:spPr>
        <p:txBody>
          <a:bodyPr wrap="square">
            <a:spAutoFit/>
          </a:bodyPr>
          <a:lstStyle/>
          <a:p>
            <a:pPr marL="0" indent="0">
              <a:lnSpc>
                <a:spcPts val="5550"/>
              </a:lnSpc>
              <a:buNone/>
            </a:pPr>
            <a:r>
              <a:rPr lang="en-US" sz="4450" dirty="0">
                <a:solidFill>
                  <a:srgbClr val="484237"/>
                </a:solidFill>
                <a:latin typeface="Gelasio Semi Bold" pitchFamily="34" charset="0"/>
                <a:cs typeface="Gelasio Semi Bold" pitchFamily="34" charset="-120"/>
              </a:rPr>
              <a:t>Flow Chart:</a:t>
            </a:r>
            <a:endParaRPr lang="en-US" sz="4450" dirty="0"/>
          </a:p>
        </p:txBody>
      </p:sp>
      <p:pic>
        <p:nvPicPr>
          <p:cNvPr id="4" name="Picture 3">
            <a:extLst>
              <a:ext uri="{FF2B5EF4-FFF2-40B4-BE49-F238E27FC236}">
                <a16:creationId xmlns:a16="http://schemas.microsoft.com/office/drawing/2014/main" id="{84863C95-1602-3592-8606-F21B0B39C3EE}"/>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46536" y="1594300"/>
            <a:ext cx="3595479" cy="3965841"/>
          </a:xfrm>
          <a:prstGeom prst="rect">
            <a:avLst/>
          </a:prstGeom>
          <a:noFill/>
          <a:ln>
            <a:noFill/>
          </a:ln>
        </p:spPr>
      </p:pic>
      <p:pic>
        <p:nvPicPr>
          <p:cNvPr id="5" name="Picture 4" descr="A diagram of a graph&#10;&#10;Description automatically generated with medium confidence">
            <a:extLst>
              <a:ext uri="{FF2B5EF4-FFF2-40B4-BE49-F238E27FC236}">
                <a16:creationId xmlns:a16="http://schemas.microsoft.com/office/drawing/2014/main" id="{B3D2662E-BAAC-10D1-8B75-5EFA235A35CA}"/>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7088" r="20389"/>
          <a:stretch/>
        </p:blipFill>
        <p:spPr bwMode="auto">
          <a:xfrm>
            <a:off x="8957096" y="1578541"/>
            <a:ext cx="3748639" cy="3997357"/>
          </a:xfrm>
          <a:prstGeom prst="rect">
            <a:avLst/>
          </a:prstGeom>
          <a:noFill/>
          <a:ln>
            <a:noFill/>
          </a:ln>
          <a:extLst>
            <a:ext uri="{53640926-AAD7-44D8-BBD7-CCE9431645EC}">
              <a14:shadowObscured xmlns:a14="http://schemas.microsoft.com/office/drawing/2010/main"/>
            </a:ext>
          </a:extLst>
        </p:spPr>
      </p:pic>
      <p:pic>
        <p:nvPicPr>
          <p:cNvPr id="9" name="Picture 8">
            <a:extLst>
              <a:ext uri="{FF2B5EF4-FFF2-40B4-BE49-F238E27FC236}">
                <a16:creationId xmlns:a16="http://schemas.microsoft.com/office/drawing/2014/main" id="{6218B23B-97B4-272D-D856-56FD1C5DDD7C}"/>
              </a:ext>
            </a:extLst>
          </p:cNvPr>
          <p:cNvPicPr>
            <a:picLocks noChangeAspect="1"/>
          </p:cNvPicPr>
          <p:nvPr/>
        </p:nvPicPr>
        <p:blipFill>
          <a:blip r:embed="rId4"/>
          <a:stretch>
            <a:fillRect/>
          </a:stretch>
        </p:blipFill>
        <p:spPr>
          <a:xfrm>
            <a:off x="0" y="6518787"/>
            <a:ext cx="14630400" cy="1710813"/>
          </a:xfrm>
          <a:prstGeom prst="rect">
            <a:avLst/>
          </a:prstGeom>
        </p:spPr>
      </p:pic>
    </p:spTree>
    <p:extLst>
      <p:ext uri="{BB962C8B-B14F-4D97-AF65-F5344CB8AC3E}">
        <p14:creationId xmlns:p14="http://schemas.microsoft.com/office/powerpoint/2010/main" val="33884116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Text 0"/>
          <p:cNvSpPr/>
          <p:nvPr/>
        </p:nvSpPr>
        <p:spPr>
          <a:xfrm>
            <a:off x="456128" y="554236"/>
            <a:ext cx="3629620" cy="407313"/>
          </a:xfrm>
          <a:prstGeom prst="rect">
            <a:avLst/>
          </a:prstGeom>
          <a:noFill/>
          <a:ln/>
        </p:spPr>
        <p:txBody>
          <a:bodyPr wrap="none" lIns="0" tIns="0" rIns="0" bIns="0" rtlCol="0" anchor="t"/>
          <a:lstStyle/>
          <a:p>
            <a:pPr marL="0" indent="0">
              <a:lnSpc>
                <a:spcPts val="3200"/>
              </a:lnSpc>
              <a:buNone/>
            </a:pPr>
            <a:r>
              <a:rPr lang="en-US" sz="2550" dirty="0">
                <a:solidFill>
                  <a:srgbClr val="484237"/>
                </a:solidFill>
                <a:latin typeface="Gelasio Semi Bold" pitchFamily="34" charset="0"/>
                <a:ea typeface="Gelasio Semi Bold" pitchFamily="34" charset="-122"/>
                <a:cs typeface="Gelasio Semi Bold" pitchFamily="34" charset="-120"/>
              </a:rPr>
              <a:t>Testing and Validation</a:t>
            </a:r>
            <a:endParaRPr lang="en-US" sz="2550" dirty="0"/>
          </a:p>
        </p:txBody>
      </p:sp>
      <p:sp>
        <p:nvSpPr>
          <p:cNvPr id="3" name="Shape 1"/>
          <p:cNvSpPr/>
          <p:nvPr/>
        </p:nvSpPr>
        <p:spPr>
          <a:xfrm>
            <a:off x="456128" y="1222177"/>
            <a:ext cx="13718143" cy="6453188"/>
          </a:xfrm>
          <a:prstGeom prst="roundRect">
            <a:avLst>
              <a:gd name="adj" fmla="val 303"/>
            </a:avLst>
          </a:prstGeom>
          <a:noFill/>
          <a:ln w="7620">
            <a:solidFill>
              <a:srgbClr val="000000">
                <a:alpha val="8000"/>
              </a:srgbClr>
            </a:solidFill>
            <a:prstDash val="solid"/>
          </a:ln>
        </p:spPr>
        <p:txBody>
          <a:bodyPr/>
          <a:lstStyle/>
          <a:p>
            <a:endParaRPr lang="en-IN"/>
          </a:p>
        </p:txBody>
      </p:sp>
      <p:sp>
        <p:nvSpPr>
          <p:cNvPr id="4" name="Shape 2"/>
          <p:cNvSpPr/>
          <p:nvPr/>
        </p:nvSpPr>
        <p:spPr>
          <a:xfrm>
            <a:off x="463748" y="1229797"/>
            <a:ext cx="13705642" cy="380047"/>
          </a:xfrm>
          <a:prstGeom prst="rect">
            <a:avLst/>
          </a:prstGeom>
          <a:solidFill>
            <a:srgbClr val="FFFFFF">
              <a:alpha val="4000"/>
            </a:srgbClr>
          </a:solidFill>
          <a:ln/>
        </p:spPr>
        <p:txBody>
          <a:bodyPr/>
          <a:lstStyle/>
          <a:p>
            <a:endParaRPr lang="en-IN"/>
          </a:p>
        </p:txBody>
      </p:sp>
      <p:sp>
        <p:nvSpPr>
          <p:cNvPr id="5" name="Text 3"/>
          <p:cNvSpPr/>
          <p:nvPr/>
        </p:nvSpPr>
        <p:spPr>
          <a:xfrm>
            <a:off x="594360" y="1315522"/>
            <a:ext cx="2019895" cy="208598"/>
          </a:xfrm>
          <a:prstGeom prst="rect">
            <a:avLst/>
          </a:prstGeom>
          <a:noFill/>
          <a:ln/>
        </p:spPr>
        <p:txBody>
          <a:bodyPr wrap="none" lIns="0" tIns="0" rIns="0" bIns="0" rtlCol="0" anchor="t"/>
          <a:lstStyle/>
          <a:p>
            <a:pPr marL="0" indent="0">
              <a:lnSpc>
                <a:spcPts val="1600"/>
              </a:lnSpc>
              <a:buNone/>
            </a:pPr>
            <a:r>
              <a:rPr lang="en-US" sz="1000" dirty="0">
                <a:solidFill>
                  <a:srgbClr val="746558"/>
                </a:solidFill>
                <a:latin typeface="Gelasio" pitchFamily="34" charset="0"/>
                <a:ea typeface="Gelasio" pitchFamily="34" charset="-122"/>
                <a:cs typeface="Gelasio" pitchFamily="34" charset="-120"/>
              </a:rPr>
              <a:t>Test Case ID</a:t>
            </a:r>
            <a:endParaRPr lang="en-US" sz="1000" dirty="0"/>
          </a:p>
        </p:txBody>
      </p:sp>
      <p:sp>
        <p:nvSpPr>
          <p:cNvPr id="6" name="Text 4"/>
          <p:cNvSpPr/>
          <p:nvPr/>
        </p:nvSpPr>
        <p:spPr>
          <a:xfrm>
            <a:off x="2882384" y="1315522"/>
            <a:ext cx="2016085" cy="208598"/>
          </a:xfrm>
          <a:prstGeom prst="rect">
            <a:avLst/>
          </a:prstGeom>
          <a:noFill/>
          <a:ln/>
        </p:spPr>
        <p:txBody>
          <a:bodyPr wrap="none" lIns="0" tIns="0" rIns="0" bIns="0" rtlCol="0" anchor="t"/>
          <a:lstStyle/>
          <a:p>
            <a:pPr marL="0" indent="0">
              <a:lnSpc>
                <a:spcPts val="1600"/>
              </a:lnSpc>
              <a:buNone/>
            </a:pPr>
            <a:r>
              <a:rPr lang="en-US" sz="1000" dirty="0">
                <a:solidFill>
                  <a:srgbClr val="746558"/>
                </a:solidFill>
                <a:latin typeface="Gelasio" pitchFamily="34" charset="0"/>
                <a:ea typeface="Gelasio" pitchFamily="34" charset="-122"/>
                <a:cs typeface="Gelasio" pitchFamily="34" charset="-120"/>
              </a:rPr>
              <a:t>Test Description</a:t>
            </a:r>
            <a:endParaRPr lang="en-US" sz="1000" dirty="0"/>
          </a:p>
        </p:txBody>
      </p:sp>
      <p:sp>
        <p:nvSpPr>
          <p:cNvPr id="7" name="Text 5"/>
          <p:cNvSpPr/>
          <p:nvPr/>
        </p:nvSpPr>
        <p:spPr>
          <a:xfrm>
            <a:off x="5166598" y="1315522"/>
            <a:ext cx="2016085" cy="208598"/>
          </a:xfrm>
          <a:prstGeom prst="rect">
            <a:avLst/>
          </a:prstGeom>
          <a:noFill/>
          <a:ln/>
        </p:spPr>
        <p:txBody>
          <a:bodyPr wrap="none" lIns="0" tIns="0" rIns="0" bIns="0" rtlCol="0" anchor="t"/>
          <a:lstStyle/>
          <a:p>
            <a:pPr marL="0" indent="0">
              <a:lnSpc>
                <a:spcPts val="1600"/>
              </a:lnSpc>
              <a:buNone/>
            </a:pPr>
            <a:r>
              <a:rPr lang="en-US" sz="1000" dirty="0">
                <a:solidFill>
                  <a:srgbClr val="746558"/>
                </a:solidFill>
                <a:latin typeface="Gelasio" pitchFamily="34" charset="0"/>
                <a:ea typeface="Gelasio" pitchFamily="34" charset="-122"/>
                <a:cs typeface="Gelasio" pitchFamily="34" charset="-120"/>
              </a:rPr>
              <a:t>Input</a:t>
            </a:r>
            <a:endParaRPr lang="en-US" sz="1000" dirty="0"/>
          </a:p>
        </p:txBody>
      </p:sp>
      <p:sp>
        <p:nvSpPr>
          <p:cNvPr id="8" name="Text 6"/>
          <p:cNvSpPr/>
          <p:nvPr/>
        </p:nvSpPr>
        <p:spPr>
          <a:xfrm>
            <a:off x="7450812" y="1315522"/>
            <a:ext cx="2016085" cy="208598"/>
          </a:xfrm>
          <a:prstGeom prst="rect">
            <a:avLst/>
          </a:prstGeom>
          <a:noFill/>
          <a:ln/>
        </p:spPr>
        <p:txBody>
          <a:bodyPr wrap="none" lIns="0" tIns="0" rIns="0" bIns="0" rtlCol="0" anchor="t"/>
          <a:lstStyle/>
          <a:p>
            <a:pPr marL="0" indent="0">
              <a:lnSpc>
                <a:spcPts val="1600"/>
              </a:lnSpc>
              <a:buNone/>
            </a:pPr>
            <a:r>
              <a:rPr lang="en-US" sz="1000" dirty="0">
                <a:solidFill>
                  <a:srgbClr val="746558"/>
                </a:solidFill>
                <a:latin typeface="Gelasio" pitchFamily="34" charset="0"/>
                <a:ea typeface="Gelasio" pitchFamily="34" charset="-122"/>
                <a:cs typeface="Gelasio" pitchFamily="34" charset="-120"/>
              </a:rPr>
              <a:t>Expected Output</a:t>
            </a:r>
            <a:endParaRPr lang="en-US" sz="1000" dirty="0"/>
          </a:p>
        </p:txBody>
      </p:sp>
      <p:sp>
        <p:nvSpPr>
          <p:cNvPr id="9" name="Text 7"/>
          <p:cNvSpPr/>
          <p:nvPr/>
        </p:nvSpPr>
        <p:spPr>
          <a:xfrm>
            <a:off x="9735026" y="1315522"/>
            <a:ext cx="2016085" cy="208598"/>
          </a:xfrm>
          <a:prstGeom prst="rect">
            <a:avLst/>
          </a:prstGeom>
          <a:noFill/>
          <a:ln/>
        </p:spPr>
        <p:txBody>
          <a:bodyPr wrap="none" lIns="0" tIns="0" rIns="0" bIns="0" rtlCol="0" anchor="t"/>
          <a:lstStyle/>
          <a:p>
            <a:pPr marL="0" indent="0">
              <a:lnSpc>
                <a:spcPts val="1600"/>
              </a:lnSpc>
              <a:buNone/>
            </a:pPr>
            <a:r>
              <a:rPr lang="en-US" sz="1000" dirty="0">
                <a:solidFill>
                  <a:srgbClr val="746558"/>
                </a:solidFill>
                <a:latin typeface="Gelasio" pitchFamily="34" charset="0"/>
                <a:ea typeface="Gelasio" pitchFamily="34" charset="-122"/>
                <a:cs typeface="Gelasio" pitchFamily="34" charset="-120"/>
              </a:rPr>
              <a:t>Actual Output</a:t>
            </a:r>
            <a:endParaRPr lang="en-US" sz="1000" dirty="0"/>
          </a:p>
        </p:txBody>
      </p:sp>
      <p:sp>
        <p:nvSpPr>
          <p:cNvPr id="10" name="Text 8"/>
          <p:cNvSpPr/>
          <p:nvPr/>
        </p:nvSpPr>
        <p:spPr>
          <a:xfrm>
            <a:off x="12019240" y="1315522"/>
            <a:ext cx="2019895" cy="208598"/>
          </a:xfrm>
          <a:prstGeom prst="rect">
            <a:avLst/>
          </a:prstGeom>
          <a:noFill/>
          <a:ln/>
        </p:spPr>
        <p:txBody>
          <a:bodyPr wrap="none" lIns="0" tIns="0" rIns="0" bIns="0" rtlCol="0" anchor="t"/>
          <a:lstStyle/>
          <a:p>
            <a:pPr marL="0" indent="0">
              <a:lnSpc>
                <a:spcPts val="1600"/>
              </a:lnSpc>
              <a:buNone/>
            </a:pPr>
            <a:r>
              <a:rPr lang="en-US" sz="1000" dirty="0">
                <a:solidFill>
                  <a:srgbClr val="746558"/>
                </a:solidFill>
                <a:latin typeface="Gelasio" pitchFamily="34" charset="0"/>
                <a:ea typeface="Gelasio" pitchFamily="34" charset="-122"/>
                <a:cs typeface="Gelasio" pitchFamily="34" charset="-120"/>
              </a:rPr>
              <a:t>Status</a:t>
            </a:r>
            <a:endParaRPr lang="en-US" sz="1000" dirty="0"/>
          </a:p>
        </p:txBody>
      </p:sp>
      <p:sp>
        <p:nvSpPr>
          <p:cNvPr id="11" name="Shape 9"/>
          <p:cNvSpPr/>
          <p:nvPr/>
        </p:nvSpPr>
        <p:spPr>
          <a:xfrm>
            <a:off x="463748" y="1609844"/>
            <a:ext cx="13705642" cy="588645"/>
          </a:xfrm>
          <a:prstGeom prst="rect">
            <a:avLst/>
          </a:prstGeom>
          <a:solidFill>
            <a:srgbClr val="000000">
              <a:alpha val="4000"/>
            </a:srgbClr>
          </a:solidFill>
          <a:ln/>
        </p:spPr>
        <p:txBody>
          <a:bodyPr/>
          <a:lstStyle/>
          <a:p>
            <a:endParaRPr lang="en-IN"/>
          </a:p>
        </p:txBody>
      </p:sp>
      <p:sp>
        <p:nvSpPr>
          <p:cNvPr id="12" name="Text 10"/>
          <p:cNvSpPr/>
          <p:nvPr/>
        </p:nvSpPr>
        <p:spPr>
          <a:xfrm>
            <a:off x="594360" y="1695569"/>
            <a:ext cx="2019895" cy="208598"/>
          </a:xfrm>
          <a:prstGeom prst="rect">
            <a:avLst/>
          </a:prstGeom>
          <a:noFill/>
          <a:ln/>
        </p:spPr>
        <p:txBody>
          <a:bodyPr wrap="none" lIns="0" tIns="0" rIns="0" bIns="0" rtlCol="0" anchor="t"/>
          <a:lstStyle/>
          <a:p>
            <a:pPr marL="0" indent="0">
              <a:lnSpc>
                <a:spcPts val="1600"/>
              </a:lnSpc>
              <a:buNone/>
            </a:pPr>
            <a:r>
              <a:rPr lang="en-US" sz="1000" dirty="0">
                <a:solidFill>
                  <a:srgbClr val="746558"/>
                </a:solidFill>
                <a:latin typeface="Gelasio" pitchFamily="34" charset="0"/>
                <a:ea typeface="Gelasio" pitchFamily="34" charset="-122"/>
                <a:cs typeface="Gelasio" pitchFamily="34" charset="-120"/>
              </a:rPr>
              <a:t>T01</a:t>
            </a:r>
            <a:endParaRPr lang="en-US" sz="1000" dirty="0"/>
          </a:p>
        </p:txBody>
      </p:sp>
      <p:sp>
        <p:nvSpPr>
          <p:cNvPr id="13" name="Text 11"/>
          <p:cNvSpPr/>
          <p:nvPr/>
        </p:nvSpPr>
        <p:spPr>
          <a:xfrm>
            <a:off x="2882384" y="1695569"/>
            <a:ext cx="2016085" cy="208598"/>
          </a:xfrm>
          <a:prstGeom prst="rect">
            <a:avLst/>
          </a:prstGeom>
          <a:noFill/>
          <a:ln/>
        </p:spPr>
        <p:txBody>
          <a:bodyPr wrap="none" lIns="0" tIns="0" rIns="0" bIns="0" rtlCol="0" anchor="t"/>
          <a:lstStyle/>
          <a:p>
            <a:pPr marL="0" indent="0">
              <a:lnSpc>
                <a:spcPts val="1600"/>
              </a:lnSpc>
              <a:buNone/>
            </a:pPr>
            <a:r>
              <a:rPr lang="en-US" sz="1000" dirty="0">
                <a:solidFill>
                  <a:srgbClr val="746558"/>
                </a:solidFill>
                <a:latin typeface="Gelasio" pitchFamily="34" charset="0"/>
                <a:ea typeface="Gelasio" pitchFamily="34" charset="-122"/>
                <a:cs typeface="Gelasio" pitchFamily="34" charset="-120"/>
              </a:rPr>
              <a:t>Validate player movement</a:t>
            </a:r>
            <a:endParaRPr lang="en-US" sz="1000" dirty="0"/>
          </a:p>
        </p:txBody>
      </p:sp>
      <p:sp>
        <p:nvSpPr>
          <p:cNvPr id="14" name="Text 12"/>
          <p:cNvSpPr/>
          <p:nvPr/>
        </p:nvSpPr>
        <p:spPr>
          <a:xfrm>
            <a:off x="5166598" y="1695569"/>
            <a:ext cx="2016085" cy="417195"/>
          </a:xfrm>
          <a:prstGeom prst="rect">
            <a:avLst/>
          </a:prstGeom>
          <a:noFill/>
          <a:ln/>
        </p:spPr>
        <p:txBody>
          <a:bodyPr wrap="square" lIns="0" tIns="0" rIns="0" bIns="0" rtlCol="0" anchor="t"/>
          <a:lstStyle/>
          <a:p>
            <a:pPr marL="0" indent="0">
              <a:lnSpc>
                <a:spcPts val="1600"/>
              </a:lnSpc>
              <a:buNone/>
            </a:pPr>
            <a:r>
              <a:rPr lang="en-US" sz="1000" dirty="0">
                <a:solidFill>
                  <a:srgbClr val="746558"/>
                </a:solidFill>
                <a:latin typeface="Gelasio" pitchFamily="34" charset="0"/>
                <a:ea typeface="Gelasio" pitchFamily="34" charset="-122"/>
                <a:cs typeface="Gelasio" pitchFamily="34" charset="-120"/>
              </a:rPr>
              <a:t>Press left, right, or spacebar for jump</a:t>
            </a:r>
            <a:endParaRPr lang="en-US" sz="1000" dirty="0"/>
          </a:p>
        </p:txBody>
      </p:sp>
      <p:sp>
        <p:nvSpPr>
          <p:cNvPr id="15" name="Text 13"/>
          <p:cNvSpPr/>
          <p:nvPr/>
        </p:nvSpPr>
        <p:spPr>
          <a:xfrm>
            <a:off x="7450812" y="1695569"/>
            <a:ext cx="2016085" cy="417195"/>
          </a:xfrm>
          <a:prstGeom prst="rect">
            <a:avLst/>
          </a:prstGeom>
          <a:noFill/>
          <a:ln/>
        </p:spPr>
        <p:txBody>
          <a:bodyPr wrap="square" lIns="0" tIns="0" rIns="0" bIns="0" rtlCol="0" anchor="t"/>
          <a:lstStyle/>
          <a:p>
            <a:pPr marL="0" indent="0">
              <a:lnSpc>
                <a:spcPts val="1600"/>
              </a:lnSpc>
              <a:buNone/>
            </a:pPr>
            <a:r>
              <a:rPr lang="en-US" sz="1000" dirty="0">
                <a:solidFill>
                  <a:srgbClr val="746558"/>
                </a:solidFill>
                <a:latin typeface="Gelasio" pitchFamily="34" charset="0"/>
                <a:ea typeface="Gelasio" pitchFamily="34" charset="-122"/>
                <a:cs typeface="Gelasio" pitchFamily="34" charset="-120"/>
              </a:rPr>
              <a:t>Character moves left/right or jumps correctly</a:t>
            </a:r>
            <a:endParaRPr lang="en-US" sz="1000" dirty="0"/>
          </a:p>
        </p:txBody>
      </p:sp>
      <p:sp>
        <p:nvSpPr>
          <p:cNvPr id="16" name="Text 14"/>
          <p:cNvSpPr/>
          <p:nvPr/>
        </p:nvSpPr>
        <p:spPr>
          <a:xfrm>
            <a:off x="9735026" y="1695569"/>
            <a:ext cx="2016085" cy="208598"/>
          </a:xfrm>
          <a:prstGeom prst="rect">
            <a:avLst/>
          </a:prstGeom>
          <a:noFill/>
          <a:ln/>
        </p:spPr>
        <p:txBody>
          <a:bodyPr wrap="none" lIns="0" tIns="0" rIns="0" bIns="0" rtlCol="0" anchor="t"/>
          <a:lstStyle/>
          <a:p>
            <a:pPr marL="0" indent="0">
              <a:lnSpc>
                <a:spcPts val="1600"/>
              </a:lnSpc>
              <a:buNone/>
            </a:pPr>
            <a:r>
              <a:rPr lang="en-US" sz="1000" dirty="0">
                <a:solidFill>
                  <a:srgbClr val="746558"/>
                </a:solidFill>
                <a:latin typeface="Gelasio" pitchFamily="34" charset="0"/>
                <a:ea typeface="Gelasio" pitchFamily="34" charset="-122"/>
                <a:cs typeface="Gelasio" pitchFamily="34" charset="-120"/>
              </a:rPr>
              <a:t>Character moved as expected</a:t>
            </a:r>
            <a:endParaRPr lang="en-US" sz="1000" dirty="0"/>
          </a:p>
        </p:txBody>
      </p:sp>
      <p:sp>
        <p:nvSpPr>
          <p:cNvPr id="17" name="Text 15"/>
          <p:cNvSpPr/>
          <p:nvPr/>
        </p:nvSpPr>
        <p:spPr>
          <a:xfrm>
            <a:off x="12019240" y="1695569"/>
            <a:ext cx="2019895" cy="208598"/>
          </a:xfrm>
          <a:prstGeom prst="rect">
            <a:avLst/>
          </a:prstGeom>
          <a:noFill/>
          <a:ln/>
        </p:spPr>
        <p:txBody>
          <a:bodyPr wrap="none" lIns="0" tIns="0" rIns="0" bIns="0" rtlCol="0" anchor="t"/>
          <a:lstStyle/>
          <a:p>
            <a:pPr marL="0" indent="0">
              <a:lnSpc>
                <a:spcPts val="1600"/>
              </a:lnSpc>
              <a:buNone/>
            </a:pPr>
            <a:r>
              <a:rPr lang="en-US" sz="1000" dirty="0">
                <a:solidFill>
                  <a:srgbClr val="746558"/>
                </a:solidFill>
                <a:latin typeface="Gelasio" pitchFamily="34" charset="0"/>
                <a:ea typeface="Gelasio" pitchFamily="34" charset="-122"/>
                <a:cs typeface="Gelasio" pitchFamily="34" charset="-120"/>
              </a:rPr>
              <a:t>Passed</a:t>
            </a:r>
            <a:endParaRPr lang="en-US" sz="1000" dirty="0"/>
          </a:p>
        </p:txBody>
      </p:sp>
      <p:sp>
        <p:nvSpPr>
          <p:cNvPr id="18" name="Shape 16"/>
          <p:cNvSpPr/>
          <p:nvPr/>
        </p:nvSpPr>
        <p:spPr>
          <a:xfrm>
            <a:off x="463748" y="2198489"/>
            <a:ext cx="13705642" cy="588645"/>
          </a:xfrm>
          <a:prstGeom prst="rect">
            <a:avLst/>
          </a:prstGeom>
          <a:solidFill>
            <a:srgbClr val="FFFFFF">
              <a:alpha val="4000"/>
            </a:srgbClr>
          </a:solidFill>
          <a:ln/>
        </p:spPr>
        <p:txBody>
          <a:bodyPr/>
          <a:lstStyle/>
          <a:p>
            <a:endParaRPr lang="en-IN"/>
          </a:p>
        </p:txBody>
      </p:sp>
      <p:sp>
        <p:nvSpPr>
          <p:cNvPr id="19" name="Text 17"/>
          <p:cNvSpPr/>
          <p:nvPr/>
        </p:nvSpPr>
        <p:spPr>
          <a:xfrm>
            <a:off x="594360" y="2284214"/>
            <a:ext cx="2019895" cy="208598"/>
          </a:xfrm>
          <a:prstGeom prst="rect">
            <a:avLst/>
          </a:prstGeom>
          <a:noFill/>
          <a:ln/>
        </p:spPr>
        <p:txBody>
          <a:bodyPr wrap="none" lIns="0" tIns="0" rIns="0" bIns="0" rtlCol="0" anchor="t"/>
          <a:lstStyle/>
          <a:p>
            <a:pPr marL="0" indent="0">
              <a:lnSpc>
                <a:spcPts val="1600"/>
              </a:lnSpc>
              <a:buNone/>
            </a:pPr>
            <a:r>
              <a:rPr lang="en-US" sz="1000" dirty="0">
                <a:solidFill>
                  <a:srgbClr val="746558"/>
                </a:solidFill>
                <a:latin typeface="Gelasio" pitchFamily="34" charset="0"/>
                <a:ea typeface="Gelasio" pitchFamily="34" charset="-122"/>
                <a:cs typeface="Gelasio" pitchFamily="34" charset="-120"/>
              </a:rPr>
              <a:t>T02</a:t>
            </a:r>
            <a:endParaRPr lang="en-US" sz="1000" dirty="0"/>
          </a:p>
        </p:txBody>
      </p:sp>
      <p:sp>
        <p:nvSpPr>
          <p:cNvPr id="20" name="Text 18"/>
          <p:cNvSpPr/>
          <p:nvPr/>
        </p:nvSpPr>
        <p:spPr>
          <a:xfrm>
            <a:off x="2882384" y="2284214"/>
            <a:ext cx="2016085" cy="208598"/>
          </a:xfrm>
          <a:prstGeom prst="rect">
            <a:avLst/>
          </a:prstGeom>
          <a:noFill/>
          <a:ln/>
        </p:spPr>
        <p:txBody>
          <a:bodyPr wrap="none" lIns="0" tIns="0" rIns="0" bIns="0" rtlCol="0" anchor="t"/>
          <a:lstStyle/>
          <a:p>
            <a:pPr marL="0" indent="0">
              <a:lnSpc>
                <a:spcPts val="1600"/>
              </a:lnSpc>
              <a:buNone/>
            </a:pPr>
            <a:r>
              <a:rPr lang="en-US" sz="1000" dirty="0">
                <a:solidFill>
                  <a:srgbClr val="746558"/>
                </a:solidFill>
                <a:latin typeface="Gelasio" pitchFamily="34" charset="0"/>
                <a:ea typeface="Gelasio" pitchFamily="34" charset="-122"/>
                <a:cs typeface="Gelasio" pitchFamily="34" charset="-120"/>
              </a:rPr>
              <a:t>Validate collision with platforms</a:t>
            </a:r>
            <a:endParaRPr lang="en-US" sz="1000" dirty="0"/>
          </a:p>
        </p:txBody>
      </p:sp>
      <p:sp>
        <p:nvSpPr>
          <p:cNvPr id="21" name="Text 19"/>
          <p:cNvSpPr/>
          <p:nvPr/>
        </p:nvSpPr>
        <p:spPr>
          <a:xfrm>
            <a:off x="5166598" y="2284214"/>
            <a:ext cx="2016085" cy="208598"/>
          </a:xfrm>
          <a:prstGeom prst="rect">
            <a:avLst/>
          </a:prstGeom>
          <a:noFill/>
          <a:ln/>
        </p:spPr>
        <p:txBody>
          <a:bodyPr wrap="none" lIns="0" tIns="0" rIns="0" bIns="0" rtlCol="0" anchor="t"/>
          <a:lstStyle/>
          <a:p>
            <a:pPr marL="0" indent="0">
              <a:lnSpc>
                <a:spcPts val="1600"/>
              </a:lnSpc>
              <a:buNone/>
            </a:pPr>
            <a:r>
              <a:rPr lang="en-US" sz="1000" dirty="0">
                <a:solidFill>
                  <a:srgbClr val="746558"/>
                </a:solidFill>
                <a:latin typeface="Gelasio" pitchFamily="34" charset="0"/>
                <a:ea typeface="Gelasio" pitchFamily="34" charset="-122"/>
                <a:cs typeface="Gelasio" pitchFamily="34" charset="-120"/>
              </a:rPr>
              <a:t>Move player to platform and jump</a:t>
            </a:r>
            <a:endParaRPr lang="en-US" sz="1000" dirty="0"/>
          </a:p>
        </p:txBody>
      </p:sp>
      <p:sp>
        <p:nvSpPr>
          <p:cNvPr id="22" name="Text 20"/>
          <p:cNvSpPr/>
          <p:nvPr/>
        </p:nvSpPr>
        <p:spPr>
          <a:xfrm>
            <a:off x="7450812" y="2284214"/>
            <a:ext cx="2016085" cy="417195"/>
          </a:xfrm>
          <a:prstGeom prst="rect">
            <a:avLst/>
          </a:prstGeom>
          <a:noFill/>
          <a:ln/>
        </p:spPr>
        <p:txBody>
          <a:bodyPr wrap="square" lIns="0" tIns="0" rIns="0" bIns="0" rtlCol="0" anchor="t"/>
          <a:lstStyle/>
          <a:p>
            <a:pPr marL="0" indent="0">
              <a:lnSpc>
                <a:spcPts val="1600"/>
              </a:lnSpc>
              <a:buNone/>
            </a:pPr>
            <a:r>
              <a:rPr lang="en-US" sz="1000" dirty="0">
                <a:solidFill>
                  <a:srgbClr val="746558"/>
                </a:solidFill>
                <a:latin typeface="Gelasio" pitchFamily="34" charset="0"/>
                <a:ea typeface="Gelasio" pitchFamily="34" charset="-122"/>
                <a:cs typeface="Gelasio" pitchFamily="34" charset="-120"/>
              </a:rPr>
              <a:t>Player lands or interacts with platform</a:t>
            </a:r>
            <a:endParaRPr lang="en-US" sz="1000" dirty="0"/>
          </a:p>
        </p:txBody>
      </p:sp>
      <p:sp>
        <p:nvSpPr>
          <p:cNvPr id="23" name="Text 21"/>
          <p:cNvSpPr/>
          <p:nvPr/>
        </p:nvSpPr>
        <p:spPr>
          <a:xfrm>
            <a:off x="9735026" y="2284214"/>
            <a:ext cx="2016085" cy="208598"/>
          </a:xfrm>
          <a:prstGeom prst="rect">
            <a:avLst/>
          </a:prstGeom>
          <a:noFill/>
          <a:ln/>
        </p:spPr>
        <p:txBody>
          <a:bodyPr wrap="none" lIns="0" tIns="0" rIns="0" bIns="0" rtlCol="0" anchor="t"/>
          <a:lstStyle/>
          <a:p>
            <a:pPr marL="0" indent="0">
              <a:lnSpc>
                <a:spcPts val="1600"/>
              </a:lnSpc>
              <a:buNone/>
            </a:pPr>
            <a:r>
              <a:rPr lang="en-US" sz="1000" dirty="0">
                <a:solidFill>
                  <a:srgbClr val="746558"/>
                </a:solidFill>
                <a:latin typeface="Gelasio" pitchFamily="34" charset="0"/>
                <a:ea typeface="Gelasio" pitchFamily="34" charset="-122"/>
                <a:cs typeface="Gelasio" pitchFamily="34" charset="-120"/>
              </a:rPr>
              <a:t>Platform collision detected</a:t>
            </a:r>
            <a:endParaRPr lang="en-US" sz="1000" dirty="0"/>
          </a:p>
        </p:txBody>
      </p:sp>
      <p:sp>
        <p:nvSpPr>
          <p:cNvPr id="24" name="Text 22"/>
          <p:cNvSpPr/>
          <p:nvPr/>
        </p:nvSpPr>
        <p:spPr>
          <a:xfrm>
            <a:off x="12019240" y="2284214"/>
            <a:ext cx="2019895" cy="208598"/>
          </a:xfrm>
          <a:prstGeom prst="rect">
            <a:avLst/>
          </a:prstGeom>
          <a:noFill/>
          <a:ln/>
        </p:spPr>
        <p:txBody>
          <a:bodyPr wrap="none" lIns="0" tIns="0" rIns="0" bIns="0" rtlCol="0" anchor="t"/>
          <a:lstStyle/>
          <a:p>
            <a:pPr marL="0" indent="0">
              <a:lnSpc>
                <a:spcPts val="1600"/>
              </a:lnSpc>
              <a:buNone/>
            </a:pPr>
            <a:r>
              <a:rPr lang="en-US" sz="1000" dirty="0">
                <a:solidFill>
                  <a:srgbClr val="746558"/>
                </a:solidFill>
                <a:latin typeface="Gelasio" pitchFamily="34" charset="0"/>
                <a:ea typeface="Gelasio" pitchFamily="34" charset="-122"/>
                <a:cs typeface="Gelasio" pitchFamily="34" charset="-120"/>
              </a:rPr>
              <a:t>Passed</a:t>
            </a:r>
            <a:endParaRPr lang="en-US" sz="1000" dirty="0"/>
          </a:p>
        </p:txBody>
      </p:sp>
      <p:sp>
        <p:nvSpPr>
          <p:cNvPr id="25" name="Shape 23"/>
          <p:cNvSpPr/>
          <p:nvPr/>
        </p:nvSpPr>
        <p:spPr>
          <a:xfrm>
            <a:off x="463748" y="2787134"/>
            <a:ext cx="13705642" cy="380047"/>
          </a:xfrm>
          <a:prstGeom prst="rect">
            <a:avLst/>
          </a:prstGeom>
          <a:solidFill>
            <a:srgbClr val="000000">
              <a:alpha val="4000"/>
            </a:srgbClr>
          </a:solidFill>
          <a:ln/>
        </p:spPr>
        <p:txBody>
          <a:bodyPr/>
          <a:lstStyle/>
          <a:p>
            <a:endParaRPr lang="en-IN"/>
          </a:p>
        </p:txBody>
      </p:sp>
      <p:sp>
        <p:nvSpPr>
          <p:cNvPr id="26" name="Text 24"/>
          <p:cNvSpPr/>
          <p:nvPr/>
        </p:nvSpPr>
        <p:spPr>
          <a:xfrm>
            <a:off x="594360" y="2872859"/>
            <a:ext cx="2019895" cy="208598"/>
          </a:xfrm>
          <a:prstGeom prst="rect">
            <a:avLst/>
          </a:prstGeom>
          <a:noFill/>
          <a:ln/>
        </p:spPr>
        <p:txBody>
          <a:bodyPr wrap="none" lIns="0" tIns="0" rIns="0" bIns="0" rtlCol="0" anchor="t"/>
          <a:lstStyle/>
          <a:p>
            <a:pPr marL="0" indent="0">
              <a:lnSpc>
                <a:spcPts val="1600"/>
              </a:lnSpc>
              <a:buNone/>
            </a:pPr>
            <a:r>
              <a:rPr lang="en-US" sz="1000" dirty="0">
                <a:solidFill>
                  <a:srgbClr val="746558"/>
                </a:solidFill>
                <a:latin typeface="Gelasio" pitchFamily="34" charset="0"/>
                <a:ea typeface="Gelasio" pitchFamily="34" charset="-122"/>
                <a:cs typeface="Gelasio" pitchFamily="34" charset="-120"/>
              </a:rPr>
              <a:t>T03</a:t>
            </a:r>
            <a:endParaRPr lang="en-US" sz="1000" dirty="0"/>
          </a:p>
        </p:txBody>
      </p:sp>
      <p:sp>
        <p:nvSpPr>
          <p:cNvPr id="27" name="Text 25"/>
          <p:cNvSpPr/>
          <p:nvPr/>
        </p:nvSpPr>
        <p:spPr>
          <a:xfrm>
            <a:off x="2882384" y="2872859"/>
            <a:ext cx="2016085" cy="208598"/>
          </a:xfrm>
          <a:prstGeom prst="rect">
            <a:avLst/>
          </a:prstGeom>
          <a:noFill/>
          <a:ln/>
        </p:spPr>
        <p:txBody>
          <a:bodyPr wrap="none" lIns="0" tIns="0" rIns="0" bIns="0" rtlCol="0" anchor="t"/>
          <a:lstStyle/>
          <a:p>
            <a:pPr marL="0" indent="0">
              <a:lnSpc>
                <a:spcPts val="1600"/>
              </a:lnSpc>
              <a:buNone/>
            </a:pPr>
            <a:r>
              <a:rPr lang="en-US" sz="1000" dirty="0">
                <a:solidFill>
                  <a:srgbClr val="746558"/>
                </a:solidFill>
                <a:latin typeface="Gelasio" pitchFamily="34" charset="0"/>
                <a:ea typeface="Gelasio" pitchFamily="34" charset="-122"/>
                <a:cs typeface="Gelasio" pitchFamily="34" charset="-120"/>
              </a:rPr>
              <a:t>Test gravity behavior</a:t>
            </a:r>
            <a:endParaRPr lang="en-US" sz="1000" dirty="0"/>
          </a:p>
        </p:txBody>
      </p:sp>
      <p:sp>
        <p:nvSpPr>
          <p:cNvPr id="28" name="Text 26"/>
          <p:cNvSpPr/>
          <p:nvPr/>
        </p:nvSpPr>
        <p:spPr>
          <a:xfrm>
            <a:off x="5166598" y="2872859"/>
            <a:ext cx="2016085" cy="208598"/>
          </a:xfrm>
          <a:prstGeom prst="rect">
            <a:avLst/>
          </a:prstGeom>
          <a:noFill/>
          <a:ln/>
        </p:spPr>
        <p:txBody>
          <a:bodyPr wrap="none" lIns="0" tIns="0" rIns="0" bIns="0" rtlCol="0" anchor="t"/>
          <a:lstStyle/>
          <a:p>
            <a:pPr marL="0" indent="0">
              <a:lnSpc>
                <a:spcPts val="1600"/>
              </a:lnSpc>
              <a:buNone/>
            </a:pPr>
            <a:r>
              <a:rPr lang="en-US" sz="1000" dirty="0">
                <a:solidFill>
                  <a:srgbClr val="746558"/>
                </a:solidFill>
                <a:latin typeface="Gelasio" pitchFamily="34" charset="0"/>
                <a:ea typeface="Gelasio" pitchFamily="34" charset="-122"/>
                <a:cs typeface="Gelasio" pitchFamily="34" charset="-120"/>
              </a:rPr>
              <a:t>Let the player fall from a height</a:t>
            </a:r>
            <a:endParaRPr lang="en-US" sz="1000" dirty="0"/>
          </a:p>
        </p:txBody>
      </p:sp>
      <p:sp>
        <p:nvSpPr>
          <p:cNvPr id="29" name="Text 27"/>
          <p:cNvSpPr/>
          <p:nvPr/>
        </p:nvSpPr>
        <p:spPr>
          <a:xfrm>
            <a:off x="7450812" y="2872859"/>
            <a:ext cx="2016085" cy="208598"/>
          </a:xfrm>
          <a:prstGeom prst="rect">
            <a:avLst/>
          </a:prstGeom>
          <a:noFill/>
          <a:ln/>
        </p:spPr>
        <p:txBody>
          <a:bodyPr wrap="none" lIns="0" tIns="0" rIns="0" bIns="0" rtlCol="0" anchor="t"/>
          <a:lstStyle/>
          <a:p>
            <a:pPr marL="0" indent="0">
              <a:lnSpc>
                <a:spcPts val="1600"/>
              </a:lnSpc>
              <a:buNone/>
            </a:pPr>
            <a:r>
              <a:rPr lang="en-US" sz="1000" dirty="0">
                <a:solidFill>
                  <a:srgbClr val="746558"/>
                </a:solidFill>
                <a:latin typeface="Gelasio" pitchFamily="34" charset="0"/>
                <a:ea typeface="Gelasio" pitchFamily="34" charset="-122"/>
                <a:cs typeface="Gelasio" pitchFamily="34" charset="-120"/>
              </a:rPr>
              <a:t>Character falls according to gravity</a:t>
            </a:r>
            <a:endParaRPr lang="en-US" sz="1000" dirty="0"/>
          </a:p>
        </p:txBody>
      </p:sp>
      <p:sp>
        <p:nvSpPr>
          <p:cNvPr id="30" name="Text 28"/>
          <p:cNvSpPr/>
          <p:nvPr/>
        </p:nvSpPr>
        <p:spPr>
          <a:xfrm>
            <a:off x="9735026" y="2872859"/>
            <a:ext cx="2016085" cy="208598"/>
          </a:xfrm>
          <a:prstGeom prst="rect">
            <a:avLst/>
          </a:prstGeom>
          <a:noFill/>
          <a:ln/>
        </p:spPr>
        <p:txBody>
          <a:bodyPr wrap="none" lIns="0" tIns="0" rIns="0" bIns="0" rtlCol="0" anchor="t"/>
          <a:lstStyle/>
          <a:p>
            <a:pPr marL="0" indent="0">
              <a:lnSpc>
                <a:spcPts val="1600"/>
              </a:lnSpc>
              <a:buNone/>
            </a:pPr>
            <a:r>
              <a:rPr lang="en-US" sz="1000" dirty="0">
                <a:solidFill>
                  <a:srgbClr val="746558"/>
                </a:solidFill>
                <a:latin typeface="Gelasio" pitchFamily="34" charset="0"/>
                <a:ea typeface="Gelasio" pitchFamily="34" charset="-122"/>
                <a:cs typeface="Gelasio" pitchFamily="34" charset="-120"/>
              </a:rPr>
              <a:t>Gravity applied correctly</a:t>
            </a:r>
            <a:endParaRPr lang="en-US" sz="1000" dirty="0"/>
          </a:p>
        </p:txBody>
      </p:sp>
      <p:sp>
        <p:nvSpPr>
          <p:cNvPr id="31" name="Text 29"/>
          <p:cNvSpPr/>
          <p:nvPr/>
        </p:nvSpPr>
        <p:spPr>
          <a:xfrm>
            <a:off x="12019240" y="2872859"/>
            <a:ext cx="2019895" cy="208598"/>
          </a:xfrm>
          <a:prstGeom prst="rect">
            <a:avLst/>
          </a:prstGeom>
          <a:noFill/>
          <a:ln/>
        </p:spPr>
        <p:txBody>
          <a:bodyPr wrap="none" lIns="0" tIns="0" rIns="0" bIns="0" rtlCol="0" anchor="t"/>
          <a:lstStyle/>
          <a:p>
            <a:pPr marL="0" indent="0">
              <a:lnSpc>
                <a:spcPts val="1600"/>
              </a:lnSpc>
              <a:buNone/>
            </a:pPr>
            <a:r>
              <a:rPr lang="en-US" sz="1000" dirty="0">
                <a:solidFill>
                  <a:srgbClr val="746558"/>
                </a:solidFill>
                <a:latin typeface="Gelasio" pitchFamily="34" charset="0"/>
                <a:ea typeface="Gelasio" pitchFamily="34" charset="-122"/>
                <a:cs typeface="Gelasio" pitchFamily="34" charset="-120"/>
              </a:rPr>
              <a:t>Passed</a:t>
            </a:r>
            <a:endParaRPr lang="en-US" sz="1000" dirty="0"/>
          </a:p>
        </p:txBody>
      </p:sp>
      <p:sp>
        <p:nvSpPr>
          <p:cNvPr id="32" name="Shape 30"/>
          <p:cNvSpPr/>
          <p:nvPr/>
        </p:nvSpPr>
        <p:spPr>
          <a:xfrm>
            <a:off x="463748" y="3167182"/>
            <a:ext cx="13705642" cy="380047"/>
          </a:xfrm>
          <a:prstGeom prst="rect">
            <a:avLst/>
          </a:prstGeom>
          <a:solidFill>
            <a:srgbClr val="FFFFFF">
              <a:alpha val="4000"/>
            </a:srgbClr>
          </a:solidFill>
          <a:ln/>
        </p:spPr>
        <p:txBody>
          <a:bodyPr/>
          <a:lstStyle/>
          <a:p>
            <a:endParaRPr lang="en-IN"/>
          </a:p>
        </p:txBody>
      </p:sp>
      <p:sp>
        <p:nvSpPr>
          <p:cNvPr id="33" name="Text 31"/>
          <p:cNvSpPr/>
          <p:nvPr/>
        </p:nvSpPr>
        <p:spPr>
          <a:xfrm>
            <a:off x="594360" y="3252907"/>
            <a:ext cx="2019895" cy="208598"/>
          </a:xfrm>
          <a:prstGeom prst="rect">
            <a:avLst/>
          </a:prstGeom>
          <a:noFill/>
          <a:ln/>
        </p:spPr>
        <p:txBody>
          <a:bodyPr wrap="none" lIns="0" tIns="0" rIns="0" bIns="0" rtlCol="0" anchor="t"/>
          <a:lstStyle/>
          <a:p>
            <a:pPr marL="0" indent="0">
              <a:lnSpc>
                <a:spcPts val="1600"/>
              </a:lnSpc>
              <a:buNone/>
            </a:pPr>
            <a:r>
              <a:rPr lang="en-US" sz="1000" dirty="0">
                <a:solidFill>
                  <a:srgbClr val="746558"/>
                </a:solidFill>
                <a:latin typeface="Gelasio" pitchFamily="34" charset="0"/>
                <a:ea typeface="Gelasio" pitchFamily="34" charset="-122"/>
                <a:cs typeface="Gelasio" pitchFamily="34" charset="-120"/>
              </a:rPr>
              <a:t>T04</a:t>
            </a:r>
            <a:endParaRPr lang="en-US" sz="1000" dirty="0"/>
          </a:p>
        </p:txBody>
      </p:sp>
      <p:sp>
        <p:nvSpPr>
          <p:cNvPr id="34" name="Text 32"/>
          <p:cNvSpPr/>
          <p:nvPr/>
        </p:nvSpPr>
        <p:spPr>
          <a:xfrm>
            <a:off x="2882384" y="3252907"/>
            <a:ext cx="2016085" cy="208598"/>
          </a:xfrm>
          <a:prstGeom prst="rect">
            <a:avLst/>
          </a:prstGeom>
          <a:noFill/>
          <a:ln/>
        </p:spPr>
        <p:txBody>
          <a:bodyPr wrap="none" lIns="0" tIns="0" rIns="0" bIns="0" rtlCol="0" anchor="t"/>
          <a:lstStyle/>
          <a:p>
            <a:pPr marL="0" indent="0">
              <a:lnSpc>
                <a:spcPts val="1600"/>
              </a:lnSpc>
              <a:buNone/>
            </a:pPr>
            <a:r>
              <a:rPr lang="en-US" sz="1000" dirty="0">
                <a:solidFill>
                  <a:srgbClr val="746558"/>
                </a:solidFill>
                <a:latin typeface="Gelasio" pitchFamily="34" charset="0"/>
                <a:ea typeface="Gelasio" pitchFamily="34" charset="-122"/>
                <a:cs typeface="Gelasio" pitchFamily="34" charset="-120"/>
              </a:rPr>
              <a:t>Test jumping height</a:t>
            </a:r>
            <a:endParaRPr lang="en-US" sz="1000" dirty="0"/>
          </a:p>
        </p:txBody>
      </p:sp>
      <p:sp>
        <p:nvSpPr>
          <p:cNvPr id="35" name="Text 33"/>
          <p:cNvSpPr/>
          <p:nvPr/>
        </p:nvSpPr>
        <p:spPr>
          <a:xfrm>
            <a:off x="5166598" y="3252907"/>
            <a:ext cx="2016085" cy="208598"/>
          </a:xfrm>
          <a:prstGeom prst="rect">
            <a:avLst/>
          </a:prstGeom>
          <a:noFill/>
          <a:ln/>
        </p:spPr>
        <p:txBody>
          <a:bodyPr wrap="none" lIns="0" tIns="0" rIns="0" bIns="0" rtlCol="0" anchor="t"/>
          <a:lstStyle/>
          <a:p>
            <a:pPr marL="0" indent="0">
              <a:lnSpc>
                <a:spcPts val="1600"/>
              </a:lnSpc>
              <a:buNone/>
            </a:pPr>
            <a:r>
              <a:rPr lang="en-US" sz="1000" dirty="0">
                <a:solidFill>
                  <a:srgbClr val="746558"/>
                </a:solidFill>
                <a:latin typeface="Gelasio" pitchFamily="34" charset="0"/>
                <a:ea typeface="Gelasio" pitchFamily="34" charset="-122"/>
                <a:cs typeface="Gelasio" pitchFamily="34" charset="-120"/>
              </a:rPr>
              <a:t>Press spacebar to jump</a:t>
            </a:r>
            <a:endParaRPr lang="en-US" sz="1000" dirty="0"/>
          </a:p>
        </p:txBody>
      </p:sp>
      <p:sp>
        <p:nvSpPr>
          <p:cNvPr id="36" name="Text 34"/>
          <p:cNvSpPr/>
          <p:nvPr/>
        </p:nvSpPr>
        <p:spPr>
          <a:xfrm>
            <a:off x="7450812" y="3252907"/>
            <a:ext cx="2016085" cy="208598"/>
          </a:xfrm>
          <a:prstGeom prst="rect">
            <a:avLst/>
          </a:prstGeom>
          <a:noFill/>
          <a:ln/>
        </p:spPr>
        <p:txBody>
          <a:bodyPr wrap="none" lIns="0" tIns="0" rIns="0" bIns="0" rtlCol="0" anchor="t"/>
          <a:lstStyle/>
          <a:p>
            <a:pPr marL="0" indent="0">
              <a:lnSpc>
                <a:spcPts val="1600"/>
              </a:lnSpc>
              <a:buNone/>
            </a:pPr>
            <a:r>
              <a:rPr lang="en-US" sz="1000" dirty="0">
                <a:solidFill>
                  <a:srgbClr val="746558"/>
                </a:solidFill>
                <a:latin typeface="Gelasio" pitchFamily="34" charset="0"/>
                <a:ea typeface="Gelasio" pitchFamily="34" charset="-122"/>
                <a:cs typeface="Gelasio" pitchFamily="34" charset="-120"/>
              </a:rPr>
              <a:t>Character jumps to a fixed height</a:t>
            </a:r>
            <a:endParaRPr lang="en-US" sz="1000" dirty="0"/>
          </a:p>
        </p:txBody>
      </p:sp>
      <p:sp>
        <p:nvSpPr>
          <p:cNvPr id="37" name="Text 35"/>
          <p:cNvSpPr/>
          <p:nvPr/>
        </p:nvSpPr>
        <p:spPr>
          <a:xfrm>
            <a:off x="9735026" y="3252907"/>
            <a:ext cx="2016085" cy="208598"/>
          </a:xfrm>
          <a:prstGeom prst="rect">
            <a:avLst/>
          </a:prstGeom>
          <a:noFill/>
          <a:ln/>
        </p:spPr>
        <p:txBody>
          <a:bodyPr wrap="none" lIns="0" tIns="0" rIns="0" bIns="0" rtlCol="0" anchor="t"/>
          <a:lstStyle/>
          <a:p>
            <a:pPr marL="0" indent="0">
              <a:lnSpc>
                <a:spcPts val="1600"/>
              </a:lnSpc>
              <a:buNone/>
            </a:pPr>
            <a:r>
              <a:rPr lang="en-US" sz="1000" dirty="0">
                <a:solidFill>
                  <a:srgbClr val="746558"/>
                </a:solidFill>
                <a:latin typeface="Gelasio" pitchFamily="34" charset="0"/>
                <a:ea typeface="Gelasio" pitchFamily="34" charset="-122"/>
                <a:cs typeface="Gelasio" pitchFamily="34" charset="-120"/>
              </a:rPr>
              <a:t>Jump height correct</a:t>
            </a:r>
            <a:endParaRPr lang="en-US" sz="1000" dirty="0"/>
          </a:p>
        </p:txBody>
      </p:sp>
      <p:sp>
        <p:nvSpPr>
          <p:cNvPr id="38" name="Text 36"/>
          <p:cNvSpPr/>
          <p:nvPr/>
        </p:nvSpPr>
        <p:spPr>
          <a:xfrm>
            <a:off x="12019240" y="3252907"/>
            <a:ext cx="2019895" cy="208598"/>
          </a:xfrm>
          <a:prstGeom prst="rect">
            <a:avLst/>
          </a:prstGeom>
          <a:noFill/>
          <a:ln/>
        </p:spPr>
        <p:txBody>
          <a:bodyPr wrap="none" lIns="0" tIns="0" rIns="0" bIns="0" rtlCol="0" anchor="t"/>
          <a:lstStyle/>
          <a:p>
            <a:pPr marL="0" indent="0">
              <a:lnSpc>
                <a:spcPts val="1600"/>
              </a:lnSpc>
              <a:buNone/>
            </a:pPr>
            <a:r>
              <a:rPr lang="en-US" sz="1000" dirty="0">
                <a:solidFill>
                  <a:srgbClr val="746558"/>
                </a:solidFill>
                <a:latin typeface="Gelasio" pitchFamily="34" charset="0"/>
                <a:ea typeface="Gelasio" pitchFamily="34" charset="-122"/>
                <a:cs typeface="Gelasio" pitchFamily="34" charset="-120"/>
              </a:rPr>
              <a:t>Passed</a:t>
            </a:r>
            <a:endParaRPr lang="en-US" sz="1000" dirty="0"/>
          </a:p>
        </p:txBody>
      </p:sp>
      <p:sp>
        <p:nvSpPr>
          <p:cNvPr id="39" name="Shape 37"/>
          <p:cNvSpPr/>
          <p:nvPr/>
        </p:nvSpPr>
        <p:spPr>
          <a:xfrm>
            <a:off x="463748" y="3547229"/>
            <a:ext cx="13705642" cy="588645"/>
          </a:xfrm>
          <a:prstGeom prst="rect">
            <a:avLst/>
          </a:prstGeom>
          <a:solidFill>
            <a:srgbClr val="000000">
              <a:alpha val="4000"/>
            </a:srgbClr>
          </a:solidFill>
          <a:ln/>
        </p:spPr>
        <p:txBody>
          <a:bodyPr/>
          <a:lstStyle/>
          <a:p>
            <a:endParaRPr lang="en-IN"/>
          </a:p>
        </p:txBody>
      </p:sp>
      <p:sp>
        <p:nvSpPr>
          <p:cNvPr id="40" name="Text 38"/>
          <p:cNvSpPr/>
          <p:nvPr/>
        </p:nvSpPr>
        <p:spPr>
          <a:xfrm>
            <a:off x="594360" y="3632954"/>
            <a:ext cx="2019895" cy="208598"/>
          </a:xfrm>
          <a:prstGeom prst="rect">
            <a:avLst/>
          </a:prstGeom>
          <a:noFill/>
          <a:ln/>
        </p:spPr>
        <p:txBody>
          <a:bodyPr wrap="none" lIns="0" tIns="0" rIns="0" bIns="0" rtlCol="0" anchor="t"/>
          <a:lstStyle/>
          <a:p>
            <a:pPr marL="0" indent="0">
              <a:lnSpc>
                <a:spcPts val="1600"/>
              </a:lnSpc>
              <a:buNone/>
            </a:pPr>
            <a:r>
              <a:rPr lang="en-US" sz="1000" dirty="0">
                <a:solidFill>
                  <a:srgbClr val="746558"/>
                </a:solidFill>
                <a:latin typeface="Gelasio" pitchFamily="34" charset="0"/>
                <a:ea typeface="Gelasio" pitchFamily="34" charset="-122"/>
                <a:cs typeface="Gelasio" pitchFamily="34" charset="-120"/>
              </a:rPr>
              <a:t>T05</a:t>
            </a:r>
            <a:endParaRPr lang="en-US" sz="1000" dirty="0"/>
          </a:p>
        </p:txBody>
      </p:sp>
      <p:sp>
        <p:nvSpPr>
          <p:cNvPr id="41" name="Text 39"/>
          <p:cNvSpPr/>
          <p:nvPr/>
        </p:nvSpPr>
        <p:spPr>
          <a:xfrm>
            <a:off x="2882384" y="3632954"/>
            <a:ext cx="2016085" cy="208598"/>
          </a:xfrm>
          <a:prstGeom prst="rect">
            <a:avLst/>
          </a:prstGeom>
          <a:noFill/>
          <a:ln/>
        </p:spPr>
        <p:txBody>
          <a:bodyPr wrap="none" lIns="0" tIns="0" rIns="0" bIns="0" rtlCol="0" anchor="t"/>
          <a:lstStyle/>
          <a:p>
            <a:pPr marL="0" indent="0">
              <a:lnSpc>
                <a:spcPts val="1600"/>
              </a:lnSpc>
              <a:buNone/>
            </a:pPr>
            <a:r>
              <a:rPr lang="en-US" sz="1000" dirty="0">
                <a:solidFill>
                  <a:srgbClr val="746558"/>
                </a:solidFill>
                <a:latin typeface="Gelasio" pitchFamily="34" charset="0"/>
                <a:ea typeface="Gelasio" pitchFamily="34" charset="-122"/>
                <a:cs typeface="Gelasio" pitchFamily="34" charset="-120"/>
              </a:rPr>
              <a:t>Validate collision with obstacles</a:t>
            </a:r>
            <a:endParaRPr lang="en-US" sz="1000" dirty="0"/>
          </a:p>
        </p:txBody>
      </p:sp>
      <p:sp>
        <p:nvSpPr>
          <p:cNvPr id="42" name="Text 40"/>
          <p:cNvSpPr/>
          <p:nvPr/>
        </p:nvSpPr>
        <p:spPr>
          <a:xfrm>
            <a:off x="5166598" y="3632954"/>
            <a:ext cx="2016085" cy="417195"/>
          </a:xfrm>
          <a:prstGeom prst="rect">
            <a:avLst/>
          </a:prstGeom>
          <a:noFill/>
          <a:ln/>
        </p:spPr>
        <p:txBody>
          <a:bodyPr wrap="square" lIns="0" tIns="0" rIns="0" bIns="0" rtlCol="0" anchor="t"/>
          <a:lstStyle/>
          <a:p>
            <a:pPr marL="0" indent="0">
              <a:lnSpc>
                <a:spcPts val="1600"/>
              </a:lnSpc>
              <a:buNone/>
            </a:pPr>
            <a:r>
              <a:rPr lang="en-US" sz="1000" dirty="0">
                <a:solidFill>
                  <a:srgbClr val="746558"/>
                </a:solidFill>
                <a:latin typeface="Gelasio" pitchFamily="34" charset="0"/>
                <a:ea typeface="Gelasio" pitchFamily="34" charset="-122"/>
                <a:cs typeface="Gelasio" pitchFamily="34" charset="-120"/>
              </a:rPr>
              <a:t>Move player into spikes or obstacles</a:t>
            </a:r>
            <a:endParaRPr lang="en-US" sz="1000" dirty="0"/>
          </a:p>
        </p:txBody>
      </p:sp>
      <p:sp>
        <p:nvSpPr>
          <p:cNvPr id="43" name="Text 41"/>
          <p:cNvSpPr/>
          <p:nvPr/>
        </p:nvSpPr>
        <p:spPr>
          <a:xfrm>
            <a:off x="7450812" y="3632954"/>
            <a:ext cx="2016085" cy="208598"/>
          </a:xfrm>
          <a:prstGeom prst="rect">
            <a:avLst/>
          </a:prstGeom>
          <a:noFill/>
          <a:ln/>
        </p:spPr>
        <p:txBody>
          <a:bodyPr wrap="none" lIns="0" tIns="0" rIns="0" bIns="0" rtlCol="0" anchor="t"/>
          <a:lstStyle/>
          <a:p>
            <a:pPr marL="0" indent="0">
              <a:lnSpc>
                <a:spcPts val="1600"/>
              </a:lnSpc>
              <a:buNone/>
            </a:pPr>
            <a:r>
              <a:rPr lang="en-US" sz="1000" dirty="0">
                <a:solidFill>
                  <a:srgbClr val="746558"/>
                </a:solidFill>
                <a:latin typeface="Gelasio" pitchFamily="34" charset="0"/>
                <a:ea typeface="Gelasio" pitchFamily="34" charset="-122"/>
                <a:cs typeface="Gelasio" pitchFamily="34" charset="-120"/>
              </a:rPr>
              <a:t>Player loses health or dies</a:t>
            </a:r>
            <a:endParaRPr lang="en-US" sz="1000" dirty="0"/>
          </a:p>
        </p:txBody>
      </p:sp>
      <p:sp>
        <p:nvSpPr>
          <p:cNvPr id="44" name="Text 42"/>
          <p:cNvSpPr/>
          <p:nvPr/>
        </p:nvSpPr>
        <p:spPr>
          <a:xfrm>
            <a:off x="9735026" y="3632954"/>
            <a:ext cx="2016085" cy="208598"/>
          </a:xfrm>
          <a:prstGeom prst="rect">
            <a:avLst/>
          </a:prstGeom>
          <a:noFill/>
          <a:ln/>
        </p:spPr>
        <p:txBody>
          <a:bodyPr wrap="none" lIns="0" tIns="0" rIns="0" bIns="0" rtlCol="0" anchor="t"/>
          <a:lstStyle/>
          <a:p>
            <a:pPr marL="0" indent="0">
              <a:lnSpc>
                <a:spcPts val="1600"/>
              </a:lnSpc>
              <a:buNone/>
            </a:pPr>
            <a:r>
              <a:rPr lang="en-US" sz="1000" dirty="0">
                <a:solidFill>
                  <a:srgbClr val="746558"/>
                </a:solidFill>
                <a:latin typeface="Gelasio" pitchFamily="34" charset="0"/>
                <a:ea typeface="Gelasio" pitchFamily="34" charset="-122"/>
                <a:cs typeface="Gelasio" pitchFamily="34" charset="-120"/>
              </a:rPr>
              <a:t>Collision detection with obstacles</a:t>
            </a:r>
            <a:endParaRPr lang="en-US" sz="1000" dirty="0"/>
          </a:p>
        </p:txBody>
      </p:sp>
      <p:sp>
        <p:nvSpPr>
          <p:cNvPr id="45" name="Text 43"/>
          <p:cNvSpPr/>
          <p:nvPr/>
        </p:nvSpPr>
        <p:spPr>
          <a:xfrm>
            <a:off x="12019240" y="3632954"/>
            <a:ext cx="2019895" cy="208598"/>
          </a:xfrm>
          <a:prstGeom prst="rect">
            <a:avLst/>
          </a:prstGeom>
          <a:noFill/>
          <a:ln/>
        </p:spPr>
        <p:txBody>
          <a:bodyPr wrap="none" lIns="0" tIns="0" rIns="0" bIns="0" rtlCol="0" anchor="t"/>
          <a:lstStyle/>
          <a:p>
            <a:pPr marL="0" indent="0">
              <a:lnSpc>
                <a:spcPts val="1600"/>
              </a:lnSpc>
              <a:buNone/>
            </a:pPr>
            <a:r>
              <a:rPr lang="en-US" sz="1000" dirty="0">
                <a:solidFill>
                  <a:srgbClr val="746558"/>
                </a:solidFill>
                <a:latin typeface="Gelasio" pitchFamily="34" charset="0"/>
                <a:ea typeface="Gelasio" pitchFamily="34" charset="-122"/>
                <a:cs typeface="Gelasio" pitchFamily="34" charset="-120"/>
              </a:rPr>
              <a:t>Passed</a:t>
            </a:r>
            <a:endParaRPr lang="en-US" sz="1000" dirty="0"/>
          </a:p>
        </p:txBody>
      </p:sp>
      <p:sp>
        <p:nvSpPr>
          <p:cNvPr id="46" name="Shape 44"/>
          <p:cNvSpPr/>
          <p:nvPr/>
        </p:nvSpPr>
        <p:spPr>
          <a:xfrm>
            <a:off x="463748" y="4135874"/>
            <a:ext cx="13705642" cy="588645"/>
          </a:xfrm>
          <a:prstGeom prst="rect">
            <a:avLst/>
          </a:prstGeom>
          <a:solidFill>
            <a:srgbClr val="FFFFFF">
              <a:alpha val="4000"/>
            </a:srgbClr>
          </a:solidFill>
          <a:ln/>
        </p:spPr>
        <p:txBody>
          <a:bodyPr/>
          <a:lstStyle/>
          <a:p>
            <a:endParaRPr lang="en-IN"/>
          </a:p>
        </p:txBody>
      </p:sp>
      <p:sp>
        <p:nvSpPr>
          <p:cNvPr id="47" name="Text 45"/>
          <p:cNvSpPr/>
          <p:nvPr/>
        </p:nvSpPr>
        <p:spPr>
          <a:xfrm>
            <a:off x="594360" y="4221599"/>
            <a:ext cx="2019895" cy="208598"/>
          </a:xfrm>
          <a:prstGeom prst="rect">
            <a:avLst/>
          </a:prstGeom>
          <a:noFill/>
          <a:ln/>
        </p:spPr>
        <p:txBody>
          <a:bodyPr wrap="none" lIns="0" tIns="0" rIns="0" bIns="0" rtlCol="0" anchor="t"/>
          <a:lstStyle/>
          <a:p>
            <a:pPr marL="0" indent="0">
              <a:lnSpc>
                <a:spcPts val="1600"/>
              </a:lnSpc>
              <a:buNone/>
            </a:pPr>
            <a:r>
              <a:rPr lang="en-US" sz="1000" dirty="0">
                <a:solidFill>
                  <a:srgbClr val="746558"/>
                </a:solidFill>
                <a:latin typeface="Gelasio" pitchFamily="34" charset="0"/>
                <a:ea typeface="Gelasio" pitchFamily="34" charset="-122"/>
                <a:cs typeface="Gelasio" pitchFamily="34" charset="-120"/>
              </a:rPr>
              <a:t>T08</a:t>
            </a:r>
            <a:endParaRPr lang="en-US" sz="1000" dirty="0"/>
          </a:p>
        </p:txBody>
      </p:sp>
      <p:sp>
        <p:nvSpPr>
          <p:cNvPr id="48" name="Text 46"/>
          <p:cNvSpPr/>
          <p:nvPr/>
        </p:nvSpPr>
        <p:spPr>
          <a:xfrm>
            <a:off x="2882384" y="4221599"/>
            <a:ext cx="2016085" cy="208598"/>
          </a:xfrm>
          <a:prstGeom prst="rect">
            <a:avLst/>
          </a:prstGeom>
          <a:noFill/>
          <a:ln/>
        </p:spPr>
        <p:txBody>
          <a:bodyPr wrap="none" lIns="0" tIns="0" rIns="0" bIns="0" rtlCol="0" anchor="t"/>
          <a:lstStyle/>
          <a:p>
            <a:pPr marL="0" indent="0">
              <a:lnSpc>
                <a:spcPts val="1600"/>
              </a:lnSpc>
              <a:buNone/>
            </a:pPr>
            <a:r>
              <a:rPr lang="en-US" sz="1000" dirty="0">
                <a:solidFill>
                  <a:srgbClr val="746558"/>
                </a:solidFill>
                <a:latin typeface="Gelasio" pitchFamily="34" charset="0"/>
                <a:ea typeface="Gelasio" pitchFamily="34" charset="-122"/>
                <a:cs typeface="Gelasio" pitchFamily="34" charset="-120"/>
              </a:rPr>
              <a:t>Test player death</a:t>
            </a:r>
            <a:endParaRPr lang="en-US" sz="1000" dirty="0"/>
          </a:p>
        </p:txBody>
      </p:sp>
      <p:sp>
        <p:nvSpPr>
          <p:cNvPr id="49" name="Text 47"/>
          <p:cNvSpPr/>
          <p:nvPr/>
        </p:nvSpPr>
        <p:spPr>
          <a:xfrm>
            <a:off x="5166598" y="4221599"/>
            <a:ext cx="2016085" cy="417195"/>
          </a:xfrm>
          <a:prstGeom prst="rect">
            <a:avLst/>
          </a:prstGeom>
          <a:noFill/>
          <a:ln/>
        </p:spPr>
        <p:txBody>
          <a:bodyPr wrap="square" lIns="0" tIns="0" rIns="0" bIns="0" rtlCol="0" anchor="t"/>
          <a:lstStyle/>
          <a:p>
            <a:pPr marL="0" indent="0">
              <a:lnSpc>
                <a:spcPts val="1600"/>
              </a:lnSpc>
              <a:buNone/>
            </a:pPr>
            <a:r>
              <a:rPr lang="en-US" sz="1000" dirty="0">
                <a:solidFill>
                  <a:srgbClr val="746558"/>
                </a:solidFill>
                <a:latin typeface="Gelasio" pitchFamily="34" charset="0"/>
                <a:ea typeface="Gelasio" pitchFamily="34" charset="-122"/>
                <a:cs typeface="Gelasio" pitchFamily="34" charset="-120"/>
              </a:rPr>
              <a:t>Player falls off screen or hits an obstacle</a:t>
            </a:r>
            <a:endParaRPr lang="en-US" sz="1000" dirty="0"/>
          </a:p>
        </p:txBody>
      </p:sp>
      <p:sp>
        <p:nvSpPr>
          <p:cNvPr id="50" name="Text 48"/>
          <p:cNvSpPr/>
          <p:nvPr/>
        </p:nvSpPr>
        <p:spPr>
          <a:xfrm>
            <a:off x="7450812" y="4221599"/>
            <a:ext cx="2016085" cy="208598"/>
          </a:xfrm>
          <a:prstGeom prst="rect">
            <a:avLst/>
          </a:prstGeom>
          <a:noFill/>
          <a:ln/>
        </p:spPr>
        <p:txBody>
          <a:bodyPr wrap="none" lIns="0" tIns="0" rIns="0" bIns="0" rtlCol="0" anchor="t"/>
          <a:lstStyle/>
          <a:p>
            <a:pPr marL="0" indent="0">
              <a:lnSpc>
                <a:spcPts val="1600"/>
              </a:lnSpc>
              <a:buNone/>
            </a:pPr>
            <a:r>
              <a:rPr lang="en-US" sz="1000" dirty="0">
                <a:solidFill>
                  <a:srgbClr val="746558"/>
                </a:solidFill>
                <a:latin typeface="Gelasio" pitchFamily="34" charset="0"/>
                <a:ea typeface="Gelasio" pitchFamily="34" charset="-122"/>
                <a:cs typeface="Gelasio" pitchFamily="34" charset="-120"/>
              </a:rPr>
              <a:t>Game over screen displayed</a:t>
            </a:r>
            <a:endParaRPr lang="en-US" sz="1000" dirty="0"/>
          </a:p>
        </p:txBody>
      </p:sp>
      <p:sp>
        <p:nvSpPr>
          <p:cNvPr id="51" name="Text 49"/>
          <p:cNvSpPr/>
          <p:nvPr/>
        </p:nvSpPr>
        <p:spPr>
          <a:xfrm>
            <a:off x="9735026" y="4221599"/>
            <a:ext cx="2016085" cy="208598"/>
          </a:xfrm>
          <a:prstGeom prst="rect">
            <a:avLst/>
          </a:prstGeom>
          <a:noFill/>
          <a:ln/>
        </p:spPr>
        <p:txBody>
          <a:bodyPr wrap="none" lIns="0" tIns="0" rIns="0" bIns="0" rtlCol="0" anchor="t"/>
          <a:lstStyle/>
          <a:p>
            <a:pPr marL="0" indent="0">
              <a:lnSpc>
                <a:spcPts val="1600"/>
              </a:lnSpc>
              <a:buNone/>
            </a:pPr>
            <a:r>
              <a:rPr lang="en-US" sz="1000" dirty="0">
                <a:solidFill>
                  <a:srgbClr val="746558"/>
                </a:solidFill>
                <a:latin typeface="Gelasio" pitchFamily="34" charset="0"/>
                <a:ea typeface="Gelasio" pitchFamily="34" charset="-122"/>
                <a:cs typeface="Gelasio" pitchFamily="34" charset="-120"/>
              </a:rPr>
              <a:t>Game over condition triggered</a:t>
            </a:r>
            <a:endParaRPr lang="en-US" sz="1000" dirty="0"/>
          </a:p>
        </p:txBody>
      </p:sp>
      <p:sp>
        <p:nvSpPr>
          <p:cNvPr id="52" name="Text 50"/>
          <p:cNvSpPr/>
          <p:nvPr/>
        </p:nvSpPr>
        <p:spPr>
          <a:xfrm>
            <a:off x="12019240" y="4221599"/>
            <a:ext cx="2019895" cy="208598"/>
          </a:xfrm>
          <a:prstGeom prst="rect">
            <a:avLst/>
          </a:prstGeom>
          <a:noFill/>
          <a:ln/>
        </p:spPr>
        <p:txBody>
          <a:bodyPr wrap="none" lIns="0" tIns="0" rIns="0" bIns="0" rtlCol="0" anchor="t"/>
          <a:lstStyle/>
          <a:p>
            <a:pPr marL="0" indent="0">
              <a:lnSpc>
                <a:spcPts val="1600"/>
              </a:lnSpc>
              <a:buNone/>
            </a:pPr>
            <a:r>
              <a:rPr lang="en-US" sz="1000" dirty="0">
                <a:solidFill>
                  <a:srgbClr val="746558"/>
                </a:solidFill>
                <a:latin typeface="Gelasio" pitchFamily="34" charset="0"/>
                <a:ea typeface="Gelasio" pitchFamily="34" charset="-122"/>
                <a:cs typeface="Gelasio" pitchFamily="34" charset="-120"/>
              </a:rPr>
              <a:t>Passed</a:t>
            </a:r>
            <a:endParaRPr lang="en-US" sz="1000" dirty="0"/>
          </a:p>
        </p:txBody>
      </p:sp>
      <p:sp>
        <p:nvSpPr>
          <p:cNvPr id="53" name="Shape 51"/>
          <p:cNvSpPr/>
          <p:nvPr/>
        </p:nvSpPr>
        <p:spPr>
          <a:xfrm>
            <a:off x="463748" y="4724519"/>
            <a:ext cx="13705642" cy="588645"/>
          </a:xfrm>
          <a:prstGeom prst="rect">
            <a:avLst/>
          </a:prstGeom>
          <a:solidFill>
            <a:srgbClr val="000000">
              <a:alpha val="4000"/>
            </a:srgbClr>
          </a:solidFill>
          <a:ln/>
        </p:spPr>
        <p:txBody>
          <a:bodyPr/>
          <a:lstStyle/>
          <a:p>
            <a:endParaRPr lang="en-IN"/>
          </a:p>
        </p:txBody>
      </p:sp>
      <p:sp>
        <p:nvSpPr>
          <p:cNvPr id="54" name="Text 52"/>
          <p:cNvSpPr/>
          <p:nvPr/>
        </p:nvSpPr>
        <p:spPr>
          <a:xfrm>
            <a:off x="594360" y="4810244"/>
            <a:ext cx="2019895" cy="208598"/>
          </a:xfrm>
          <a:prstGeom prst="rect">
            <a:avLst/>
          </a:prstGeom>
          <a:noFill/>
          <a:ln/>
        </p:spPr>
        <p:txBody>
          <a:bodyPr wrap="none" lIns="0" tIns="0" rIns="0" bIns="0" rtlCol="0" anchor="t"/>
          <a:lstStyle/>
          <a:p>
            <a:pPr marL="0" indent="0">
              <a:lnSpc>
                <a:spcPts val="1600"/>
              </a:lnSpc>
              <a:buNone/>
            </a:pPr>
            <a:r>
              <a:rPr lang="en-US" sz="1000" dirty="0">
                <a:solidFill>
                  <a:srgbClr val="746558"/>
                </a:solidFill>
                <a:latin typeface="Gelasio" pitchFamily="34" charset="0"/>
                <a:ea typeface="Gelasio" pitchFamily="34" charset="-122"/>
                <a:cs typeface="Gelasio" pitchFamily="34" charset="-120"/>
              </a:rPr>
              <a:t>T10</a:t>
            </a:r>
            <a:endParaRPr lang="en-US" sz="1000" dirty="0"/>
          </a:p>
        </p:txBody>
      </p:sp>
      <p:sp>
        <p:nvSpPr>
          <p:cNvPr id="55" name="Text 53"/>
          <p:cNvSpPr/>
          <p:nvPr/>
        </p:nvSpPr>
        <p:spPr>
          <a:xfrm>
            <a:off x="2882384" y="4810244"/>
            <a:ext cx="2016085" cy="208598"/>
          </a:xfrm>
          <a:prstGeom prst="rect">
            <a:avLst/>
          </a:prstGeom>
          <a:noFill/>
          <a:ln/>
        </p:spPr>
        <p:txBody>
          <a:bodyPr wrap="none" lIns="0" tIns="0" rIns="0" bIns="0" rtlCol="0" anchor="t"/>
          <a:lstStyle/>
          <a:p>
            <a:pPr marL="0" indent="0">
              <a:lnSpc>
                <a:spcPts val="1600"/>
              </a:lnSpc>
              <a:buNone/>
            </a:pPr>
            <a:r>
              <a:rPr lang="en-US" sz="1000" dirty="0">
                <a:solidFill>
                  <a:srgbClr val="746558"/>
                </a:solidFill>
                <a:latin typeface="Gelasio" pitchFamily="34" charset="0"/>
                <a:ea typeface="Gelasio" pitchFamily="34" charset="-122"/>
                <a:cs typeface="Gelasio" pitchFamily="34" charset="-120"/>
              </a:rPr>
              <a:t>Validate level design and layout</a:t>
            </a:r>
            <a:endParaRPr lang="en-US" sz="1000" dirty="0"/>
          </a:p>
        </p:txBody>
      </p:sp>
      <p:sp>
        <p:nvSpPr>
          <p:cNvPr id="56" name="Text 54"/>
          <p:cNvSpPr/>
          <p:nvPr/>
        </p:nvSpPr>
        <p:spPr>
          <a:xfrm>
            <a:off x="5166598" y="4810244"/>
            <a:ext cx="2016085" cy="208598"/>
          </a:xfrm>
          <a:prstGeom prst="rect">
            <a:avLst/>
          </a:prstGeom>
          <a:noFill/>
          <a:ln/>
        </p:spPr>
        <p:txBody>
          <a:bodyPr wrap="none" lIns="0" tIns="0" rIns="0" bIns="0" rtlCol="0" anchor="t"/>
          <a:lstStyle/>
          <a:p>
            <a:pPr marL="0" indent="0">
              <a:lnSpc>
                <a:spcPts val="1600"/>
              </a:lnSpc>
              <a:buNone/>
            </a:pPr>
            <a:r>
              <a:rPr lang="en-US" sz="1000" dirty="0">
                <a:solidFill>
                  <a:srgbClr val="746558"/>
                </a:solidFill>
                <a:latin typeface="Gelasio" pitchFamily="34" charset="0"/>
                <a:ea typeface="Gelasio" pitchFamily="34" charset="-122"/>
                <a:cs typeface="Gelasio" pitchFamily="34" charset="-120"/>
              </a:rPr>
              <a:t>Play through the level</a:t>
            </a:r>
            <a:endParaRPr lang="en-US" sz="1000" dirty="0"/>
          </a:p>
        </p:txBody>
      </p:sp>
      <p:sp>
        <p:nvSpPr>
          <p:cNvPr id="57" name="Text 55"/>
          <p:cNvSpPr/>
          <p:nvPr/>
        </p:nvSpPr>
        <p:spPr>
          <a:xfrm>
            <a:off x="7450812" y="4810244"/>
            <a:ext cx="2016085" cy="417195"/>
          </a:xfrm>
          <a:prstGeom prst="rect">
            <a:avLst/>
          </a:prstGeom>
          <a:noFill/>
          <a:ln/>
        </p:spPr>
        <p:txBody>
          <a:bodyPr wrap="square" lIns="0" tIns="0" rIns="0" bIns="0" rtlCol="0" anchor="t"/>
          <a:lstStyle/>
          <a:p>
            <a:pPr marL="0" indent="0">
              <a:lnSpc>
                <a:spcPts val="1600"/>
              </a:lnSpc>
              <a:buNone/>
            </a:pPr>
            <a:r>
              <a:rPr lang="en-US" sz="1000" dirty="0">
                <a:solidFill>
                  <a:srgbClr val="746558"/>
                </a:solidFill>
                <a:latin typeface="Gelasio" pitchFamily="34" charset="0"/>
                <a:ea typeface="Gelasio" pitchFamily="34" charset="-122"/>
                <a:cs typeface="Gelasio" pitchFamily="34" charset="-120"/>
              </a:rPr>
              <a:t>Platforms and obstacles appear correctly</a:t>
            </a:r>
            <a:endParaRPr lang="en-US" sz="1000" dirty="0"/>
          </a:p>
        </p:txBody>
      </p:sp>
      <p:sp>
        <p:nvSpPr>
          <p:cNvPr id="58" name="Text 56"/>
          <p:cNvSpPr/>
          <p:nvPr/>
        </p:nvSpPr>
        <p:spPr>
          <a:xfrm>
            <a:off x="9735026" y="4810244"/>
            <a:ext cx="2016085" cy="208598"/>
          </a:xfrm>
          <a:prstGeom prst="rect">
            <a:avLst/>
          </a:prstGeom>
          <a:noFill/>
          <a:ln/>
        </p:spPr>
        <p:txBody>
          <a:bodyPr wrap="none" lIns="0" tIns="0" rIns="0" bIns="0" rtlCol="0" anchor="t"/>
          <a:lstStyle/>
          <a:p>
            <a:pPr marL="0" indent="0">
              <a:lnSpc>
                <a:spcPts val="1600"/>
              </a:lnSpc>
              <a:buNone/>
            </a:pPr>
            <a:r>
              <a:rPr lang="en-US" sz="1000" dirty="0">
                <a:solidFill>
                  <a:srgbClr val="746558"/>
                </a:solidFill>
                <a:latin typeface="Gelasio" pitchFamily="34" charset="0"/>
                <a:ea typeface="Gelasio" pitchFamily="34" charset="-122"/>
                <a:cs typeface="Gelasio" pitchFamily="34" charset="-120"/>
              </a:rPr>
              <a:t>Level layout and design accurate</a:t>
            </a:r>
            <a:endParaRPr lang="en-US" sz="1000" dirty="0"/>
          </a:p>
        </p:txBody>
      </p:sp>
      <p:sp>
        <p:nvSpPr>
          <p:cNvPr id="59" name="Text 57"/>
          <p:cNvSpPr/>
          <p:nvPr/>
        </p:nvSpPr>
        <p:spPr>
          <a:xfrm>
            <a:off x="12019240" y="4810244"/>
            <a:ext cx="2019895" cy="208598"/>
          </a:xfrm>
          <a:prstGeom prst="rect">
            <a:avLst/>
          </a:prstGeom>
          <a:noFill/>
          <a:ln/>
        </p:spPr>
        <p:txBody>
          <a:bodyPr wrap="none" lIns="0" tIns="0" rIns="0" bIns="0" rtlCol="0" anchor="t"/>
          <a:lstStyle/>
          <a:p>
            <a:pPr marL="0" indent="0">
              <a:lnSpc>
                <a:spcPts val="1600"/>
              </a:lnSpc>
              <a:buNone/>
            </a:pPr>
            <a:r>
              <a:rPr lang="en-US" sz="1000" dirty="0">
                <a:solidFill>
                  <a:srgbClr val="746558"/>
                </a:solidFill>
                <a:latin typeface="Gelasio" pitchFamily="34" charset="0"/>
                <a:ea typeface="Gelasio" pitchFamily="34" charset="-122"/>
                <a:cs typeface="Gelasio" pitchFamily="34" charset="-120"/>
              </a:rPr>
              <a:t>Passed</a:t>
            </a:r>
            <a:endParaRPr lang="en-US" sz="1000" dirty="0"/>
          </a:p>
        </p:txBody>
      </p:sp>
      <p:sp>
        <p:nvSpPr>
          <p:cNvPr id="60" name="Shape 58"/>
          <p:cNvSpPr/>
          <p:nvPr/>
        </p:nvSpPr>
        <p:spPr>
          <a:xfrm>
            <a:off x="463748" y="5313164"/>
            <a:ext cx="13705642" cy="588645"/>
          </a:xfrm>
          <a:prstGeom prst="rect">
            <a:avLst/>
          </a:prstGeom>
          <a:solidFill>
            <a:srgbClr val="FFFFFF">
              <a:alpha val="4000"/>
            </a:srgbClr>
          </a:solidFill>
          <a:ln/>
        </p:spPr>
        <p:txBody>
          <a:bodyPr/>
          <a:lstStyle/>
          <a:p>
            <a:endParaRPr lang="en-IN"/>
          </a:p>
        </p:txBody>
      </p:sp>
      <p:sp>
        <p:nvSpPr>
          <p:cNvPr id="61" name="Text 59"/>
          <p:cNvSpPr/>
          <p:nvPr/>
        </p:nvSpPr>
        <p:spPr>
          <a:xfrm>
            <a:off x="594360" y="5398889"/>
            <a:ext cx="2019895" cy="208598"/>
          </a:xfrm>
          <a:prstGeom prst="rect">
            <a:avLst/>
          </a:prstGeom>
          <a:noFill/>
          <a:ln/>
        </p:spPr>
        <p:txBody>
          <a:bodyPr wrap="none" lIns="0" tIns="0" rIns="0" bIns="0" rtlCol="0" anchor="t"/>
          <a:lstStyle/>
          <a:p>
            <a:pPr marL="0" indent="0">
              <a:lnSpc>
                <a:spcPts val="1600"/>
              </a:lnSpc>
              <a:buNone/>
            </a:pPr>
            <a:r>
              <a:rPr lang="en-US" sz="1000" dirty="0">
                <a:solidFill>
                  <a:srgbClr val="746558"/>
                </a:solidFill>
                <a:latin typeface="Gelasio" pitchFamily="34" charset="0"/>
                <a:ea typeface="Gelasio" pitchFamily="34" charset="-122"/>
                <a:cs typeface="Gelasio" pitchFamily="34" charset="-120"/>
              </a:rPr>
              <a:t>T11</a:t>
            </a:r>
            <a:endParaRPr lang="en-US" sz="1000" dirty="0"/>
          </a:p>
        </p:txBody>
      </p:sp>
      <p:sp>
        <p:nvSpPr>
          <p:cNvPr id="62" name="Text 60"/>
          <p:cNvSpPr/>
          <p:nvPr/>
        </p:nvSpPr>
        <p:spPr>
          <a:xfrm>
            <a:off x="2882384" y="5398889"/>
            <a:ext cx="2016085" cy="208598"/>
          </a:xfrm>
          <a:prstGeom prst="rect">
            <a:avLst/>
          </a:prstGeom>
          <a:noFill/>
          <a:ln/>
        </p:spPr>
        <p:txBody>
          <a:bodyPr wrap="none" lIns="0" tIns="0" rIns="0" bIns="0" rtlCol="0" anchor="t"/>
          <a:lstStyle/>
          <a:p>
            <a:pPr marL="0" indent="0">
              <a:lnSpc>
                <a:spcPts val="1600"/>
              </a:lnSpc>
              <a:buNone/>
            </a:pPr>
            <a:r>
              <a:rPr lang="en-US" sz="1000" dirty="0">
                <a:solidFill>
                  <a:srgbClr val="746558"/>
                </a:solidFill>
                <a:latin typeface="Gelasio" pitchFamily="34" charset="0"/>
                <a:ea typeface="Gelasio" pitchFamily="34" charset="-122"/>
                <a:cs typeface="Gelasio" pitchFamily="34" charset="-120"/>
              </a:rPr>
              <a:t>Check movement smoothness</a:t>
            </a:r>
            <a:endParaRPr lang="en-US" sz="1000" dirty="0"/>
          </a:p>
        </p:txBody>
      </p:sp>
      <p:sp>
        <p:nvSpPr>
          <p:cNvPr id="63" name="Text 61"/>
          <p:cNvSpPr/>
          <p:nvPr/>
        </p:nvSpPr>
        <p:spPr>
          <a:xfrm>
            <a:off x="5166598" y="5398889"/>
            <a:ext cx="2016085" cy="208598"/>
          </a:xfrm>
          <a:prstGeom prst="rect">
            <a:avLst/>
          </a:prstGeom>
          <a:noFill/>
          <a:ln/>
        </p:spPr>
        <p:txBody>
          <a:bodyPr wrap="none" lIns="0" tIns="0" rIns="0" bIns="0" rtlCol="0" anchor="t"/>
          <a:lstStyle/>
          <a:p>
            <a:pPr marL="0" indent="0">
              <a:lnSpc>
                <a:spcPts val="1600"/>
              </a:lnSpc>
              <a:buNone/>
            </a:pPr>
            <a:r>
              <a:rPr lang="en-US" sz="1000" dirty="0">
                <a:solidFill>
                  <a:srgbClr val="746558"/>
                </a:solidFill>
                <a:latin typeface="Gelasio" pitchFamily="34" charset="0"/>
                <a:ea typeface="Gelasio" pitchFamily="34" charset="-122"/>
                <a:cs typeface="Gelasio" pitchFamily="34" charset="-120"/>
              </a:rPr>
              <a:t>Move player continuously</a:t>
            </a:r>
            <a:endParaRPr lang="en-US" sz="1000" dirty="0"/>
          </a:p>
        </p:txBody>
      </p:sp>
      <p:sp>
        <p:nvSpPr>
          <p:cNvPr id="64" name="Text 62"/>
          <p:cNvSpPr/>
          <p:nvPr/>
        </p:nvSpPr>
        <p:spPr>
          <a:xfrm>
            <a:off x="7450812" y="5398889"/>
            <a:ext cx="2016085" cy="417195"/>
          </a:xfrm>
          <a:prstGeom prst="rect">
            <a:avLst/>
          </a:prstGeom>
          <a:noFill/>
          <a:ln/>
        </p:spPr>
        <p:txBody>
          <a:bodyPr wrap="square" lIns="0" tIns="0" rIns="0" bIns="0" rtlCol="0" anchor="t"/>
          <a:lstStyle/>
          <a:p>
            <a:pPr marL="0" indent="0">
              <a:lnSpc>
                <a:spcPts val="1600"/>
              </a:lnSpc>
              <a:buNone/>
            </a:pPr>
            <a:r>
              <a:rPr lang="en-US" sz="1000" dirty="0">
                <a:solidFill>
                  <a:srgbClr val="746558"/>
                </a:solidFill>
                <a:latin typeface="Gelasio" pitchFamily="34" charset="0"/>
                <a:ea typeface="Gelasio" pitchFamily="34" charset="-122"/>
                <a:cs typeface="Gelasio" pitchFamily="34" charset="-120"/>
              </a:rPr>
              <a:t>Smooth transition without stuttering</a:t>
            </a:r>
            <a:endParaRPr lang="en-US" sz="1000" dirty="0"/>
          </a:p>
        </p:txBody>
      </p:sp>
      <p:sp>
        <p:nvSpPr>
          <p:cNvPr id="65" name="Text 63"/>
          <p:cNvSpPr/>
          <p:nvPr/>
        </p:nvSpPr>
        <p:spPr>
          <a:xfrm>
            <a:off x="9735026" y="5398889"/>
            <a:ext cx="2016085" cy="208598"/>
          </a:xfrm>
          <a:prstGeom prst="rect">
            <a:avLst/>
          </a:prstGeom>
          <a:noFill/>
          <a:ln/>
        </p:spPr>
        <p:txBody>
          <a:bodyPr wrap="none" lIns="0" tIns="0" rIns="0" bIns="0" rtlCol="0" anchor="t"/>
          <a:lstStyle/>
          <a:p>
            <a:pPr marL="0" indent="0">
              <a:lnSpc>
                <a:spcPts val="1600"/>
              </a:lnSpc>
              <a:buNone/>
            </a:pPr>
            <a:r>
              <a:rPr lang="en-US" sz="1000" dirty="0">
                <a:solidFill>
                  <a:srgbClr val="746558"/>
                </a:solidFill>
                <a:latin typeface="Gelasio" pitchFamily="34" charset="0"/>
                <a:ea typeface="Gelasio" pitchFamily="34" charset="-122"/>
                <a:cs typeface="Gelasio" pitchFamily="34" charset="-120"/>
              </a:rPr>
              <a:t>Movement smooth, no lags</a:t>
            </a:r>
            <a:endParaRPr lang="en-US" sz="1000" dirty="0"/>
          </a:p>
        </p:txBody>
      </p:sp>
      <p:sp>
        <p:nvSpPr>
          <p:cNvPr id="66" name="Text 64"/>
          <p:cNvSpPr/>
          <p:nvPr/>
        </p:nvSpPr>
        <p:spPr>
          <a:xfrm>
            <a:off x="12019240" y="5398889"/>
            <a:ext cx="2019895" cy="208598"/>
          </a:xfrm>
          <a:prstGeom prst="rect">
            <a:avLst/>
          </a:prstGeom>
          <a:noFill/>
          <a:ln/>
        </p:spPr>
        <p:txBody>
          <a:bodyPr wrap="none" lIns="0" tIns="0" rIns="0" bIns="0" rtlCol="0" anchor="t"/>
          <a:lstStyle/>
          <a:p>
            <a:pPr marL="0" indent="0">
              <a:lnSpc>
                <a:spcPts val="1600"/>
              </a:lnSpc>
              <a:buNone/>
            </a:pPr>
            <a:r>
              <a:rPr lang="en-US" sz="1000" dirty="0">
                <a:solidFill>
                  <a:srgbClr val="746558"/>
                </a:solidFill>
                <a:latin typeface="Gelasio" pitchFamily="34" charset="0"/>
                <a:ea typeface="Gelasio" pitchFamily="34" charset="-122"/>
                <a:cs typeface="Gelasio" pitchFamily="34" charset="-120"/>
              </a:rPr>
              <a:t>Passed</a:t>
            </a:r>
            <a:endParaRPr lang="en-US" sz="1000" dirty="0"/>
          </a:p>
        </p:txBody>
      </p:sp>
      <p:sp>
        <p:nvSpPr>
          <p:cNvPr id="67" name="Shape 65"/>
          <p:cNvSpPr/>
          <p:nvPr/>
        </p:nvSpPr>
        <p:spPr>
          <a:xfrm>
            <a:off x="463748" y="5901809"/>
            <a:ext cx="13705642" cy="588645"/>
          </a:xfrm>
          <a:prstGeom prst="rect">
            <a:avLst/>
          </a:prstGeom>
          <a:solidFill>
            <a:srgbClr val="000000">
              <a:alpha val="4000"/>
            </a:srgbClr>
          </a:solidFill>
          <a:ln/>
        </p:spPr>
        <p:txBody>
          <a:bodyPr/>
          <a:lstStyle/>
          <a:p>
            <a:endParaRPr lang="en-IN"/>
          </a:p>
        </p:txBody>
      </p:sp>
      <p:sp>
        <p:nvSpPr>
          <p:cNvPr id="68" name="Text 66"/>
          <p:cNvSpPr/>
          <p:nvPr/>
        </p:nvSpPr>
        <p:spPr>
          <a:xfrm>
            <a:off x="594360" y="5987534"/>
            <a:ext cx="2019895" cy="208598"/>
          </a:xfrm>
          <a:prstGeom prst="rect">
            <a:avLst/>
          </a:prstGeom>
          <a:noFill/>
          <a:ln/>
        </p:spPr>
        <p:txBody>
          <a:bodyPr wrap="none" lIns="0" tIns="0" rIns="0" bIns="0" rtlCol="0" anchor="t"/>
          <a:lstStyle/>
          <a:p>
            <a:pPr marL="0" indent="0">
              <a:lnSpc>
                <a:spcPts val="1600"/>
              </a:lnSpc>
              <a:buNone/>
            </a:pPr>
            <a:r>
              <a:rPr lang="en-US" sz="1000" dirty="0">
                <a:solidFill>
                  <a:srgbClr val="746558"/>
                </a:solidFill>
                <a:latin typeface="Gelasio" pitchFamily="34" charset="0"/>
                <a:ea typeface="Gelasio" pitchFamily="34" charset="-122"/>
                <a:cs typeface="Gelasio" pitchFamily="34" charset="-120"/>
              </a:rPr>
              <a:t>T12</a:t>
            </a:r>
            <a:endParaRPr lang="en-US" sz="1000" dirty="0"/>
          </a:p>
        </p:txBody>
      </p:sp>
      <p:sp>
        <p:nvSpPr>
          <p:cNvPr id="69" name="Text 67"/>
          <p:cNvSpPr/>
          <p:nvPr/>
        </p:nvSpPr>
        <p:spPr>
          <a:xfrm>
            <a:off x="2882384" y="5987534"/>
            <a:ext cx="2016085" cy="208598"/>
          </a:xfrm>
          <a:prstGeom prst="rect">
            <a:avLst/>
          </a:prstGeom>
          <a:noFill/>
          <a:ln/>
        </p:spPr>
        <p:txBody>
          <a:bodyPr wrap="none" lIns="0" tIns="0" rIns="0" bIns="0" rtlCol="0" anchor="t"/>
          <a:lstStyle/>
          <a:p>
            <a:pPr marL="0" indent="0">
              <a:lnSpc>
                <a:spcPts val="1600"/>
              </a:lnSpc>
              <a:buNone/>
            </a:pPr>
            <a:r>
              <a:rPr lang="en-US" sz="1000" dirty="0">
                <a:solidFill>
                  <a:srgbClr val="746558"/>
                </a:solidFill>
                <a:latin typeface="Gelasio" pitchFamily="34" charset="0"/>
                <a:ea typeface="Gelasio" pitchFamily="34" charset="-122"/>
                <a:cs typeface="Gelasio" pitchFamily="34" charset="-120"/>
              </a:rPr>
              <a:t>Test jumping and landing accuracy</a:t>
            </a:r>
            <a:endParaRPr lang="en-US" sz="1000" dirty="0"/>
          </a:p>
        </p:txBody>
      </p:sp>
      <p:sp>
        <p:nvSpPr>
          <p:cNvPr id="70" name="Text 68"/>
          <p:cNvSpPr/>
          <p:nvPr/>
        </p:nvSpPr>
        <p:spPr>
          <a:xfrm>
            <a:off x="5166598" y="5987534"/>
            <a:ext cx="2016085" cy="417195"/>
          </a:xfrm>
          <a:prstGeom prst="rect">
            <a:avLst/>
          </a:prstGeom>
          <a:noFill/>
          <a:ln/>
        </p:spPr>
        <p:txBody>
          <a:bodyPr wrap="square" lIns="0" tIns="0" rIns="0" bIns="0" rtlCol="0" anchor="t"/>
          <a:lstStyle/>
          <a:p>
            <a:pPr marL="0" indent="0">
              <a:lnSpc>
                <a:spcPts val="1600"/>
              </a:lnSpc>
              <a:buNone/>
            </a:pPr>
            <a:r>
              <a:rPr lang="en-US" sz="1000" dirty="0">
                <a:solidFill>
                  <a:srgbClr val="746558"/>
                </a:solidFill>
                <a:latin typeface="Gelasio" pitchFamily="34" charset="0"/>
                <a:ea typeface="Gelasio" pitchFamily="34" charset="-122"/>
                <a:cs typeface="Gelasio" pitchFamily="34" charset="-120"/>
              </a:rPr>
              <a:t>Jump and land on various platforms</a:t>
            </a:r>
            <a:endParaRPr lang="en-US" sz="1000" dirty="0"/>
          </a:p>
        </p:txBody>
      </p:sp>
      <p:sp>
        <p:nvSpPr>
          <p:cNvPr id="71" name="Text 69"/>
          <p:cNvSpPr/>
          <p:nvPr/>
        </p:nvSpPr>
        <p:spPr>
          <a:xfrm>
            <a:off x="7450812" y="5987534"/>
            <a:ext cx="2016085" cy="417195"/>
          </a:xfrm>
          <a:prstGeom prst="rect">
            <a:avLst/>
          </a:prstGeom>
          <a:noFill/>
          <a:ln/>
        </p:spPr>
        <p:txBody>
          <a:bodyPr wrap="square" lIns="0" tIns="0" rIns="0" bIns="0" rtlCol="0" anchor="t"/>
          <a:lstStyle/>
          <a:p>
            <a:pPr marL="0" indent="0">
              <a:lnSpc>
                <a:spcPts val="1600"/>
              </a:lnSpc>
              <a:buNone/>
            </a:pPr>
            <a:r>
              <a:rPr lang="en-US" sz="1000" dirty="0">
                <a:solidFill>
                  <a:srgbClr val="746558"/>
                </a:solidFill>
                <a:latin typeface="Gelasio" pitchFamily="34" charset="0"/>
                <a:ea typeface="Gelasio" pitchFamily="34" charset="-122"/>
                <a:cs typeface="Gelasio" pitchFamily="34" charset="-120"/>
              </a:rPr>
              <a:t>Player lands without clipping through platforms</a:t>
            </a:r>
            <a:endParaRPr lang="en-US" sz="1000" dirty="0"/>
          </a:p>
        </p:txBody>
      </p:sp>
      <p:sp>
        <p:nvSpPr>
          <p:cNvPr id="72" name="Text 70"/>
          <p:cNvSpPr/>
          <p:nvPr/>
        </p:nvSpPr>
        <p:spPr>
          <a:xfrm>
            <a:off x="9735026" y="5987534"/>
            <a:ext cx="2016085" cy="208598"/>
          </a:xfrm>
          <a:prstGeom prst="rect">
            <a:avLst/>
          </a:prstGeom>
          <a:noFill/>
          <a:ln/>
        </p:spPr>
        <p:txBody>
          <a:bodyPr wrap="none" lIns="0" tIns="0" rIns="0" bIns="0" rtlCol="0" anchor="t"/>
          <a:lstStyle/>
          <a:p>
            <a:pPr marL="0" indent="0">
              <a:lnSpc>
                <a:spcPts val="1600"/>
              </a:lnSpc>
              <a:buNone/>
            </a:pPr>
            <a:r>
              <a:rPr lang="en-US" sz="1000" dirty="0">
                <a:solidFill>
                  <a:srgbClr val="746558"/>
                </a:solidFill>
                <a:latin typeface="Gelasio" pitchFamily="34" charset="0"/>
                <a:ea typeface="Gelasio" pitchFamily="34" charset="-122"/>
                <a:cs typeface="Gelasio" pitchFamily="34" charset="-120"/>
              </a:rPr>
              <a:t>Landing behavior accurate</a:t>
            </a:r>
            <a:endParaRPr lang="en-US" sz="1000" dirty="0"/>
          </a:p>
        </p:txBody>
      </p:sp>
      <p:sp>
        <p:nvSpPr>
          <p:cNvPr id="73" name="Text 71"/>
          <p:cNvSpPr/>
          <p:nvPr/>
        </p:nvSpPr>
        <p:spPr>
          <a:xfrm>
            <a:off x="12019240" y="5987534"/>
            <a:ext cx="2019895" cy="208598"/>
          </a:xfrm>
          <a:prstGeom prst="rect">
            <a:avLst/>
          </a:prstGeom>
          <a:noFill/>
          <a:ln/>
        </p:spPr>
        <p:txBody>
          <a:bodyPr wrap="none" lIns="0" tIns="0" rIns="0" bIns="0" rtlCol="0" anchor="t"/>
          <a:lstStyle/>
          <a:p>
            <a:pPr marL="0" indent="0">
              <a:lnSpc>
                <a:spcPts val="1600"/>
              </a:lnSpc>
              <a:buNone/>
            </a:pPr>
            <a:r>
              <a:rPr lang="en-US" sz="1000" dirty="0">
                <a:solidFill>
                  <a:srgbClr val="746558"/>
                </a:solidFill>
                <a:latin typeface="Gelasio" pitchFamily="34" charset="0"/>
                <a:ea typeface="Gelasio" pitchFamily="34" charset="-122"/>
                <a:cs typeface="Gelasio" pitchFamily="34" charset="-120"/>
              </a:rPr>
              <a:t>Passed</a:t>
            </a:r>
            <a:endParaRPr lang="en-US" sz="1000" dirty="0"/>
          </a:p>
        </p:txBody>
      </p:sp>
      <p:sp>
        <p:nvSpPr>
          <p:cNvPr id="74" name="Shape 72"/>
          <p:cNvSpPr/>
          <p:nvPr/>
        </p:nvSpPr>
        <p:spPr>
          <a:xfrm>
            <a:off x="463748" y="6490454"/>
            <a:ext cx="13705642" cy="588645"/>
          </a:xfrm>
          <a:prstGeom prst="rect">
            <a:avLst/>
          </a:prstGeom>
          <a:solidFill>
            <a:srgbClr val="FFFFFF">
              <a:alpha val="4000"/>
            </a:srgbClr>
          </a:solidFill>
          <a:ln/>
        </p:spPr>
        <p:txBody>
          <a:bodyPr/>
          <a:lstStyle/>
          <a:p>
            <a:endParaRPr lang="en-IN"/>
          </a:p>
        </p:txBody>
      </p:sp>
      <p:sp>
        <p:nvSpPr>
          <p:cNvPr id="75" name="Text 73"/>
          <p:cNvSpPr/>
          <p:nvPr/>
        </p:nvSpPr>
        <p:spPr>
          <a:xfrm>
            <a:off x="594360" y="6576179"/>
            <a:ext cx="2019895" cy="208598"/>
          </a:xfrm>
          <a:prstGeom prst="rect">
            <a:avLst/>
          </a:prstGeom>
          <a:noFill/>
          <a:ln/>
        </p:spPr>
        <p:txBody>
          <a:bodyPr wrap="none" lIns="0" tIns="0" rIns="0" bIns="0" rtlCol="0" anchor="t"/>
          <a:lstStyle/>
          <a:p>
            <a:pPr marL="0" indent="0">
              <a:lnSpc>
                <a:spcPts val="1600"/>
              </a:lnSpc>
              <a:buNone/>
            </a:pPr>
            <a:r>
              <a:rPr lang="en-US" sz="1000" dirty="0">
                <a:solidFill>
                  <a:srgbClr val="746558"/>
                </a:solidFill>
                <a:latin typeface="Gelasio" pitchFamily="34" charset="0"/>
                <a:ea typeface="Gelasio" pitchFamily="34" charset="-122"/>
                <a:cs typeface="Gelasio" pitchFamily="34" charset="-120"/>
              </a:rPr>
              <a:t>T13</a:t>
            </a:r>
            <a:endParaRPr lang="en-US" sz="1000" dirty="0"/>
          </a:p>
        </p:txBody>
      </p:sp>
      <p:sp>
        <p:nvSpPr>
          <p:cNvPr id="76" name="Text 74"/>
          <p:cNvSpPr/>
          <p:nvPr/>
        </p:nvSpPr>
        <p:spPr>
          <a:xfrm>
            <a:off x="2882384" y="6576179"/>
            <a:ext cx="2016085" cy="417195"/>
          </a:xfrm>
          <a:prstGeom prst="rect">
            <a:avLst/>
          </a:prstGeom>
          <a:noFill/>
          <a:ln/>
        </p:spPr>
        <p:txBody>
          <a:bodyPr wrap="square" lIns="0" tIns="0" rIns="0" bIns="0" rtlCol="0" anchor="t"/>
          <a:lstStyle/>
          <a:p>
            <a:pPr marL="0" indent="0">
              <a:lnSpc>
                <a:spcPts val="1600"/>
              </a:lnSpc>
              <a:buNone/>
            </a:pPr>
            <a:r>
              <a:rPr lang="en-US" sz="1000" dirty="0">
                <a:solidFill>
                  <a:srgbClr val="746558"/>
                </a:solidFill>
                <a:latin typeface="Gelasio" pitchFamily="34" charset="0"/>
                <a:ea typeface="Gelasio" pitchFamily="34" charset="-122"/>
                <a:cs typeface="Gelasio" pitchFamily="34" charset="-120"/>
              </a:rPr>
              <a:t>Test performance under stress (e.g., large levels)</a:t>
            </a:r>
            <a:endParaRPr lang="en-US" sz="1000" dirty="0"/>
          </a:p>
        </p:txBody>
      </p:sp>
      <p:sp>
        <p:nvSpPr>
          <p:cNvPr id="77" name="Text 75"/>
          <p:cNvSpPr/>
          <p:nvPr/>
        </p:nvSpPr>
        <p:spPr>
          <a:xfrm>
            <a:off x="5166598" y="6576179"/>
            <a:ext cx="2016085" cy="417195"/>
          </a:xfrm>
          <a:prstGeom prst="rect">
            <a:avLst/>
          </a:prstGeom>
          <a:noFill/>
          <a:ln/>
        </p:spPr>
        <p:txBody>
          <a:bodyPr wrap="square" lIns="0" tIns="0" rIns="0" bIns="0" rtlCol="0" anchor="t"/>
          <a:lstStyle/>
          <a:p>
            <a:pPr marL="0" indent="0">
              <a:lnSpc>
                <a:spcPts val="1600"/>
              </a:lnSpc>
              <a:buNone/>
            </a:pPr>
            <a:r>
              <a:rPr lang="en-US" sz="1000" dirty="0">
                <a:solidFill>
                  <a:srgbClr val="746558"/>
                </a:solidFill>
                <a:latin typeface="Gelasio" pitchFamily="34" charset="0"/>
                <a:ea typeface="Gelasio" pitchFamily="34" charset="-122"/>
                <a:cs typeface="Gelasio" pitchFamily="34" charset="-120"/>
              </a:rPr>
              <a:t>Play on larger levels or complex maps</a:t>
            </a:r>
            <a:endParaRPr lang="en-US" sz="1000" dirty="0"/>
          </a:p>
        </p:txBody>
      </p:sp>
      <p:sp>
        <p:nvSpPr>
          <p:cNvPr id="78" name="Text 76"/>
          <p:cNvSpPr/>
          <p:nvPr/>
        </p:nvSpPr>
        <p:spPr>
          <a:xfrm>
            <a:off x="7450812" y="6576179"/>
            <a:ext cx="2016085" cy="417195"/>
          </a:xfrm>
          <a:prstGeom prst="rect">
            <a:avLst/>
          </a:prstGeom>
          <a:noFill/>
          <a:ln/>
        </p:spPr>
        <p:txBody>
          <a:bodyPr wrap="square" lIns="0" tIns="0" rIns="0" bIns="0" rtlCol="0" anchor="t"/>
          <a:lstStyle/>
          <a:p>
            <a:pPr marL="0" indent="0">
              <a:lnSpc>
                <a:spcPts val="1600"/>
              </a:lnSpc>
              <a:buNone/>
            </a:pPr>
            <a:r>
              <a:rPr lang="en-US" sz="1000" dirty="0">
                <a:solidFill>
                  <a:srgbClr val="746558"/>
                </a:solidFill>
                <a:latin typeface="Gelasio" pitchFamily="34" charset="0"/>
                <a:ea typeface="Gelasio" pitchFamily="34" charset="-122"/>
                <a:cs typeface="Gelasio" pitchFamily="34" charset="-120"/>
              </a:rPr>
              <a:t>Game runs without performance issues</a:t>
            </a:r>
            <a:endParaRPr lang="en-US" sz="1000" dirty="0"/>
          </a:p>
        </p:txBody>
      </p:sp>
      <p:sp>
        <p:nvSpPr>
          <p:cNvPr id="79" name="Text 77"/>
          <p:cNvSpPr/>
          <p:nvPr/>
        </p:nvSpPr>
        <p:spPr>
          <a:xfrm>
            <a:off x="9735026" y="6576179"/>
            <a:ext cx="2016085" cy="208598"/>
          </a:xfrm>
          <a:prstGeom prst="rect">
            <a:avLst/>
          </a:prstGeom>
          <a:noFill/>
          <a:ln/>
        </p:spPr>
        <p:txBody>
          <a:bodyPr wrap="none" lIns="0" tIns="0" rIns="0" bIns="0" rtlCol="0" anchor="t"/>
          <a:lstStyle/>
          <a:p>
            <a:pPr marL="0" indent="0">
              <a:lnSpc>
                <a:spcPts val="1600"/>
              </a:lnSpc>
              <a:buNone/>
            </a:pPr>
            <a:r>
              <a:rPr lang="en-US" sz="1000" dirty="0">
                <a:solidFill>
                  <a:srgbClr val="746558"/>
                </a:solidFill>
                <a:latin typeface="Gelasio" pitchFamily="34" charset="0"/>
                <a:ea typeface="Gelasio" pitchFamily="34" charset="-122"/>
                <a:cs typeface="Gelasio" pitchFamily="34" charset="-120"/>
              </a:rPr>
              <a:t>Game performs without lag</a:t>
            </a:r>
            <a:endParaRPr lang="en-US" sz="1000" dirty="0"/>
          </a:p>
        </p:txBody>
      </p:sp>
      <p:sp>
        <p:nvSpPr>
          <p:cNvPr id="80" name="Text 78"/>
          <p:cNvSpPr/>
          <p:nvPr/>
        </p:nvSpPr>
        <p:spPr>
          <a:xfrm>
            <a:off x="12019240" y="6576179"/>
            <a:ext cx="2019895" cy="208598"/>
          </a:xfrm>
          <a:prstGeom prst="rect">
            <a:avLst/>
          </a:prstGeom>
          <a:noFill/>
          <a:ln/>
        </p:spPr>
        <p:txBody>
          <a:bodyPr wrap="none" lIns="0" tIns="0" rIns="0" bIns="0" rtlCol="0" anchor="t"/>
          <a:lstStyle/>
          <a:p>
            <a:pPr marL="0" indent="0">
              <a:lnSpc>
                <a:spcPts val="1600"/>
              </a:lnSpc>
              <a:buNone/>
            </a:pPr>
            <a:r>
              <a:rPr lang="en-US" sz="1000" dirty="0">
                <a:solidFill>
                  <a:srgbClr val="746558"/>
                </a:solidFill>
                <a:latin typeface="Gelasio" pitchFamily="34" charset="0"/>
                <a:ea typeface="Gelasio" pitchFamily="34" charset="-122"/>
                <a:cs typeface="Gelasio" pitchFamily="34" charset="-120"/>
              </a:rPr>
              <a:t>Passed</a:t>
            </a:r>
            <a:endParaRPr lang="en-US" sz="1000" dirty="0"/>
          </a:p>
        </p:txBody>
      </p:sp>
      <p:sp>
        <p:nvSpPr>
          <p:cNvPr id="81" name="Shape 79"/>
          <p:cNvSpPr/>
          <p:nvPr/>
        </p:nvSpPr>
        <p:spPr>
          <a:xfrm>
            <a:off x="463748" y="7079099"/>
            <a:ext cx="13705642" cy="588645"/>
          </a:xfrm>
          <a:prstGeom prst="rect">
            <a:avLst/>
          </a:prstGeom>
          <a:solidFill>
            <a:srgbClr val="000000">
              <a:alpha val="4000"/>
            </a:srgbClr>
          </a:solidFill>
          <a:ln/>
        </p:spPr>
        <p:txBody>
          <a:bodyPr/>
          <a:lstStyle/>
          <a:p>
            <a:endParaRPr lang="en-IN"/>
          </a:p>
        </p:txBody>
      </p:sp>
      <p:sp>
        <p:nvSpPr>
          <p:cNvPr id="82" name="Text 80"/>
          <p:cNvSpPr/>
          <p:nvPr/>
        </p:nvSpPr>
        <p:spPr>
          <a:xfrm>
            <a:off x="594360" y="7164824"/>
            <a:ext cx="2019895" cy="208598"/>
          </a:xfrm>
          <a:prstGeom prst="rect">
            <a:avLst/>
          </a:prstGeom>
          <a:noFill/>
          <a:ln/>
        </p:spPr>
        <p:txBody>
          <a:bodyPr wrap="none" lIns="0" tIns="0" rIns="0" bIns="0" rtlCol="0" anchor="t"/>
          <a:lstStyle/>
          <a:p>
            <a:pPr marL="0" indent="0">
              <a:lnSpc>
                <a:spcPts val="1600"/>
              </a:lnSpc>
              <a:buNone/>
            </a:pPr>
            <a:r>
              <a:rPr lang="en-US" sz="1000" dirty="0">
                <a:solidFill>
                  <a:srgbClr val="746558"/>
                </a:solidFill>
                <a:latin typeface="Gelasio" pitchFamily="34" charset="0"/>
                <a:ea typeface="Gelasio" pitchFamily="34" charset="-122"/>
                <a:cs typeface="Gelasio" pitchFamily="34" charset="-120"/>
              </a:rPr>
              <a:t>T14</a:t>
            </a:r>
            <a:endParaRPr lang="en-US" sz="1000" dirty="0"/>
          </a:p>
        </p:txBody>
      </p:sp>
      <p:sp>
        <p:nvSpPr>
          <p:cNvPr id="83" name="Text 81"/>
          <p:cNvSpPr/>
          <p:nvPr/>
        </p:nvSpPr>
        <p:spPr>
          <a:xfrm>
            <a:off x="2882384" y="7164824"/>
            <a:ext cx="2016085" cy="208598"/>
          </a:xfrm>
          <a:prstGeom prst="rect">
            <a:avLst/>
          </a:prstGeom>
          <a:noFill/>
          <a:ln/>
        </p:spPr>
        <p:txBody>
          <a:bodyPr wrap="none" lIns="0" tIns="0" rIns="0" bIns="0" rtlCol="0" anchor="t"/>
          <a:lstStyle/>
          <a:p>
            <a:pPr marL="0" indent="0">
              <a:lnSpc>
                <a:spcPts val="1600"/>
              </a:lnSpc>
              <a:buNone/>
            </a:pPr>
            <a:r>
              <a:rPr lang="en-US" sz="1000" dirty="0">
                <a:solidFill>
                  <a:srgbClr val="746558"/>
                </a:solidFill>
                <a:latin typeface="Gelasio" pitchFamily="34" charset="0"/>
                <a:ea typeface="Gelasio" pitchFamily="34" charset="-122"/>
                <a:cs typeface="Gelasio" pitchFamily="34" charset="-120"/>
              </a:rPr>
              <a:t>Test for potential bugs or glitches</a:t>
            </a:r>
            <a:endParaRPr lang="en-US" sz="1000" dirty="0"/>
          </a:p>
        </p:txBody>
      </p:sp>
      <p:sp>
        <p:nvSpPr>
          <p:cNvPr id="84" name="Text 82"/>
          <p:cNvSpPr/>
          <p:nvPr/>
        </p:nvSpPr>
        <p:spPr>
          <a:xfrm>
            <a:off x="5166598" y="7164824"/>
            <a:ext cx="2016085" cy="417195"/>
          </a:xfrm>
          <a:prstGeom prst="rect">
            <a:avLst/>
          </a:prstGeom>
          <a:noFill/>
          <a:ln/>
        </p:spPr>
        <p:txBody>
          <a:bodyPr wrap="square" lIns="0" tIns="0" rIns="0" bIns="0" rtlCol="0" anchor="t"/>
          <a:lstStyle/>
          <a:p>
            <a:pPr marL="0" indent="0">
              <a:lnSpc>
                <a:spcPts val="1600"/>
              </a:lnSpc>
              <a:buNone/>
            </a:pPr>
            <a:r>
              <a:rPr lang="en-US" sz="1000" dirty="0">
                <a:solidFill>
                  <a:srgbClr val="746558"/>
                </a:solidFill>
                <a:latin typeface="Gelasio" pitchFamily="34" charset="0"/>
                <a:ea typeface="Gelasio" pitchFamily="34" charset="-122"/>
                <a:cs typeface="Gelasio" pitchFamily="34" charset="-120"/>
              </a:rPr>
              <a:t>Play through the game without interruptions</a:t>
            </a:r>
            <a:endParaRPr lang="en-US" sz="1000" dirty="0"/>
          </a:p>
        </p:txBody>
      </p:sp>
      <p:sp>
        <p:nvSpPr>
          <p:cNvPr id="85" name="Text 83"/>
          <p:cNvSpPr/>
          <p:nvPr/>
        </p:nvSpPr>
        <p:spPr>
          <a:xfrm>
            <a:off x="7450812" y="7164824"/>
            <a:ext cx="2016085" cy="208598"/>
          </a:xfrm>
          <a:prstGeom prst="rect">
            <a:avLst/>
          </a:prstGeom>
          <a:noFill/>
          <a:ln/>
        </p:spPr>
        <p:txBody>
          <a:bodyPr wrap="none" lIns="0" tIns="0" rIns="0" bIns="0" rtlCol="0" anchor="t"/>
          <a:lstStyle/>
          <a:p>
            <a:pPr marL="0" indent="0">
              <a:lnSpc>
                <a:spcPts val="1600"/>
              </a:lnSpc>
              <a:buNone/>
            </a:pPr>
            <a:r>
              <a:rPr lang="en-US" sz="1000" dirty="0">
                <a:solidFill>
                  <a:srgbClr val="746558"/>
                </a:solidFill>
                <a:latin typeface="Gelasio" pitchFamily="34" charset="0"/>
                <a:ea typeface="Gelasio" pitchFamily="34" charset="-122"/>
                <a:cs typeface="Gelasio" pitchFamily="34" charset="-120"/>
              </a:rPr>
              <a:t>No unexpected crashes or bugs</a:t>
            </a:r>
            <a:endParaRPr lang="en-US" sz="1000" dirty="0"/>
          </a:p>
        </p:txBody>
      </p:sp>
      <p:sp>
        <p:nvSpPr>
          <p:cNvPr id="86" name="Text 84"/>
          <p:cNvSpPr/>
          <p:nvPr/>
        </p:nvSpPr>
        <p:spPr>
          <a:xfrm>
            <a:off x="9735026" y="7164824"/>
            <a:ext cx="2016085" cy="208598"/>
          </a:xfrm>
          <a:prstGeom prst="rect">
            <a:avLst/>
          </a:prstGeom>
          <a:noFill/>
          <a:ln/>
        </p:spPr>
        <p:txBody>
          <a:bodyPr wrap="none" lIns="0" tIns="0" rIns="0" bIns="0" rtlCol="0" anchor="t"/>
          <a:lstStyle/>
          <a:p>
            <a:pPr marL="0" indent="0">
              <a:lnSpc>
                <a:spcPts val="1600"/>
              </a:lnSpc>
              <a:buNone/>
            </a:pPr>
            <a:r>
              <a:rPr lang="en-US" sz="1000" dirty="0">
                <a:solidFill>
                  <a:srgbClr val="746558"/>
                </a:solidFill>
                <a:latin typeface="Gelasio" pitchFamily="34" charset="0"/>
                <a:ea typeface="Gelasio" pitchFamily="34" charset="-122"/>
                <a:cs typeface="Gelasio" pitchFamily="34" charset="-120"/>
              </a:rPr>
              <a:t>Game stable, no crashes</a:t>
            </a:r>
            <a:endParaRPr lang="en-US" sz="1000" dirty="0"/>
          </a:p>
        </p:txBody>
      </p:sp>
      <p:sp>
        <p:nvSpPr>
          <p:cNvPr id="87" name="Text 85"/>
          <p:cNvSpPr/>
          <p:nvPr/>
        </p:nvSpPr>
        <p:spPr>
          <a:xfrm>
            <a:off x="12019240" y="7164824"/>
            <a:ext cx="2019895" cy="208598"/>
          </a:xfrm>
          <a:prstGeom prst="rect">
            <a:avLst/>
          </a:prstGeom>
          <a:noFill/>
          <a:ln/>
        </p:spPr>
        <p:txBody>
          <a:bodyPr wrap="none" lIns="0" tIns="0" rIns="0" bIns="0" rtlCol="0" anchor="t"/>
          <a:lstStyle/>
          <a:p>
            <a:pPr marL="0" indent="0">
              <a:lnSpc>
                <a:spcPts val="1600"/>
              </a:lnSpc>
              <a:buNone/>
            </a:pPr>
            <a:r>
              <a:rPr lang="en-US" sz="1000" dirty="0">
                <a:solidFill>
                  <a:srgbClr val="746558"/>
                </a:solidFill>
                <a:latin typeface="Gelasio" pitchFamily="34" charset="0"/>
                <a:ea typeface="Gelasio" pitchFamily="34" charset="-122"/>
                <a:cs typeface="Gelasio" pitchFamily="34" charset="-120"/>
              </a:rPr>
              <a:t>Passed</a:t>
            </a:r>
            <a:endParaRPr lang="en-US" sz="1000" dirty="0"/>
          </a:p>
        </p:txBody>
      </p:sp>
      <p:pic>
        <p:nvPicPr>
          <p:cNvPr id="88" name="Picture 87">
            <a:extLst>
              <a:ext uri="{FF2B5EF4-FFF2-40B4-BE49-F238E27FC236}">
                <a16:creationId xmlns:a16="http://schemas.microsoft.com/office/drawing/2014/main" id="{E1FD8269-B586-769D-A53A-12FDF91CF438}"/>
              </a:ext>
            </a:extLst>
          </p:cNvPr>
          <p:cNvPicPr>
            <a:picLocks noChangeAspect="1"/>
          </p:cNvPicPr>
          <p:nvPr/>
        </p:nvPicPr>
        <p:blipFill>
          <a:blip r:embed="rId3"/>
          <a:stretch>
            <a:fillRect/>
          </a:stretch>
        </p:blipFill>
        <p:spPr>
          <a:xfrm>
            <a:off x="12290609" y="7712014"/>
            <a:ext cx="2265150" cy="444049"/>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2" name="Text 0"/>
          <p:cNvSpPr/>
          <p:nvPr/>
        </p:nvSpPr>
        <p:spPr>
          <a:xfrm>
            <a:off x="793790" y="2379821"/>
            <a:ext cx="5670590" cy="708779"/>
          </a:xfrm>
          <a:prstGeom prst="rect">
            <a:avLst/>
          </a:prstGeom>
          <a:noFill/>
          <a:ln/>
        </p:spPr>
        <p:txBody>
          <a:bodyPr wrap="none" lIns="0" tIns="0" rIns="0" bIns="0" rtlCol="0" anchor="t"/>
          <a:lstStyle/>
          <a:p>
            <a:pPr marL="0" indent="0">
              <a:lnSpc>
                <a:spcPts val="5550"/>
              </a:lnSpc>
              <a:buNone/>
            </a:pPr>
            <a:r>
              <a:rPr lang="en-US" sz="4450" dirty="0">
                <a:solidFill>
                  <a:srgbClr val="484237"/>
                </a:solidFill>
                <a:latin typeface="Gelasio Semi Bold" pitchFamily="34" charset="0"/>
                <a:ea typeface="Gelasio Semi Bold" pitchFamily="34" charset="-122"/>
                <a:cs typeface="Gelasio Semi Bold" pitchFamily="34" charset="-120"/>
              </a:rPr>
              <a:t>Future Scope</a:t>
            </a:r>
            <a:endParaRPr lang="en-US" sz="4450" dirty="0"/>
          </a:p>
        </p:txBody>
      </p:sp>
      <p:sp>
        <p:nvSpPr>
          <p:cNvPr id="3" name="Text 1"/>
          <p:cNvSpPr/>
          <p:nvPr/>
        </p:nvSpPr>
        <p:spPr>
          <a:xfrm>
            <a:off x="793790" y="3542228"/>
            <a:ext cx="13042821" cy="362903"/>
          </a:xfrm>
          <a:prstGeom prst="rect">
            <a:avLst/>
          </a:prstGeom>
          <a:noFill/>
          <a:ln/>
        </p:spPr>
        <p:txBody>
          <a:bodyPr wrap="none" lIns="0" tIns="0" rIns="0" bIns="0" rtlCol="0" anchor="t"/>
          <a:lstStyle/>
          <a:p>
            <a:pPr marL="0" indent="0">
              <a:lnSpc>
                <a:spcPts val="2850"/>
              </a:lnSpc>
              <a:buNone/>
            </a:pPr>
            <a:r>
              <a:rPr lang="en-US" sz="1750" dirty="0">
                <a:solidFill>
                  <a:srgbClr val="746558"/>
                </a:solidFill>
                <a:latin typeface="Gelasio" pitchFamily="34" charset="0"/>
                <a:ea typeface="Gelasio" pitchFamily="34" charset="-122"/>
                <a:cs typeface="Gelasio" pitchFamily="34" charset="-120"/>
              </a:rPr>
              <a:t>The Platformer Game provides a solid foundation for future enhancements, including:</a:t>
            </a:r>
            <a:endParaRPr lang="en-US" sz="1750" dirty="0"/>
          </a:p>
        </p:txBody>
      </p:sp>
      <p:sp>
        <p:nvSpPr>
          <p:cNvPr id="4" name="Text 2"/>
          <p:cNvSpPr/>
          <p:nvPr/>
        </p:nvSpPr>
        <p:spPr>
          <a:xfrm>
            <a:off x="793790" y="4160282"/>
            <a:ext cx="13042821"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746558"/>
                </a:solidFill>
                <a:latin typeface="Gelasio" pitchFamily="34" charset="0"/>
                <a:ea typeface="Gelasio" pitchFamily="34" charset="-122"/>
                <a:cs typeface="Gelasio" pitchFamily="34" charset="-120"/>
              </a:rPr>
              <a:t>Advanced Game Mechanics: Adding power-ups, new abilities, and more complex enemies.</a:t>
            </a:r>
            <a:endParaRPr lang="en-US" sz="1750" dirty="0"/>
          </a:p>
        </p:txBody>
      </p:sp>
      <p:sp>
        <p:nvSpPr>
          <p:cNvPr id="5" name="Text 3"/>
          <p:cNvSpPr/>
          <p:nvPr/>
        </p:nvSpPr>
        <p:spPr>
          <a:xfrm>
            <a:off x="793790" y="4602480"/>
            <a:ext cx="13042821"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746558"/>
                </a:solidFill>
                <a:latin typeface="Gelasio" pitchFamily="34" charset="0"/>
                <a:ea typeface="Gelasio" pitchFamily="34" charset="-122"/>
                <a:cs typeface="Gelasio" pitchFamily="34" charset="-120"/>
              </a:rPr>
              <a:t>Multiplayer Support: Implementing a cooperative or competitive multiplayer mode.</a:t>
            </a:r>
            <a:endParaRPr lang="en-US" sz="1750" dirty="0"/>
          </a:p>
        </p:txBody>
      </p:sp>
      <p:sp>
        <p:nvSpPr>
          <p:cNvPr id="6" name="Text 4"/>
          <p:cNvSpPr/>
          <p:nvPr/>
        </p:nvSpPr>
        <p:spPr>
          <a:xfrm>
            <a:off x="793790" y="5044678"/>
            <a:ext cx="13042821"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746558"/>
                </a:solidFill>
                <a:latin typeface="Gelasio" pitchFamily="34" charset="0"/>
                <a:ea typeface="Gelasio" pitchFamily="34" charset="-122"/>
                <a:cs typeface="Gelasio" pitchFamily="34" charset="-120"/>
              </a:rPr>
              <a:t>Mobile Version: Adapting the game for mobile platforms for wider accessibility.</a:t>
            </a:r>
            <a:endParaRPr lang="en-US" sz="1750" dirty="0"/>
          </a:p>
        </p:txBody>
      </p:sp>
      <p:sp>
        <p:nvSpPr>
          <p:cNvPr id="7" name="Text 5"/>
          <p:cNvSpPr/>
          <p:nvPr/>
        </p:nvSpPr>
        <p:spPr>
          <a:xfrm>
            <a:off x="793790" y="5486876"/>
            <a:ext cx="13042821"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746558"/>
                </a:solidFill>
                <a:latin typeface="Gelasio" pitchFamily="34" charset="0"/>
                <a:ea typeface="Gelasio" pitchFamily="34" charset="-122"/>
                <a:cs typeface="Gelasio" pitchFamily="34" charset="-120"/>
              </a:rPr>
              <a:t>AI Integration: Introducing AI-controlled enemies with dynamic behavior.</a:t>
            </a:r>
            <a:endParaRPr lang="en-US" sz="1750" dirty="0"/>
          </a:p>
        </p:txBody>
      </p:sp>
      <p:pic>
        <p:nvPicPr>
          <p:cNvPr id="8" name="Picture 7">
            <a:extLst>
              <a:ext uri="{FF2B5EF4-FFF2-40B4-BE49-F238E27FC236}">
                <a16:creationId xmlns:a16="http://schemas.microsoft.com/office/drawing/2014/main" id="{2D4EBE11-A302-1F8F-DBA7-4343A84648A3}"/>
              </a:ext>
            </a:extLst>
          </p:cNvPr>
          <p:cNvPicPr>
            <a:picLocks noChangeAspect="1"/>
          </p:cNvPicPr>
          <p:nvPr/>
        </p:nvPicPr>
        <p:blipFill>
          <a:blip r:embed="rId3"/>
          <a:stretch>
            <a:fillRect/>
          </a:stretch>
        </p:blipFill>
        <p:spPr>
          <a:xfrm>
            <a:off x="12290609" y="7712014"/>
            <a:ext cx="2265150" cy="444049"/>
          </a:xfrm>
          <a:prstGeom prst="rect">
            <a:avLst/>
          </a:prstGeom>
        </p:spPr>
      </p:pic>
      <p:pic>
        <p:nvPicPr>
          <p:cNvPr id="10" name="Picture 9">
            <a:extLst>
              <a:ext uri="{FF2B5EF4-FFF2-40B4-BE49-F238E27FC236}">
                <a16:creationId xmlns:a16="http://schemas.microsoft.com/office/drawing/2014/main" id="{DBC12799-A850-92BC-9B1A-0A9FEBD94B32}"/>
              </a:ext>
            </a:extLst>
          </p:cNvPr>
          <p:cNvPicPr>
            <a:picLocks noChangeAspect="1"/>
          </p:cNvPicPr>
          <p:nvPr/>
        </p:nvPicPr>
        <p:blipFill>
          <a:blip r:embed="rId4"/>
          <a:stretch>
            <a:fillRect/>
          </a:stretch>
        </p:blipFill>
        <p:spPr>
          <a:xfrm>
            <a:off x="10264877" y="1"/>
            <a:ext cx="4365523" cy="822960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14</TotalTime>
  <Words>766</Words>
  <Application>Microsoft Office PowerPoint</Application>
  <PresentationFormat>Custom</PresentationFormat>
  <Paragraphs>136</Paragraphs>
  <Slides>11</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Gelasio</vt:lpstr>
      <vt:lpstr>Arial</vt:lpstr>
      <vt:lpstr>Gelasio Semi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Nihal Nazeer</cp:lastModifiedBy>
  <cp:revision>3</cp:revision>
  <dcterms:created xsi:type="dcterms:W3CDTF">2024-12-01T21:37:28Z</dcterms:created>
  <dcterms:modified xsi:type="dcterms:W3CDTF">2024-12-01T22:00:40Z</dcterms:modified>
</cp:coreProperties>
</file>