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8"/>
  </p:notes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BD772-4F85-4209-8BAA-E3AEA8A939CF}" v="34" dt="2025-03-06T16:11:53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DD11F-E55A-4E0A-94D6-A45C0D4B93B9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37F9A-04BE-4689-B191-9F80EE2F75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645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We have 3 months were the company made high sales , for a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37F9A-04BE-4689-B191-9F80EE2F758B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103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37F9A-04BE-4689-B191-9F80EE2F758B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401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1741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479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695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5126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4329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179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91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7743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138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40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4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22267-483B-4C9E-A2CF-740A4A15E58D}" type="datetimeFigureOut">
              <a:rPr lang="en-ZA" smtClean="0"/>
              <a:t>2025/03/07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D9F2187-9198-4EC3-8929-4844E4DEFB4F}" type="slidenum">
              <a:rPr lang="en-ZA" smtClean="0"/>
              <a:t>‹#›</a:t>
            </a:fld>
            <a:endParaRPr lang="en-ZA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357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E30C-ABF1-8EC5-2B99-E1594A19B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1236250"/>
            <a:ext cx="8637073" cy="2920713"/>
          </a:xfrm>
        </p:spPr>
        <p:txBody>
          <a:bodyPr>
            <a:normAutofit/>
          </a:bodyPr>
          <a:lstStyle/>
          <a:p>
            <a:r>
              <a:rPr lang="en-ZA" sz="4100" dirty="0">
                <a:latin typeface="Arial Rounded MT Bold" panose="020F0704030504030204" pitchFamily="34" charset="0"/>
              </a:rPr>
              <a:t>Retail Sales Analysis Project</a:t>
            </a:r>
            <a:br>
              <a:rPr lang="en-ZA" sz="4100" dirty="0"/>
            </a:br>
            <a:endParaRPr lang="en-ZA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3BFDD-7687-0B56-1739-1FC3E7508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3" y="5211911"/>
            <a:ext cx="8788364" cy="1436862"/>
          </a:xfrm>
        </p:spPr>
        <p:txBody>
          <a:bodyPr>
            <a:normAutofit fontScale="40000" lnSpcReduction="20000"/>
          </a:bodyPr>
          <a:lstStyle/>
          <a:p>
            <a:endParaRPr lang="en-ZA" sz="1600" dirty="0"/>
          </a:p>
          <a:p>
            <a:endParaRPr lang="en-ZA" sz="1600" dirty="0"/>
          </a:p>
          <a:p>
            <a:endParaRPr lang="en-ZA" sz="1600" dirty="0"/>
          </a:p>
          <a:p>
            <a:endParaRPr lang="en-ZA" sz="1600" dirty="0"/>
          </a:p>
          <a:p>
            <a:endParaRPr lang="en-ZA" sz="1600" dirty="0"/>
          </a:p>
          <a:p>
            <a:r>
              <a:rPr lang="en-ZA" sz="1600" dirty="0" err="1"/>
              <a:t>kj</a:t>
            </a:r>
            <a:endParaRPr lang="en-ZA" sz="1600" dirty="0"/>
          </a:p>
        </p:txBody>
      </p:sp>
      <p:pic>
        <p:nvPicPr>
          <p:cNvPr id="30" name="Graphic 29" descr="Shopping cart">
            <a:extLst>
              <a:ext uri="{FF2B5EF4-FFF2-40B4-BE49-F238E27FC236}">
                <a16:creationId xmlns:a16="http://schemas.microsoft.com/office/drawing/2014/main" id="{49416AD9-E562-947B-5E33-C9AE9D88D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402" y="2197238"/>
            <a:ext cx="4660762" cy="46607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6D9301-7A5E-F187-568A-3943D970810D}"/>
              </a:ext>
            </a:extLst>
          </p:cNvPr>
          <p:cNvSpPr txBox="1"/>
          <p:nvPr/>
        </p:nvSpPr>
        <p:spPr>
          <a:xfrm>
            <a:off x="8169127" y="4950301"/>
            <a:ext cx="34854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QUINTET</a:t>
            </a:r>
          </a:p>
          <a:p>
            <a:r>
              <a:rPr lang="en-US" sz="2800" b="1" i="1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ANALYSTS</a:t>
            </a:r>
            <a:endParaRPr lang="en-ZA" sz="2800" b="1" i="1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42AC719-4772-26CF-0CA3-260B8E9A9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799908"/>
              </p:ext>
            </p:extLst>
          </p:nvPr>
        </p:nvGraphicFramePr>
        <p:xfrm>
          <a:off x="3354356" y="5930342"/>
          <a:ext cx="1769806" cy="744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188720" imgH="517956" progId="Package">
                  <p:embed/>
                </p:oleObj>
              </mc:Choice>
              <mc:Fallback>
                <p:oleObj name="Packager Shell Object" showAsIcon="1" r:id="rId4" imgW="1188720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4356" y="5930342"/>
                        <a:ext cx="1769806" cy="744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423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9F79013-8756-3E11-2F68-D2A6AB5E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6" y="962902"/>
            <a:ext cx="3525640" cy="2471104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 dirty="0"/>
              <a:t>Sales distributions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52F9253-8B9B-4ECE-B25E-BA8B2824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18A7708-2699-47E1-912B-2788F1BE4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4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DD8599-CCB1-42D1-8E61-CF501A65F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10129FB7-65EF-B1EA-1190-3CAF8B007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" b="2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36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2057" name="Picture 2056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548F89C-67C8-44E9-15C2-3E70CC78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Profit margin distribution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graph with red dots and numbers&#10;&#10;AI-generated content may be incorrect.">
            <a:extLst>
              <a:ext uri="{FF2B5EF4-FFF2-40B4-BE49-F238E27FC236}">
                <a16:creationId xmlns:a16="http://schemas.microsoft.com/office/drawing/2014/main" id="{091BF532-01C2-9523-8670-476FD9C68F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r="1236" b="-2"/>
          <a:stretch/>
        </p:blipFill>
        <p:spPr bwMode="auto">
          <a:xfrm>
            <a:off x="4618374" y="1515501"/>
            <a:ext cx="6282919" cy="3067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3343B-6D44-C04A-557D-0353073A6399}"/>
              </a:ext>
            </a:extLst>
          </p:cNvPr>
          <p:cNvSpPr txBox="1"/>
          <p:nvPr/>
        </p:nvSpPr>
        <p:spPr>
          <a:xfrm>
            <a:off x="8865384" y="1723911"/>
            <a:ext cx="1415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tx2">
                    <a:lumMod val="25000"/>
                  </a:schemeClr>
                </a:solidFill>
              </a:rPr>
              <a:t>Profit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227C3-F3A0-408C-1CA8-02C6E6EE8932}"/>
              </a:ext>
            </a:extLst>
          </p:cNvPr>
          <p:cNvSpPr txBox="1"/>
          <p:nvPr/>
        </p:nvSpPr>
        <p:spPr>
          <a:xfrm>
            <a:off x="5896896" y="2084438"/>
            <a:ext cx="80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tx2">
                    <a:lumMod val="25000"/>
                  </a:schemeClr>
                </a:solidFill>
              </a:rPr>
              <a:t>loss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0AC139-7C90-7EB5-EC2B-A7483B1AAD75}"/>
              </a:ext>
            </a:extLst>
          </p:cNvPr>
          <p:cNvCxnSpPr>
            <a:cxnSpLocks/>
          </p:cNvCxnSpPr>
          <p:nvPr/>
        </p:nvCxnSpPr>
        <p:spPr>
          <a:xfrm>
            <a:off x="7619999" y="2084438"/>
            <a:ext cx="295951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76E03-8DEB-C784-2E65-B4BF3108A649}"/>
              </a:ext>
            </a:extLst>
          </p:cNvPr>
          <p:cNvCxnSpPr>
            <a:cxnSpLocks/>
          </p:cNvCxnSpPr>
          <p:nvPr/>
        </p:nvCxnSpPr>
        <p:spPr>
          <a:xfrm flipH="1">
            <a:off x="5063613" y="2407747"/>
            <a:ext cx="2472812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6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25638D-3D06-41D1-8060-4D2707C60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61BB1E-0062-4056-AB94-121EF614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FBC01E2-D629-4319-B5CB-BFA461B8C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FF7B8D4-8CF4-B01B-7EB4-ABCB25F1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2800"/>
              <a:t>Discounts distribution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7F3A7D-1232-4BDE-ACB6-F7CDEF066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BC09455-A53B-4264-85C6-E119FCA7F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446D1B-DF15-4E6B-A24E-4148357B9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73D9643-4BC8-486D-8267-3577C8F08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6174" y="977099"/>
            <a:ext cx="6620836" cy="4137268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a discount distribution&#10;&#10;AI-generated content may be incorrect.">
            <a:extLst>
              <a:ext uri="{FF2B5EF4-FFF2-40B4-BE49-F238E27FC236}">
                <a16:creationId xmlns:a16="http://schemas.microsoft.com/office/drawing/2014/main" id="{5D350450-17B5-DC0E-E3C8-1257AEEDBF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29" b="3"/>
          <a:stretch/>
        </p:blipFill>
        <p:spPr>
          <a:xfrm>
            <a:off x="4894729" y="1116345"/>
            <a:ext cx="5647765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B887DB-1868-5AA0-54B6-A7D300B91B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r="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7B7336-FE41-D39F-CD75-C4B4ACA7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5100" dirty="0"/>
              <a:t>Step 6: Conclusion &amp; Business Recommendations</a:t>
            </a:r>
            <a:br>
              <a:rPr lang="en-US" sz="5100" dirty="0"/>
            </a:br>
            <a:endParaRPr lang="en-US" sz="5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622C-8668-0DAB-33D2-28A641E4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key findings</a:t>
            </a:r>
          </a:p>
          <a:p>
            <a:r>
              <a:rPr lang="en-US" dirty="0"/>
              <a:t>Insights on </a:t>
            </a:r>
            <a:r>
              <a:rPr lang="en-US" b="1" dirty="0"/>
              <a:t>which products/regions/customers</a:t>
            </a:r>
            <a:r>
              <a:rPr lang="en-US" dirty="0"/>
              <a:t> drive the most sales.</a:t>
            </a:r>
          </a:p>
          <a:p>
            <a:r>
              <a:rPr lang="en-US" dirty="0"/>
              <a:t>Suggested strategies to improve </a:t>
            </a:r>
            <a:r>
              <a:rPr lang="en-US" b="1" dirty="0"/>
              <a:t>profit margins and optimize discounts</a:t>
            </a:r>
          </a:p>
          <a:p>
            <a:r>
              <a:rPr lang="en-US" dirty="0"/>
              <a:t>opportunities to </a:t>
            </a:r>
            <a:r>
              <a:rPr lang="en-US" b="1" dirty="0"/>
              <a:t>improve shipping efficiency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4218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A82EE13-D8E8-A80F-94DC-684226FC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 content</a:t>
            </a:r>
          </a:p>
        </p:txBody>
      </p:sp>
      <p:pic>
        <p:nvPicPr>
          <p:cNvPr id="36" name="Graphic 35" descr="Check List">
            <a:extLst>
              <a:ext uri="{FF2B5EF4-FFF2-40B4-BE49-F238E27FC236}">
                <a16:creationId xmlns:a16="http://schemas.microsoft.com/office/drawing/2014/main" id="{A921F496-C4A7-57D9-D841-4F54C38B4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1579" y="2015732"/>
            <a:ext cx="3450613" cy="3450613"/>
          </a:xfrm>
          <a:prstGeom prst="rect">
            <a:avLst/>
          </a:prstGeom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4D9953D-24EE-DDD2-66CA-2D66C5BAC66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995988" y="2016125"/>
            <a:ext cx="6196012" cy="34496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cap="all" dirty="0"/>
              <a:t>Step 1: Load and Explore the Dataset</a:t>
            </a:r>
          </a:p>
          <a:p>
            <a:pPr marL="0"/>
            <a:r>
              <a:rPr lang="en-US" cap="all" dirty="0"/>
              <a:t>Step 2: Data Cleaning</a:t>
            </a:r>
          </a:p>
          <a:p>
            <a:pPr marL="0"/>
            <a:r>
              <a:rPr lang="en-US" cap="all" dirty="0"/>
              <a:t>Step 3: Basic Sales Calculations</a:t>
            </a:r>
          </a:p>
          <a:p>
            <a:pPr marL="0"/>
            <a:r>
              <a:rPr lang="en-US" cap="all" dirty="0"/>
              <a:t>Step 4: Exploratory Data Analysis (EDA)</a:t>
            </a:r>
          </a:p>
          <a:p>
            <a:pPr marL="0"/>
            <a:r>
              <a:rPr lang="en-US" cap="all" dirty="0"/>
              <a:t>Step 5: Data Visualization</a:t>
            </a:r>
          </a:p>
          <a:p>
            <a:pPr marL="0"/>
            <a:r>
              <a:rPr lang="en-US" cap="all" dirty="0"/>
              <a:t>Step 6: Conclusion &amp; Business Recommendations</a:t>
            </a:r>
          </a:p>
          <a:p>
            <a:pPr marL="0"/>
            <a:endParaRPr lang="en-US" cap="all" dirty="0"/>
          </a:p>
        </p:txBody>
      </p:sp>
    </p:spTree>
    <p:extLst>
      <p:ext uri="{BB962C8B-B14F-4D97-AF65-F5344CB8AC3E}">
        <p14:creationId xmlns:p14="http://schemas.microsoft.com/office/powerpoint/2010/main" val="40910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panda eating on the ground">
            <a:extLst>
              <a:ext uri="{FF2B5EF4-FFF2-40B4-BE49-F238E27FC236}">
                <a16:creationId xmlns:a16="http://schemas.microsoft.com/office/drawing/2014/main" id="{A4168A97-5F8E-0CB7-23CC-3640589D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899" r="-1" b="682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9E41C5-9117-AD97-86D0-3375C1F5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Step 1: Load and Explore the Dataset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409BE-D7A8-A925-3D5D-8548CF952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Data Extraction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u="sng" dirty="0"/>
              <a:t>Libraries</a:t>
            </a:r>
          </a:p>
          <a:p>
            <a:pPr>
              <a:buFontTx/>
              <a:buChar char="-"/>
            </a:pPr>
            <a:r>
              <a:rPr lang="en-ZA" dirty="0"/>
              <a:t>Pandas</a:t>
            </a:r>
          </a:p>
          <a:p>
            <a:pPr>
              <a:buFontTx/>
              <a:buChar char="-"/>
            </a:pPr>
            <a:r>
              <a:rPr lang="en-ZA" dirty="0"/>
              <a:t>Matplotlib</a:t>
            </a:r>
          </a:p>
          <a:p>
            <a:pPr>
              <a:buFontTx/>
              <a:buChar char="-"/>
            </a:pPr>
            <a:r>
              <a:rPr lang="en-ZA" dirty="0"/>
              <a:t>Seaborn </a:t>
            </a:r>
          </a:p>
          <a:p>
            <a:pPr>
              <a:buFontTx/>
              <a:buChar char="-"/>
            </a:pPr>
            <a:r>
              <a:rPr lang="en-ZA" dirty="0" err="1"/>
              <a:t>Numpy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3461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man finger on stock market charts">
            <a:extLst>
              <a:ext uri="{FF2B5EF4-FFF2-40B4-BE49-F238E27FC236}">
                <a16:creationId xmlns:a16="http://schemas.microsoft.com/office/drawing/2014/main" id="{1E842320-F95B-0509-5BA2-5BBD7ED4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545" r="-1" b="6183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B6A786-67C3-EB9E-B50E-B1D6CB28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Step 2: Data cleaning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584D-BA50-EEF0-8C66-BFAE88FC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Checking Missing Values</a:t>
            </a:r>
          </a:p>
          <a:p>
            <a:r>
              <a:rPr lang="en-US" dirty="0"/>
              <a:t>Checking Duplication</a:t>
            </a:r>
          </a:p>
          <a:p>
            <a:r>
              <a:rPr lang="en-US" dirty="0"/>
              <a:t>Checking Data Types</a:t>
            </a:r>
          </a:p>
          <a:p>
            <a:r>
              <a:rPr lang="en-US" dirty="0"/>
              <a:t>Data </a:t>
            </a:r>
            <a:r>
              <a:rPr lang="en-US" dirty="0" err="1"/>
              <a:t>Convertion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1591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2B822039-7F7E-5186-A110-F0458FB80A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3607" r="-1" b="12120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EC0E0-28AE-AA23-5A18-BA6AA625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414" y="1193800"/>
            <a:ext cx="3532907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Step 3: Basic Sales Calculations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5E1F2-5B5D-886A-D1BF-C6BC1C1F7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Total Sales</a:t>
            </a:r>
          </a:p>
          <a:p>
            <a:r>
              <a:rPr lang="en-US" dirty="0"/>
              <a:t>Total profit </a:t>
            </a:r>
          </a:p>
          <a:p>
            <a:r>
              <a:rPr lang="en-ZA" dirty="0"/>
              <a:t>Average Sales By Order</a:t>
            </a:r>
          </a:p>
          <a:p>
            <a:r>
              <a:rPr lang="en-ZA" dirty="0"/>
              <a:t>Profit Margin Calculations</a:t>
            </a:r>
          </a:p>
          <a:p>
            <a:r>
              <a:rPr lang="en-ZA" dirty="0"/>
              <a:t>Shipping Duration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3950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D843F4A9-B7BF-8844-6B9E-7C035FD1F9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1219" r="-1" b="14509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684813-E80A-AE03-352E-6E6B625B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Step 4: Exploratory Data Analysis (EDA)</a:t>
            </a:r>
            <a:br>
              <a:rPr lang="en-US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06F35-5B9F-2C1F-1397-73FC50CC0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636" y="1193800"/>
            <a:ext cx="6085091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Top Selling Products</a:t>
            </a:r>
          </a:p>
          <a:p>
            <a:r>
              <a:rPr lang="en-US" dirty="0"/>
              <a:t>Most profitable Products</a:t>
            </a:r>
          </a:p>
          <a:p>
            <a:r>
              <a:rPr lang="en-US" dirty="0"/>
              <a:t>Top 5 Customers</a:t>
            </a:r>
          </a:p>
          <a:p>
            <a:pPr>
              <a:buFontTx/>
              <a:buChar char="-"/>
            </a:pPr>
            <a:r>
              <a:rPr lang="en-US" b="1" i="1" dirty="0">
                <a:solidFill>
                  <a:schemeClr val="tx2">
                    <a:lumMod val="25000"/>
                  </a:schemeClr>
                </a:solidFill>
                <a:highlight>
                  <a:srgbClr val="00FFFF"/>
                </a:highlight>
              </a:rPr>
              <a:t>Hunter Lopez</a:t>
            </a:r>
          </a:p>
          <a:p>
            <a:pPr>
              <a:buFontTx/>
              <a:buChar char="-"/>
            </a:pPr>
            <a:r>
              <a:rPr lang="en-US" b="1" i="1" dirty="0">
                <a:solidFill>
                  <a:schemeClr val="tx2">
                    <a:lumMod val="25000"/>
                  </a:schemeClr>
                </a:solidFill>
                <a:highlight>
                  <a:srgbClr val="00FFFF"/>
                </a:highlight>
              </a:rPr>
              <a:t>Tom Ashbrook</a:t>
            </a:r>
          </a:p>
          <a:p>
            <a:pPr>
              <a:buFontTx/>
              <a:buChar char="-"/>
            </a:pPr>
            <a:r>
              <a:rPr lang="en-US" b="1" i="1" dirty="0">
                <a:solidFill>
                  <a:schemeClr val="tx2">
                    <a:lumMod val="25000"/>
                  </a:schemeClr>
                </a:solidFill>
                <a:highlight>
                  <a:srgbClr val="00FFFF"/>
                </a:highlight>
              </a:rPr>
              <a:t>Raymond Buch</a:t>
            </a:r>
          </a:p>
          <a:p>
            <a:pPr>
              <a:buFontTx/>
              <a:buChar char="-"/>
            </a:pPr>
            <a:r>
              <a:rPr lang="en-US" b="1" i="1" dirty="0">
                <a:solidFill>
                  <a:schemeClr val="tx2">
                    <a:lumMod val="25000"/>
                  </a:schemeClr>
                </a:solidFill>
                <a:highlight>
                  <a:srgbClr val="00FFFF"/>
                </a:highlight>
              </a:rPr>
              <a:t>Tamara Chand</a:t>
            </a:r>
          </a:p>
          <a:p>
            <a:pPr>
              <a:buFontTx/>
              <a:buChar char="-"/>
            </a:pPr>
            <a:r>
              <a:rPr lang="en-US" b="1" i="1" dirty="0">
                <a:solidFill>
                  <a:schemeClr val="tx2">
                    <a:lumMod val="25000"/>
                  </a:schemeClr>
                </a:solidFill>
                <a:highlight>
                  <a:srgbClr val="00FFFF"/>
                </a:highlight>
              </a:rPr>
              <a:t>Sean Miler</a:t>
            </a:r>
          </a:p>
          <a:p>
            <a:r>
              <a:rPr lang="en-US" dirty="0"/>
              <a:t>-Region/States that generated the most revenue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6976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s going up">
            <a:extLst>
              <a:ext uri="{FF2B5EF4-FFF2-40B4-BE49-F238E27FC236}">
                <a16:creationId xmlns:a16="http://schemas.microsoft.com/office/drawing/2014/main" id="{AF4A360D-4D2A-1DB5-FB23-CAE0F9D464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t="27233" r="-1" b="5197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60A5BA-17E2-8D7B-31E6-385A2D53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636" y="992221"/>
            <a:ext cx="6247308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 sz="4800" dirty="0"/>
              <a:t>Step 5: Data   Visualization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52306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03EB-36FD-4D98-D4DE-A1A213D0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anchor="ctr">
            <a:normAutofit/>
          </a:bodyPr>
          <a:lstStyle/>
          <a:p>
            <a:r>
              <a:rPr lang="en-ZA" dirty="0"/>
              <a:t>Top products by sales</a:t>
            </a:r>
          </a:p>
        </p:txBody>
      </p:sp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A030695F-0E8E-4F69-B37A-CE035769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A62A6FA0-70FF-4F15-8E7B-F11ACE21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F2D33F68-4D69-490D-8818-8E439F7C8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7037730-7B0D-22F2-E6B1-6F997AA6D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8374" y="1525823"/>
            <a:ext cx="6282919" cy="3047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3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6531A-0776-43BA-A852-5FB5C7753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56085" y="533400"/>
            <a:ext cx="9079832" cy="5077326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C5273F-2B84-46BF-A94F-1A20E13B3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605" y="763203"/>
            <a:ext cx="8622792" cy="4617720"/>
          </a:xfrm>
          <a:prstGeom prst="rect">
            <a:avLst/>
          </a:prstGeom>
          <a:gradFill>
            <a:gsLst>
              <a:gs pos="0">
                <a:srgbClr val="DADADA"/>
              </a:gs>
              <a:gs pos="100000">
                <a:srgbClr val="FFFFFE"/>
              </a:gs>
            </a:gsLst>
            <a:lin ang="16200000" scaled="0"/>
          </a:gradFill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9176F3-B29C-AF94-B5BF-0AFCA83BE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443" y="795860"/>
            <a:ext cx="8496952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0FA968-5E4A-785A-9D3C-84AEA85F12E5}"/>
              </a:ext>
            </a:extLst>
          </p:cNvPr>
          <p:cNvSpPr txBox="1"/>
          <p:nvPr/>
        </p:nvSpPr>
        <p:spPr>
          <a:xfrm>
            <a:off x="4286865" y="2602990"/>
            <a:ext cx="131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tx2">
                    <a:lumMod val="25000"/>
                  </a:schemeClr>
                </a:solidFill>
              </a:rPr>
              <a:t>March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41C3A-02E9-06ED-0583-80E9C3551495}"/>
              </a:ext>
            </a:extLst>
          </p:cNvPr>
          <p:cNvSpPr txBox="1"/>
          <p:nvPr/>
        </p:nvSpPr>
        <p:spPr>
          <a:xfrm>
            <a:off x="7423355" y="1524640"/>
            <a:ext cx="175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tx2">
                    <a:lumMod val="25000"/>
                  </a:schemeClr>
                </a:solidFill>
              </a:rPr>
              <a:t>September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25704-64D5-17E4-54AE-62073667E1DF}"/>
              </a:ext>
            </a:extLst>
          </p:cNvPr>
          <p:cNvSpPr txBox="1"/>
          <p:nvPr/>
        </p:nvSpPr>
        <p:spPr>
          <a:xfrm>
            <a:off x="8885377" y="923170"/>
            <a:ext cx="141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chemeClr val="tx2">
                    <a:lumMod val="25000"/>
                  </a:schemeClr>
                </a:solidFill>
              </a:rPr>
              <a:t>November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C1B14-FBEE-5455-0407-ACCDEB7224CD}"/>
              </a:ext>
            </a:extLst>
          </p:cNvPr>
          <p:cNvSpPr txBox="1"/>
          <p:nvPr/>
        </p:nvSpPr>
        <p:spPr>
          <a:xfrm>
            <a:off x="1999467" y="5380923"/>
            <a:ext cx="8750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800" cap="all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TOP 3 MONTHS FOR BEST SALES</a:t>
            </a:r>
          </a:p>
        </p:txBody>
      </p:sp>
    </p:spTree>
    <p:extLst>
      <p:ext uri="{BB962C8B-B14F-4D97-AF65-F5344CB8AC3E}">
        <p14:creationId xmlns:p14="http://schemas.microsoft.com/office/powerpoint/2010/main" val="42219211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6797B64FDC63498E515849CCB57AF5" ma:contentTypeVersion="4" ma:contentTypeDescription="Create a new document." ma:contentTypeScope="" ma:versionID="204c23f4ef5c76a83cfa3efe66064fd1">
  <xsd:schema xmlns:xsd="http://www.w3.org/2001/XMLSchema" xmlns:xs="http://www.w3.org/2001/XMLSchema" xmlns:p="http://schemas.microsoft.com/office/2006/metadata/properties" xmlns:ns2="b4dcf3cd-a0e6-4004-8b25-a768c39535b9" targetNamespace="http://schemas.microsoft.com/office/2006/metadata/properties" ma:root="true" ma:fieldsID="f3871e72113fe1675213f44b9bf457a0" ns2:_="">
    <xsd:import namespace="b4dcf3cd-a0e6-4004-8b25-a768c3953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cf3cd-a0e6-4004-8b25-a768c3953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353C5D-97FD-48A7-8C68-2E5EAFEFDF53}"/>
</file>

<file path=customXml/itemProps2.xml><?xml version="1.0" encoding="utf-8"?>
<ds:datastoreItem xmlns:ds="http://schemas.openxmlformats.org/officeDocument/2006/customXml" ds:itemID="{2C19E10B-3254-45F4-9D40-6AC68FF60F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117AC1-9860-42FA-B0DD-7C5CD83C97A1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e62193e7-2b46-421d-b6cb-80a9c1b34bd0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360</TotalTime>
  <Words>222</Words>
  <Application>Microsoft Office PowerPoint</Application>
  <PresentationFormat>Widescreen</PresentationFormat>
  <Paragraphs>63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Arial Black</vt:lpstr>
      <vt:lpstr>Arial Rounded MT Bold</vt:lpstr>
      <vt:lpstr>Rockwell</vt:lpstr>
      <vt:lpstr>Gallery</vt:lpstr>
      <vt:lpstr>Package</vt:lpstr>
      <vt:lpstr>Retail Sales Analysis Project </vt:lpstr>
      <vt:lpstr> content</vt:lpstr>
      <vt:lpstr>Step 1: Load and Explore the Dataset </vt:lpstr>
      <vt:lpstr>Step 2: Data cleaning</vt:lpstr>
      <vt:lpstr>Step 3: Basic Sales Calculations </vt:lpstr>
      <vt:lpstr>Step 4: Exploratory Data Analysis (EDA) </vt:lpstr>
      <vt:lpstr>Step 5: Data   Visualization </vt:lpstr>
      <vt:lpstr>Top products by sales</vt:lpstr>
      <vt:lpstr>PowerPoint Presentation</vt:lpstr>
      <vt:lpstr>Sales distributions</vt:lpstr>
      <vt:lpstr>Profit margin distribution</vt:lpstr>
      <vt:lpstr>Discounts distribution</vt:lpstr>
      <vt:lpstr>Step 6: Conclusion &amp; Business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Feliciah Adons</dc:creator>
  <cp:lastModifiedBy>PRIDE NGOMANE</cp:lastModifiedBy>
  <cp:revision>68</cp:revision>
  <dcterms:created xsi:type="dcterms:W3CDTF">2025-03-06T11:28:39Z</dcterms:created>
  <dcterms:modified xsi:type="dcterms:W3CDTF">2025-03-07T10:27:41Z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0x010100D36797B64FDC63498E515849CCB57AF5</vt:lpwstr>
  </property>
</Properties>
</file>