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mp4" ContentType="video/mp4"/>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6" r:id="rId7"/>
    <p:sldId id="263" r:id="rId8"/>
    <p:sldId id="267" r:id="rId9"/>
    <p:sldId id="265" r:id="rId10"/>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0" autoAdjust="0"/>
    <p:restoredTop sz="74380" autoAdjust="0"/>
  </p:normalViewPr>
  <p:slideViewPr>
    <p:cSldViewPr snapToGrid="0">
      <p:cViewPr varScale="1">
        <p:scale>
          <a:sx n="69" d="100"/>
          <a:sy n="69" d="100"/>
        </p:scale>
        <p:origin x="4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8B05D-EC15-4776-A189-268F790FEBAB}" type="datetimeFigureOut">
              <a:rPr lang="hu-HU" smtClean="0"/>
              <a:t>2020. 02. 25.</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33A5B-AD18-4C2F-9FB1-373B0E0EC02E}" type="slidenum">
              <a:rPr lang="hu-HU" smtClean="0"/>
              <a:t>‹#›</a:t>
            </a:fld>
            <a:endParaRPr lang="hu-HU"/>
          </a:p>
        </p:txBody>
      </p:sp>
    </p:spTree>
    <p:extLst>
      <p:ext uri="{BB962C8B-B14F-4D97-AF65-F5344CB8AC3E}">
        <p14:creationId xmlns:p14="http://schemas.microsoft.com/office/powerpoint/2010/main" val="301453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sz="1200" kern="1200" dirty="0">
                <a:solidFill>
                  <a:schemeClr val="tx1"/>
                </a:solidFill>
                <a:effectLst/>
                <a:latin typeface="+mn-lt"/>
                <a:ea typeface="+mn-ea"/>
                <a:cs typeface="+mn-cs"/>
              </a:rPr>
              <a:t>Szeretettel köszöntök mindenki ezen a hétfő reggelen. Nyikovics Máté vagyok és a félév során egy olyan újszerű megoldást kerestem képfelbontás növelésére mély neuronháló alkalmazásával, mely képes képek felskálázására, minimális minőségromlás biztosítása mellett.</a:t>
            </a:r>
            <a:endParaRPr lang="hu-HU" dirty="0"/>
          </a:p>
        </p:txBody>
      </p:sp>
      <p:sp>
        <p:nvSpPr>
          <p:cNvPr id="4" name="Slide Number Placeholder 3"/>
          <p:cNvSpPr>
            <a:spLocks noGrp="1"/>
          </p:cNvSpPr>
          <p:nvPr>
            <p:ph type="sldNum" sz="quarter" idx="5"/>
          </p:nvPr>
        </p:nvSpPr>
        <p:spPr/>
        <p:txBody>
          <a:bodyPr/>
          <a:lstStyle/>
          <a:p>
            <a:fld id="{AFA33A5B-AD18-4C2F-9FB1-373B0E0EC02E}" type="slidenum">
              <a:rPr lang="hu-HU" smtClean="0"/>
              <a:t>1</a:t>
            </a:fld>
            <a:endParaRPr lang="hu-HU"/>
          </a:p>
        </p:txBody>
      </p:sp>
    </p:spTree>
    <p:extLst>
      <p:ext uri="{BB962C8B-B14F-4D97-AF65-F5344CB8AC3E}">
        <p14:creationId xmlns:p14="http://schemas.microsoft.com/office/powerpoint/2010/main" val="193542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sz="1200" kern="1200" dirty="0">
                <a:solidFill>
                  <a:schemeClr val="tx1"/>
                </a:solidFill>
                <a:effectLst/>
                <a:latin typeface="+mn-lt"/>
                <a:ea typeface="+mn-ea"/>
                <a:cs typeface="+mn-cs"/>
              </a:rPr>
              <a:t>Mielőtt azonban tovább mennék, engedjétek meg, hogy dióhéjban ismertessem a megerősítéses tanulást. A megerősítéses tanulás a neurális hálózatok azon tanítási módja, mely azzal foglalkozik, hogy hogyan lehet egy ügynöknek olyan cselekvéssorozatot megtanítani egy adott környezetben, mely valamilyen jutalmat maximalizál. Ez tipikusan úgy valósul meg, hogy az ágens a környezetből kap egy aktuális állapotot, mely alapján jósol egy cselekvést, melyet a környezeten végrehajtva az új állapotban magasabb </a:t>
            </a:r>
            <a:r>
              <a:rPr lang="hu-HU" sz="1200" kern="1200" dirty="0" err="1">
                <a:solidFill>
                  <a:schemeClr val="tx1"/>
                </a:solidFill>
                <a:effectLst/>
                <a:latin typeface="+mn-lt"/>
                <a:ea typeface="+mn-ea"/>
                <a:cs typeface="+mn-cs"/>
              </a:rPr>
              <a:t>jutalmi</a:t>
            </a:r>
            <a:r>
              <a:rPr lang="hu-HU" sz="1200" kern="1200" dirty="0">
                <a:solidFill>
                  <a:schemeClr val="tx1"/>
                </a:solidFill>
                <a:effectLst/>
                <a:latin typeface="+mn-lt"/>
                <a:ea typeface="+mn-ea"/>
                <a:cs typeface="+mn-cs"/>
              </a:rPr>
              <a:t> helyzetben lesz.</a:t>
            </a:r>
          </a:p>
          <a:p>
            <a:endParaRPr lang="hu-HU" sz="1200" kern="1200" dirty="0">
              <a:solidFill>
                <a:schemeClr val="tx1"/>
              </a:solidFill>
              <a:effectLst/>
              <a:latin typeface="+mn-lt"/>
              <a:ea typeface="+mn-ea"/>
              <a:cs typeface="+mn-cs"/>
            </a:endParaRPr>
          </a:p>
          <a:p>
            <a:r>
              <a:rPr lang="hu-HU" sz="1200" kern="1200" dirty="0">
                <a:solidFill>
                  <a:schemeClr val="tx1"/>
                </a:solidFill>
                <a:effectLst/>
                <a:latin typeface="+mn-lt"/>
                <a:ea typeface="+mn-ea"/>
                <a:cs typeface="+mn-cs"/>
              </a:rPr>
              <a:t>Ilyen megerősítéses tanítás algoritmusok közé tartozik a Q </a:t>
            </a:r>
            <a:r>
              <a:rPr lang="hu-HU" sz="1200" kern="1200" dirty="0" err="1">
                <a:solidFill>
                  <a:schemeClr val="tx1"/>
                </a:solidFill>
                <a:effectLst/>
                <a:latin typeface="+mn-lt"/>
                <a:ea typeface="+mn-ea"/>
                <a:cs typeface="+mn-cs"/>
              </a:rPr>
              <a:t>learning</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algo</a:t>
            </a:r>
            <a:r>
              <a:rPr lang="hu-HU" sz="1200" kern="1200" dirty="0">
                <a:solidFill>
                  <a:schemeClr val="tx1"/>
                </a:solidFill>
                <a:effectLst/>
                <a:latin typeface="+mn-lt"/>
                <a:ea typeface="+mn-ea"/>
                <a:cs typeface="+mn-cs"/>
              </a:rPr>
              <a:t> is, mellyel a közelmúltban </a:t>
            </a:r>
            <a:r>
              <a:rPr lang="hu-HU" sz="1200" kern="1200" dirty="0" err="1">
                <a:solidFill>
                  <a:schemeClr val="tx1"/>
                </a:solidFill>
                <a:effectLst/>
                <a:latin typeface="+mn-lt"/>
                <a:ea typeface="+mn-ea"/>
                <a:cs typeface="+mn-cs"/>
              </a:rPr>
              <a:t>atari</a:t>
            </a:r>
            <a:r>
              <a:rPr lang="hu-HU" sz="1200" kern="1200" dirty="0">
                <a:solidFill>
                  <a:schemeClr val="tx1"/>
                </a:solidFill>
                <a:effectLst/>
                <a:latin typeface="+mn-lt"/>
                <a:ea typeface="+mn-ea"/>
                <a:cs typeface="+mn-cs"/>
              </a:rPr>
              <a:t> játékokat tudott játszani.</a:t>
            </a:r>
          </a:p>
        </p:txBody>
      </p:sp>
      <p:sp>
        <p:nvSpPr>
          <p:cNvPr id="4" name="Slide Number Placeholder 3"/>
          <p:cNvSpPr>
            <a:spLocks noGrp="1"/>
          </p:cNvSpPr>
          <p:nvPr>
            <p:ph type="sldNum" sz="quarter" idx="5"/>
          </p:nvPr>
        </p:nvSpPr>
        <p:spPr/>
        <p:txBody>
          <a:bodyPr/>
          <a:lstStyle/>
          <a:p>
            <a:fld id="{AFA33A5B-AD18-4C2F-9FB1-373B0E0EC02E}" type="slidenum">
              <a:rPr lang="hu-HU" smtClean="0"/>
              <a:t>2</a:t>
            </a:fld>
            <a:endParaRPr lang="hu-HU"/>
          </a:p>
        </p:txBody>
      </p:sp>
    </p:spTree>
    <p:extLst>
      <p:ext uri="{BB962C8B-B14F-4D97-AF65-F5344CB8AC3E}">
        <p14:creationId xmlns:p14="http://schemas.microsoft.com/office/powerpoint/2010/main" val="2413347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sz="1200" kern="1200" dirty="0" err="1">
                <a:solidFill>
                  <a:schemeClr val="tx1"/>
                </a:solidFill>
                <a:effectLst/>
                <a:latin typeface="+mn-lt"/>
                <a:ea typeface="+mn-ea"/>
                <a:cs typeface="+mn-cs"/>
              </a:rPr>
              <a:t>Reinforcement</a:t>
            </a:r>
            <a:r>
              <a:rPr lang="hu-HU" sz="1200" kern="1200" dirty="0">
                <a:solidFill>
                  <a:schemeClr val="tx1"/>
                </a:solidFill>
                <a:effectLst/>
                <a:latin typeface="+mn-lt"/>
                <a:ea typeface="+mn-ea"/>
                <a:cs typeface="+mn-cs"/>
              </a:rPr>
              <a:t> </a:t>
            </a:r>
            <a:r>
              <a:rPr lang="hu-HU" sz="1200" kern="1200" dirty="0" err="1">
                <a:solidFill>
                  <a:schemeClr val="tx1"/>
                </a:solidFill>
                <a:effectLst/>
                <a:latin typeface="+mn-lt"/>
                <a:ea typeface="+mn-ea"/>
                <a:cs typeface="+mn-cs"/>
              </a:rPr>
              <a:t>learning</a:t>
            </a:r>
            <a:r>
              <a:rPr lang="hu-HU" sz="1200" kern="1200" dirty="0">
                <a:solidFill>
                  <a:schemeClr val="tx1"/>
                </a:solidFill>
                <a:effectLst/>
                <a:latin typeface="+mn-lt"/>
                <a:ea typeface="+mn-ea"/>
                <a:cs typeface="+mn-cs"/>
              </a:rPr>
              <a:t> alkalmazására az motivált, </a:t>
            </a:r>
            <a:r>
              <a:rPr lang="hu-HU" sz="1200" kern="1200" dirty="0" err="1">
                <a:solidFill>
                  <a:schemeClr val="tx1"/>
                </a:solidFill>
                <a:effectLst/>
                <a:latin typeface="+mn-lt"/>
                <a:ea typeface="+mn-ea"/>
                <a:cs typeface="+mn-cs"/>
              </a:rPr>
              <a:t>upscaling</a:t>
            </a:r>
            <a:r>
              <a:rPr lang="hu-HU" sz="1200" kern="1200" dirty="0">
                <a:solidFill>
                  <a:schemeClr val="tx1"/>
                </a:solidFill>
                <a:effectLst/>
                <a:latin typeface="+mn-lt"/>
                <a:ea typeface="+mn-ea"/>
                <a:cs typeface="+mn-cs"/>
              </a:rPr>
              <a:t>  feladatra irányuló felügyelt tanulást alkalmazó megoldásoknál a tanítás alacsony- és magasfelbontású </a:t>
            </a:r>
            <a:r>
              <a:rPr lang="hu-HU" sz="1200" kern="1200" dirty="0" err="1">
                <a:solidFill>
                  <a:schemeClr val="tx1"/>
                </a:solidFill>
                <a:effectLst/>
                <a:latin typeface="+mn-lt"/>
                <a:ea typeface="+mn-ea"/>
                <a:cs typeface="+mn-cs"/>
              </a:rPr>
              <a:t>képpáronként</a:t>
            </a:r>
            <a:r>
              <a:rPr lang="hu-HU" sz="1200" kern="1200" dirty="0">
                <a:solidFill>
                  <a:schemeClr val="tx1"/>
                </a:solidFill>
                <a:effectLst/>
                <a:latin typeface="+mn-lt"/>
                <a:ea typeface="+mn-ea"/>
                <a:cs typeface="+mn-cs"/>
              </a:rPr>
              <a:t> történik, a </a:t>
            </a:r>
            <a:r>
              <a:rPr lang="hu-HU" sz="1200" kern="1200" dirty="0" err="1">
                <a:solidFill>
                  <a:schemeClr val="tx1"/>
                </a:solidFill>
                <a:effectLst/>
                <a:latin typeface="+mn-lt"/>
                <a:ea typeface="+mn-ea"/>
                <a:cs typeface="+mn-cs"/>
              </a:rPr>
              <a:t>skákázási</a:t>
            </a:r>
            <a:r>
              <a:rPr lang="hu-HU" sz="1200" kern="1200" dirty="0">
                <a:solidFill>
                  <a:schemeClr val="tx1"/>
                </a:solidFill>
                <a:effectLst/>
                <a:latin typeface="+mn-lt"/>
                <a:ea typeface="+mn-ea"/>
                <a:cs typeface="+mn-cs"/>
              </a:rPr>
              <a:t> algoritmus szerepet játszik a végső eredményben, és a hálózat hajlamos ennek megtanulására.</a:t>
            </a:r>
          </a:p>
          <a:p>
            <a:r>
              <a:rPr lang="hu-HU" sz="1200" kern="1200" dirty="0">
                <a:solidFill>
                  <a:schemeClr val="tx1"/>
                </a:solidFill>
                <a:effectLst/>
                <a:latin typeface="+mn-lt"/>
                <a:ea typeface="+mn-ea"/>
                <a:cs typeface="+mn-cs"/>
              </a:rPr>
              <a:t>Az </a:t>
            </a:r>
            <a:r>
              <a:rPr lang="hu-HU" sz="1200" kern="1200" dirty="0" err="1">
                <a:solidFill>
                  <a:schemeClr val="tx1"/>
                </a:solidFill>
                <a:effectLst/>
                <a:latin typeface="+mn-lt"/>
                <a:ea typeface="+mn-ea"/>
                <a:cs typeface="+mn-cs"/>
              </a:rPr>
              <a:t>upscaling</a:t>
            </a:r>
            <a:r>
              <a:rPr lang="hu-HU" sz="1200" kern="1200" dirty="0">
                <a:solidFill>
                  <a:schemeClr val="tx1"/>
                </a:solidFill>
                <a:effectLst/>
                <a:latin typeface="+mn-lt"/>
                <a:ea typeface="+mn-ea"/>
                <a:cs typeface="+mn-cs"/>
              </a:rPr>
              <a:t> alapvetően a </a:t>
            </a:r>
            <a:r>
              <a:rPr lang="hu-HU" sz="1200" kern="1200" dirty="0" err="1">
                <a:solidFill>
                  <a:schemeClr val="tx1"/>
                </a:solidFill>
                <a:effectLst/>
                <a:latin typeface="+mn-lt"/>
                <a:ea typeface="+mn-ea"/>
                <a:cs typeface="+mn-cs"/>
              </a:rPr>
              <a:t>ill-posed</a:t>
            </a:r>
            <a:r>
              <a:rPr lang="hu-HU" sz="1200" kern="1200" dirty="0">
                <a:solidFill>
                  <a:schemeClr val="tx1"/>
                </a:solidFill>
                <a:effectLst/>
                <a:latin typeface="+mn-lt"/>
                <a:ea typeface="+mn-ea"/>
                <a:cs typeface="+mn-cs"/>
              </a:rPr>
              <a:t> (rosszul definiálható) probléma, egy </a:t>
            </a:r>
            <a:r>
              <a:rPr lang="hu-HU" sz="1200" kern="1200" dirty="0" err="1">
                <a:solidFill>
                  <a:schemeClr val="tx1"/>
                </a:solidFill>
                <a:effectLst/>
                <a:latin typeface="+mn-lt"/>
                <a:ea typeface="+mn-ea"/>
                <a:cs typeface="+mn-cs"/>
              </a:rPr>
              <a:t>lr</a:t>
            </a:r>
            <a:r>
              <a:rPr lang="hu-HU" sz="1200" kern="1200" dirty="0">
                <a:solidFill>
                  <a:schemeClr val="tx1"/>
                </a:solidFill>
                <a:effectLst/>
                <a:latin typeface="+mn-lt"/>
                <a:ea typeface="+mn-ea"/>
                <a:cs typeface="+mn-cs"/>
              </a:rPr>
              <a:t> képhez több </a:t>
            </a:r>
            <a:r>
              <a:rPr lang="hu-HU" sz="1200" kern="1200" dirty="0" err="1">
                <a:solidFill>
                  <a:schemeClr val="tx1"/>
                </a:solidFill>
                <a:effectLst/>
                <a:latin typeface="+mn-lt"/>
                <a:ea typeface="+mn-ea"/>
                <a:cs typeface="+mn-cs"/>
              </a:rPr>
              <a:t>hr</a:t>
            </a:r>
            <a:r>
              <a:rPr lang="hu-HU" sz="1200" kern="1200" dirty="0">
                <a:solidFill>
                  <a:schemeClr val="tx1"/>
                </a:solidFill>
                <a:effectLst/>
                <a:latin typeface="+mn-lt"/>
                <a:ea typeface="+mn-ea"/>
                <a:cs typeface="+mn-cs"/>
              </a:rPr>
              <a:t> tartozhat.  </a:t>
            </a:r>
          </a:p>
          <a:p>
            <a:r>
              <a:rPr lang="hu-HU" sz="1200" kern="1200" dirty="0">
                <a:solidFill>
                  <a:schemeClr val="tx1"/>
                </a:solidFill>
                <a:effectLst/>
                <a:latin typeface="+mn-lt"/>
                <a:ea typeface="+mn-ea"/>
                <a:cs typeface="+mn-cs"/>
              </a:rPr>
              <a:t>A projekt motivációt egy nyáron megjelent kutatási cikk adta, mely megerősítéses tanulást alkalmazott képfeldolgozási feladatokhoz. A tanulmányban a kiemelkedő ötlet az volt, hogy a kép minden egyes pixelét külön ágensként kezelte, ezáltal lehetővé téve a kép </a:t>
            </a:r>
            <a:r>
              <a:rPr lang="hu-HU" sz="1200" kern="1200" dirty="0" err="1">
                <a:solidFill>
                  <a:schemeClr val="tx1"/>
                </a:solidFill>
                <a:effectLst/>
                <a:latin typeface="+mn-lt"/>
                <a:ea typeface="+mn-ea"/>
                <a:cs typeface="+mn-cs"/>
              </a:rPr>
              <a:t>pixelenkénti</a:t>
            </a:r>
            <a:r>
              <a:rPr lang="hu-HU" sz="1200" kern="1200" dirty="0">
                <a:solidFill>
                  <a:schemeClr val="tx1"/>
                </a:solidFill>
                <a:effectLst/>
                <a:latin typeface="+mn-lt"/>
                <a:ea typeface="+mn-ea"/>
                <a:cs typeface="+mn-cs"/>
              </a:rPr>
              <a:t> manipulációjának lehetőségét. Ebből az ötletből kiindulva célomnak tűztem ki ezen projekt oly módú változtatását, hogy alkalmas legyen felbontás növelésére, valamint illetve ebből </a:t>
            </a:r>
            <a:r>
              <a:rPr lang="hu-HU" sz="1200" kern="1200" dirty="0" err="1">
                <a:solidFill>
                  <a:schemeClr val="tx1"/>
                </a:solidFill>
                <a:effectLst/>
                <a:latin typeface="+mn-lt"/>
                <a:ea typeface="+mn-ea"/>
                <a:cs typeface="+mn-cs"/>
              </a:rPr>
              <a:t>proof</a:t>
            </a:r>
            <a:r>
              <a:rPr lang="hu-HU" sz="1200" kern="1200" dirty="0">
                <a:solidFill>
                  <a:schemeClr val="tx1"/>
                </a:solidFill>
                <a:effectLst/>
                <a:latin typeface="+mn-lt"/>
                <a:ea typeface="+mn-ea"/>
                <a:cs typeface="+mn-cs"/>
              </a:rPr>
              <a:t> of </a:t>
            </a:r>
            <a:r>
              <a:rPr lang="hu-HU" sz="1200" kern="1200" dirty="0" err="1">
                <a:solidFill>
                  <a:schemeClr val="tx1"/>
                </a:solidFill>
                <a:effectLst/>
                <a:latin typeface="+mn-lt"/>
                <a:ea typeface="+mn-ea"/>
                <a:cs typeface="+mn-cs"/>
              </a:rPr>
              <a:t>concept</a:t>
            </a:r>
            <a:r>
              <a:rPr lang="hu-HU" sz="1200" kern="1200" dirty="0">
                <a:solidFill>
                  <a:schemeClr val="tx1"/>
                </a:solidFill>
                <a:effectLst/>
                <a:latin typeface="+mn-lt"/>
                <a:ea typeface="+mn-ea"/>
                <a:cs typeface="+mn-cs"/>
              </a:rPr>
              <a:t> implementáció megalkotását.</a:t>
            </a:r>
          </a:p>
          <a:p>
            <a:endParaRPr lang="hu-HU" dirty="0"/>
          </a:p>
        </p:txBody>
      </p:sp>
      <p:sp>
        <p:nvSpPr>
          <p:cNvPr id="4" name="Slide Number Placeholder 3"/>
          <p:cNvSpPr>
            <a:spLocks noGrp="1"/>
          </p:cNvSpPr>
          <p:nvPr>
            <p:ph type="sldNum" sz="quarter" idx="5"/>
          </p:nvPr>
        </p:nvSpPr>
        <p:spPr/>
        <p:txBody>
          <a:bodyPr/>
          <a:lstStyle/>
          <a:p>
            <a:fld id="{AFA33A5B-AD18-4C2F-9FB1-373B0E0EC02E}" type="slidenum">
              <a:rPr lang="hu-HU" smtClean="0"/>
              <a:t>3</a:t>
            </a:fld>
            <a:endParaRPr lang="hu-HU"/>
          </a:p>
        </p:txBody>
      </p:sp>
    </p:spTree>
    <p:extLst>
      <p:ext uri="{BB962C8B-B14F-4D97-AF65-F5344CB8AC3E}">
        <p14:creationId xmlns:p14="http://schemas.microsoft.com/office/powerpoint/2010/main" val="397729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err="1"/>
              <a:t>Fully</a:t>
            </a:r>
            <a:r>
              <a:rPr lang="hu-HU" dirty="0"/>
              <a:t> </a:t>
            </a:r>
            <a:r>
              <a:rPr lang="hu-HU" dirty="0" err="1"/>
              <a:t>convolutional</a:t>
            </a:r>
            <a:r>
              <a:rPr lang="hu-HU" dirty="0"/>
              <a:t> </a:t>
            </a:r>
            <a:r>
              <a:rPr lang="hu-HU" dirty="0" err="1"/>
              <a:t>network</a:t>
            </a:r>
            <a:r>
              <a:rPr lang="hu-HU" dirty="0"/>
              <a:t>, </a:t>
            </a:r>
            <a:r>
              <a:rPr lang="hu-HU" dirty="0" err="1"/>
              <a:t>actor-critic</a:t>
            </a:r>
            <a:r>
              <a:rPr lang="hu-HU" dirty="0"/>
              <a:t> </a:t>
            </a:r>
            <a:r>
              <a:rPr lang="hu-HU" dirty="0" err="1"/>
              <a:t>architecture</a:t>
            </a:r>
            <a:endParaRPr lang="hu-HU" dirty="0"/>
          </a:p>
        </p:txBody>
      </p:sp>
      <p:sp>
        <p:nvSpPr>
          <p:cNvPr id="4" name="Slide Number Placeholder 3"/>
          <p:cNvSpPr>
            <a:spLocks noGrp="1"/>
          </p:cNvSpPr>
          <p:nvPr>
            <p:ph type="sldNum" sz="quarter" idx="5"/>
          </p:nvPr>
        </p:nvSpPr>
        <p:spPr/>
        <p:txBody>
          <a:bodyPr/>
          <a:lstStyle/>
          <a:p>
            <a:fld id="{AFA33A5B-AD18-4C2F-9FB1-373B0E0EC02E}" type="slidenum">
              <a:rPr lang="hu-HU" smtClean="0"/>
              <a:t>4</a:t>
            </a:fld>
            <a:endParaRPr lang="hu-HU"/>
          </a:p>
        </p:txBody>
      </p:sp>
    </p:spTree>
    <p:extLst>
      <p:ext uri="{BB962C8B-B14F-4D97-AF65-F5344CB8AC3E}">
        <p14:creationId xmlns:p14="http://schemas.microsoft.com/office/powerpoint/2010/main" val="2956494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err="1"/>
              <a:t>Training</a:t>
            </a:r>
            <a:r>
              <a:rPr lang="hu-HU" dirty="0"/>
              <a:t> </a:t>
            </a:r>
            <a:r>
              <a:rPr lang="hu-HU" dirty="0" err="1"/>
              <a:t>method</a:t>
            </a:r>
            <a:r>
              <a:rPr lang="hu-HU" dirty="0"/>
              <a:t>, image </a:t>
            </a:r>
            <a:r>
              <a:rPr lang="hu-HU" dirty="0" err="1"/>
              <a:t>prerocessing</a:t>
            </a:r>
            <a:endParaRPr lang="hu-HU" dirty="0"/>
          </a:p>
        </p:txBody>
      </p:sp>
      <p:sp>
        <p:nvSpPr>
          <p:cNvPr id="4" name="Slide Number Placeholder 3"/>
          <p:cNvSpPr>
            <a:spLocks noGrp="1"/>
          </p:cNvSpPr>
          <p:nvPr>
            <p:ph type="sldNum" sz="quarter" idx="5"/>
          </p:nvPr>
        </p:nvSpPr>
        <p:spPr/>
        <p:txBody>
          <a:bodyPr/>
          <a:lstStyle/>
          <a:p>
            <a:fld id="{AFA33A5B-AD18-4C2F-9FB1-373B0E0EC02E}" type="slidenum">
              <a:rPr lang="hu-HU" smtClean="0"/>
              <a:t>5</a:t>
            </a:fld>
            <a:endParaRPr lang="hu-HU"/>
          </a:p>
        </p:txBody>
      </p:sp>
    </p:spTree>
    <p:extLst>
      <p:ext uri="{BB962C8B-B14F-4D97-AF65-F5344CB8AC3E}">
        <p14:creationId xmlns:p14="http://schemas.microsoft.com/office/powerpoint/2010/main" val="29717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err="1"/>
              <a:t>Psnr</a:t>
            </a:r>
            <a:r>
              <a:rPr lang="hu-HU" dirty="0"/>
              <a:t>, </a:t>
            </a:r>
            <a:r>
              <a:rPr lang="hu-HU" dirty="0" err="1"/>
              <a:t>bicubic</a:t>
            </a:r>
            <a:r>
              <a:rPr lang="hu-HU" dirty="0"/>
              <a:t> </a:t>
            </a:r>
            <a:r>
              <a:rPr lang="hu-HU" dirty="0" err="1"/>
              <a:t>interpolation</a:t>
            </a:r>
            <a:endParaRPr lang="hu-HU" dirty="0"/>
          </a:p>
        </p:txBody>
      </p:sp>
      <p:sp>
        <p:nvSpPr>
          <p:cNvPr id="4" name="Slide Number Placeholder 3"/>
          <p:cNvSpPr>
            <a:spLocks noGrp="1"/>
          </p:cNvSpPr>
          <p:nvPr>
            <p:ph type="sldNum" sz="quarter" idx="5"/>
          </p:nvPr>
        </p:nvSpPr>
        <p:spPr/>
        <p:txBody>
          <a:bodyPr/>
          <a:lstStyle/>
          <a:p>
            <a:fld id="{AFA33A5B-AD18-4C2F-9FB1-373B0E0EC02E}" type="slidenum">
              <a:rPr lang="hu-HU" smtClean="0"/>
              <a:t>7</a:t>
            </a:fld>
            <a:endParaRPr lang="hu-HU"/>
          </a:p>
        </p:txBody>
      </p:sp>
    </p:spTree>
    <p:extLst>
      <p:ext uri="{BB962C8B-B14F-4D97-AF65-F5344CB8AC3E}">
        <p14:creationId xmlns:p14="http://schemas.microsoft.com/office/powerpoint/2010/main" val="3083984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err="1"/>
              <a:t>Psnr</a:t>
            </a:r>
            <a:r>
              <a:rPr lang="hu-HU" dirty="0"/>
              <a:t>, </a:t>
            </a:r>
            <a:r>
              <a:rPr lang="hu-HU" dirty="0" err="1"/>
              <a:t>bicubic</a:t>
            </a:r>
            <a:r>
              <a:rPr lang="hu-HU" dirty="0"/>
              <a:t> </a:t>
            </a:r>
            <a:r>
              <a:rPr lang="hu-HU" dirty="0" err="1"/>
              <a:t>interpolation</a:t>
            </a:r>
            <a:endParaRPr lang="hu-HU" dirty="0"/>
          </a:p>
        </p:txBody>
      </p:sp>
      <p:sp>
        <p:nvSpPr>
          <p:cNvPr id="4" name="Slide Number Placeholder 3"/>
          <p:cNvSpPr>
            <a:spLocks noGrp="1"/>
          </p:cNvSpPr>
          <p:nvPr>
            <p:ph type="sldNum" sz="quarter" idx="5"/>
          </p:nvPr>
        </p:nvSpPr>
        <p:spPr/>
        <p:txBody>
          <a:bodyPr/>
          <a:lstStyle/>
          <a:p>
            <a:fld id="{AFA33A5B-AD18-4C2F-9FB1-373B0E0EC02E}" type="slidenum">
              <a:rPr lang="hu-HU" smtClean="0"/>
              <a:t>8</a:t>
            </a:fld>
            <a:endParaRPr lang="hu-HU"/>
          </a:p>
        </p:txBody>
      </p:sp>
    </p:spTree>
    <p:extLst>
      <p:ext uri="{BB962C8B-B14F-4D97-AF65-F5344CB8AC3E}">
        <p14:creationId xmlns:p14="http://schemas.microsoft.com/office/powerpoint/2010/main" val="3685313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err="1"/>
              <a:t>Conclusion</a:t>
            </a:r>
            <a:r>
              <a:rPr lang="hu-HU" dirty="0"/>
              <a:t> </a:t>
            </a:r>
          </a:p>
        </p:txBody>
      </p:sp>
      <p:sp>
        <p:nvSpPr>
          <p:cNvPr id="4" name="Slide Number Placeholder 3"/>
          <p:cNvSpPr>
            <a:spLocks noGrp="1"/>
          </p:cNvSpPr>
          <p:nvPr>
            <p:ph type="sldNum" sz="quarter" idx="5"/>
          </p:nvPr>
        </p:nvSpPr>
        <p:spPr/>
        <p:txBody>
          <a:bodyPr/>
          <a:lstStyle/>
          <a:p>
            <a:fld id="{AFA33A5B-AD18-4C2F-9FB1-373B0E0EC02E}" type="slidenum">
              <a:rPr lang="hu-HU" smtClean="0"/>
              <a:t>9</a:t>
            </a:fld>
            <a:endParaRPr lang="hu-HU"/>
          </a:p>
        </p:txBody>
      </p:sp>
    </p:spTree>
    <p:extLst>
      <p:ext uri="{BB962C8B-B14F-4D97-AF65-F5344CB8AC3E}">
        <p14:creationId xmlns:p14="http://schemas.microsoft.com/office/powerpoint/2010/main" val="294504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987B-4F59-4E0D-B529-27285385D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a:extLst>
              <a:ext uri="{FF2B5EF4-FFF2-40B4-BE49-F238E27FC236}">
                <a16:creationId xmlns:a16="http://schemas.microsoft.com/office/drawing/2014/main" id="{71F37CCA-CCA7-42B5-BE3C-F83AB5E5B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a:extLst>
              <a:ext uri="{FF2B5EF4-FFF2-40B4-BE49-F238E27FC236}">
                <a16:creationId xmlns:a16="http://schemas.microsoft.com/office/drawing/2014/main" id="{520A9B2B-40A2-4885-9397-EDA27C9ED3D4}"/>
              </a:ext>
            </a:extLst>
          </p:cNvPr>
          <p:cNvSpPr>
            <a:spLocks noGrp="1"/>
          </p:cNvSpPr>
          <p:nvPr>
            <p:ph type="dt" sz="half" idx="10"/>
          </p:nvPr>
        </p:nvSpPr>
        <p:spPr/>
        <p:txBody>
          <a:bodyPr/>
          <a:lstStyle/>
          <a:p>
            <a:fld id="{BB36736D-4268-4480-9B16-441DB53F8D48}" type="datetimeFigureOut">
              <a:rPr lang="hu-HU" smtClean="0"/>
              <a:t>2020. 02. 25.</a:t>
            </a:fld>
            <a:endParaRPr lang="hu-HU"/>
          </a:p>
        </p:txBody>
      </p:sp>
      <p:sp>
        <p:nvSpPr>
          <p:cNvPr id="5" name="Footer Placeholder 4">
            <a:extLst>
              <a:ext uri="{FF2B5EF4-FFF2-40B4-BE49-F238E27FC236}">
                <a16:creationId xmlns:a16="http://schemas.microsoft.com/office/drawing/2014/main" id="{D1C0CCC3-24D4-4026-ADD7-FC3E1F2023B6}"/>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02BE8771-600B-48B4-AB79-0483283991D1}"/>
              </a:ext>
            </a:extLst>
          </p:cNvPr>
          <p:cNvSpPr>
            <a:spLocks noGrp="1"/>
          </p:cNvSpPr>
          <p:nvPr>
            <p:ph type="sldNum" sz="quarter" idx="12"/>
          </p:nvPr>
        </p:nvSpPr>
        <p:spPr/>
        <p:txBody>
          <a:bodyPr/>
          <a:lstStyle/>
          <a:p>
            <a:fld id="{9DDF7523-FC34-4B77-B525-D089B2DC330C}" type="slidenum">
              <a:rPr lang="hu-HU" smtClean="0"/>
              <a:t>‹#›</a:t>
            </a:fld>
            <a:endParaRPr lang="hu-HU"/>
          </a:p>
        </p:txBody>
      </p:sp>
    </p:spTree>
    <p:extLst>
      <p:ext uri="{BB962C8B-B14F-4D97-AF65-F5344CB8AC3E}">
        <p14:creationId xmlns:p14="http://schemas.microsoft.com/office/powerpoint/2010/main" val="298837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4FFC5-EC6A-4F63-B044-6C276DD326B7}"/>
              </a:ext>
            </a:extLst>
          </p:cNvPr>
          <p:cNvSpPr>
            <a:spLocks noGrp="1"/>
          </p:cNvSpPr>
          <p:nvPr>
            <p:ph type="title"/>
          </p:nvPr>
        </p:nvSpPr>
        <p:spPr/>
        <p:txBody>
          <a:bodyPr/>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768F2D29-28D8-4EEF-A1AB-A8E0D4D9F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C8ADB7B8-9BCC-4728-A699-B74818CE719E}"/>
              </a:ext>
            </a:extLst>
          </p:cNvPr>
          <p:cNvSpPr>
            <a:spLocks noGrp="1"/>
          </p:cNvSpPr>
          <p:nvPr>
            <p:ph type="dt" sz="half" idx="10"/>
          </p:nvPr>
        </p:nvSpPr>
        <p:spPr/>
        <p:txBody>
          <a:bodyPr/>
          <a:lstStyle/>
          <a:p>
            <a:fld id="{BB36736D-4268-4480-9B16-441DB53F8D48}" type="datetimeFigureOut">
              <a:rPr lang="hu-HU" smtClean="0"/>
              <a:t>2020. 02. 25.</a:t>
            </a:fld>
            <a:endParaRPr lang="hu-HU"/>
          </a:p>
        </p:txBody>
      </p:sp>
      <p:sp>
        <p:nvSpPr>
          <p:cNvPr id="5" name="Footer Placeholder 4">
            <a:extLst>
              <a:ext uri="{FF2B5EF4-FFF2-40B4-BE49-F238E27FC236}">
                <a16:creationId xmlns:a16="http://schemas.microsoft.com/office/drawing/2014/main" id="{CBC053EF-8B55-4C48-BDFD-BEE0A234010D}"/>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5797E4AC-82FB-4107-9A9F-74DC112BB878}"/>
              </a:ext>
            </a:extLst>
          </p:cNvPr>
          <p:cNvSpPr>
            <a:spLocks noGrp="1"/>
          </p:cNvSpPr>
          <p:nvPr>
            <p:ph type="sldNum" sz="quarter" idx="12"/>
          </p:nvPr>
        </p:nvSpPr>
        <p:spPr/>
        <p:txBody>
          <a:bodyPr/>
          <a:lstStyle/>
          <a:p>
            <a:fld id="{9DDF7523-FC34-4B77-B525-D089B2DC330C}" type="slidenum">
              <a:rPr lang="hu-HU" smtClean="0"/>
              <a:t>‹#›</a:t>
            </a:fld>
            <a:endParaRPr lang="hu-HU"/>
          </a:p>
        </p:txBody>
      </p:sp>
    </p:spTree>
    <p:extLst>
      <p:ext uri="{BB962C8B-B14F-4D97-AF65-F5344CB8AC3E}">
        <p14:creationId xmlns:p14="http://schemas.microsoft.com/office/powerpoint/2010/main" val="136925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1954B-0657-4B7E-A019-33CE22202A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2488C184-E9B3-42D4-B700-3319AFAEBD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6767E650-F895-47A7-B493-EE2CEB493C69}"/>
              </a:ext>
            </a:extLst>
          </p:cNvPr>
          <p:cNvSpPr>
            <a:spLocks noGrp="1"/>
          </p:cNvSpPr>
          <p:nvPr>
            <p:ph type="dt" sz="half" idx="10"/>
          </p:nvPr>
        </p:nvSpPr>
        <p:spPr/>
        <p:txBody>
          <a:bodyPr/>
          <a:lstStyle/>
          <a:p>
            <a:fld id="{BB36736D-4268-4480-9B16-441DB53F8D48}" type="datetimeFigureOut">
              <a:rPr lang="hu-HU" smtClean="0"/>
              <a:t>2020. 02. 25.</a:t>
            </a:fld>
            <a:endParaRPr lang="hu-HU"/>
          </a:p>
        </p:txBody>
      </p:sp>
      <p:sp>
        <p:nvSpPr>
          <p:cNvPr id="5" name="Footer Placeholder 4">
            <a:extLst>
              <a:ext uri="{FF2B5EF4-FFF2-40B4-BE49-F238E27FC236}">
                <a16:creationId xmlns:a16="http://schemas.microsoft.com/office/drawing/2014/main" id="{FCBCEA04-06A9-4E8C-A7F2-C64137B90E89}"/>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E288930A-A6DC-4987-980B-F6691540D511}"/>
              </a:ext>
            </a:extLst>
          </p:cNvPr>
          <p:cNvSpPr>
            <a:spLocks noGrp="1"/>
          </p:cNvSpPr>
          <p:nvPr>
            <p:ph type="sldNum" sz="quarter" idx="12"/>
          </p:nvPr>
        </p:nvSpPr>
        <p:spPr/>
        <p:txBody>
          <a:bodyPr/>
          <a:lstStyle/>
          <a:p>
            <a:fld id="{9DDF7523-FC34-4B77-B525-D089B2DC330C}" type="slidenum">
              <a:rPr lang="hu-HU" smtClean="0"/>
              <a:t>‹#›</a:t>
            </a:fld>
            <a:endParaRPr lang="hu-HU"/>
          </a:p>
        </p:txBody>
      </p:sp>
    </p:spTree>
    <p:extLst>
      <p:ext uri="{BB962C8B-B14F-4D97-AF65-F5344CB8AC3E}">
        <p14:creationId xmlns:p14="http://schemas.microsoft.com/office/powerpoint/2010/main" val="179656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F1B8-6A87-4A50-9E58-8112E09E7BA7}"/>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2B0B3819-7958-4C8B-89A5-1FCEB56BB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9E3875D9-F3D2-4D96-B339-0D46D4A7E6B0}"/>
              </a:ext>
            </a:extLst>
          </p:cNvPr>
          <p:cNvSpPr>
            <a:spLocks noGrp="1"/>
          </p:cNvSpPr>
          <p:nvPr>
            <p:ph type="dt" sz="half" idx="10"/>
          </p:nvPr>
        </p:nvSpPr>
        <p:spPr/>
        <p:txBody>
          <a:bodyPr/>
          <a:lstStyle/>
          <a:p>
            <a:fld id="{BB36736D-4268-4480-9B16-441DB53F8D48}" type="datetimeFigureOut">
              <a:rPr lang="hu-HU" smtClean="0"/>
              <a:t>2020. 02. 25.</a:t>
            </a:fld>
            <a:endParaRPr lang="hu-HU"/>
          </a:p>
        </p:txBody>
      </p:sp>
      <p:sp>
        <p:nvSpPr>
          <p:cNvPr id="5" name="Footer Placeholder 4">
            <a:extLst>
              <a:ext uri="{FF2B5EF4-FFF2-40B4-BE49-F238E27FC236}">
                <a16:creationId xmlns:a16="http://schemas.microsoft.com/office/drawing/2014/main" id="{61718A6B-8323-4813-B53E-D6B090180D23}"/>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C7433213-06D0-4A20-BEA8-A041359A4132}"/>
              </a:ext>
            </a:extLst>
          </p:cNvPr>
          <p:cNvSpPr>
            <a:spLocks noGrp="1"/>
          </p:cNvSpPr>
          <p:nvPr>
            <p:ph type="sldNum" sz="quarter" idx="12"/>
          </p:nvPr>
        </p:nvSpPr>
        <p:spPr/>
        <p:txBody>
          <a:bodyPr/>
          <a:lstStyle/>
          <a:p>
            <a:fld id="{9DDF7523-FC34-4B77-B525-D089B2DC330C}" type="slidenum">
              <a:rPr lang="hu-HU" smtClean="0"/>
              <a:t>‹#›</a:t>
            </a:fld>
            <a:endParaRPr lang="hu-HU"/>
          </a:p>
        </p:txBody>
      </p:sp>
    </p:spTree>
    <p:extLst>
      <p:ext uri="{BB962C8B-B14F-4D97-AF65-F5344CB8AC3E}">
        <p14:creationId xmlns:p14="http://schemas.microsoft.com/office/powerpoint/2010/main" val="160518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AD5A-E400-45BD-B5DA-8A5ADDA29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a:extLst>
              <a:ext uri="{FF2B5EF4-FFF2-40B4-BE49-F238E27FC236}">
                <a16:creationId xmlns:a16="http://schemas.microsoft.com/office/drawing/2014/main" id="{54169D0B-1E71-4C9B-A587-F5FB9CDA2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2900DF-DF5C-4685-AEE4-79C60DD58763}"/>
              </a:ext>
            </a:extLst>
          </p:cNvPr>
          <p:cNvSpPr>
            <a:spLocks noGrp="1"/>
          </p:cNvSpPr>
          <p:nvPr>
            <p:ph type="dt" sz="half" idx="10"/>
          </p:nvPr>
        </p:nvSpPr>
        <p:spPr/>
        <p:txBody>
          <a:bodyPr/>
          <a:lstStyle/>
          <a:p>
            <a:fld id="{BB36736D-4268-4480-9B16-441DB53F8D48}" type="datetimeFigureOut">
              <a:rPr lang="hu-HU" smtClean="0"/>
              <a:t>2020. 02. 25.</a:t>
            </a:fld>
            <a:endParaRPr lang="hu-HU"/>
          </a:p>
        </p:txBody>
      </p:sp>
      <p:sp>
        <p:nvSpPr>
          <p:cNvPr id="5" name="Footer Placeholder 4">
            <a:extLst>
              <a:ext uri="{FF2B5EF4-FFF2-40B4-BE49-F238E27FC236}">
                <a16:creationId xmlns:a16="http://schemas.microsoft.com/office/drawing/2014/main" id="{AF02CAD1-97FB-4F48-8558-855E22D0F9BF}"/>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53E0A74C-5762-417F-8605-27688023E0EB}"/>
              </a:ext>
            </a:extLst>
          </p:cNvPr>
          <p:cNvSpPr>
            <a:spLocks noGrp="1"/>
          </p:cNvSpPr>
          <p:nvPr>
            <p:ph type="sldNum" sz="quarter" idx="12"/>
          </p:nvPr>
        </p:nvSpPr>
        <p:spPr/>
        <p:txBody>
          <a:bodyPr/>
          <a:lstStyle/>
          <a:p>
            <a:fld id="{9DDF7523-FC34-4B77-B525-D089B2DC330C}" type="slidenum">
              <a:rPr lang="hu-HU" smtClean="0"/>
              <a:t>‹#›</a:t>
            </a:fld>
            <a:endParaRPr lang="hu-HU"/>
          </a:p>
        </p:txBody>
      </p:sp>
    </p:spTree>
    <p:extLst>
      <p:ext uri="{BB962C8B-B14F-4D97-AF65-F5344CB8AC3E}">
        <p14:creationId xmlns:p14="http://schemas.microsoft.com/office/powerpoint/2010/main" val="428052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A36C-ABE2-46BD-BBB6-D7C1595EB455}"/>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8804E0FD-76A9-45CF-9F96-F6DA8E90E8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a:extLst>
              <a:ext uri="{FF2B5EF4-FFF2-40B4-BE49-F238E27FC236}">
                <a16:creationId xmlns:a16="http://schemas.microsoft.com/office/drawing/2014/main" id="{DAC08527-6DFB-441B-B1ED-E7AB172A08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a:extLst>
              <a:ext uri="{FF2B5EF4-FFF2-40B4-BE49-F238E27FC236}">
                <a16:creationId xmlns:a16="http://schemas.microsoft.com/office/drawing/2014/main" id="{73161CAF-1BAF-4CB3-829E-8CD70B253EC0}"/>
              </a:ext>
            </a:extLst>
          </p:cNvPr>
          <p:cNvSpPr>
            <a:spLocks noGrp="1"/>
          </p:cNvSpPr>
          <p:nvPr>
            <p:ph type="dt" sz="half" idx="10"/>
          </p:nvPr>
        </p:nvSpPr>
        <p:spPr/>
        <p:txBody>
          <a:bodyPr/>
          <a:lstStyle/>
          <a:p>
            <a:fld id="{BB36736D-4268-4480-9B16-441DB53F8D48}" type="datetimeFigureOut">
              <a:rPr lang="hu-HU" smtClean="0"/>
              <a:t>2020. 02. 25.</a:t>
            </a:fld>
            <a:endParaRPr lang="hu-HU"/>
          </a:p>
        </p:txBody>
      </p:sp>
      <p:sp>
        <p:nvSpPr>
          <p:cNvPr id="6" name="Footer Placeholder 5">
            <a:extLst>
              <a:ext uri="{FF2B5EF4-FFF2-40B4-BE49-F238E27FC236}">
                <a16:creationId xmlns:a16="http://schemas.microsoft.com/office/drawing/2014/main" id="{01AF5584-9FE9-47AE-B68B-4A6BE3327CB6}"/>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3A1A23EE-406A-4CF2-B667-67AF2921AF56}"/>
              </a:ext>
            </a:extLst>
          </p:cNvPr>
          <p:cNvSpPr>
            <a:spLocks noGrp="1"/>
          </p:cNvSpPr>
          <p:nvPr>
            <p:ph type="sldNum" sz="quarter" idx="12"/>
          </p:nvPr>
        </p:nvSpPr>
        <p:spPr/>
        <p:txBody>
          <a:bodyPr/>
          <a:lstStyle/>
          <a:p>
            <a:fld id="{9DDF7523-FC34-4B77-B525-D089B2DC330C}" type="slidenum">
              <a:rPr lang="hu-HU" smtClean="0"/>
              <a:t>‹#›</a:t>
            </a:fld>
            <a:endParaRPr lang="hu-HU"/>
          </a:p>
        </p:txBody>
      </p:sp>
    </p:spTree>
    <p:extLst>
      <p:ext uri="{BB962C8B-B14F-4D97-AF65-F5344CB8AC3E}">
        <p14:creationId xmlns:p14="http://schemas.microsoft.com/office/powerpoint/2010/main" val="184286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52C1-5590-4447-B3A3-CF124EFBD0FD}"/>
              </a:ext>
            </a:extLst>
          </p:cNvPr>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a:extLst>
              <a:ext uri="{FF2B5EF4-FFF2-40B4-BE49-F238E27FC236}">
                <a16:creationId xmlns:a16="http://schemas.microsoft.com/office/drawing/2014/main" id="{AFD0D349-B0D1-4158-B88F-158FA96BE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5328DE-963D-48B0-9894-12E440DFF2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a:extLst>
              <a:ext uri="{FF2B5EF4-FFF2-40B4-BE49-F238E27FC236}">
                <a16:creationId xmlns:a16="http://schemas.microsoft.com/office/drawing/2014/main" id="{5D9E9C70-113B-4060-AAFB-840FDBD7C7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2801F3-84AB-442F-9632-F86C3518A0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a:extLst>
              <a:ext uri="{FF2B5EF4-FFF2-40B4-BE49-F238E27FC236}">
                <a16:creationId xmlns:a16="http://schemas.microsoft.com/office/drawing/2014/main" id="{C9BEB1A2-A16F-44BE-93C0-96E271040712}"/>
              </a:ext>
            </a:extLst>
          </p:cNvPr>
          <p:cNvSpPr>
            <a:spLocks noGrp="1"/>
          </p:cNvSpPr>
          <p:nvPr>
            <p:ph type="dt" sz="half" idx="10"/>
          </p:nvPr>
        </p:nvSpPr>
        <p:spPr/>
        <p:txBody>
          <a:bodyPr/>
          <a:lstStyle/>
          <a:p>
            <a:fld id="{BB36736D-4268-4480-9B16-441DB53F8D48}" type="datetimeFigureOut">
              <a:rPr lang="hu-HU" smtClean="0"/>
              <a:t>2020. 02. 25.</a:t>
            </a:fld>
            <a:endParaRPr lang="hu-HU"/>
          </a:p>
        </p:txBody>
      </p:sp>
      <p:sp>
        <p:nvSpPr>
          <p:cNvPr id="8" name="Footer Placeholder 7">
            <a:extLst>
              <a:ext uri="{FF2B5EF4-FFF2-40B4-BE49-F238E27FC236}">
                <a16:creationId xmlns:a16="http://schemas.microsoft.com/office/drawing/2014/main" id="{C62C2D91-94DE-4D62-853F-0ED8429408B2}"/>
              </a:ext>
            </a:extLst>
          </p:cNvPr>
          <p:cNvSpPr>
            <a:spLocks noGrp="1"/>
          </p:cNvSpPr>
          <p:nvPr>
            <p:ph type="ftr" sz="quarter" idx="11"/>
          </p:nvPr>
        </p:nvSpPr>
        <p:spPr/>
        <p:txBody>
          <a:bodyPr/>
          <a:lstStyle/>
          <a:p>
            <a:endParaRPr lang="hu-HU"/>
          </a:p>
        </p:txBody>
      </p:sp>
      <p:sp>
        <p:nvSpPr>
          <p:cNvPr id="9" name="Slide Number Placeholder 8">
            <a:extLst>
              <a:ext uri="{FF2B5EF4-FFF2-40B4-BE49-F238E27FC236}">
                <a16:creationId xmlns:a16="http://schemas.microsoft.com/office/drawing/2014/main" id="{54372788-C882-4A6E-A6E3-95C655C8E982}"/>
              </a:ext>
            </a:extLst>
          </p:cNvPr>
          <p:cNvSpPr>
            <a:spLocks noGrp="1"/>
          </p:cNvSpPr>
          <p:nvPr>
            <p:ph type="sldNum" sz="quarter" idx="12"/>
          </p:nvPr>
        </p:nvSpPr>
        <p:spPr/>
        <p:txBody>
          <a:bodyPr/>
          <a:lstStyle/>
          <a:p>
            <a:fld id="{9DDF7523-FC34-4B77-B525-D089B2DC330C}" type="slidenum">
              <a:rPr lang="hu-HU" smtClean="0"/>
              <a:t>‹#›</a:t>
            </a:fld>
            <a:endParaRPr lang="hu-HU"/>
          </a:p>
        </p:txBody>
      </p:sp>
    </p:spTree>
    <p:extLst>
      <p:ext uri="{BB962C8B-B14F-4D97-AF65-F5344CB8AC3E}">
        <p14:creationId xmlns:p14="http://schemas.microsoft.com/office/powerpoint/2010/main" val="1014002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60DA-9E6B-48A3-A648-292D53DC822D}"/>
              </a:ext>
            </a:extLst>
          </p:cNvPr>
          <p:cNvSpPr>
            <a:spLocks noGrp="1"/>
          </p:cNvSpPr>
          <p:nvPr>
            <p:ph type="title"/>
          </p:nvPr>
        </p:nvSpPr>
        <p:spPr/>
        <p:txBody>
          <a:bodyPr/>
          <a:lstStyle/>
          <a:p>
            <a:r>
              <a:rPr lang="en-US"/>
              <a:t>Click to edit Master title style</a:t>
            </a:r>
            <a:endParaRPr lang="hu-HU"/>
          </a:p>
        </p:txBody>
      </p:sp>
      <p:sp>
        <p:nvSpPr>
          <p:cNvPr id="3" name="Date Placeholder 2">
            <a:extLst>
              <a:ext uri="{FF2B5EF4-FFF2-40B4-BE49-F238E27FC236}">
                <a16:creationId xmlns:a16="http://schemas.microsoft.com/office/drawing/2014/main" id="{16C6CA92-E248-4426-ADE6-3B129CDD1CFC}"/>
              </a:ext>
            </a:extLst>
          </p:cNvPr>
          <p:cNvSpPr>
            <a:spLocks noGrp="1"/>
          </p:cNvSpPr>
          <p:nvPr>
            <p:ph type="dt" sz="half" idx="10"/>
          </p:nvPr>
        </p:nvSpPr>
        <p:spPr/>
        <p:txBody>
          <a:bodyPr/>
          <a:lstStyle/>
          <a:p>
            <a:fld id="{BB36736D-4268-4480-9B16-441DB53F8D48}" type="datetimeFigureOut">
              <a:rPr lang="hu-HU" smtClean="0"/>
              <a:t>2020. 02. 25.</a:t>
            </a:fld>
            <a:endParaRPr lang="hu-HU"/>
          </a:p>
        </p:txBody>
      </p:sp>
      <p:sp>
        <p:nvSpPr>
          <p:cNvPr id="4" name="Footer Placeholder 3">
            <a:extLst>
              <a:ext uri="{FF2B5EF4-FFF2-40B4-BE49-F238E27FC236}">
                <a16:creationId xmlns:a16="http://schemas.microsoft.com/office/drawing/2014/main" id="{88243066-F439-41D0-AFE8-51C8374E8F74}"/>
              </a:ext>
            </a:extLst>
          </p:cNvPr>
          <p:cNvSpPr>
            <a:spLocks noGrp="1"/>
          </p:cNvSpPr>
          <p:nvPr>
            <p:ph type="ftr" sz="quarter" idx="11"/>
          </p:nvPr>
        </p:nvSpPr>
        <p:spPr/>
        <p:txBody>
          <a:bodyPr/>
          <a:lstStyle/>
          <a:p>
            <a:endParaRPr lang="hu-HU"/>
          </a:p>
        </p:txBody>
      </p:sp>
      <p:sp>
        <p:nvSpPr>
          <p:cNvPr id="5" name="Slide Number Placeholder 4">
            <a:extLst>
              <a:ext uri="{FF2B5EF4-FFF2-40B4-BE49-F238E27FC236}">
                <a16:creationId xmlns:a16="http://schemas.microsoft.com/office/drawing/2014/main" id="{A1DEC638-738F-46A4-93CD-83358A6865C5}"/>
              </a:ext>
            </a:extLst>
          </p:cNvPr>
          <p:cNvSpPr>
            <a:spLocks noGrp="1"/>
          </p:cNvSpPr>
          <p:nvPr>
            <p:ph type="sldNum" sz="quarter" idx="12"/>
          </p:nvPr>
        </p:nvSpPr>
        <p:spPr/>
        <p:txBody>
          <a:bodyPr/>
          <a:lstStyle/>
          <a:p>
            <a:fld id="{9DDF7523-FC34-4B77-B525-D089B2DC330C}" type="slidenum">
              <a:rPr lang="hu-HU" smtClean="0"/>
              <a:t>‹#›</a:t>
            </a:fld>
            <a:endParaRPr lang="hu-HU"/>
          </a:p>
        </p:txBody>
      </p:sp>
    </p:spTree>
    <p:extLst>
      <p:ext uri="{BB962C8B-B14F-4D97-AF65-F5344CB8AC3E}">
        <p14:creationId xmlns:p14="http://schemas.microsoft.com/office/powerpoint/2010/main" val="331881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63C5FC-2EA8-468B-A058-A0AD3B712D7F}"/>
              </a:ext>
            </a:extLst>
          </p:cNvPr>
          <p:cNvSpPr>
            <a:spLocks noGrp="1"/>
          </p:cNvSpPr>
          <p:nvPr>
            <p:ph type="dt" sz="half" idx="10"/>
          </p:nvPr>
        </p:nvSpPr>
        <p:spPr/>
        <p:txBody>
          <a:bodyPr/>
          <a:lstStyle/>
          <a:p>
            <a:fld id="{BB36736D-4268-4480-9B16-441DB53F8D48}" type="datetimeFigureOut">
              <a:rPr lang="hu-HU" smtClean="0"/>
              <a:t>2020. 02. 25.</a:t>
            </a:fld>
            <a:endParaRPr lang="hu-HU"/>
          </a:p>
        </p:txBody>
      </p:sp>
      <p:sp>
        <p:nvSpPr>
          <p:cNvPr id="3" name="Footer Placeholder 2">
            <a:extLst>
              <a:ext uri="{FF2B5EF4-FFF2-40B4-BE49-F238E27FC236}">
                <a16:creationId xmlns:a16="http://schemas.microsoft.com/office/drawing/2014/main" id="{386CD428-EDC9-418F-B705-F92EEE9454CE}"/>
              </a:ext>
            </a:extLst>
          </p:cNvPr>
          <p:cNvSpPr>
            <a:spLocks noGrp="1"/>
          </p:cNvSpPr>
          <p:nvPr>
            <p:ph type="ftr" sz="quarter" idx="11"/>
          </p:nvPr>
        </p:nvSpPr>
        <p:spPr/>
        <p:txBody>
          <a:bodyPr/>
          <a:lstStyle/>
          <a:p>
            <a:endParaRPr lang="hu-HU"/>
          </a:p>
        </p:txBody>
      </p:sp>
      <p:sp>
        <p:nvSpPr>
          <p:cNvPr id="4" name="Slide Number Placeholder 3">
            <a:extLst>
              <a:ext uri="{FF2B5EF4-FFF2-40B4-BE49-F238E27FC236}">
                <a16:creationId xmlns:a16="http://schemas.microsoft.com/office/drawing/2014/main" id="{921BDB83-C429-4DCA-9314-F70959029DA9}"/>
              </a:ext>
            </a:extLst>
          </p:cNvPr>
          <p:cNvSpPr>
            <a:spLocks noGrp="1"/>
          </p:cNvSpPr>
          <p:nvPr>
            <p:ph type="sldNum" sz="quarter" idx="12"/>
          </p:nvPr>
        </p:nvSpPr>
        <p:spPr/>
        <p:txBody>
          <a:bodyPr/>
          <a:lstStyle/>
          <a:p>
            <a:fld id="{9DDF7523-FC34-4B77-B525-D089B2DC330C}" type="slidenum">
              <a:rPr lang="hu-HU" smtClean="0"/>
              <a:t>‹#›</a:t>
            </a:fld>
            <a:endParaRPr lang="hu-HU"/>
          </a:p>
        </p:txBody>
      </p:sp>
    </p:spTree>
    <p:extLst>
      <p:ext uri="{BB962C8B-B14F-4D97-AF65-F5344CB8AC3E}">
        <p14:creationId xmlns:p14="http://schemas.microsoft.com/office/powerpoint/2010/main" val="326180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6DAB-467E-4C6C-97EC-86637720A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a:extLst>
              <a:ext uri="{FF2B5EF4-FFF2-40B4-BE49-F238E27FC236}">
                <a16:creationId xmlns:a16="http://schemas.microsoft.com/office/drawing/2014/main" id="{B308D81C-DCEF-430F-90E5-CF1889D1A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a:extLst>
              <a:ext uri="{FF2B5EF4-FFF2-40B4-BE49-F238E27FC236}">
                <a16:creationId xmlns:a16="http://schemas.microsoft.com/office/drawing/2014/main" id="{C6F4028C-06FE-47E9-A740-D9D41D172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840A4-C2E0-409A-808C-CE28E433ED47}"/>
              </a:ext>
            </a:extLst>
          </p:cNvPr>
          <p:cNvSpPr>
            <a:spLocks noGrp="1"/>
          </p:cNvSpPr>
          <p:nvPr>
            <p:ph type="dt" sz="half" idx="10"/>
          </p:nvPr>
        </p:nvSpPr>
        <p:spPr/>
        <p:txBody>
          <a:bodyPr/>
          <a:lstStyle/>
          <a:p>
            <a:fld id="{BB36736D-4268-4480-9B16-441DB53F8D48}" type="datetimeFigureOut">
              <a:rPr lang="hu-HU" smtClean="0"/>
              <a:t>2020. 02. 25.</a:t>
            </a:fld>
            <a:endParaRPr lang="hu-HU"/>
          </a:p>
        </p:txBody>
      </p:sp>
      <p:sp>
        <p:nvSpPr>
          <p:cNvPr id="6" name="Footer Placeholder 5">
            <a:extLst>
              <a:ext uri="{FF2B5EF4-FFF2-40B4-BE49-F238E27FC236}">
                <a16:creationId xmlns:a16="http://schemas.microsoft.com/office/drawing/2014/main" id="{809635D6-2243-4FB1-8017-CCC7D59B613C}"/>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A08E87F4-CB66-4A30-9A1F-A07EEE4A00B3}"/>
              </a:ext>
            </a:extLst>
          </p:cNvPr>
          <p:cNvSpPr>
            <a:spLocks noGrp="1"/>
          </p:cNvSpPr>
          <p:nvPr>
            <p:ph type="sldNum" sz="quarter" idx="12"/>
          </p:nvPr>
        </p:nvSpPr>
        <p:spPr/>
        <p:txBody>
          <a:bodyPr/>
          <a:lstStyle/>
          <a:p>
            <a:fld id="{9DDF7523-FC34-4B77-B525-D089B2DC330C}" type="slidenum">
              <a:rPr lang="hu-HU" smtClean="0"/>
              <a:t>‹#›</a:t>
            </a:fld>
            <a:endParaRPr lang="hu-HU"/>
          </a:p>
        </p:txBody>
      </p:sp>
    </p:spTree>
    <p:extLst>
      <p:ext uri="{BB962C8B-B14F-4D97-AF65-F5344CB8AC3E}">
        <p14:creationId xmlns:p14="http://schemas.microsoft.com/office/powerpoint/2010/main" val="60935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0147-C551-4350-85C6-A65E186675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a:extLst>
              <a:ext uri="{FF2B5EF4-FFF2-40B4-BE49-F238E27FC236}">
                <a16:creationId xmlns:a16="http://schemas.microsoft.com/office/drawing/2014/main" id="{5309DC93-2C1E-4324-A251-17BB36BB3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a:extLst>
              <a:ext uri="{FF2B5EF4-FFF2-40B4-BE49-F238E27FC236}">
                <a16:creationId xmlns:a16="http://schemas.microsoft.com/office/drawing/2014/main" id="{2712EC02-04D3-4FAF-B58C-2D7D6312F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16D53C-1747-46E4-9E80-F009BFAA0A69}"/>
              </a:ext>
            </a:extLst>
          </p:cNvPr>
          <p:cNvSpPr>
            <a:spLocks noGrp="1"/>
          </p:cNvSpPr>
          <p:nvPr>
            <p:ph type="dt" sz="half" idx="10"/>
          </p:nvPr>
        </p:nvSpPr>
        <p:spPr/>
        <p:txBody>
          <a:bodyPr/>
          <a:lstStyle/>
          <a:p>
            <a:fld id="{BB36736D-4268-4480-9B16-441DB53F8D48}" type="datetimeFigureOut">
              <a:rPr lang="hu-HU" smtClean="0"/>
              <a:t>2020. 02. 25.</a:t>
            </a:fld>
            <a:endParaRPr lang="hu-HU"/>
          </a:p>
        </p:txBody>
      </p:sp>
      <p:sp>
        <p:nvSpPr>
          <p:cNvPr id="6" name="Footer Placeholder 5">
            <a:extLst>
              <a:ext uri="{FF2B5EF4-FFF2-40B4-BE49-F238E27FC236}">
                <a16:creationId xmlns:a16="http://schemas.microsoft.com/office/drawing/2014/main" id="{E787D3F4-9CBC-40A1-8C4F-19DF0CB19A69}"/>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D6EDABD5-A6CB-4925-869F-96C71A2EE7F5}"/>
              </a:ext>
            </a:extLst>
          </p:cNvPr>
          <p:cNvSpPr>
            <a:spLocks noGrp="1"/>
          </p:cNvSpPr>
          <p:nvPr>
            <p:ph type="sldNum" sz="quarter" idx="12"/>
          </p:nvPr>
        </p:nvSpPr>
        <p:spPr/>
        <p:txBody>
          <a:bodyPr/>
          <a:lstStyle/>
          <a:p>
            <a:fld id="{9DDF7523-FC34-4B77-B525-D089B2DC330C}" type="slidenum">
              <a:rPr lang="hu-HU" smtClean="0"/>
              <a:t>‹#›</a:t>
            </a:fld>
            <a:endParaRPr lang="hu-HU"/>
          </a:p>
        </p:txBody>
      </p:sp>
    </p:spTree>
    <p:extLst>
      <p:ext uri="{BB962C8B-B14F-4D97-AF65-F5344CB8AC3E}">
        <p14:creationId xmlns:p14="http://schemas.microsoft.com/office/powerpoint/2010/main" val="101214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95D14D-52F8-4481-9891-61EBC9D13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a:extLst>
              <a:ext uri="{FF2B5EF4-FFF2-40B4-BE49-F238E27FC236}">
                <a16:creationId xmlns:a16="http://schemas.microsoft.com/office/drawing/2014/main" id="{398EE49A-CB7B-499A-850D-AD30B1A1B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A4F2BBC7-77D6-440C-83DE-290273B13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6736D-4268-4480-9B16-441DB53F8D48}" type="datetimeFigureOut">
              <a:rPr lang="hu-HU" smtClean="0"/>
              <a:t>2020. 02. 25.</a:t>
            </a:fld>
            <a:endParaRPr lang="hu-HU"/>
          </a:p>
        </p:txBody>
      </p:sp>
      <p:sp>
        <p:nvSpPr>
          <p:cNvPr id="5" name="Footer Placeholder 4">
            <a:extLst>
              <a:ext uri="{FF2B5EF4-FFF2-40B4-BE49-F238E27FC236}">
                <a16:creationId xmlns:a16="http://schemas.microsoft.com/office/drawing/2014/main" id="{18636EE0-3C7F-480C-90EB-5D98A45A7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a:extLst>
              <a:ext uri="{FF2B5EF4-FFF2-40B4-BE49-F238E27FC236}">
                <a16:creationId xmlns:a16="http://schemas.microsoft.com/office/drawing/2014/main" id="{E612CEF3-191D-4234-A0B4-39B25DBAB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F7523-FC34-4B77-B525-D089B2DC330C}" type="slidenum">
              <a:rPr lang="hu-HU" smtClean="0"/>
              <a:t>‹#›</a:t>
            </a:fld>
            <a:endParaRPr lang="hu-HU"/>
          </a:p>
        </p:txBody>
      </p:sp>
    </p:spTree>
    <p:extLst>
      <p:ext uri="{BB962C8B-B14F-4D97-AF65-F5344CB8AC3E}">
        <p14:creationId xmlns:p14="http://schemas.microsoft.com/office/powerpoint/2010/main" val="488479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media" Target="../media/media2.mp4"/><Relationship Id="rId7" Type="http://schemas.openxmlformats.org/officeDocument/2006/relationships/image" Target="../media/image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2.xml"/><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video" Target="../media/media2.mp4"/><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jfif"/><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DD2C12-FFD7-400F-8676-5EDDF0F76A93}"/>
              </a:ext>
            </a:extLst>
          </p:cNvPr>
          <p:cNvSpPr>
            <a:spLocks noGrp="1"/>
          </p:cNvSpPr>
          <p:nvPr>
            <p:ph type="ctrTitle"/>
          </p:nvPr>
        </p:nvSpPr>
        <p:spPr>
          <a:xfrm>
            <a:off x="3045368" y="2043663"/>
            <a:ext cx="6105194" cy="2031055"/>
          </a:xfrm>
        </p:spPr>
        <p:txBody>
          <a:bodyPr>
            <a:normAutofit/>
          </a:bodyPr>
          <a:lstStyle/>
          <a:p>
            <a:r>
              <a:rPr lang="hu-HU" sz="3800">
                <a:solidFill>
                  <a:srgbClr val="FFFFFF"/>
                </a:solidFill>
              </a:rPr>
              <a:t>Image Resolution Enhacement using Multi-Step Reinforcement Learning</a:t>
            </a:r>
          </a:p>
        </p:txBody>
      </p:sp>
      <p:sp>
        <p:nvSpPr>
          <p:cNvPr id="3" name="Subtitle 2">
            <a:extLst>
              <a:ext uri="{FF2B5EF4-FFF2-40B4-BE49-F238E27FC236}">
                <a16:creationId xmlns:a16="http://schemas.microsoft.com/office/drawing/2014/main" id="{A30B135E-10D2-43BF-8CA7-2128ED26C593}"/>
              </a:ext>
            </a:extLst>
          </p:cNvPr>
          <p:cNvSpPr>
            <a:spLocks noGrp="1"/>
          </p:cNvSpPr>
          <p:nvPr>
            <p:ph type="subTitle" idx="1"/>
          </p:nvPr>
        </p:nvSpPr>
        <p:spPr>
          <a:xfrm>
            <a:off x="3045368" y="4074718"/>
            <a:ext cx="6105194" cy="1813464"/>
          </a:xfrm>
        </p:spPr>
        <p:txBody>
          <a:bodyPr>
            <a:normAutofit/>
          </a:bodyPr>
          <a:lstStyle/>
          <a:p>
            <a:endParaRPr lang="hu-HU" i="1" dirty="0">
              <a:solidFill>
                <a:srgbClr val="FFFFFF"/>
              </a:solidFill>
            </a:endParaRPr>
          </a:p>
          <a:p>
            <a:r>
              <a:rPr lang="hu-HU" i="1" dirty="0" err="1">
                <a:solidFill>
                  <a:srgbClr val="FFFFFF"/>
                </a:solidFill>
              </a:rPr>
              <a:t>Author</a:t>
            </a:r>
            <a:r>
              <a:rPr lang="hu-HU" i="1" dirty="0">
                <a:solidFill>
                  <a:srgbClr val="FFFFFF"/>
                </a:solidFill>
              </a:rPr>
              <a:t>: Nyikovics Máté, </a:t>
            </a:r>
            <a:r>
              <a:rPr lang="hu-HU" i="1" dirty="0" err="1">
                <a:solidFill>
                  <a:srgbClr val="FFFFFF"/>
                </a:solidFill>
              </a:rPr>
              <a:t>MSc</a:t>
            </a:r>
            <a:endParaRPr lang="hu-HU" dirty="0">
              <a:solidFill>
                <a:srgbClr val="FFFFFF"/>
              </a:solidFill>
            </a:endParaRPr>
          </a:p>
          <a:p>
            <a:r>
              <a:rPr lang="hu-HU" i="1" dirty="0" err="1">
                <a:solidFill>
                  <a:srgbClr val="FFFFFF"/>
                </a:solidFill>
              </a:rPr>
              <a:t>Supervisor</a:t>
            </a:r>
            <a:r>
              <a:rPr lang="hu-HU" i="1" dirty="0">
                <a:solidFill>
                  <a:srgbClr val="FFFFFF"/>
                </a:solidFill>
              </a:rPr>
              <a:t>: </a:t>
            </a:r>
            <a:r>
              <a:rPr lang="hu-HU" i="1" dirty="0" err="1">
                <a:solidFill>
                  <a:srgbClr val="FFFFFF"/>
                </a:solidFill>
              </a:rPr>
              <a:t>Khalid</a:t>
            </a:r>
            <a:r>
              <a:rPr lang="hu-HU" i="1" dirty="0">
                <a:solidFill>
                  <a:srgbClr val="FFFFFF"/>
                </a:solidFill>
              </a:rPr>
              <a:t> </a:t>
            </a:r>
            <a:r>
              <a:rPr lang="hu-HU" i="1" dirty="0" err="1">
                <a:solidFill>
                  <a:srgbClr val="FFFFFF"/>
                </a:solidFill>
              </a:rPr>
              <a:t>Kahloot</a:t>
            </a:r>
            <a:r>
              <a:rPr lang="hu-HU" i="1" dirty="0">
                <a:solidFill>
                  <a:srgbClr val="FFFFFF"/>
                </a:solidFill>
              </a:rPr>
              <a:t>, PhD</a:t>
            </a:r>
          </a:p>
        </p:txBody>
      </p:sp>
    </p:spTree>
    <p:extLst>
      <p:ext uri="{BB962C8B-B14F-4D97-AF65-F5344CB8AC3E}">
        <p14:creationId xmlns:p14="http://schemas.microsoft.com/office/powerpoint/2010/main" val="277549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DC8912-B1A6-445F-B6DF-01847D55320B}"/>
              </a:ext>
            </a:extLst>
          </p:cNvPr>
          <p:cNvSpPr>
            <a:spLocks noGrp="1"/>
          </p:cNvSpPr>
          <p:nvPr>
            <p:ph type="title"/>
          </p:nvPr>
        </p:nvSpPr>
        <p:spPr>
          <a:xfrm>
            <a:off x="640079" y="2053641"/>
            <a:ext cx="3669161" cy="2760098"/>
          </a:xfrm>
        </p:spPr>
        <p:txBody>
          <a:bodyPr>
            <a:normAutofit/>
          </a:bodyPr>
          <a:lstStyle/>
          <a:p>
            <a:r>
              <a:rPr lang="hu-HU" dirty="0" err="1">
                <a:solidFill>
                  <a:srgbClr val="FFFFFF"/>
                </a:solidFill>
              </a:rPr>
              <a:t>Reinforcement</a:t>
            </a:r>
            <a:r>
              <a:rPr lang="hu-HU" dirty="0">
                <a:solidFill>
                  <a:srgbClr val="FFFFFF"/>
                </a:solidFill>
              </a:rPr>
              <a:t> </a:t>
            </a:r>
            <a:r>
              <a:rPr lang="hu-HU" dirty="0" err="1">
                <a:solidFill>
                  <a:srgbClr val="FFFFFF"/>
                </a:solidFill>
              </a:rPr>
              <a:t>Learning</a:t>
            </a:r>
            <a:r>
              <a:rPr lang="hu-HU" dirty="0">
                <a:solidFill>
                  <a:srgbClr val="FFFFFF"/>
                </a:solidFill>
              </a:rPr>
              <a:t> (RL)</a:t>
            </a:r>
          </a:p>
        </p:txBody>
      </p:sp>
      <p:sp>
        <p:nvSpPr>
          <p:cNvPr id="3" name="Content Placeholder 2">
            <a:extLst>
              <a:ext uri="{FF2B5EF4-FFF2-40B4-BE49-F238E27FC236}">
                <a16:creationId xmlns:a16="http://schemas.microsoft.com/office/drawing/2014/main" id="{EF81F7DA-7971-4681-ABAB-D826B1AD3644}"/>
              </a:ext>
            </a:extLst>
          </p:cNvPr>
          <p:cNvSpPr>
            <a:spLocks noGrp="1"/>
          </p:cNvSpPr>
          <p:nvPr>
            <p:ph idx="1"/>
          </p:nvPr>
        </p:nvSpPr>
        <p:spPr>
          <a:xfrm>
            <a:off x="6090574" y="801866"/>
            <a:ext cx="5306084" cy="5230634"/>
          </a:xfrm>
        </p:spPr>
        <p:txBody>
          <a:bodyPr anchor="ctr">
            <a:normAutofit/>
          </a:bodyPr>
          <a:lstStyle/>
          <a:p>
            <a:r>
              <a:rPr lang="hu-HU" sz="2400" dirty="0" err="1">
                <a:solidFill>
                  <a:srgbClr val="000000"/>
                </a:solidFill>
              </a:rPr>
              <a:t>One</a:t>
            </a:r>
            <a:r>
              <a:rPr lang="hu-HU" sz="2400" dirty="0">
                <a:solidFill>
                  <a:srgbClr val="000000"/>
                </a:solidFill>
              </a:rPr>
              <a:t> of </a:t>
            </a:r>
            <a:r>
              <a:rPr lang="hu-HU" sz="2400" dirty="0" err="1">
                <a:solidFill>
                  <a:srgbClr val="000000"/>
                </a:solidFill>
              </a:rPr>
              <a:t>three</a:t>
            </a:r>
            <a:r>
              <a:rPr lang="hu-HU" sz="2400" dirty="0">
                <a:solidFill>
                  <a:srgbClr val="000000"/>
                </a:solidFill>
              </a:rPr>
              <a:t> </a:t>
            </a:r>
            <a:r>
              <a:rPr lang="hu-HU" sz="2400" dirty="0" err="1">
                <a:solidFill>
                  <a:srgbClr val="000000"/>
                </a:solidFill>
              </a:rPr>
              <a:t>basic</a:t>
            </a:r>
            <a:r>
              <a:rPr lang="hu-HU" sz="2400" dirty="0">
                <a:solidFill>
                  <a:srgbClr val="000000"/>
                </a:solidFill>
              </a:rPr>
              <a:t> </a:t>
            </a:r>
            <a:r>
              <a:rPr lang="hu-HU" sz="2400" dirty="0" err="1">
                <a:solidFill>
                  <a:srgbClr val="000000"/>
                </a:solidFill>
              </a:rPr>
              <a:t>machine</a:t>
            </a:r>
            <a:r>
              <a:rPr lang="hu-HU" sz="2400" dirty="0">
                <a:solidFill>
                  <a:srgbClr val="000000"/>
                </a:solidFill>
              </a:rPr>
              <a:t> </a:t>
            </a:r>
            <a:r>
              <a:rPr lang="hu-HU" sz="2400" dirty="0" err="1">
                <a:solidFill>
                  <a:srgbClr val="000000"/>
                </a:solidFill>
              </a:rPr>
              <a:t>learning</a:t>
            </a:r>
            <a:r>
              <a:rPr lang="hu-HU" sz="2400" dirty="0">
                <a:solidFill>
                  <a:srgbClr val="000000"/>
                </a:solidFill>
              </a:rPr>
              <a:t> </a:t>
            </a:r>
            <a:r>
              <a:rPr lang="hu-HU" sz="2400" dirty="0" err="1">
                <a:solidFill>
                  <a:srgbClr val="000000"/>
                </a:solidFill>
              </a:rPr>
              <a:t>paradigms</a:t>
            </a:r>
            <a:endParaRPr lang="hu-HU" sz="2400" dirty="0">
              <a:solidFill>
                <a:srgbClr val="000000"/>
              </a:solidFill>
            </a:endParaRPr>
          </a:p>
          <a:p>
            <a:r>
              <a:rPr lang="hu-HU" sz="2400" dirty="0" err="1">
                <a:solidFill>
                  <a:srgbClr val="000000"/>
                </a:solidFill>
              </a:rPr>
              <a:t>Usually</a:t>
            </a:r>
            <a:r>
              <a:rPr lang="hu-HU" sz="2400" dirty="0">
                <a:solidFill>
                  <a:srgbClr val="000000"/>
                </a:solidFill>
              </a:rPr>
              <a:t> </a:t>
            </a:r>
            <a:r>
              <a:rPr lang="hu-HU" sz="2400" dirty="0" err="1">
                <a:solidFill>
                  <a:srgbClr val="000000"/>
                </a:solidFill>
              </a:rPr>
              <a:t>modeled</a:t>
            </a:r>
            <a:r>
              <a:rPr lang="hu-HU" sz="2400" dirty="0">
                <a:solidFill>
                  <a:srgbClr val="000000"/>
                </a:solidFill>
              </a:rPr>
              <a:t> </a:t>
            </a:r>
            <a:r>
              <a:rPr lang="hu-HU" sz="2400" dirty="0" err="1">
                <a:solidFill>
                  <a:srgbClr val="000000"/>
                </a:solidFill>
              </a:rPr>
              <a:t>by</a:t>
            </a:r>
            <a:r>
              <a:rPr lang="hu-HU" sz="2400" dirty="0">
                <a:solidFill>
                  <a:srgbClr val="000000"/>
                </a:solidFill>
              </a:rPr>
              <a:t> a </a:t>
            </a:r>
            <a:r>
              <a:rPr lang="hu-HU" sz="2400" dirty="0" err="1">
                <a:solidFill>
                  <a:srgbClr val="000000"/>
                </a:solidFill>
              </a:rPr>
              <a:t>Markov</a:t>
            </a:r>
            <a:r>
              <a:rPr lang="hu-HU" sz="2400" dirty="0">
                <a:solidFill>
                  <a:srgbClr val="000000"/>
                </a:solidFill>
              </a:rPr>
              <a:t> decision </a:t>
            </a:r>
            <a:r>
              <a:rPr lang="hu-HU" sz="2400" dirty="0" err="1">
                <a:solidFill>
                  <a:srgbClr val="000000"/>
                </a:solidFill>
              </a:rPr>
              <a:t>process</a:t>
            </a:r>
            <a:endParaRPr lang="hu-HU" sz="2400" dirty="0">
              <a:solidFill>
                <a:srgbClr val="000000"/>
              </a:solidFill>
            </a:endParaRPr>
          </a:p>
          <a:p>
            <a:r>
              <a:rPr lang="hu-HU" sz="2400" dirty="0" err="1">
                <a:solidFill>
                  <a:srgbClr val="000000"/>
                </a:solidFill>
              </a:rPr>
              <a:t>Involves</a:t>
            </a:r>
            <a:r>
              <a:rPr lang="hu-HU" sz="2400" dirty="0">
                <a:solidFill>
                  <a:srgbClr val="000000"/>
                </a:solidFill>
              </a:rPr>
              <a:t> </a:t>
            </a:r>
            <a:r>
              <a:rPr lang="hu-HU" sz="2400" dirty="0" err="1">
                <a:solidFill>
                  <a:srgbClr val="000000"/>
                </a:solidFill>
              </a:rPr>
              <a:t>agents</a:t>
            </a:r>
            <a:r>
              <a:rPr lang="hu-HU" sz="2400" dirty="0">
                <a:solidFill>
                  <a:srgbClr val="000000"/>
                </a:solidFill>
              </a:rPr>
              <a:t> </a:t>
            </a:r>
            <a:r>
              <a:rPr lang="hu-HU" sz="2400" dirty="0" err="1">
                <a:solidFill>
                  <a:srgbClr val="000000"/>
                </a:solidFill>
              </a:rPr>
              <a:t>ought</a:t>
            </a:r>
            <a:r>
              <a:rPr lang="hu-HU" sz="2400" dirty="0">
                <a:solidFill>
                  <a:srgbClr val="000000"/>
                </a:solidFill>
              </a:rPr>
              <a:t> </a:t>
            </a:r>
            <a:r>
              <a:rPr lang="hu-HU" sz="2400" dirty="0" err="1">
                <a:solidFill>
                  <a:srgbClr val="000000"/>
                </a:solidFill>
              </a:rPr>
              <a:t>to</a:t>
            </a:r>
            <a:r>
              <a:rPr lang="hu-HU" sz="2400" dirty="0">
                <a:solidFill>
                  <a:srgbClr val="000000"/>
                </a:solidFill>
              </a:rPr>
              <a:t> </a:t>
            </a:r>
            <a:r>
              <a:rPr lang="hu-HU" sz="2400" dirty="0" err="1">
                <a:solidFill>
                  <a:srgbClr val="000000"/>
                </a:solidFill>
              </a:rPr>
              <a:t>take</a:t>
            </a:r>
            <a:r>
              <a:rPr lang="hu-HU" sz="2400" dirty="0">
                <a:solidFill>
                  <a:srgbClr val="000000"/>
                </a:solidFill>
              </a:rPr>
              <a:t> </a:t>
            </a:r>
            <a:r>
              <a:rPr lang="hu-HU" sz="2400" dirty="0" err="1">
                <a:solidFill>
                  <a:srgbClr val="000000"/>
                </a:solidFill>
              </a:rPr>
              <a:t>actions</a:t>
            </a:r>
            <a:r>
              <a:rPr lang="hu-HU" sz="2400" dirty="0">
                <a:solidFill>
                  <a:srgbClr val="000000"/>
                </a:solidFill>
              </a:rPr>
              <a:t> in an </a:t>
            </a:r>
            <a:r>
              <a:rPr lang="hu-HU" sz="2400" dirty="0" err="1">
                <a:solidFill>
                  <a:srgbClr val="000000"/>
                </a:solidFill>
              </a:rPr>
              <a:t>environment</a:t>
            </a:r>
            <a:r>
              <a:rPr lang="hu-HU" sz="2400" dirty="0">
                <a:solidFill>
                  <a:srgbClr val="000000"/>
                </a:solidFill>
              </a:rPr>
              <a:t> in </a:t>
            </a:r>
            <a:r>
              <a:rPr lang="hu-HU" sz="2400" dirty="0" err="1">
                <a:solidFill>
                  <a:srgbClr val="000000"/>
                </a:solidFill>
              </a:rPr>
              <a:t>order</a:t>
            </a:r>
            <a:r>
              <a:rPr lang="hu-HU" sz="2400" dirty="0">
                <a:solidFill>
                  <a:srgbClr val="000000"/>
                </a:solidFill>
              </a:rPr>
              <a:t> </a:t>
            </a:r>
            <a:r>
              <a:rPr lang="hu-HU" sz="2400" dirty="0" err="1">
                <a:solidFill>
                  <a:srgbClr val="000000"/>
                </a:solidFill>
              </a:rPr>
              <a:t>to</a:t>
            </a:r>
            <a:r>
              <a:rPr lang="hu-HU" sz="2400" dirty="0">
                <a:solidFill>
                  <a:srgbClr val="000000"/>
                </a:solidFill>
              </a:rPr>
              <a:t> </a:t>
            </a:r>
            <a:r>
              <a:rPr lang="hu-HU" sz="2400" dirty="0" err="1">
                <a:solidFill>
                  <a:srgbClr val="000000"/>
                </a:solidFill>
              </a:rPr>
              <a:t>maximize</a:t>
            </a:r>
            <a:r>
              <a:rPr lang="hu-HU" sz="2400" dirty="0">
                <a:solidFill>
                  <a:srgbClr val="000000"/>
                </a:solidFill>
              </a:rPr>
              <a:t> </a:t>
            </a:r>
            <a:r>
              <a:rPr lang="hu-HU" sz="2400" dirty="0" err="1">
                <a:solidFill>
                  <a:srgbClr val="000000"/>
                </a:solidFill>
              </a:rPr>
              <a:t>some</a:t>
            </a:r>
            <a:r>
              <a:rPr lang="hu-HU" sz="2400" dirty="0">
                <a:solidFill>
                  <a:srgbClr val="000000"/>
                </a:solidFill>
              </a:rPr>
              <a:t> </a:t>
            </a:r>
            <a:r>
              <a:rPr lang="hu-HU" sz="2400" dirty="0" err="1">
                <a:solidFill>
                  <a:srgbClr val="000000"/>
                </a:solidFill>
              </a:rPr>
              <a:t>reward</a:t>
            </a:r>
            <a:endParaRPr lang="hu-HU" sz="2400" dirty="0">
              <a:solidFill>
                <a:srgbClr val="000000"/>
              </a:solidFill>
            </a:endParaRPr>
          </a:p>
        </p:txBody>
      </p:sp>
      <p:pic>
        <p:nvPicPr>
          <p:cNvPr id="7" name="Content Placeholder 3">
            <a:extLst>
              <a:ext uri="{FF2B5EF4-FFF2-40B4-BE49-F238E27FC236}">
                <a16:creationId xmlns:a16="http://schemas.microsoft.com/office/drawing/2014/main" id="{076B22D7-E8C6-49E3-A024-330A98135258}"/>
              </a:ext>
            </a:extLst>
          </p:cNvPr>
          <p:cNvPicPr/>
          <p:nvPr/>
        </p:nvPicPr>
        <p:blipFill>
          <a:blip r:embed="rId8"/>
          <a:stretch>
            <a:fillRect/>
          </a:stretch>
        </p:blipFill>
        <p:spPr>
          <a:xfrm>
            <a:off x="6937830" y="4813739"/>
            <a:ext cx="5254170" cy="2020627"/>
          </a:xfrm>
          <a:prstGeom prst="rect">
            <a:avLst/>
          </a:prstGeom>
        </p:spPr>
      </p:pic>
      <p:pic>
        <p:nvPicPr>
          <p:cNvPr id="6" name="ChubbyConventionalBrontosaurus-mobile">
            <a:hlinkClick r:id="" action="ppaction://media"/>
            <a:extLst>
              <a:ext uri="{FF2B5EF4-FFF2-40B4-BE49-F238E27FC236}">
                <a16:creationId xmlns:a16="http://schemas.microsoft.com/office/drawing/2014/main" id="{552196DC-9A90-4308-BD0C-5D5FBE318700}"/>
              </a:ext>
            </a:extLst>
          </p:cNvPr>
          <p:cNvPicPr>
            <a:picLocks noChangeAspect="1"/>
          </p:cNvPicPr>
          <p:nvPr>
            <a:videoFile r:link="rId2"/>
            <p:extLst>
              <p:ext uri="{DAA4B4D4-6D71-4841-9C94-3DE7FCFB9230}">
                <p14:media xmlns:p14="http://schemas.microsoft.com/office/powerpoint/2010/main" r:embed="rId1"/>
              </p:ext>
            </p:extLst>
          </p:nvPr>
        </p:nvPicPr>
        <p:blipFill>
          <a:blip r:embed="rId9"/>
          <a:stretch>
            <a:fillRect/>
          </a:stretch>
        </p:blipFill>
        <p:spPr>
          <a:xfrm>
            <a:off x="6332895" y="224363"/>
            <a:ext cx="2594974" cy="1492110"/>
          </a:xfrm>
          <a:prstGeom prst="rect">
            <a:avLst/>
          </a:prstGeom>
        </p:spPr>
      </p:pic>
      <p:pic>
        <p:nvPicPr>
          <p:cNvPr id="9" name="BeneficialForsakenAustralianfurseal-mobile">
            <a:hlinkClick r:id="" action="ppaction://media"/>
            <a:extLst>
              <a:ext uri="{FF2B5EF4-FFF2-40B4-BE49-F238E27FC236}">
                <a16:creationId xmlns:a16="http://schemas.microsoft.com/office/drawing/2014/main" id="{D81F4762-14F7-4AAF-9437-C33FED6AB22C}"/>
              </a:ext>
            </a:extLst>
          </p:cNvPr>
          <p:cNvPicPr>
            <a:picLocks noChangeAspect="1"/>
          </p:cNvPicPr>
          <p:nvPr>
            <a:videoFile r:link="rId4"/>
            <p:extLst>
              <p:ext uri="{DAA4B4D4-6D71-4841-9C94-3DE7FCFB9230}">
                <p14:media xmlns:p14="http://schemas.microsoft.com/office/powerpoint/2010/main" r:embed="rId3"/>
              </p:ext>
            </p:extLst>
          </p:nvPr>
        </p:nvPicPr>
        <p:blipFill>
          <a:blip r:embed="rId10"/>
          <a:stretch>
            <a:fillRect/>
          </a:stretch>
        </p:blipFill>
        <p:spPr>
          <a:xfrm>
            <a:off x="9906944" y="122141"/>
            <a:ext cx="1489713" cy="1803337"/>
          </a:xfrm>
          <a:prstGeom prst="rect">
            <a:avLst/>
          </a:prstGeom>
        </p:spPr>
      </p:pic>
    </p:spTree>
    <p:extLst>
      <p:ext uri="{BB962C8B-B14F-4D97-AF65-F5344CB8AC3E}">
        <p14:creationId xmlns:p14="http://schemas.microsoft.com/office/powerpoint/2010/main" val="179978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200" fill="hold"/>
                                        <p:tgtEl>
                                          <p:spTgt spid="6"/>
                                        </p:tgtEl>
                                      </p:cBhvr>
                                    </p:cmd>
                                  </p:childTnLst>
                                </p:cTn>
                              </p:par>
                            </p:childTnLst>
                          </p:cTn>
                        </p:par>
                        <p:par>
                          <p:cTn id="7" fill="hold">
                            <p:stCondLst>
                              <p:cond delay="2200"/>
                            </p:stCondLst>
                            <p:childTnLst>
                              <p:par>
                                <p:cTn id="8" presetID="1" presetClass="mediacall" presetSubtype="0" fill="hold" nodeType="afterEffect">
                                  <p:stCondLst>
                                    <p:cond delay="0"/>
                                  </p:stCondLst>
                                  <p:childTnLst>
                                    <p:cmd type="call" cmd="playFrom(0.0)">
                                      <p:cBhvr>
                                        <p:cTn id="9" dur="50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0" mute="1">
                <p:cTn id="10" repeatCount="indefinite" fill="hold" display="0">
                  <p:stCondLst>
                    <p:cond delay="indefinite"/>
                  </p:stCondLst>
                </p:cTn>
                <p:tgtEl>
                  <p:spTgt spid="6"/>
                </p:tgtEl>
              </p:cMediaNode>
            </p:video>
            <p:seq concurrent="1" nextAc="seek">
              <p:cTn id="11" restart="whenNotActive" fill="hold" evtFilter="cancelBubble" nodeType="interactiveSeq">
                <p:stCondLst>
                  <p:cond evt="onClick" delay="0">
                    <p:tgtEl>
                      <p:spTgt spid="6"/>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6"/>
                                        </p:tgtEl>
                                      </p:cBhvr>
                                    </p:cmd>
                                  </p:childTnLst>
                                </p:cTn>
                              </p:par>
                            </p:childTnLst>
                          </p:cTn>
                        </p:par>
                      </p:childTnLst>
                    </p:cTn>
                  </p:par>
                </p:childTnLst>
              </p:cTn>
              <p:nextCondLst>
                <p:cond evt="onClick" delay="0">
                  <p:tgtEl>
                    <p:spTgt spid="6"/>
                  </p:tgtEl>
                </p:cond>
              </p:nextCondLst>
            </p:seq>
            <p:video>
              <p:cMediaNode vol="80000">
                <p:cTn id="16" repeatCount="indefinite" fill="hold" display="0">
                  <p:stCondLst>
                    <p:cond delay="indefinite"/>
                  </p:stCondLst>
                </p:cTn>
                <p:tgtEl>
                  <p:spTgt spid="9"/>
                </p:tgtEl>
              </p:cMediaNode>
            </p:video>
            <p:seq concurrent="1" nextAc="seek">
              <p:cTn id="17" restart="whenNotActive" fill="hold" evtFilter="cancelBubble" nodeType="interactiveSeq">
                <p:stCondLst>
                  <p:cond evt="onClick" delay="0">
                    <p:tgtEl>
                      <p:spTgt spid="9"/>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7402F4-1FEF-4102-A83D-ECE17AD7D0FB}"/>
              </a:ext>
            </a:extLst>
          </p:cNvPr>
          <p:cNvSpPr>
            <a:spLocks noGrp="1"/>
          </p:cNvSpPr>
          <p:nvPr>
            <p:ph type="title"/>
          </p:nvPr>
        </p:nvSpPr>
        <p:spPr>
          <a:xfrm>
            <a:off x="1179226" y="826680"/>
            <a:ext cx="9833548" cy="1325563"/>
          </a:xfrm>
        </p:spPr>
        <p:txBody>
          <a:bodyPr>
            <a:normAutofit/>
          </a:bodyPr>
          <a:lstStyle/>
          <a:p>
            <a:pPr algn="ctr"/>
            <a:r>
              <a:rPr lang="hu-HU" sz="4000" dirty="0" err="1">
                <a:solidFill>
                  <a:srgbClr val="FFFFFF"/>
                </a:solidFill>
              </a:rPr>
              <a:t>Motivation</a:t>
            </a:r>
            <a:endParaRPr lang="hu-HU" sz="4000" dirty="0">
              <a:solidFill>
                <a:srgbClr val="FFFFFF"/>
              </a:solidFill>
            </a:endParaRPr>
          </a:p>
        </p:txBody>
      </p:sp>
      <p:sp>
        <p:nvSpPr>
          <p:cNvPr id="3" name="Content Placeholder 2">
            <a:extLst>
              <a:ext uri="{FF2B5EF4-FFF2-40B4-BE49-F238E27FC236}">
                <a16:creationId xmlns:a16="http://schemas.microsoft.com/office/drawing/2014/main" id="{8CEF9901-8453-48EF-9CDA-CFB03F509E3C}"/>
              </a:ext>
            </a:extLst>
          </p:cNvPr>
          <p:cNvSpPr>
            <a:spLocks noGrp="1"/>
          </p:cNvSpPr>
          <p:nvPr>
            <p:ph idx="1"/>
          </p:nvPr>
        </p:nvSpPr>
        <p:spPr>
          <a:xfrm>
            <a:off x="1179226" y="3092970"/>
            <a:ext cx="4412470" cy="2693976"/>
          </a:xfrm>
        </p:spPr>
        <p:txBody>
          <a:bodyPr>
            <a:normAutofit/>
          </a:bodyPr>
          <a:lstStyle/>
          <a:p>
            <a:r>
              <a:rPr lang="hu-HU" sz="2000" dirty="0" err="1">
                <a:solidFill>
                  <a:srgbClr val="000000"/>
                </a:solidFill>
              </a:rPr>
              <a:t>Supervised</a:t>
            </a:r>
            <a:r>
              <a:rPr lang="hu-HU" sz="2000" dirty="0">
                <a:solidFill>
                  <a:srgbClr val="000000"/>
                </a:solidFill>
              </a:rPr>
              <a:t> </a:t>
            </a:r>
            <a:r>
              <a:rPr lang="hu-HU" sz="2000" dirty="0" err="1">
                <a:solidFill>
                  <a:srgbClr val="000000"/>
                </a:solidFill>
              </a:rPr>
              <a:t>learning</a:t>
            </a:r>
            <a:r>
              <a:rPr lang="hu-HU" sz="2000" dirty="0">
                <a:solidFill>
                  <a:srgbClr val="000000"/>
                </a:solidFill>
              </a:rPr>
              <a:t> </a:t>
            </a:r>
            <a:r>
              <a:rPr lang="hu-HU" sz="2000" dirty="0" err="1">
                <a:solidFill>
                  <a:srgbClr val="000000"/>
                </a:solidFill>
              </a:rPr>
              <a:t>based</a:t>
            </a:r>
            <a:r>
              <a:rPr lang="hu-HU" sz="2000" dirty="0">
                <a:solidFill>
                  <a:srgbClr val="000000"/>
                </a:solidFill>
              </a:rPr>
              <a:t> </a:t>
            </a:r>
            <a:r>
              <a:rPr lang="hu-HU" sz="2000" dirty="0" err="1">
                <a:solidFill>
                  <a:srgbClr val="000000"/>
                </a:solidFill>
              </a:rPr>
              <a:t>approaches</a:t>
            </a:r>
            <a:r>
              <a:rPr lang="hu-HU" sz="2000" dirty="0">
                <a:solidFill>
                  <a:srgbClr val="000000"/>
                </a:solidFill>
              </a:rPr>
              <a:t> </a:t>
            </a:r>
            <a:r>
              <a:rPr lang="hu-HU" sz="2000" dirty="0" err="1">
                <a:solidFill>
                  <a:srgbClr val="000000"/>
                </a:solidFill>
              </a:rPr>
              <a:t>use</a:t>
            </a:r>
            <a:r>
              <a:rPr lang="hu-HU" sz="2000" dirty="0">
                <a:solidFill>
                  <a:srgbClr val="000000"/>
                </a:solidFill>
              </a:rPr>
              <a:t> </a:t>
            </a:r>
            <a:r>
              <a:rPr lang="hu-HU" sz="2000" dirty="0" err="1">
                <a:solidFill>
                  <a:srgbClr val="000000"/>
                </a:solidFill>
              </a:rPr>
              <a:t>the</a:t>
            </a:r>
            <a:r>
              <a:rPr lang="hu-HU" sz="2000" dirty="0">
                <a:solidFill>
                  <a:srgbClr val="000000"/>
                </a:solidFill>
              </a:rPr>
              <a:t> </a:t>
            </a:r>
            <a:r>
              <a:rPr lang="hu-HU" sz="2000" dirty="0" err="1">
                <a:solidFill>
                  <a:srgbClr val="000000"/>
                </a:solidFill>
              </a:rPr>
              <a:t>high</a:t>
            </a:r>
            <a:r>
              <a:rPr lang="hu-HU" sz="2000" dirty="0">
                <a:solidFill>
                  <a:srgbClr val="000000"/>
                </a:solidFill>
              </a:rPr>
              <a:t>- and </a:t>
            </a:r>
            <a:r>
              <a:rPr lang="hu-HU" sz="2000" dirty="0" err="1">
                <a:solidFill>
                  <a:srgbClr val="000000"/>
                </a:solidFill>
              </a:rPr>
              <a:t>low-resolution</a:t>
            </a:r>
            <a:r>
              <a:rPr lang="hu-HU" sz="2000" dirty="0">
                <a:solidFill>
                  <a:srgbClr val="000000"/>
                </a:solidFill>
              </a:rPr>
              <a:t> image </a:t>
            </a:r>
            <a:r>
              <a:rPr lang="hu-HU" sz="2000" dirty="0" err="1">
                <a:solidFill>
                  <a:srgbClr val="000000"/>
                </a:solidFill>
              </a:rPr>
              <a:t>pairs</a:t>
            </a:r>
            <a:r>
              <a:rPr lang="hu-HU" sz="2000" dirty="0">
                <a:solidFill>
                  <a:srgbClr val="000000"/>
                </a:solidFill>
              </a:rPr>
              <a:t> </a:t>
            </a:r>
            <a:r>
              <a:rPr lang="hu-HU" sz="2000" dirty="0" err="1">
                <a:solidFill>
                  <a:srgbClr val="000000"/>
                </a:solidFill>
              </a:rPr>
              <a:t>to</a:t>
            </a:r>
            <a:r>
              <a:rPr lang="hu-HU" sz="2000" dirty="0">
                <a:solidFill>
                  <a:srgbClr val="000000"/>
                </a:solidFill>
              </a:rPr>
              <a:t> </a:t>
            </a:r>
            <a:r>
              <a:rPr lang="hu-HU" sz="2000" dirty="0" err="1">
                <a:solidFill>
                  <a:srgbClr val="000000"/>
                </a:solidFill>
              </a:rPr>
              <a:t>train</a:t>
            </a:r>
            <a:endParaRPr lang="hu-HU" sz="2000" dirty="0">
              <a:solidFill>
                <a:srgbClr val="000000"/>
              </a:solidFill>
            </a:endParaRPr>
          </a:p>
          <a:p>
            <a:r>
              <a:rPr lang="hu-HU" sz="2000" dirty="0">
                <a:solidFill>
                  <a:srgbClr val="000000"/>
                </a:solidFill>
              </a:rPr>
              <a:t>The </a:t>
            </a:r>
            <a:r>
              <a:rPr lang="hu-HU" sz="2000" dirty="0" err="1">
                <a:solidFill>
                  <a:srgbClr val="000000"/>
                </a:solidFill>
              </a:rPr>
              <a:t>degradation</a:t>
            </a:r>
            <a:r>
              <a:rPr lang="hu-HU" sz="2000" dirty="0">
                <a:solidFill>
                  <a:srgbClr val="000000"/>
                </a:solidFill>
              </a:rPr>
              <a:t> </a:t>
            </a:r>
            <a:r>
              <a:rPr lang="hu-HU" sz="2000" dirty="0" err="1">
                <a:solidFill>
                  <a:srgbClr val="000000"/>
                </a:solidFill>
              </a:rPr>
              <a:t>algorithm</a:t>
            </a:r>
            <a:r>
              <a:rPr lang="hu-HU" sz="2000" dirty="0">
                <a:solidFill>
                  <a:srgbClr val="000000"/>
                </a:solidFill>
              </a:rPr>
              <a:t> has an </a:t>
            </a:r>
            <a:r>
              <a:rPr lang="hu-HU" sz="2000" dirty="0" err="1">
                <a:solidFill>
                  <a:srgbClr val="000000"/>
                </a:solidFill>
              </a:rPr>
              <a:t>effect</a:t>
            </a:r>
            <a:r>
              <a:rPr lang="hu-HU" sz="2000" dirty="0">
                <a:solidFill>
                  <a:srgbClr val="000000"/>
                </a:solidFill>
              </a:rPr>
              <a:t> </a:t>
            </a:r>
            <a:r>
              <a:rPr lang="hu-HU" sz="2000" dirty="0" err="1">
                <a:solidFill>
                  <a:srgbClr val="000000"/>
                </a:solidFill>
              </a:rPr>
              <a:t>on</a:t>
            </a:r>
            <a:r>
              <a:rPr lang="hu-HU" sz="2000" dirty="0">
                <a:solidFill>
                  <a:srgbClr val="000000"/>
                </a:solidFill>
              </a:rPr>
              <a:t> </a:t>
            </a:r>
            <a:r>
              <a:rPr lang="hu-HU" sz="2000" dirty="0" err="1">
                <a:solidFill>
                  <a:srgbClr val="000000"/>
                </a:solidFill>
              </a:rPr>
              <a:t>the</a:t>
            </a:r>
            <a:r>
              <a:rPr lang="hu-HU" sz="2000" dirty="0">
                <a:solidFill>
                  <a:srgbClr val="000000"/>
                </a:solidFill>
              </a:rPr>
              <a:t> </a:t>
            </a:r>
            <a:r>
              <a:rPr lang="hu-HU" sz="2000" dirty="0" err="1">
                <a:solidFill>
                  <a:srgbClr val="000000"/>
                </a:solidFill>
              </a:rPr>
              <a:t>outcome</a:t>
            </a:r>
            <a:endParaRPr lang="hu-HU" sz="2000" dirty="0">
              <a:solidFill>
                <a:srgbClr val="000000"/>
              </a:solidFill>
            </a:endParaRPr>
          </a:p>
          <a:p>
            <a:r>
              <a:rPr lang="hu-HU" sz="2000" dirty="0">
                <a:solidFill>
                  <a:srgbClr val="000000"/>
                </a:solidFill>
              </a:rPr>
              <a:t>Upsampling </a:t>
            </a:r>
            <a:r>
              <a:rPr lang="hu-HU" sz="2000" dirty="0" err="1">
                <a:solidFill>
                  <a:srgbClr val="000000"/>
                </a:solidFill>
              </a:rPr>
              <a:t>inherently</a:t>
            </a:r>
            <a:r>
              <a:rPr lang="hu-HU" sz="2000" dirty="0">
                <a:solidFill>
                  <a:srgbClr val="000000"/>
                </a:solidFill>
              </a:rPr>
              <a:t> </a:t>
            </a:r>
            <a:r>
              <a:rPr lang="hu-HU" sz="2000" dirty="0" err="1">
                <a:solidFill>
                  <a:srgbClr val="000000"/>
                </a:solidFill>
              </a:rPr>
              <a:t>ill-posed</a:t>
            </a:r>
            <a:r>
              <a:rPr lang="hu-HU" sz="2000" dirty="0">
                <a:solidFill>
                  <a:srgbClr val="000000"/>
                </a:solidFill>
              </a:rPr>
              <a:t> </a:t>
            </a:r>
            <a:r>
              <a:rPr lang="hu-HU" sz="2000" dirty="0" err="1">
                <a:solidFill>
                  <a:srgbClr val="000000"/>
                </a:solidFill>
              </a:rPr>
              <a:t>problem</a:t>
            </a:r>
            <a:endParaRPr lang="hu-HU" sz="2000" dirty="0">
              <a:solidFill>
                <a:srgbClr val="000000"/>
              </a:solidFill>
            </a:endParaRPr>
          </a:p>
        </p:txBody>
      </p:sp>
      <p:sp>
        <p:nvSpPr>
          <p:cNvPr id="4" name="Rectangle 2">
            <a:extLst>
              <a:ext uri="{FF2B5EF4-FFF2-40B4-BE49-F238E27FC236}">
                <a16:creationId xmlns:a16="http://schemas.microsoft.com/office/drawing/2014/main" id="{104AAE10-31E6-48A1-AE80-4E2D72787682}"/>
              </a:ext>
            </a:extLst>
          </p:cNvPr>
          <p:cNvSpPr>
            <a:spLocks noChangeArrowheads="1"/>
          </p:cNvSpPr>
          <p:nvPr/>
        </p:nvSpPr>
        <p:spPr bwMode="auto">
          <a:xfrm>
            <a:off x="6600305" y="43562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u-HU"/>
          </a:p>
        </p:txBody>
      </p:sp>
      <p:graphicFrame>
        <p:nvGraphicFramePr>
          <p:cNvPr id="5" name="Object 4">
            <a:extLst>
              <a:ext uri="{FF2B5EF4-FFF2-40B4-BE49-F238E27FC236}">
                <a16:creationId xmlns:a16="http://schemas.microsoft.com/office/drawing/2014/main" id="{166654AC-9F1A-4501-A4DE-71008E12E747}"/>
              </a:ext>
            </a:extLst>
          </p:cNvPr>
          <p:cNvGraphicFramePr>
            <a:graphicFrameLocks noChangeAspect="1"/>
          </p:cNvGraphicFramePr>
          <p:nvPr>
            <p:extLst>
              <p:ext uri="{D42A27DB-BD31-4B8C-83A1-F6EECF244321}">
                <p14:modId xmlns:p14="http://schemas.microsoft.com/office/powerpoint/2010/main" val="1621718270"/>
              </p:ext>
            </p:extLst>
          </p:nvPr>
        </p:nvGraphicFramePr>
        <p:xfrm>
          <a:off x="8653828" y="3148551"/>
          <a:ext cx="3182267" cy="1584476"/>
        </p:xfrm>
        <a:graphic>
          <a:graphicData uri="http://schemas.openxmlformats.org/presentationml/2006/ole">
            <mc:AlternateContent xmlns:mc="http://schemas.openxmlformats.org/markup-compatibility/2006">
              <mc:Choice xmlns:v="urn:schemas-microsoft-com:vml" Requires="v">
                <p:oleObj spid="_x0000_s2063" name="Image" r:id="rId5" imgW="2277035" imgH="1136043" progId="Photoshop.Image.13">
                  <p:embed/>
                </p:oleObj>
              </mc:Choice>
              <mc:Fallback>
                <p:oleObj name="Image" r:id="rId5" imgW="2277035" imgH="1136043" progId="Photoshop.Image.1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3828" y="3148551"/>
                        <a:ext cx="3182267" cy="1584476"/>
                      </a:xfrm>
                      <a:prstGeom prst="rect">
                        <a:avLst/>
                      </a:prstGeom>
                      <a:noFill/>
                    </p:spPr>
                  </p:pic>
                </p:oleObj>
              </mc:Fallback>
            </mc:AlternateContent>
          </a:graphicData>
        </a:graphic>
      </p:graphicFrame>
      <p:pic>
        <p:nvPicPr>
          <p:cNvPr id="6" name="Picture 5">
            <a:extLst>
              <a:ext uri="{FF2B5EF4-FFF2-40B4-BE49-F238E27FC236}">
                <a16:creationId xmlns:a16="http://schemas.microsoft.com/office/drawing/2014/main" id="{E0290A1C-093B-4A00-B4D9-6460676D4924}"/>
              </a:ext>
            </a:extLst>
          </p:cNvPr>
          <p:cNvPicPr>
            <a:picLocks noChangeAspect="1"/>
          </p:cNvPicPr>
          <p:nvPr/>
        </p:nvPicPr>
        <p:blipFill>
          <a:blip r:embed="rId7"/>
          <a:stretch>
            <a:fillRect/>
          </a:stretch>
        </p:blipFill>
        <p:spPr>
          <a:xfrm>
            <a:off x="5603946" y="3133886"/>
            <a:ext cx="2333951" cy="895475"/>
          </a:xfrm>
          <a:prstGeom prst="rect">
            <a:avLst/>
          </a:prstGeom>
        </p:spPr>
      </p:pic>
      <p:pic>
        <p:nvPicPr>
          <p:cNvPr id="7" name="Picture 6">
            <a:extLst>
              <a:ext uri="{FF2B5EF4-FFF2-40B4-BE49-F238E27FC236}">
                <a16:creationId xmlns:a16="http://schemas.microsoft.com/office/drawing/2014/main" id="{8ACE5C83-52D2-4237-8ABF-9B5BE3C3B5B0}"/>
              </a:ext>
            </a:extLst>
          </p:cNvPr>
          <p:cNvPicPr>
            <a:picLocks noChangeAspect="1"/>
          </p:cNvPicPr>
          <p:nvPr/>
        </p:nvPicPr>
        <p:blipFill>
          <a:blip r:embed="rId8"/>
          <a:stretch>
            <a:fillRect/>
          </a:stretch>
        </p:blipFill>
        <p:spPr>
          <a:xfrm>
            <a:off x="4609120" y="5628809"/>
            <a:ext cx="4696480" cy="876422"/>
          </a:xfrm>
          <a:prstGeom prst="rect">
            <a:avLst/>
          </a:prstGeom>
        </p:spPr>
      </p:pic>
      <p:pic>
        <p:nvPicPr>
          <p:cNvPr id="11" name="Picture 10">
            <a:extLst>
              <a:ext uri="{FF2B5EF4-FFF2-40B4-BE49-F238E27FC236}">
                <a16:creationId xmlns:a16="http://schemas.microsoft.com/office/drawing/2014/main" id="{52E60B07-A0A6-4037-98E5-8BA63D020234}"/>
              </a:ext>
            </a:extLst>
          </p:cNvPr>
          <p:cNvPicPr>
            <a:picLocks noChangeAspect="1"/>
          </p:cNvPicPr>
          <p:nvPr/>
        </p:nvPicPr>
        <p:blipFill>
          <a:blip r:embed="rId9"/>
          <a:stretch>
            <a:fillRect/>
          </a:stretch>
        </p:blipFill>
        <p:spPr>
          <a:xfrm>
            <a:off x="5550861" y="4703028"/>
            <a:ext cx="2772162" cy="857370"/>
          </a:xfrm>
          <a:prstGeom prst="rect">
            <a:avLst/>
          </a:prstGeom>
        </p:spPr>
      </p:pic>
      <p:pic>
        <p:nvPicPr>
          <p:cNvPr id="12" name="Picture 11">
            <a:extLst>
              <a:ext uri="{FF2B5EF4-FFF2-40B4-BE49-F238E27FC236}">
                <a16:creationId xmlns:a16="http://schemas.microsoft.com/office/drawing/2014/main" id="{7D8DD1B8-5166-4D82-97E6-799B10452FCC}"/>
              </a:ext>
            </a:extLst>
          </p:cNvPr>
          <p:cNvPicPr>
            <a:picLocks noChangeAspect="1"/>
          </p:cNvPicPr>
          <p:nvPr/>
        </p:nvPicPr>
        <p:blipFill>
          <a:blip r:embed="rId10"/>
          <a:stretch>
            <a:fillRect/>
          </a:stretch>
        </p:blipFill>
        <p:spPr>
          <a:xfrm>
            <a:off x="9623197" y="5001657"/>
            <a:ext cx="2429214" cy="1648055"/>
          </a:xfrm>
          <a:prstGeom prst="rect">
            <a:avLst/>
          </a:prstGeom>
        </p:spPr>
      </p:pic>
    </p:spTree>
    <p:extLst>
      <p:ext uri="{BB962C8B-B14F-4D97-AF65-F5344CB8AC3E}">
        <p14:creationId xmlns:p14="http://schemas.microsoft.com/office/powerpoint/2010/main" val="51221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FC3E492-ABD5-4E1F-BC24-A5D990707DF6}"/>
              </a:ext>
            </a:extLst>
          </p:cNvPr>
          <p:cNvSpPr>
            <a:spLocks noGrp="1"/>
          </p:cNvSpPr>
          <p:nvPr>
            <p:ph type="title"/>
          </p:nvPr>
        </p:nvSpPr>
        <p:spPr>
          <a:xfrm>
            <a:off x="640079" y="2053641"/>
            <a:ext cx="3669161" cy="2760098"/>
          </a:xfrm>
        </p:spPr>
        <p:txBody>
          <a:bodyPr>
            <a:normAutofit/>
          </a:bodyPr>
          <a:lstStyle/>
          <a:p>
            <a:r>
              <a:rPr lang="hu-HU" dirty="0" err="1">
                <a:solidFill>
                  <a:srgbClr val="FFFFFF"/>
                </a:solidFill>
              </a:rPr>
              <a:t>Actor-Critic</a:t>
            </a:r>
            <a:r>
              <a:rPr lang="hu-HU" dirty="0">
                <a:solidFill>
                  <a:srgbClr val="FFFFFF"/>
                </a:solidFill>
              </a:rPr>
              <a:t> </a:t>
            </a:r>
            <a:r>
              <a:rPr lang="hu-HU" dirty="0" err="1">
                <a:solidFill>
                  <a:srgbClr val="FFFFFF"/>
                </a:solidFill>
              </a:rPr>
              <a:t>model</a:t>
            </a:r>
            <a:endParaRPr lang="hu-HU" dirty="0">
              <a:solidFill>
                <a:srgbClr val="FFFFFF"/>
              </a:solidFill>
            </a:endParaRPr>
          </a:p>
        </p:txBody>
      </p:sp>
      <p:pic>
        <p:nvPicPr>
          <p:cNvPr id="7" name="Content Placeholder 6">
            <a:extLst>
              <a:ext uri="{FF2B5EF4-FFF2-40B4-BE49-F238E27FC236}">
                <a16:creationId xmlns:a16="http://schemas.microsoft.com/office/drawing/2014/main" id="{1CD4FDDE-8682-4C3F-99FD-35933D95DB91}"/>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586092" y="0"/>
            <a:ext cx="6605907" cy="4904985"/>
          </a:xfrm>
          <a:prstGeom prst="rect">
            <a:avLst/>
          </a:prstGeom>
          <a:noFill/>
          <a:ln>
            <a:noFill/>
          </a:ln>
        </p:spPr>
      </p:pic>
      <p:pic>
        <p:nvPicPr>
          <p:cNvPr id="9" name="Picture 8">
            <a:extLst>
              <a:ext uri="{FF2B5EF4-FFF2-40B4-BE49-F238E27FC236}">
                <a16:creationId xmlns:a16="http://schemas.microsoft.com/office/drawing/2014/main" id="{E01E54AE-53F3-43BA-8FF4-44F02F900C0D}"/>
              </a:ext>
            </a:extLst>
          </p:cNvPr>
          <p:cNvPicPr/>
          <p:nvPr/>
        </p:nvPicPr>
        <p:blipFill rotWithShape="1">
          <a:blip r:embed="rId5"/>
          <a:srcRect r="752"/>
          <a:stretch/>
        </p:blipFill>
        <p:spPr>
          <a:xfrm>
            <a:off x="5279978" y="4352636"/>
            <a:ext cx="4157969" cy="2164542"/>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797C054-BB0E-4290-9995-6DFE4C0C4C4D}"/>
              </a:ext>
            </a:extLst>
          </p:cNvPr>
          <p:cNvPicPr>
            <a:picLocks noChangeAspect="1"/>
          </p:cNvPicPr>
          <p:nvPr/>
        </p:nvPicPr>
        <p:blipFill rotWithShape="1">
          <a:blip r:embed="rId6">
            <a:extLst>
              <a:ext uri="{28A0092B-C50C-407E-A947-70E740481C1C}">
                <a14:useLocalDpi xmlns:a14="http://schemas.microsoft.com/office/drawing/2010/main" val="0"/>
              </a:ext>
            </a:extLst>
          </a:blip>
          <a:srcRect l="15878" r="14699"/>
          <a:stretch/>
        </p:blipFill>
        <p:spPr>
          <a:xfrm>
            <a:off x="9752067" y="4352636"/>
            <a:ext cx="1466757" cy="1559303"/>
          </a:xfrm>
          <a:prstGeom prst="rect">
            <a:avLst/>
          </a:prstGeom>
        </p:spPr>
      </p:pic>
    </p:spTree>
    <p:extLst>
      <p:ext uri="{BB962C8B-B14F-4D97-AF65-F5344CB8AC3E}">
        <p14:creationId xmlns:p14="http://schemas.microsoft.com/office/powerpoint/2010/main" val="52601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53A5A7D-784E-4980-84BC-5B14E27AC385}"/>
              </a:ext>
            </a:extLst>
          </p:cNvPr>
          <p:cNvSpPr>
            <a:spLocks noGrp="1"/>
          </p:cNvSpPr>
          <p:nvPr>
            <p:ph type="title"/>
          </p:nvPr>
        </p:nvSpPr>
        <p:spPr>
          <a:xfrm>
            <a:off x="640079" y="2053641"/>
            <a:ext cx="3669161" cy="2760098"/>
          </a:xfrm>
        </p:spPr>
        <p:txBody>
          <a:bodyPr>
            <a:normAutofit/>
          </a:bodyPr>
          <a:lstStyle/>
          <a:p>
            <a:r>
              <a:rPr lang="hu-HU">
                <a:solidFill>
                  <a:srgbClr val="FFFFFF"/>
                </a:solidFill>
              </a:rPr>
              <a:t>Training</a:t>
            </a:r>
          </a:p>
        </p:txBody>
      </p:sp>
      <p:sp>
        <p:nvSpPr>
          <p:cNvPr id="3" name="Content Placeholder 2">
            <a:extLst>
              <a:ext uri="{FF2B5EF4-FFF2-40B4-BE49-F238E27FC236}">
                <a16:creationId xmlns:a16="http://schemas.microsoft.com/office/drawing/2014/main" id="{BF59B40C-733C-4707-AC41-A351DB2074FE}"/>
              </a:ext>
            </a:extLst>
          </p:cNvPr>
          <p:cNvSpPr>
            <a:spLocks noGrp="1"/>
          </p:cNvSpPr>
          <p:nvPr>
            <p:ph idx="1"/>
          </p:nvPr>
        </p:nvSpPr>
        <p:spPr>
          <a:xfrm>
            <a:off x="6025486" y="2386132"/>
            <a:ext cx="5275926" cy="3109734"/>
          </a:xfrm>
        </p:spPr>
        <p:txBody>
          <a:bodyPr anchor="ctr">
            <a:normAutofit/>
          </a:bodyPr>
          <a:lstStyle/>
          <a:p>
            <a:r>
              <a:rPr lang="hu-HU" sz="2400" dirty="0">
                <a:solidFill>
                  <a:srgbClr val="000000"/>
                </a:solidFill>
              </a:rPr>
              <a:t>1000 </a:t>
            </a:r>
            <a:r>
              <a:rPr lang="hu-HU" sz="2400" dirty="0" err="1">
                <a:solidFill>
                  <a:srgbClr val="000000"/>
                </a:solidFill>
              </a:rPr>
              <a:t>episodes</a:t>
            </a:r>
            <a:endParaRPr lang="hu-HU" sz="2400" dirty="0">
              <a:solidFill>
                <a:srgbClr val="000000"/>
              </a:solidFill>
            </a:endParaRPr>
          </a:p>
          <a:p>
            <a:r>
              <a:rPr lang="hu-HU" sz="2400" dirty="0">
                <a:solidFill>
                  <a:srgbClr val="000000"/>
                </a:solidFill>
              </a:rPr>
              <a:t>4 </a:t>
            </a:r>
            <a:r>
              <a:rPr lang="hu-HU" sz="2400" dirty="0" err="1">
                <a:solidFill>
                  <a:srgbClr val="000000"/>
                </a:solidFill>
              </a:rPr>
              <a:t>exploration</a:t>
            </a:r>
            <a:r>
              <a:rPr lang="hu-HU" sz="2400" dirty="0">
                <a:solidFill>
                  <a:srgbClr val="000000"/>
                </a:solidFill>
              </a:rPr>
              <a:t> </a:t>
            </a:r>
            <a:r>
              <a:rPr lang="hu-HU" sz="2400" dirty="0" err="1">
                <a:solidFill>
                  <a:srgbClr val="000000"/>
                </a:solidFill>
              </a:rPr>
              <a:t>steps</a:t>
            </a:r>
            <a:r>
              <a:rPr lang="hu-HU" sz="2400" dirty="0">
                <a:solidFill>
                  <a:srgbClr val="000000"/>
                </a:solidFill>
              </a:rPr>
              <a:t> per </a:t>
            </a:r>
            <a:r>
              <a:rPr lang="hu-HU" sz="2400" dirty="0" err="1">
                <a:solidFill>
                  <a:srgbClr val="000000"/>
                </a:solidFill>
              </a:rPr>
              <a:t>episode</a:t>
            </a:r>
            <a:endParaRPr lang="hu-HU" sz="2400" dirty="0">
              <a:solidFill>
                <a:srgbClr val="000000"/>
              </a:solidFill>
            </a:endParaRPr>
          </a:p>
          <a:p>
            <a:r>
              <a:rPr lang="hu-HU" sz="2400" dirty="0">
                <a:solidFill>
                  <a:srgbClr val="000000"/>
                </a:solidFill>
              </a:rPr>
              <a:t>BSD68 </a:t>
            </a:r>
            <a:r>
              <a:rPr lang="hu-HU" sz="2400" dirty="0" err="1">
                <a:solidFill>
                  <a:srgbClr val="000000"/>
                </a:solidFill>
              </a:rPr>
              <a:t>dataset</a:t>
            </a:r>
            <a:r>
              <a:rPr lang="hu-HU" sz="2400" dirty="0">
                <a:solidFill>
                  <a:srgbClr val="000000"/>
                </a:solidFill>
              </a:rPr>
              <a:t>, 500 </a:t>
            </a:r>
            <a:r>
              <a:rPr lang="hu-HU" sz="2400" dirty="0" err="1">
                <a:solidFill>
                  <a:srgbClr val="000000"/>
                </a:solidFill>
              </a:rPr>
              <a:t>grayscale</a:t>
            </a:r>
            <a:r>
              <a:rPr lang="hu-HU" sz="2400" dirty="0">
                <a:solidFill>
                  <a:srgbClr val="000000"/>
                </a:solidFill>
              </a:rPr>
              <a:t> </a:t>
            </a:r>
            <a:r>
              <a:rPr lang="hu-HU" sz="2400" dirty="0" err="1">
                <a:solidFill>
                  <a:srgbClr val="000000"/>
                </a:solidFill>
              </a:rPr>
              <a:t>images</a:t>
            </a:r>
            <a:endParaRPr lang="hu-HU" sz="2400" dirty="0">
              <a:solidFill>
                <a:srgbClr val="000000"/>
              </a:solidFill>
            </a:endParaRPr>
          </a:p>
          <a:p>
            <a:r>
              <a:rPr lang="hu-HU" sz="2400" dirty="0" err="1">
                <a:solidFill>
                  <a:srgbClr val="000000"/>
                </a:solidFill>
              </a:rPr>
              <a:t>Tensorflow</a:t>
            </a:r>
            <a:r>
              <a:rPr lang="hu-HU" sz="2400" dirty="0">
                <a:solidFill>
                  <a:srgbClr val="000000"/>
                </a:solidFill>
              </a:rPr>
              <a:t> 2.0</a:t>
            </a:r>
          </a:p>
          <a:p>
            <a:r>
              <a:rPr lang="hu-HU" sz="2400" dirty="0">
                <a:solidFill>
                  <a:srgbClr val="000000"/>
                </a:solidFill>
              </a:rPr>
              <a:t>Google colaboratory </a:t>
            </a:r>
            <a:r>
              <a:rPr lang="hu-HU" sz="2400" dirty="0" err="1">
                <a:solidFill>
                  <a:srgbClr val="000000"/>
                </a:solidFill>
              </a:rPr>
              <a:t>with</a:t>
            </a:r>
            <a:r>
              <a:rPr lang="hu-HU" sz="2400" dirty="0">
                <a:solidFill>
                  <a:srgbClr val="000000"/>
                </a:solidFill>
              </a:rPr>
              <a:t> GPU </a:t>
            </a:r>
            <a:r>
              <a:rPr lang="hu-HU" sz="2400" dirty="0" err="1">
                <a:solidFill>
                  <a:srgbClr val="000000"/>
                </a:solidFill>
              </a:rPr>
              <a:t>acceleration</a:t>
            </a:r>
            <a:endParaRPr lang="hu-HU" sz="2400" dirty="0">
              <a:solidFill>
                <a:srgbClr val="000000"/>
              </a:solidFill>
            </a:endParaRPr>
          </a:p>
        </p:txBody>
      </p:sp>
      <p:pic>
        <p:nvPicPr>
          <p:cNvPr id="9" name="Picture 8">
            <a:extLst>
              <a:ext uri="{FF2B5EF4-FFF2-40B4-BE49-F238E27FC236}">
                <a16:creationId xmlns:a16="http://schemas.microsoft.com/office/drawing/2014/main" id="{8D92B3F2-9F07-488D-B818-373B82899D4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663449" y="1362134"/>
            <a:ext cx="2767013" cy="1383013"/>
          </a:xfrm>
          <a:prstGeom prst="rect">
            <a:avLst/>
          </a:prstGeom>
          <a:noFill/>
          <a:ln>
            <a:noFill/>
          </a:ln>
        </p:spPr>
      </p:pic>
    </p:spTree>
    <p:extLst>
      <p:ext uri="{BB962C8B-B14F-4D97-AF65-F5344CB8AC3E}">
        <p14:creationId xmlns:p14="http://schemas.microsoft.com/office/powerpoint/2010/main" val="371273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1DF27A8-6950-4453-840D-87865B69F899}"/>
              </a:ext>
            </a:extLst>
          </p:cNvPr>
          <p:cNvSpPr>
            <a:spLocks noGrp="1"/>
          </p:cNvSpPr>
          <p:nvPr>
            <p:ph type="title"/>
          </p:nvPr>
        </p:nvSpPr>
        <p:spPr>
          <a:xfrm>
            <a:off x="640079" y="2053641"/>
            <a:ext cx="3669161" cy="2760098"/>
          </a:xfrm>
        </p:spPr>
        <p:txBody>
          <a:bodyPr>
            <a:normAutofit/>
          </a:bodyPr>
          <a:lstStyle/>
          <a:p>
            <a:r>
              <a:rPr lang="hu-HU">
                <a:solidFill>
                  <a:srgbClr val="FFFFFF"/>
                </a:solidFill>
              </a:rPr>
              <a:t>Results</a:t>
            </a:r>
          </a:p>
        </p:txBody>
      </p:sp>
      <p:pic>
        <p:nvPicPr>
          <p:cNvPr id="13" name="Picture 12">
            <a:extLst>
              <a:ext uri="{FF2B5EF4-FFF2-40B4-BE49-F238E27FC236}">
                <a16:creationId xmlns:a16="http://schemas.microsoft.com/office/drawing/2014/main" id="{EA88DEA9-7ACE-4692-AFE5-96CB06F0F676}"/>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865161" y="411136"/>
            <a:ext cx="5756910" cy="2878455"/>
          </a:xfrm>
          <a:prstGeom prst="rect">
            <a:avLst/>
          </a:prstGeom>
          <a:noFill/>
          <a:ln>
            <a:noFill/>
          </a:ln>
        </p:spPr>
      </p:pic>
      <p:pic>
        <p:nvPicPr>
          <p:cNvPr id="16" name="Picture 15">
            <a:extLst>
              <a:ext uri="{FF2B5EF4-FFF2-40B4-BE49-F238E27FC236}">
                <a16:creationId xmlns:a16="http://schemas.microsoft.com/office/drawing/2014/main" id="{F4C0435C-EF0B-4661-A411-5A4D57994A5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65161" y="3437983"/>
            <a:ext cx="5756910" cy="2877185"/>
          </a:xfrm>
          <a:prstGeom prst="rect">
            <a:avLst/>
          </a:prstGeom>
          <a:noFill/>
          <a:ln>
            <a:noFill/>
          </a:ln>
        </p:spPr>
      </p:pic>
    </p:spTree>
    <p:extLst>
      <p:ext uri="{BB962C8B-B14F-4D97-AF65-F5344CB8AC3E}">
        <p14:creationId xmlns:p14="http://schemas.microsoft.com/office/powerpoint/2010/main" val="376445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227D02F-B591-4600-BE99-9E5C0D0BF3AB}"/>
              </a:ext>
            </a:extLst>
          </p:cNvPr>
          <p:cNvSpPr>
            <a:spLocks noGrp="1"/>
          </p:cNvSpPr>
          <p:nvPr>
            <p:ph type="title"/>
          </p:nvPr>
        </p:nvSpPr>
        <p:spPr>
          <a:xfrm>
            <a:off x="1179226" y="826680"/>
            <a:ext cx="9833548" cy="1325563"/>
          </a:xfrm>
        </p:spPr>
        <p:txBody>
          <a:bodyPr>
            <a:normAutofit/>
          </a:bodyPr>
          <a:lstStyle/>
          <a:p>
            <a:pPr algn="ctr"/>
            <a:r>
              <a:rPr lang="hu-HU" sz="4000" dirty="0" err="1">
                <a:solidFill>
                  <a:srgbClr val="FFFFFF"/>
                </a:solidFill>
              </a:rPr>
              <a:t>Quality</a:t>
            </a:r>
            <a:r>
              <a:rPr lang="hu-HU" sz="4000" dirty="0">
                <a:solidFill>
                  <a:srgbClr val="FFFFFF"/>
                </a:solidFill>
              </a:rPr>
              <a:t> </a:t>
            </a:r>
            <a:r>
              <a:rPr lang="hu-HU" sz="4000" dirty="0" err="1">
                <a:solidFill>
                  <a:srgbClr val="FFFFFF"/>
                </a:solidFill>
              </a:rPr>
              <a:t>measurements</a:t>
            </a:r>
            <a:endParaRPr lang="hu-HU" sz="4000" dirty="0">
              <a:solidFill>
                <a:srgbClr val="FFFFFF"/>
              </a:solidFill>
            </a:endParaRPr>
          </a:p>
        </p:txBody>
      </p:sp>
      <p:sp>
        <p:nvSpPr>
          <p:cNvPr id="3" name="Content Placeholder 2">
            <a:extLst>
              <a:ext uri="{FF2B5EF4-FFF2-40B4-BE49-F238E27FC236}">
                <a16:creationId xmlns:a16="http://schemas.microsoft.com/office/drawing/2014/main" id="{2B2BDA33-51E2-42A2-9812-A8F688CDD812}"/>
              </a:ext>
            </a:extLst>
          </p:cNvPr>
          <p:cNvSpPr>
            <a:spLocks noGrp="1"/>
          </p:cNvSpPr>
          <p:nvPr>
            <p:ph idx="1"/>
          </p:nvPr>
        </p:nvSpPr>
        <p:spPr>
          <a:xfrm>
            <a:off x="1179226" y="3092970"/>
            <a:ext cx="3329274" cy="2693976"/>
          </a:xfrm>
        </p:spPr>
        <p:txBody>
          <a:bodyPr>
            <a:normAutofit/>
          </a:bodyPr>
          <a:lstStyle/>
          <a:p>
            <a:r>
              <a:rPr lang="hu-HU" sz="2000" dirty="0" err="1">
                <a:solidFill>
                  <a:srgbClr val="000000"/>
                </a:solidFill>
              </a:rPr>
              <a:t>Mean</a:t>
            </a:r>
            <a:r>
              <a:rPr lang="hu-HU" sz="2000" dirty="0">
                <a:solidFill>
                  <a:srgbClr val="000000"/>
                </a:solidFill>
              </a:rPr>
              <a:t> </a:t>
            </a:r>
            <a:r>
              <a:rPr lang="hu-HU" sz="2000" dirty="0" err="1">
                <a:solidFill>
                  <a:srgbClr val="000000"/>
                </a:solidFill>
              </a:rPr>
              <a:t>Opinion</a:t>
            </a:r>
            <a:r>
              <a:rPr lang="hu-HU" sz="2000" dirty="0">
                <a:solidFill>
                  <a:srgbClr val="000000"/>
                </a:solidFill>
              </a:rPr>
              <a:t> </a:t>
            </a:r>
            <a:r>
              <a:rPr lang="hu-HU" sz="2000" dirty="0" err="1">
                <a:solidFill>
                  <a:srgbClr val="000000"/>
                </a:solidFill>
              </a:rPr>
              <a:t>Score</a:t>
            </a:r>
            <a:endParaRPr lang="hu-HU" sz="2000" dirty="0">
              <a:solidFill>
                <a:srgbClr val="000000"/>
              </a:solidFill>
            </a:endParaRPr>
          </a:p>
          <a:p>
            <a:r>
              <a:rPr lang="hu-HU" sz="2000" b="1" dirty="0" err="1">
                <a:solidFill>
                  <a:srgbClr val="000000"/>
                </a:solidFill>
              </a:rPr>
              <a:t>Peak</a:t>
            </a:r>
            <a:r>
              <a:rPr lang="hu-HU" sz="2000" b="1" dirty="0">
                <a:solidFill>
                  <a:srgbClr val="000000"/>
                </a:solidFill>
              </a:rPr>
              <a:t> </a:t>
            </a:r>
            <a:r>
              <a:rPr lang="hu-HU" sz="2000" b="1" dirty="0" err="1">
                <a:solidFill>
                  <a:srgbClr val="000000"/>
                </a:solidFill>
              </a:rPr>
              <a:t>Signal-to-Noise</a:t>
            </a:r>
            <a:r>
              <a:rPr lang="hu-HU" sz="2000" b="1" dirty="0">
                <a:solidFill>
                  <a:srgbClr val="000000"/>
                </a:solidFill>
              </a:rPr>
              <a:t> Ratio (PSNR)</a:t>
            </a:r>
          </a:p>
          <a:p>
            <a:r>
              <a:rPr lang="hu-HU" sz="2000" dirty="0" err="1">
                <a:solidFill>
                  <a:srgbClr val="000000"/>
                </a:solidFill>
              </a:rPr>
              <a:t>Structural</a:t>
            </a:r>
            <a:r>
              <a:rPr lang="hu-HU" sz="2000" dirty="0">
                <a:solidFill>
                  <a:srgbClr val="000000"/>
                </a:solidFill>
              </a:rPr>
              <a:t> </a:t>
            </a:r>
            <a:r>
              <a:rPr lang="hu-HU" sz="2000" dirty="0" err="1">
                <a:solidFill>
                  <a:srgbClr val="000000"/>
                </a:solidFill>
              </a:rPr>
              <a:t>Similarity</a:t>
            </a:r>
            <a:endParaRPr lang="hu-HU" sz="2000" dirty="0">
              <a:solidFill>
                <a:srgbClr val="000000"/>
              </a:solidFill>
            </a:endParaRPr>
          </a:p>
          <a:p>
            <a:pPr marL="0" indent="0">
              <a:buNone/>
            </a:pPr>
            <a:endParaRPr lang="hu-HU" sz="2000" dirty="0">
              <a:solidFill>
                <a:srgbClr val="000000"/>
              </a:solidFill>
            </a:endParaRPr>
          </a:p>
        </p:txBody>
      </p:sp>
      <p:pic>
        <p:nvPicPr>
          <p:cNvPr id="4" name="Picture 3">
            <a:extLst>
              <a:ext uri="{FF2B5EF4-FFF2-40B4-BE49-F238E27FC236}">
                <a16:creationId xmlns:a16="http://schemas.microsoft.com/office/drawing/2014/main" id="{7FC6C420-37A5-4563-A7BA-1DC30852329A}"/>
              </a:ext>
            </a:extLst>
          </p:cNvPr>
          <p:cNvPicPr>
            <a:picLocks noChangeAspect="1"/>
          </p:cNvPicPr>
          <p:nvPr/>
        </p:nvPicPr>
        <p:blipFill>
          <a:blip r:embed="rId4"/>
          <a:stretch>
            <a:fillRect/>
          </a:stretch>
        </p:blipFill>
        <p:spPr>
          <a:xfrm>
            <a:off x="4656633" y="2836834"/>
            <a:ext cx="3026869" cy="1487564"/>
          </a:xfrm>
          <a:prstGeom prst="rect">
            <a:avLst/>
          </a:prstGeom>
        </p:spPr>
      </p:pic>
      <p:pic>
        <p:nvPicPr>
          <p:cNvPr id="6" name="Picture 5">
            <a:extLst>
              <a:ext uri="{FF2B5EF4-FFF2-40B4-BE49-F238E27FC236}">
                <a16:creationId xmlns:a16="http://schemas.microsoft.com/office/drawing/2014/main" id="{A680C2D1-5105-4B07-8C53-268F159CE401}"/>
              </a:ext>
            </a:extLst>
          </p:cNvPr>
          <p:cNvPicPr>
            <a:picLocks noChangeAspect="1"/>
          </p:cNvPicPr>
          <p:nvPr/>
        </p:nvPicPr>
        <p:blipFill>
          <a:blip r:embed="rId5"/>
          <a:stretch>
            <a:fillRect/>
          </a:stretch>
        </p:blipFill>
        <p:spPr>
          <a:xfrm>
            <a:off x="7831635" y="4104065"/>
            <a:ext cx="2728295" cy="2208620"/>
          </a:xfrm>
          <a:prstGeom prst="rect">
            <a:avLst/>
          </a:prstGeom>
        </p:spPr>
      </p:pic>
    </p:spTree>
    <p:extLst>
      <p:ext uri="{BB962C8B-B14F-4D97-AF65-F5344CB8AC3E}">
        <p14:creationId xmlns:p14="http://schemas.microsoft.com/office/powerpoint/2010/main" val="351091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227D02F-B591-4600-BE99-9E5C0D0BF3AB}"/>
              </a:ext>
            </a:extLst>
          </p:cNvPr>
          <p:cNvSpPr>
            <a:spLocks noGrp="1"/>
          </p:cNvSpPr>
          <p:nvPr>
            <p:ph type="title"/>
          </p:nvPr>
        </p:nvSpPr>
        <p:spPr>
          <a:xfrm>
            <a:off x="1179226" y="826680"/>
            <a:ext cx="9833548" cy="1325563"/>
          </a:xfrm>
        </p:spPr>
        <p:txBody>
          <a:bodyPr>
            <a:normAutofit/>
          </a:bodyPr>
          <a:lstStyle/>
          <a:p>
            <a:pPr algn="ctr"/>
            <a:r>
              <a:rPr lang="hu-HU" sz="4000" dirty="0">
                <a:solidFill>
                  <a:srgbClr val="FFFFFF"/>
                </a:solidFill>
              </a:rPr>
              <a:t>PSNR </a:t>
            </a:r>
            <a:r>
              <a:rPr lang="hu-HU" sz="4000" dirty="0" err="1">
                <a:solidFill>
                  <a:srgbClr val="FFFFFF"/>
                </a:solidFill>
              </a:rPr>
              <a:t>results</a:t>
            </a:r>
            <a:endParaRPr lang="hu-HU" sz="4000" dirty="0">
              <a:solidFill>
                <a:srgbClr val="FFFFFF"/>
              </a:solidFill>
            </a:endParaRPr>
          </a:p>
        </p:txBody>
      </p:sp>
      <p:pic>
        <p:nvPicPr>
          <p:cNvPr id="6" name="Picture 5">
            <a:extLst>
              <a:ext uri="{FF2B5EF4-FFF2-40B4-BE49-F238E27FC236}">
                <a16:creationId xmlns:a16="http://schemas.microsoft.com/office/drawing/2014/main" id="{8F046484-B24F-4CBC-8EEE-453EEC01AAD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9539" y="2978923"/>
            <a:ext cx="5266461" cy="3521630"/>
          </a:xfrm>
          <a:prstGeom prst="rect">
            <a:avLst/>
          </a:prstGeom>
          <a:noFill/>
          <a:ln>
            <a:noFill/>
          </a:ln>
        </p:spPr>
      </p:pic>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019A187-74E7-4DE3-9942-0E22FBE5F2D2}"/>
                  </a:ext>
                </a:extLst>
              </p:cNvPr>
              <p:cNvGraphicFramePr>
                <a:graphicFrameLocks noGrp="1"/>
              </p:cNvGraphicFramePr>
              <p:nvPr>
                <p:extLst>
                  <p:ext uri="{D42A27DB-BD31-4B8C-83A1-F6EECF244321}">
                    <p14:modId xmlns:p14="http://schemas.microsoft.com/office/powerpoint/2010/main" val="3806662649"/>
                  </p:ext>
                </p:extLst>
              </p:nvPr>
            </p:nvGraphicFramePr>
            <p:xfrm>
              <a:off x="6612661" y="2978920"/>
              <a:ext cx="4749800" cy="3521633"/>
            </p:xfrm>
            <a:graphic>
              <a:graphicData uri="http://schemas.openxmlformats.org/drawingml/2006/table">
                <a:tbl>
                  <a:tblPr firstRow="1" firstCol="1" bandRow="1">
                    <a:tableStyleId>{5C22544A-7EE6-4342-B048-85BDC9FD1C3A}</a:tableStyleId>
                  </a:tblPr>
                  <a:tblGrid>
                    <a:gridCol w="627380">
                      <a:extLst>
                        <a:ext uri="{9D8B030D-6E8A-4147-A177-3AD203B41FA5}">
                          <a16:colId xmlns:a16="http://schemas.microsoft.com/office/drawing/2014/main" val="2967803940"/>
                        </a:ext>
                      </a:extLst>
                    </a:gridCol>
                    <a:gridCol w="1889760">
                      <a:extLst>
                        <a:ext uri="{9D8B030D-6E8A-4147-A177-3AD203B41FA5}">
                          <a16:colId xmlns:a16="http://schemas.microsoft.com/office/drawing/2014/main" val="1315434094"/>
                        </a:ext>
                      </a:extLst>
                    </a:gridCol>
                    <a:gridCol w="2232660">
                      <a:extLst>
                        <a:ext uri="{9D8B030D-6E8A-4147-A177-3AD203B41FA5}">
                          <a16:colId xmlns:a16="http://schemas.microsoft.com/office/drawing/2014/main" val="1741666452"/>
                        </a:ext>
                      </a:extLst>
                    </a:gridCol>
                  </a:tblGrid>
                  <a:tr h="277301">
                    <a:tc>
                      <a:txBody>
                        <a:bodyPr/>
                        <a:lstStyle/>
                        <a:p>
                          <a:pPr>
                            <a:lnSpc>
                              <a:spcPct val="107000"/>
                            </a:lnSpc>
                            <a:spcAft>
                              <a:spcPts val="0"/>
                            </a:spcAft>
                          </a:pPr>
                          <a:r>
                            <a:rPr lang="hu-HU" sz="1000">
                              <a:effectLst/>
                            </a:rPr>
                            <a:t>image nr.</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hu-HU" sz="1100" i="1">
                                        <a:effectLst/>
                                        <a:latin typeface="Cambria Math" panose="02040503050406030204" pitchFamily="18" charset="0"/>
                                      </a:rPr>
                                    </m:ctrlPr>
                                  </m:sSubPr>
                                  <m:e>
                                    <m:r>
                                      <a:rPr lang="hu-HU" sz="1100">
                                        <a:effectLst/>
                                        <a:latin typeface="Cambria Math" panose="02040503050406030204" pitchFamily="18" charset="0"/>
                                      </a:rPr>
                                      <m:t>𝑃𝑆𝑁𝑅</m:t>
                                    </m:r>
                                  </m:e>
                                  <m:sub>
                                    <m:r>
                                      <a:rPr lang="hu-HU" sz="1100">
                                        <a:effectLst/>
                                        <a:latin typeface="Cambria Math" panose="02040503050406030204" pitchFamily="18" charset="0"/>
                                      </a:rPr>
                                      <m:t>𝑏𝑖𝑐𝑢𝑏𝑖𝑐</m:t>
                                    </m:r>
                                    <m:r>
                                      <a:rPr lang="hu-HU" sz="1100">
                                        <a:effectLst/>
                                        <a:latin typeface="Cambria Math" panose="02040503050406030204" pitchFamily="18" charset="0"/>
                                      </a:rPr>
                                      <m:t> </m:t>
                                    </m:r>
                                    <m:r>
                                      <a:rPr lang="hu-HU" sz="1100">
                                        <a:effectLst/>
                                        <a:latin typeface="Cambria Math" panose="02040503050406030204" pitchFamily="18" charset="0"/>
                                      </a:rPr>
                                      <m:t>𝑖𝑛𝑡𝑒𝑟𝑝𝑜𝑙𝑎𝑡𝑖𝑜𝑛</m:t>
                                    </m:r>
                                  </m:sub>
                                </m:sSub>
                              </m:oMath>
                            </m:oMathPara>
                          </a14:m>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hu-HU" sz="1100" i="1">
                                        <a:effectLst/>
                                        <a:latin typeface="Cambria Math" panose="02040503050406030204" pitchFamily="18" charset="0"/>
                                      </a:rPr>
                                    </m:ctrlPr>
                                  </m:sSubPr>
                                  <m:e>
                                    <m:r>
                                      <a:rPr lang="hu-HU" sz="1100">
                                        <a:effectLst/>
                                        <a:latin typeface="Cambria Math" panose="02040503050406030204" pitchFamily="18" charset="0"/>
                                      </a:rPr>
                                      <m:t>𝑃𝑆𝑁𝑅</m:t>
                                    </m:r>
                                  </m:e>
                                  <m:sub>
                                    <m:r>
                                      <m:rPr>
                                        <m:sty m:val="p"/>
                                      </m:rPr>
                                      <a:rPr lang="hu-HU" sz="1100">
                                        <a:effectLst/>
                                        <a:latin typeface="Cambria Math" panose="02040503050406030204" pitchFamily="18" charset="0"/>
                                      </a:rPr>
                                      <m:t>network</m:t>
                                    </m:r>
                                    <m:r>
                                      <a:rPr lang="hu-HU" sz="1100">
                                        <a:effectLst/>
                                        <a:latin typeface="Cambria Math" panose="02040503050406030204" pitchFamily="18" charset="0"/>
                                      </a:rPr>
                                      <m:t> </m:t>
                                    </m:r>
                                    <m:r>
                                      <m:rPr>
                                        <m:sty m:val="p"/>
                                      </m:rPr>
                                      <a:rPr lang="hu-HU" sz="1100">
                                        <a:effectLst/>
                                        <a:latin typeface="Cambria Math" panose="02040503050406030204" pitchFamily="18" charset="0"/>
                                      </a:rPr>
                                      <m:t>prediction</m:t>
                                    </m:r>
                                  </m:sub>
                                </m:sSub>
                              </m:oMath>
                            </m:oMathPara>
                          </a14:m>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016955348"/>
                      </a:ext>
                    </a:extLst>
                  </a:tr>
                  <a:tr h="270361">
                    <a:tc>
                      <a:txBody>
                        <a:bodyPr/>
                        <a:lstStyle/>
                        <a:p>
                          <a:pPr algn="r">
                            <a:lnSpc>
                              <a:spcPct val="107000"/>
                            </a:lnSpc>
                            <a:spcAft>
                              <a:spcPts val="0"/>
                            </a:spcAft>
                          </a:pPr>
                          <a:r>
                            <a:rPr lang="hu-HU" sz="1100">
                              <a:effectLst/>
                            </a:rPr>
                            <a:t>1</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22.47798177213141</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24.958952802279562</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360290048"/>
                      </a:ext>
                    </a:extLst>
                  </a:tr>
                  <a:tr h="270361">
                    <a:tc>
                      <a:txBody>
                        <a:bodyPr/>
                        <a:lstStyle/>
                        <a:p>
                          <a:pPr algn="r">
                            <a:lnSpc>
                              <a:spcPct val="107000"/>
                            </a:lnSpc>
                            <a:spcAft>
                              <a:spcPts val="0"/>
                            </a:spcAft>
                          </a:pPr>
                          <a:r>
                            <a:rPr lang="hu-HU" sz="1100">
                              <a:effectLst/>
                            </a:rPr>
                            <a:t>2</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25.480251280719965</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26.736054424046344</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651511066"/>
                      </a:ext>
                    </a:extLst>
                  </a:tr>
                  <a:tr h="270361">
                    <a:tc>
                      <a:txBody>
                        <a:bodyPr/>
                        <a:lstStyle/>
                        <a:p>
                          <a:pPr algn="r">
                            <a:lnSpc>
                              <a:spcPct val="107000"/>
                            </a:lnSpc>
                            <a:spcAft>
                              <a:spcPts val="0"/>
                            </a:spcAft>
                          </a:pPr>
                          <a:r>
                            <a:rPr lang="hu-HU" sz="1100">
                              <a:effectLst/>
                            </a:rPr>
                            <a:t>3</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25.326720402383245</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28.105546305433123</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967782545"/>
                      </a:ext>
                    </a:extLst>
                  </a:tr>
                  <a:tr h="270361">
                    <a:tc>
                      <a:txBody>
                        <a:bodyPr/>
                        <a:lstStyle/>
                        <a:p>
                          <a:pPr algn="r">
                            <a:lnSpc>
                              <a:spcPct val="107000"/>
                            </a:lnSpc>
                            <a:spcAft>
                              <a:spcPts val="0"/>
                            </a:spcAft>
                          </a:pPr>
                          <a:r>
                            <a:rPr lang="hu-HU" sz="1100">
                              <a:effectLst/>
                            </a:rPr>
                            <a:t>4</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27.336362541891887</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28.73304458296839</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190945463"/>
                      </a:ext>
                    </a:extLst>
                  </a:tr>
                  <a:tr h="270361">
                    <a:tc>
                      <a:txBody>
                        <a:bodyPr/>
                        <a:lstStyle/>
                        <a:p>
                          <a:pPr algn="r">
                            <a:lnSpc>
                              <a:spcPct val="107000"/>
                            </a:lnSpc>
                            <a:spcAft>
                              <a:spcPts val="0"/>
                            </a:spcAft>
                          </a:pPr>
                          <a:r>
                            <a:rPr lang="hu-HU" sz="1100">
                              <a:effectLst/>
                            </a:rPr>
                            <a:t>5</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24.476852197842124</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26.901553407422895</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07852212"/>
                      </a:ext>
                    </a:extLst>
                  </a:tr>
                  <a:tr h="270361">
                    <a:tc>
                      <a:txBody>
                        <a:bodyPr/>
                        <a:lstStyle/>
                        <a:p>
                          <a:pPr algn="r">
                            <a:lnSpc>
                              <a:spcPct val="107000"/>
                            </a:lnSpc>
                            <a:spcAft>
                              <a:spcPts val="0"/>
                            </a:spcAft>
                          </a:pPr>
                          <a:r>
                            <a:rPr lang="hu-HU" sz="1100">
                              <a:effectLst/>
                            </a:rPr>
                            <a:t>6</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18.25316721600761</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21.1848304036375</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222214574"/>
                      </a:ext>
                    </a:extLst>
                  </a:tr>
                  <a:tr h="270361">
                    <a:tc>
                      <a:txBody>
                        <a:bodyPr/>
                        <a:lstStyle/>
                        <a:p>
                          <a:pPr algn="r">
                            <a:lnSpc>
                              <a:spcPct val="107000"/>
                            </a:lnSpc>
                            <a:spcAft>
                              <a:spcPts val="0"/>
                            </a:spcAft>
                          </a:pPr>
                          <a:r>
                            <a:rPr lang="hu-HU" sz="1100">
                              <a:effectLst/>
                            </a:rPr>
                            <a:t>7</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25.679692384417155</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27.183276706357322</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53842132"/>
                      </a:ext>
                    </a:extLst>
                  </a:tr>
                  <a:tr h="270361">
                    <a:tc>
                      <a:txBody>
                        <a:bodyPr/>
                        <a:lstStyle/>
                        <a:p>
                          <a:pPr algn="r">
                            <a:lnSpc>
                              <a:spcPct val="107000"/>
                            </a:lnSpc>
                            <a:spcAft>
                              <a:spcPts val="0"/>
                            </a:spcAft>
                          </a:pPr>
                          <a:r>
                            <a:rPr lang="hu-HU" sz="1100">
                              <a:effectLst/>
                            </a:rPr>
                            <a:t>8</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35.15802344639418</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32.60007657018241</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965317645"/>
                      </a:ext>
                    </a:extLst>
                  </a:tr>
                  <a:tr h="270361">
                    <a:tc>
                      <a:txBody>
                        <a:bodyPr/>
                        <a:lstStyle/>
                        <a:p>
                          <a:pPr algn="r">
                            <a:lnSpc>
                              <a:spcPct val="107000"/>
                            </a:lnSpc>
                            <a:spcAft>
                              <a:spcPts val="0"/>
                            </a:spcAft>
                          </a:pPr>
                          <a:r>
                            <a:rPr lang="hu-HU" sz="1100">
                              <a:effectLst/>
                            </a:rPr>
                            <a:t>9</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21.827023050151237</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24.780935065609746</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90875170"/>
                      </a:ext>
                    </a:extLst>
                  </a:tr>
                  <a:tr h="270361">
                    <a:tc>
                      <a:txBody>
                        <a:bodyPr/>
                        <a:lstStyle/>
                        <a:p>
                          <a:pPr algn="r">
                            <a:lnSpc>
                              <a:spcPct val="107000"/>
                            </a:lnSpc>
                            <a:spcAft>
                              <a:spcPts val="0"/>
                            </a:spcAft>
                          </a:pPr>
                          <a:r>
                            <a:rPr lang="hu-HU" sz="1100">
                              <a:effectLst/>
                            </a:rPr>
                            <a:t>10</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20.81296452846209</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24.10112607054638</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0407224"/>
                      </a:ext>
                    </a:extLst>
                  </a:tr>
                  <a:tr h="270361">
                    <a:tc>
                      <a:txBody>
                        <a:bodyPr/>
                        <a:lstStyle/>
                        <a:p>
                          <a:pPr>
                            <a:lnSpc>
                              <a:spcPct val="107000"/>
                            </a:lnSpc>
                          </a:pPr>
                          <a:endParaRPr lang="hu-HU" sz="1100">
                            <a:effectLst/>
                            <a:latin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pPr>
                          <a:endParaRPr lang="hu-HU" sz="1100">
                            <a:effectLst/>
                            <a:latin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pPr>
                          <a:endParaRPr lang="hu-HU" sz="1100">
                            <a:effectLst/>
                            <a:latin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140433431"/>
                      </a:ext>
                    </a:extLst>
                  </a:tr>
                  <a:tr h="270361">
                    <a:tc>
                      <a:txBody>
                        <a:bodyPr/>
                        <a:lstStyle/>
                        <a:p>
                          <a:pPr algn="r">
                            <a:lnSpc>
                              <a:spcPct val="107000"/>
                            </a:lnSpc>
                            <a:spcAft>
                              <a:spcPts val="0"/>
                            </a:spcAft>
                          </a:pPr>
                          <a:r>
                            <a:rPr lang="hu-HU" sz="1100">
                              <a:effectLst/>
                            </a:rPr>
                            <a:t>mean:</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25.55275495696096</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dirty="0">
                              <a:effectLst/>
                            </a:rPr>
                            <a:t>27.29376439695569</a:t>
                          </a:r>
                          <a:endParaRPr lang="hu-HU"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667801862"/>
                      </a:ext>
                    </a:extLst>
                  </a:tr>
                </a:tbl>
              </a:graphicData>
            </a:graphic>
          </p:graphicFrame>
        </mc:Choice>
        <mc:Fallback xmlns="">
          <p:graphicFrame>
            <p:nvGraphicFramePr>
              <p:cNvPr id="4" name="Table 3">
                <a:extLst>
                  <a:ext uri="{FF2B5EF4-FFF2-40B4-BE49-F238E27FC236}">
                    <a16:creationId xmlns:a16="http://schemas.microsoft.com/office/drawing/2014/main" id="{2019A187-74E7-4DE3-9942-0E22FBE5F2D2}"/>
                  </a:ext>
                </a:extLst>
              </p:cNvPr>
              <p:cNvGraphicFramePr>
                <a:graphicFrameLocks noGrp="1"/>
              </p:cNvGraphicFramePr>
              <p:nvPr>
                <p:extLst>
                  <p:ext uri="{D42A27DB-BD31-4B8C-83A1-F6EECF244321}">
                    <p14:modId xmlns:p14="http://schemas.microsoft.com/office/powerpoint/2010/main" val="3806662649"/>
                  </p:ext>
                </p:extLst>
              </p:nvPr>
            </p:nvGraphicFramePr>
            <p:xfrm>
              <a:off x="6612661" y="2978920"/>
              <a:ext cx="4749800" cy="3521633"/>
            </p:xfrm>
            <a:graphic>
              <a:graphicData uri="http://schemas.openxmlformats.org/drawingml/2006/table">
                <a:tbl>
                  <a:tblPr firstRow="1" firstCol="1" bandRow="1">
                    <a:tableStyleId>{5C22544A-7EE6-4342-B048-85BDC9FD1C3A}</a:tableStyleId>
                  </a:tblPr>
                  <a:tblGrid>
                    <a:gridCol w="627380">
                      <a:extLst>
                        <a:ext uri="{9D8B030D-6E8A-4147-A177-3AD203B41FA5}">
                          <a16:colId xmlns:a16="http://schemas.microsoft.com/office/drawing/2014/main" val="2967803940"/>
                        </a:ext>
                      </a:extLst>
                    </a:gridCol>
                    <a:gridCol w="1889760">
                      <a:extLst>
                        <a:ext uri="{9D8B030D-6E8A-4147-A177-3AD203B41FA5}">
                          <a16:colId xmlns:a16="http://schemas.microsoft.com/office/drawing/2014/main" val="1315434094"/>
                        </a:ext>
                      </a:extLst>
                    </a:gridCol>
                    <a:gridCol w="2232660">
                      <a:extLst>
                        <a:ext uri="{9D8B030D-6E8A-4147-A177-3AD203B41FA5}">
                          <a16:colId xmlns:a16="http://schemas.microsoft.com/office/drawing/2014/main" val="1741666452"/>
                        </a:ext>
                      </a:extLst>
                    </a:gridCol>
                  </a:tblGrid>
                  <a:tr h="277301">
                    <a:tc>
                      <a:txBody>
                        <a:bodyPr/>
                        <a:lstStyle/>
                        <a:p>
                          <a:pPr>
                            <a:lnSpc>
                              <a:spcPct val="107000"/>
                            </a:lnSpc>
                            <a:spcAft>
                              <a:spcPts val="0"/>
                            </a:spcAft>
                          </a:pPr>
                          <a:r>
                            <a:rPr lang="hu-HU" sz="1000">
                              <a:effectLst/>
                            </a:rPr>
                            <a:t>image nr.</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endParaRPr lang="hu-HU"/>
                        </a:p>
                      </a:txBody>
                      <a:tcPr marL="44450" marR="44450" marT="0" marB="0" anchor="b">
                        <a:blipFill>
                          <a:blip r:embed="rId5"/>
                          <a:stretch>
                            <a:fillRect l="-33548" t="-2174" r="-120000" b="-1189130"/>
                          </a:stretch>
                        </a:blipFill>
                      </a:tcPr>
                    </a:tc>
                    <a:tc>
                      <a:txBody>
                        <a:bodyPr/>
                        <a:lstStyle/>
                        <a:p>
                          <a:endParaRPr lang="hu-HU"/>
                        </a:p>
                      </a:txBody>
                      <a:tcPr marL="44450" marR="44450" marT="0" marB="0" anchor="b">
                        <a:blipFill>
                          <a:blip r:embed="rId5"/>
                          <a:stretch>
                            <a:fillRect l="-112807" t="-2174" r="-1362" b="-1189130"/>
                          </a:stretch>
                        </a:blipFill>
                      </a:tcPr>
                    </a:tc>
                    <a:extLst>
                      <a:ext uri="{0D108BD9-81ED-4DB2-BD59-A6C34878D82A}">
                        <a16:rowId xmlns:a16="http://schemas.microsoft.com/office/drawing/2014/main" val="1016955348"/>
                      </a:ext>
                    </a:extLst>
                  </a:tr>
                  <a:tr h="270361">
                    <a:tc>
                      <a:txBody>
                        <a:bodyPr/>
                        <a:lstStyle/>
                        <a:p>
                          <a:pPr algn="r">
                            <a:lnSpc>
                              <a:spcPct val="107000"/>
                            </a:lnSpc>
                            <a:spcAft>
                              <a:spcPts val="0"/>
                            </a:spcAft>
                          </a:pPr>
                          <a:r>
                            <a:rPr lang="hu-HU" sz="1100">
                              <a:effectLst/>
                            </a:rPr>
                            <a:t>1</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22.47798177213141</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24.958952802279562</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360290048"/>
                      </a:ext>
                    </a:extLst>
                  </a:tr>
                  <a:tr h="270361">
                    <a:tc>
                      <a:txBody>
                        <a:bodyPr/>
                        <a:lstStyle/>
                        <a:p>
                          <a:pPr algn="r">
                            <a:lnSpc>
                              <a:spcPct val="107000"/>
                            </a:lnSpc>
                            <a:spcAft>
                              <a:spcPts val="0"/>
                            </a:spcAft>
                          </a:pPr>
                          <a:r>
                            <a:rPr lang="hu-HU" sz="1100">
                              <a:effectLst/>
                            </a:rPr>
                            <a:t>2</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25.480251280719965</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26.736054424046344</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651511066"/>
                      </a:ext>
                    </a:extLst>
                  </a:tr>
                  <a:tr h="270361">
                    <a:tc>
                      <a:txBody>
                        <a:bodyPr/>
                        <a:lstStyle/>
                        <a:p>
                          <a:pPr algn="r">
                            <a:lnSpc>
                              <a:spcPct val="107000"/>
                            </a:lnSpc>
                            <a:spcAft>
                              <a:spcPts val="0"/>
                            </a:spcAft>
                          </a:pPr>
                          <a:r>
                            <a:rPr lang="hu-HU" sz="1100">
                              <a:effectLst/>
                            </a:rPr>
                            <a:t>3</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25.326720402383245</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28.105546305433123</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967782545"/>
                      </a:ext>
                    </a:extLst>
                  </a:tr>
                  <a:tr h="270361">
                    <a:tc>
                      <a:txBody>
                        <a:bodyPr/>
                        <a:lstStyle/>
                        <a:p>
                          <a:pPr algn="r">
                            <a:lnSpc>
                              <a:spcPct val="107000"/>
                            </a:lnSpc>
                            <a:spcAft>
                              <a:spcPts val="0"/>
                            </a:spcAft>
                          </a:pPr>
                          <a:r>
                            <a:rPr lang="hu-HU" sz="1100">
                              <a:effectLst/>
                            </a:rPr>
                            <a:t>4</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27.336362541891887</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28.73304458296839</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190945463"/>
                      </a:ext>
                    </a:extLst>
                  </a:tr>
                  <a:tr h="270361">
                    <a:tc>
                      <a:txBody>
                        <a:bodyPr/>
                        <a:lstStyle/>
                        <a:p>
                          <a:pPr algn="r">
                            <a:lnSpc>
                              <a:spcPct val="107000"/>
                            </a:lnSpc>
                            <a:spcAft>
                              <a:spcPts val="0"/>
                            </a:spcAft>
                          </a:pPr>
                          <a:r>
                            <a:rPr lang="hu-HU" sz="1100">
                              <a:effectLst/>
                            </a:rPr>
                            <a:t>5</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24.476852197842124</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26.901553407422895</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07852212"/>
                      </a:ext>
                    </a:extLst>
                  </a:tr>
                  <a:tr h="270361">
                    <a:tc>
                      <a:txBody>
                        <a:bodyPr/>
                        <a:lstStyle/>
                        <a:p>
                          <a:pPr algn="r">
                            <a:lnSpc>
                              <a:spcPct val="107000"/>
                            </a:lnSpc>
                            <a:spcAft>
                              <a:spcPts val="0"/>
                            </a:spcAft>
                          </a:pPr>
                          <a:r>
                            <a:rPr lang="hu-HU" sz="1100">
                              <a:effectLst/>
                            </a:rPr>
                            <a:t>6</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18.25316721600761</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21.1848304036375</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222214574"/>
                      </a:ext>
                    </a:extLst>
                  </a:tr>
                  <a:tr h="270361">
                    <a:tc>
                      <a:txBody>
                        <a:bodyPr/>
                        <a:lstStyle/>
                        <a:p>
                          <a:pPr algn="r">
                            <a:lnSpc>
                              <a:spcPct val="107000"/>
                            </a:lnSpc>
                            <a:spcAft>
                              <a:spcPts val="0"/>
                            </a:spcAft>
                          </a:pPr>
                          <a:r>
                            <a:rPr lang="hu-HU" sz="1100">
                              <a:effectLst/>
                            </a:rPr>
                            <a:t>7</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25.679692384417155</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27.183276706357322</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53842132"/>
                      </a:ext>
                    </a:extLst>
                  </a:tr>
                  <a:tr h="270361">
                    <a:tc>
                      <a:txBody>
                        <a:bodyPr/>
                        <a:lstStyle/>
                        <a:p>
                          <a:pPr algn="r">
                            <a:lnSpc>
                              <a:spcPct val="107000"/>
                            </a:lnSpc>
                            <a:spcAft>
                              <a:spcPts val="0"/>
                            </a:spcAft>
                          </a:pPr>
                          <a:r>
                            <a:rPr lang="hu-HU" sz="1100">
                              <a:effectLst/>
                            </a:rPr>
                            <a:t>8</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35.15802344639418</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32.60007657018241</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965317645"/>
                      </a:ext>
                    </a:extLst>
                  </a:tr>
                  <a:tr h="270361">
                    <a:tc>
                      <a:txBody>
                        <a:bodyPr/>
                        <a:lstStyle/>
                        <a:p>
                          <a:pPr algn="r">
                            <a:lnSpc>
                              <a:spcPct val="107000"/>
                            </a:lnSpc>
                            <a:spcAft>
                              <a:spcPts val="0"/>
                            </a:spcAft>
                          </a:pPr>
                          <a:r>
                            <a:rPr lang="hu-HU" sz="1100">
                              <a:effectLst/>
                            </a:rPr>
                            <a:t>9</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21.827023050151237</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24.780935065609746</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90875170"/>
                      </a:ext>
                    </a:extLst>
                  </a:tr>
                  <a:tr h="270361">
                    <a:tc>
                      <a:txBody>
                        <a:bodyPr/>
                        <a:lstStyle/>
                        <a:p>
                          <a:pPr algn="r">
                            <a:lnSpc>
                              <a:spcPct val="107000"/>
                            </a:lnSpc>
                            <a:spcAft>
                              <a:spcPts val="0"/>
                            </a:spcAft>
                          </a:pPr>
                          <a:r>
                            <a:rPr lang="hu-HU" sz="1100">
                              <a:effectLst/>
                            </a:rPr>
                            <a:t>10</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20.81296452846209</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24.10112607054638</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0407224"/>
                      </a:ext>
                    </a:extLst>
                  </a:tr>
                  <a:tr h="270361">
                    <a:tc>
                      <a:txBody>
                        <a:bodyPr/>
                        <a:lstStyle/>
                        <a:p>
                          <a:pPr>
                            <a:lnSpc>
                              <a:spcPct val="107000"/>
                            </a:lnSpc>
                          </a:pPr>
                          <a:endParaRPr lang="hu-HU" sz="1100">
                            <a:effectLst/>
                            <a:latin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pPr>
                          <a:endParaRPr lang="hu-HU" sz="1100">
                            <a:effectLst/>
                            <a:latin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pPr>
                          <a:endParaRPr lang="hu-HU" sz="1100">
                            <a:effectLst/>
                            <a:latin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140433431"/>
                      </a:ext>
                    </a:extLst>
                  </a:tr>
                  <a:tr h="270361">
                    <a:tc>
                      <a:txBody>
                        <a:bodyPr/>
                        <a:lstStyle/>
                        <a:p>
                          <a:pPr algn="r">
                            <a:lnSpc>
                              <a:spcPct val="107000"/>
                            </a:lnSpc>
                            <a:spcAft>
                              <a:spcPts val="0"/>
                            </a:spcAft>
                          </a:pPr>
                          <a:r>
                            <a:rPr lang="hu-HU" sz="1100">
                              <a:effectLst/>
                            </a:rPr>
                            <a:t>mean:</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a:effectLst/>
                            </a:rPr>
                            <a:t>25.55275495696096</a:t>
                          </a:r>
                          <a:endParaRPr lang="hu-HU"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hu-HU" sz="1100" dirty="0">
                              <a:effectLst/>
                            </a:rPr>
                            <a:t>27.29376439695569</a:t>
                          </a:r>
                          <a:endParaRPr lang="hu-HU"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667801862"/>
                      </a:ext>
                    </a:extLst>
                  </a:tr>
                </a:tbl>
              </a:graphicData>
            </a:graphic>
          </p:graphicFrame>
        </mc:Fallback>
      </mc:AlternateContent>
    </p:spTree>
    <p:extLst>
      <p:ext uri="{BB962C8B-B14F-4D97-AF65-F5344CB8AC3E}">
        <p14:creationId xmlns:p14="http://schemas.microsoft.com/office/powerpoint/2010/main" val="102237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8E3D975-F5D5-42F1-A70F-F334A9D0C68C}"/>
              </a:ext>
            </a:extLst>
          </p:cNvPr>
          <p:cNvSpPr>
            <a:spLocks noGrp="1"/>
          </p:cNvSpPr>
          <p:nvPr>
            <p:ph type="title"/>
          </p:nvPr>
        </p:nvSpPr>
        <p:spPr>
          <a:xfrm>
            <a:off x="1179226" y="826680"/>
            <a:ext cx="9833548" cy="1325563"/>
          </a:xfrm>
        </p:spPr>
        <p:txBody>
          <a:bodyPr>
            <a:normAutofit/>
          </a:bodyPr>
          <a:lstStyle/>
          <a:p>
            <a:pPr algn="ctr"/>
            <a:r>
              <a:rPr lang="hu-HU" sz="4000" dirty="0" err="1">
                <a:solidFill>
                  <a:srgbClr val="FFFFFF"/>
                </a:solidFill>
              </a:rPr>
              <a:t>Conclusion</a:t>
            </a:r>
            <a:endParaRPr lang="hu-HU" sz="4000" dirty="0">
              <a:solidFill>
                <a:srgbClr val="FFFFFF"/>
              </a:solidFill>
            </a:endParaRPr>
          </a:p>
        </p:txBody>
      </p:sp>
      <p:sp>
        <p:nvSpPr>
          <p:cNvPr id="3" name="Content Placeholder 2">
            <a:extLst>
              <a:ext uri="{FF2B5EF4-FFF2-40B4-BE49-F238E27FC236}">
                <a16:creationId xmlns:a16="http://schemas.microsoft.com/office/drawing/2014/main" id="{A6AA5D3A-D5A7-4A59-AFA5-0886024759A1}"/>
              </a:ext>
            </a:extLst>
          </p:cNvPr>
          <p:cNvSpPr>
            <a:spLocks noGrp="1"/>
          </p:cNvSpPr>
          <p:nvPr>
            <p:ph idx="1"/>
          </p:nvPr>
        </p:nvSpPr>
        <p:spPr>
          <a:xfrm>
            <a:off x="1179226" y="3092970"/>
            <a:ext cx="4510374" cy="2693976"/>
          </a:xfrm>
        </p:spPr>
        <p:txBody>
          <a:bodyPr>
            <a:normAutofit/>
          </a:bodyPr>
          <a:lstStyle/>
          <a:p>
            <a:pPr>
              <a:buFont typeface="Wingdings" panose="05000000000000000000" pitchFamily="2" charset="2"/>
              <a:buChar char="ü"/>
            </a:pPr>
            <a:r>
              <a:rPr lang="hu-HU" sz="2000" dirty="0" err="1">
                <a:solidFill>
                  <a:srgbClr val="000000"/>
                </a:solidFill>
              </a:rPr>
              <a:t>Managed</a:t>
            </a:r>
            <a:r>
              <a:rPr lang="hu-HU" sz="2000" dirty="0">
                <a:solidFill>
                  <a:srgbClr val="000000"/>
                </a:solidFill>
              </a:rPr>
              <a:t> </a:t>
            </a:r>
            <a:r>
              <a:rPr lang="hu-HU" sz="2000" dirty="0" err="1">
                <a:solidFill>
                  <a:srgbClr val="000000"/>
                </a:solidFill>
              </a:rPr>
              <a:t>to</a:t>
            </a:r>
            <a:r>
              <a:rPr lang="hu-HU" sz="2000" dirty="0">
                <a:solidFill>
                  <a:srgbClr val="000000"/>
                </a:solidFill>
              </a:rPr>
              <a:t> </a:t>
            </a:r>
            <a:r>
              <a:rPr lang="hu-HU" sz="2000" dirty="0" err="1">
                <a:solidFill>
                  <a:srgbClr val="000000"/>
                </a:solidFill>
              </a:rPr>
              <a:t>implemet</a:t>
            </a:r>
            <a:r>
              <a:rPr lang="hu-HU" sz="2000" dirty="0">
                <a:solidFill>
                  <a:srgbClr val="000000"/>
                </a:solidFill>
              </a:rPr>
              <a:t> a </a:t>
            </a:r>
            <a:r>
              <a:rPr lang="hu-HU" sz="2000" dirty="0" err="1">
                <a:solidFill>
                  <a:srgbClr val="000000"/>
                </a:solidFill>
              </a:rPr>
              <a:t>proof</a:t>
            </a:r>
            <a:r>
              <a:rPr lang="hu-HU" sz="2000" dirty="0">
                <a:solidFill>
                  <a:srgbClr val="000000"/>
                </a:solidFill>
              </a:rPr>
              <a:t> of </a:t>
            </a:r>
            <a:r>
              <a:rPr lang="hu-HU" sz="2000" dirty="0" err="1">
                <a:solidFill>
                  <a:srgbClr val="000000"/>
                </a:solidFill>
              </a:rPr>
              <a:t>concept</a:t>
            </a:r>
            <a:r>
              <a:rPr lang="hu-HU" sz="2000" dirty="0">
                <a:solidFill>
                  <a:srgbClr val="000000"/>
                </a:solidFill>
              </a:rPr>
              <a:t> </a:t>
            </a:r>
            <a:r>
              <a:rPr lang="hu-HU" sz="2000" dirty="0" err="1">
                <a:solidFill>
                  <a:srgbClr val="000000"/>
                </a:solidFill>
              </a:rPr>
              <a:t>model</a:t>
            </a:r>
            <a:endParaRPr lang="hu-HU" sz="2000" dirty="0">
              <a:solidFill>
                <a:srgbClr val="000000"/>
              </a:solidFill>
            </a:endParaRPr>
          </a:p>
          <a:p>
            <a:pPr>
              <a:buFont typeface="Wingdings" panose="05000000000000000000" pitchFamily="2" charset="2"/>
              <a:buChar char="ü"/>
            </a:pPr>
            <a:r>
              <a:rPr lang="hu-HU" sz="2000" dirty="0" err="1">
                <a:solidFill>
                  <a:srgbClr val="000000"/>
                </a:solidFill>
              </a:rPr>
              <a:t>Training</a:t>
            </a:r>
            <a:r>
              <a:rPr lang="hu-HU" sz="2000" dirty="0">
                <a:solidFill>
                  <a:srgbClr val="000000"/>
                </a:solidFill>
              </a:rPr>
              <a:t> is </a:t>
            </a:r>
            <a:r>
              <a:rPr lang="hu-HU" sz="2000" dirty="0" err="1">
                <a:solidFill>
                  <a:srgbClr val="000000"/>
                </a:solidFill>
              </a:rPr>
              <a:t>interpretable</a:t>
            </a:r>
            <a:endParaRPr lang="hu-HU" sz="2000" dirty="0">
              <a:solidFill>
                <a:srgbClr val="000000"/>
              </a:solidFill>
            </a:endParaRPr>
          </a:p>
          <a:p>
            <a:pPr>
              <a:buFont typeface="Wingdings" panose="05000000000000000000" pitchFamily="2" charset="2"/>
              <a:buChar char="ü"/>
            </a:pPr>
            <a:r>
              <a:rPr lang="hu-HU" sz="2000" dirty="0">
                <a:solidFill>
                  <a:srgbClr val="000000"/>
                </a:solidFill>
              </a:rPr>
              <a:t>Works </a:t>
            </a:r>
            <a:r>
              <a:rPr lang="hu-HU" sz="2000" dirty="0" err="1">
                <a:solidFill>
                  <a:srgbClr val="000000"/>
                </a:solidFill>
              </a:rPr>
              <a:t>with</a:t>
            </a:r>
            <a:r>
              <a:rPr lang="hu-HU" sz="2000" dirty="0">
                <a:solidFill>
                  <a:srgbClr val="000000"/>
                </a:solidFill>
              </a:rPr>
              <a:t> </a:t>
            </a:r>
            <a:r>
              <a:rPr lang="hu-HU" sz="2000" dirty="0" err="1">
                <a:solidFill>
                  <a:srgbClr val="000000"/>
                </a:solidFill>
              </a:rPr>
              <a:t>colored</a:t>
            </a:r>
            <a:r>
              <a:rPr lang="hu-HU" sz="2000" dirty="0">
                <a:solidFill>
                  <a:srgbClr val="000000"/>
                </a:solidFill>
              </a:rPr>
              <a:t> </a:t>
            </a:r>
            <a:r>
              <a:rPr lang="hu-HU" sz="2000" dirty="0" err="1">
                <a:solidFill>
                  <a:srgbClr val="000000"/>
                </a:solidFill>
              </a:rPr>
              <a:t>images</a:t>
            </a:r>
            <a:endParaRPr lang="hu-HU" sz="2000" dirty="0">
              <a:solidFill>
                <a:srgbClr val="000000"/>
              </a:solidFill>
            </a:endParaRPr>
          </a:p>
          <a:p>
            <a:pPr>
              <a:buFont typeface="Wingdings" panose="05000000000000000000" pitchFamily="2" charset="2"/>
              <a:buChar char="ü"/>
            </a:pPr>
            <a:r>
              <a:rPr lang="hu-HU" sz="2000" dirty="0">
                <a:solidFill>
                  <a:srgbClr val="000000"/>
                </a:solidFill>
              </a:rPr>
              <a:t>Works </a:t>
            </a:r>
            <a:r>
              <a:rPr lang="hu-HU" sz="2000" dirty="0" err="1">
                <a:solidFill>
                  <a:srgbClr val="000000"/>
                </a:solidFill>
              </a:rPr>
              <a:t>on</a:t>
            </a:r>
            <a:r>
              <a:rPr lang="hu-HU" sz="2000" dirty="0">
                <a:solidFill>
                  <a:srgbClr val="000000"/>
                </a:solidFill>
              </a:rPr>
              <a:t> </a:t>
            </a:r>
            <a:r>
              <a:rPr lang="hu-HU" sz="2000" dirty="0" err="1">
                <a:solidFill>
                  <a:srgbClr val="000000"/>
                </a:solidFill>
              </a:rPr>
              <a:t>arbitrary</a:t>
            </a:r>
            <a:r>
              <a:rPr lang="hu-HU" sz="2000" dirty="0">
                <a:solidFill>
                  <a:srgbClr val="000000"/>
                </a:solidFill>
              </a:rPr>
              <a:t> image </a:t>
            </a:r>
            <a:r>
              <a:rPr lang="hu-HU" sz="2000" dirty="0" err="1">
                <a:solidFill>
                  <a:srgbClr val="000000"/>
                </a:solidFill>
              </a:rPr>
              <a:t>sizes</a:t>
            </a:r>
            <a:endParaRPr lang="hu-HU" sz="2000" dirty="0">
              <a:solidFill>
                <a:srgbClr val="000000"/>
              </a:solidFill>
            </a:endParaRPr>
          </a:p>
          <a:p>
            <a:pPr>
              <a:buFont typeface="Wingdings" panose="05000000000000000000" pitchFamily="2" charset="2"/>
              <a:buChar char="ü"/>
            </a:pPr>
            <a:r>
              <a:rPr lang="hu-HU" sz="2000" dirty="0" err="1">
                <a:solidFill>
                  <a:srgbClr val="000000"/>
                </a:solidFill>
              </a:rPr>
              <a:t>Comparable</a:t>
            </a:r>
            <a:r>
              <a:rPr lang="hu-HU" sz="2000" dirty="0">
                <a:solidFill>
                  <a:srgbClr val="000000"/>
                </a:solidFill>
              </a:rPr>
              <a:t> </a:t>
            </a:r>
            <a:r>
              <a:rPr lang="hu-HU" sz="2000" dirty="0" err="1">
                <a:solidFill>
                  <a:srgbClr val="000000"/>
                </a:solidFill>
              </a:rPr>
              <a:t>results</a:t>
            </a:r>
            <a:r>
              <a:rPr lang="hu-HU" sz="2000" dirty="0">
                <a:solidFill>
                  <a:srgbClr val="000000"/>
                </a:solidFill>
              </a:rPr>
              <a:t> </a:t>
            </a:r>
            <a:r>
              <a:rPr lang="hu-HU" sz="2000" dirty="0" err="1">
                <a:solidFill>
                  <a:srgbClr val="000000"/>
                </a:solidFill>
              </a:rPr>
              <a:t>with</a:t>
            </a:r>
            <a:r>
              <a:rPr lang="hu-HU" sz="2000" dirty="0">
                <a:solidFill>
                  <a:srgbClr val="000000"/>
                </a:solidFill>
              </a:rPr>
              <a:t> </a:t>
            </a:r>
            <a:r>
              <a:rPr lang="hu-HU" sz="2000" dirty="0" err="1">
                <a:solidFill>
                  <a:srgbClr val="000000"/>
                </a:solidFill>
              </a:rPr>
              <a:t>traditional</a:t>
            </a:r>
            <a:r>
              <a:rPr lang="hu-HU" sz="2000" dirty="0">
                <a:solidFill>
                  <a:srgbClr val="000000"/>
                </a:solidFill>
              </a:rPr>
              <a:t> </a:t>
            </a:r>
            <a:r>
              <a:rPr lang="hu-HU" sz="2000" dirty="0" err="1">
                <a:solidFill>
                  <a:srgbClr val="000000"/>
                </a:solidFill>
              </a:rPr>
              <a:t>algorithms</a:t>
            </a:r>
            <a:endParaRPr lang="hu-HU" sz="2000" dirty="0">
              <a:solidFill>
                <a:srgbClr val="000000"/>
              </a:solidFill>
            </a:endParaRPr>
          </a:p>
        </p:txBody>
      </p:sp>
      <p:sp>
        <p:nvSpPr>
          <p:cNvPr id="6" name="Content Placeholder 2">
            <a:extLst>
              <a:ext uri="{FF2B5EF4-FFF2-40B4-BE49-F238E27FC236}">
                <a16:creationId xmlns:a16="http://schemas.microsoft.com/office/drawing/2014/main" id="{DBDA4FC8-CFC8-4EBD-A892-8F1FCBA676B1}"/>
              </a:ext>
            </a:extLst>
          </p:cNvPr>
          <p:cNvSpPr txBox="1">
            <a:spLocks/>
          </p:cNvSpPr>
          <p:nvPr/>
        </p:nvSpPr>
        <p:spPr>
          <a:xfrm>
            <a:off x="5689600" y="3092970"/>
            <a:ext cx="4510374" cy="2693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hu-HU" sz="2000" dirty="0" err="1">
                <a:solidFill>
                  <a:srgbClr val="000000"/>
                </a:solidFill>
              </a:rPr>
              <a:t>Improve</a:t>
            </a:r>
            <a:r>
              <a:rPr lang="hu-HU" sz="2000" dirty="0">
                <a:solidFill>
                  <a:srgbClr val="000000"/>
                </a:solidFill>
              </a:rPr>
              <a:t> </a:t>
            </a:r>
            <a:r>
              <a:rPr lang="hu-HU" sz="2000" dirty="0" err="1">
                <a:solidFill>
                  <a:srgbClr val="000000"/>
                </a:solidFill>
              </a:rPr>
              <a:t>quality</a:t>
            </a:r>
            <a:r>
              <a:rPr lang="hu-HU" sz="2000" dirty="0">
                <a:solidFill>
                  <a:srgbClr val="000000"/>
                </a:solidFill>
              </a:rPr>
              <a:t> </a:t>
            </a:r>
            <a:r>
              <a:rPr lang="hu-HU" sz="2000" dirty="0" err="1">
                <a:solidFill>
                  <a:srgbClr val="000000"/>
                </a:solidFill>
              </a:rPr>
              <a:t>by</a:t>
            </a:r>
            <a:r>
              <a:rPr lang="hu-HU" sz="2000" dirty="0">
                <a:solidFill>
                  <a:srgbClr val="000000"/>
                </a:solidFill>
              </a:rPr>
              <a:t> </a:t>
            </a:r>
            <a:r>
              <a:rPr lang="hu-HU" sz="2000" dirty="0" err="1">
                <a:solidFill>
                  <a:srgbClr val="000000"/>
                </a:solidFill>
              </a:rPr>
              <a:t>using</a:t>
            </a:r>
            <a:r>
              <a:rPr lang="hu-HU" sz="2000" dirty="0">
                <a:solidFill>
                  <a:srgbClr val="000000"/>
                </a:solidFill>
              </a:rPr>
              <a:t> </a:t>
            </a:r>
            <a:r>
              <a:rPr lang="hu-HU" sz="2000" dirty="0" err="1">
                <a:solidFill>
                  <a:srgbClr val="000000"/>
                </a:solidFill>
              </a:rPr>
              <a:t>Reward</a:t>
            </a:r>
            <a:r>
              <a:rPr lang="hu-HU" sz="2000" dirty="0">
                <a:solidFill>
                  <a:srgbClr val="000000"/>
                </a:solidFill>
              </a:rPr>
              <a:t> Map </a:t>
            </a:r>
            <a:r>
              <a:rPr lang="hu-HU" sz="2000" dirty="0" err="1">
                <a:solidFill>
                  <a:srgbClr val="000000"/>
                </a:solidFill>
              </a:rPr>
              <a:t>Convolution</a:t>
            </a:r>
          </a:p>
          <a:p>
            <a:pPr>
              <a:buFont typeface="Wingdings" panose="05000000000000000000" pitchFamily="2" charset="2"/>
              <a:buChar char="q"/>
            </a:pPr>
            <a:r>
              <a:rPr lang="hu-HU" sz="2000" dirty="0" err="1">
                <a:solidFill>
                  <a:srgbClr val="000000"/>
                </a:solidFill>
              </a:rPr>
              <a:t>Train</a:t>
            </a:r>
            <a:r>
              <a:rPr lang="hu-HU" sz="2000" dirty="0">
                <a:solidFill>
                  <a:srgbClr val="000000"/>
                </a:solidFill>
              </a:rPr>
              <a:t> </a:t>
            </a:r>
            <a:r>
              <a:rPr lang="hu-HU" sz="2000" dirty="0" err="1">
                <a:solidFill>
                  <a:srgbClr val="000000"/>
                </a:solidFill>
              </a:rPr>
              <a:t>on</a:t>
            </a:r>
            <a:r>
              <a:rPr lang="hu-HU" sz="2000" dirty="0">
                <a:solidFill>
                  <a:srgbClr val="000000"/>
                </a:solidFill>
              </a:rPr>
              <a:t> </a:t>
            </a:r>
            <a:r>
              <a:rPr lang="hu-HU" sz="2000" dirty="0" err="1">
                <a:solidFill>
                  <a:srgbClr val="000000"/>
                </a:solidFill>
              </a:rPr>
              <a:t>larger</a:t>
            </a:r>
            <a:r>
              <a:rPr lang="hu-HU" sz="2000" dirty="0">
                <a:solidFill>
                  <a:srgbClr val="000000"/>
                </a:solidFill>
              </a:rPr>
              <a:t> </a:t>
            </a:r>
            <a:r>
              <a:rPr lang="hu-HU" sz="2000" dirty="0" err="1">
                <a:solidFill>
                  <a:srgbClr val="000000"/>
                </a:solidFill>
              </a:rPr>
              <a:t>dataset</a:t>
            </a:r>
          </a:p>
          <a:p>
            <a:pPr>
              <a:buFont typeface="Wingdings" panose="05000000000000000000" pitchFamily="2" charset="2"/>
              <a:buChar char="q"/>
            </a:pPr>
            <a:r>
              <a:rPr lang="hu-HU" sz="2000" dirty="0" err="1">
                <a:solidFill>
                  <a:srgbClr val="000000"/>
                </a:solidFill>
              </a:rPr>
              <a:t>Try</a:t>
            </a:r>
            <a:r>
              <a:rPr lang="hu-HU" sz="2000" dirty="0">
                <a:solidFill>
                  <a:srgbClr val="000000"/>
                </a:solidFill>
              </a:rPr>
              <a:t> </a:t>
            </a:r>
            <a:r>
              <a:rPr lang="hu-HU" sz="2000" dirty="0" err="1">
                <a:solidFill>
                  <a:srgbClr val="000000"/>
                </a:solidFill>
              </a:rPr>
              <a:t>using</a:t>
            </a:r>
            <a:r>
              <a:rPr lang="hu-HU" sz="2000" dirty="0">
                <a:solidFill>
                  <a:srgbClr val="000000"/>
                </a:solidFill>
              </a:rPr>
              <a:t> </a:t>
            </a:r>
            <a:r>
              <a:rPr lang="hu-HU" sz="2000" dirty="0" err="1">
                <a:solidFill>
                  <a:srgbClr val="000000"/>
                </a:solidFill>
              </a:rPr>
              <a:t>different</a:t>
            </a:r>
            <a:r>
              <a:rPr lang="hu-HU" sz="2000" dirty="0">
                <a:solidFill>
                  <a:srgbClr val="000000"/>
                </a:solidFill>
              </a:rPr>
              <a:t> </a:t>
            </a:r>
            <a:r>
              <a:rPr lang="hu-HU" sz="2000" dirty="0" err="1">
                <a:solidFill>
                  <a:srgbClr val="000000"/>
                </a:solidFill>
              </a:rPr>
              <a:t>action</a:t>
            </a:r>
            <a:r>
              <a:rPr lang="hu-HU" sz="2000" dirty="0">
                <a:solidFill>
                  <a:srgbClr val="000000"/>
                </a:solidFill>
              </a:rPr>
              <a:t> </a:t>
            </a:r>
            <a:r>
              <a:rPr lang="hu-HU" sz="2000" dirty="0" err="1">
                <a:solidFill>
                  <a:srgbClr val="000000"/>
                </a:solidFill>
              </a:rPr>
              <a:t>set</a:t>
            </a:r>
            <a:endParaRPr lang="hu-HU" sz="2000" dirty="0">
              <a:solidFill>
                <a:srgbClr val="000000"/>
              </a:solidFill>
            </a:endParaRPr>
          </a:p>
          <a:p>
            <a:pPr>
              <a:buFont typeface="Wingdings" panose="05000000000000000000" pitchFamily="2" charset="2"/>
              <a:buChar char="q"/>
            </a:pPr>
            <a:r>
              <a:rPr lang="hu-HU" sz="2000" dirty="0" err="1">
                <a:solidFill>
                  <a:srgbClr val="000000"/>
                </a:solidFill>
              </a:rPr>
              <a:t>Investigate</a:t>
            </a:r>
            <a:r>
              <a:rPr lang="hu-HU" sz="2000" dirty="0">
                <a:solidFill>
                  <a:srgbClr val="000000"/>
                </a:solidFill>
              </a:rPr>
              <a:t> </a:t>
            </a:r>
            <a:r>
              <a:rPr lang="hu-HU" sz="2000" dirty="0" err="1">
                <a:solidFill>
                  <a:srgbClr val="000000"/>
                </a:solidFill>
              </a:rPr>
              <a:t>different</a:t>
            </a:r>
            <a:r>
              <a:rPr lang="hu-HU" sz="2000" dirty="0">
                <a:solidFill>
                  <a:srgbClr val="000000"/>
                </a:solidFill>
              </a:rPr>
              <a:t> </a:t>
            </a:r>
            <a:r>
              <a:rPr lang="hu-HU" sz="2000" dirty="0" err="1">
                <a:solidFill>
                  <a:srgbClr val="000000"/>
                </a:solidFill>
              </a:rPr>
              <a:t>augmentation</a:t>
            </a:r>
            <a:r>
              <a:rPr lang="hu-HU" sz="2000" dirty="0">
                <a:solidFill>
                  <a:srgbClr val="000000"/>
                </a:solidFill>
              </a:rPr>
              <a:t> </a:t>
            </a:r>
            <a:r>
              <a:rPr lang="hu-HU" sz="2000" dirty="0" err="1">
                <a:solidFill>
                  <a:srgbClr val="000000"/>
                </a:solidFill>
              </a:rPr>
              <a:t>methods</a:t>
            </a:r>
            <a:endParaRPr lang="hu-HU" sz="2000" dirty="0">
              <a:solidFill>
                <a:srgbClr val="000000"/>
              </a:solidFill>
            </a:endParaRPr>
          </a:p>
        </p:txBody>
      </p:sp>
    </p:spTree>
    <p:extLst>
      <p:ext uri="{BB962C8B-B14F-4D97-AF65-F5344CB8AC3E}">
        <p14:creationId xmlns:p14="http://schemas.microsoft.com/office/powerpoint/2010/main" val="2108684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495</Words>
  <Application>Microsoft Office PowerPoint</Application>
  <PresentationFormat>Widescreen</PresentationFormat>
  <Paragraphs>91</Paragraphs>
  <Slides>9</Slides>
  <Notes>8</Notes>
  <HiddenSlides>0</HiddenSlides>
  <MMClips>2</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Arial</vt:lpstr>
      <vt:lpstr>Calibri</vt:lpstr>
      <vt:lpstr>Calibri Light</vt:lpstr>
      <vt:lpstr>Cambria Math</vt:lpstr>
      <vt:lpstr>Times New Roman</vt:lpstr>
      <vt:lpstr>Wingdings</vt:lpstr>
      <vt:lpstr>Office Theme</vt:lpstr>
      <vt:lpstr>Image</vt:lpstr>
      <vt:lpstr>Image Resolution Enhacement using Multi-Step Reinforcement Learning</vt:lpstr>
      <vt:lpstr>Reinforcement Learning (RL)</vt:lpstr>
      <vt:lpstr>Motivation</vt:lpstr>
      <vt:lpstr>Actor-Critic model</vt:lpstr>
      <vt:lpstr>Training</vt:lpstr>
      <vt:lpstr>Results</vt:lpstr>
      <vt:lpstr>Quality measurements</vt:lpstr>
      <vt:lpstr>PSNR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Resolution Enhacement using Multi-Step Reinforcement Learning</dc:title>
  <dc:creator>Máté Nyikovics</dc:creator>
  <cp:lastModifiedBy>Máté Nyikovics</cp:lastModifiedBy>
  <cp:revision>10</cp:revision>
  <dcterms:created xsi:type="dcterms:W3CDTF">2019-12-16T05:42:44Z</dcterms:created>
  <dcterms:modified xsi:type="dcterms:W3CDTF">2020-02-25T21:03:04Z</dcterms:modified>
</cp:coreProperties>
</file>