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61" r:id="rId3"/>
    <p:sldId id="294" r:id="rId4"/>
    <p:sldId id="295" r:id="rId5"/>
    <p:sldId id="281" r:id="rId6"/>
    <p:sldId id="289" r:id="rId7"/>
    <p:sldId id="296" r:id="rId8"/>
    <p:sldId id="293" r:id="rId9"/>
    <p:sldId id="282" r:id="rId10"/>
    <p:sldId id="292" r:id="rId11"/>
    <p:sldId id="297" r:id="rId12"/>
    <p:sldId id="291" r:id="rId13"/>
    <p:sldId id="299" r:id="rId14"/>
    <p:sldId id="300" r:id="rId15"/>
    <p:sldId id="307" r:id="rId16"/>
    <p:sldId id="298" r:id="rId17"/>
    <p:sldId id="283" r:id="rId18"/>
    <p:sldId id="284" r:id="rId19"/>
    <p:sldId id="301" r:id="rId20"/>
    <p:sldId id="302" r:id="rId21"/>
    <p:sldId id="262" r:id="rId22"/>
    <p:sldId id="303" r:id="rId23"/>
    <p:sldId id="304" r:id="rId24"/>
    <p:sldId id="286" r:id="rId25"/>
    <p:sldId id="30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94"/>
            <p14:sldId id="295"/>
            <p14:sldId id="281"/>
            <p14:sldId id="289"/>
            <p14:sldId id="296"/>
            <p14:sldId id="293"/>
            <p14:sldId id="282"/>
            <p14:sldId id="292"/>
            <p14:sldId id="297"/>
            <p14:sldId id="291"/>
            <p14:sldId id="299"/>
            <p14:sldId id="300"/>
            <p14:sldId id="307"/>
            <p14:sldId id="298"/>
            <p14:sldId id="283"/>
            <p14:sldId id="284"/>
            <p14:sldId id="301"/>
            <p14:sldId id="302"/>
            <p14:sldId id="262"/>
            <p14:sldId id="303"/>
            <p14:sldId id="304"/>
          </p14:sldIdLst>
        </p14:section>
        <p14:section name="Topic 1" id="{6D9936A3-3945-4757-BC8B-B5C252D8E036}">
          <p14:sldIdLst>
            <p14:sldId id="286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84014" autoAdjust="0"/>
  </p:normalViewPr>
  <p:slideViewPr>
    <p:cSldViewPr>
      <p:cViewPr varScale="1">
        <p:scale>
          <a:sx n="57" d="100"/>
          <a:sy n="57" d="100"/>
        </p:scale>
        <p:origin x="-17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2400" smtClean="0"/>
            <a:t>1</a:t>
          </a:r>
          <a:endParaRPr lang="en-US" sz="2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24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24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2400" smtClean="0"/>
            <a:t>2</a:t>
          </a:r>
          <a:endParaRPr lang="en-US" sz="2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24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24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GB" sz="2400" dirty="0" smtClean="0"/>
            <a:t>Delivery of these cards to the Commission is on-going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24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24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2400" smtClean="0"/>
            <a:t>3</a:t>
          </a:r>
          <a:endParaRPr lang="en-US" sz="2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24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24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GB" sz="2400" dirty="0" smtClean="0"/>
            <a:t>INEC has employed the services of an Independent Card Assessor to confirm that card quality meets specifications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24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24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GB" sz="2400" dirty="0" smtClean="0"/>
            <a:t>PVC first phase has commenced, to print forty million (40,000,000) voters’ cards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24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24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821100" y="-2361291"/>
          <a:ext cx="1095309" cy="609586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PVC first phase has commenced, to print forty million (40,000,000) voters’ cards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320820" y="138989"/>
        <a:ext cx="6095869" cy="1095309"/>
      </dsp:txXfrm>
    </dsp:sp>
    <dsp:sp modelId="{7E429971-BC57-430F-BB25-C0574E5E39E3}">
      <dsp:nvSpPr>
        <dsp:cNvPr id="0" name=""/>
        <dsp:cNvSpPr/>
      </dsp:nvSpPr>
      <dsp:spPr>
        <a:xfrm>
          <a:off x="133" y="0"/>
          <a:ext cx="1320687" cy="136913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1</a:t>
          </a:r>
          <a:endParaRPr lang="en-US" sz="2400" kern="1200" dirty="0"/>
        </a:p>
      </dsp:txBody>
      <dsp:txXfrm>
        <a:off x="64604" y="64471"/>
        <a:ext cx="1191745" cy="1240194"/>
      </dsp:txXfrm>
    </dsp:sp>
    <dsp:sp modelId="{B37A5355-225B-4C6F-AED7-6C620F99EECC}">
      <dsp:nvSpPr>
        <dsp:cNvPr id="0" name=""/>
        <dsp:cNvSpPr/>
      </dsp:nvSpPr>
      <dsp:spPr>
        <a:xfrm rot="5400000">
          <a:off x="3821100" y="-923698"/>
          <a:ext cx="1095309" cy="6095869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Delivery of these cards to the Commission is on-going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320820" y="1576582"/>
        <a:ext cx="6095869" cy="1095309"/>
      </dsp:txXfrm>
    </dsp:sp>
    <dsp:sp modelId="{C04276DC-EE64-470A-B8BC-09067B8045FA}">
      <dsp:nvSpPr>
        <dsp:cNvPr id="0" name=""/>
        <dsp:cNvSpPr/>
      </dsp:nvSpPr>
      <dsp:spPr>
        <a:xfrm>
          <a:off x="133" y="1439668"/>
          <a:ext cx="1320687" cy="1369136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2</a:t>
          </a:r>
          <a:endParaRPr lang="en-US" sz="2400" kern="1200" dirty="0"/>
        </a:p>
      </dsp:txBody>
      <dsp:txXfrm>
        <a:off x="64604" y="1504139"/>
        <a:ext cx="1191745" cy="1240194"/>
      </dsp:txXfrm>
    </dsp:sp>
    <dsp:sp modelId="{C7C3E6FD-D83F-4BDA-907E-B5EE041DA931}">
      <dsp:nvSpPr>
        <dsp:cNvPr id="0" name=""/>
        <dsp:cNvSpPr/>
      </dsp:nvSpPr>
      <dsp:spPr>
        <a:xfrm rot="5400000">
          <a:off x="3821100" y="513895"/>
          <a:ext cx="1095309" cy="6095869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INEC has employed the services of an Independent Card Assessor to confirm that card quality meets specifications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320820" y="3014175"/>
        <a:ext cx="6095869" cy="1095309"/>
      </dsp:txXfrm>
    </dsp:sp>
    <dsp:sp modelId="{F5034101-5B7D-4FE7-B47A-5A48CF39606B}">
      <dsp:nvSpPr>
        <dsp:cNvPr id="0" name=""/>
        <dsp:cNvSpPr/>
      </dsp:nvSpPr>
      <dsp:spPr>
        <a:xfrm>
          <a:off x="133" y="2877261"/>
          <a:ext cx="1320687" cy="1369136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3</a:t>
          </a:r>
          <a:endParaRPr lang="en-US" sz="2400" kern="1200" dirty="0"/>
        </a:p>
      </dsp:txBody>
      <dsp:txXfrm>
        <a:off x="64604" y="2941732"/>
        <a:ext cx="1191745" cy="1240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608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608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51ECC-86A3-4073-ADEB-F5E3C216F85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3/16/2013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b="1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1124744"/>
            <a:ext cx="6180224" cy="2631281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ON AFIS &amp; PERMANENT VOTER CARD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b="1" dirty="0" smtClean="0">
                <a:latin typeface="+mn-lt"/>
              </a:rPr>
              <a:t>Prof. </a:t>
            </a:r>
            <a:r>
              <a:rPr lang="en-US" sz="4000" b="1" dirty="0" err="1" smtClean="0">
                <a:latin typeface="+mn-lt"/>
              </a:rPr>
              <a:t>Attahiru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err="1" smtClean="0">
                <a:latin typeface="+mn-lt"/>
              </a:rPr>
              <a:t>M.Jega</a:t>
            </a:r>
            <a:endParaRPr lang="en-US" sz="4000" b="1" dirty="0" smtClean="0">
              <a:latin typeface="+mn-lt"/>
            </a:endParaRPr>
          </a:p>
          <a:p>
            <a:r>
              <a:rPr lang="en-US" sz="2600" dirty="0" smtClean="0">
                <a:latin typeface="+mn-lt"/>
              </a:rPr>
              <a:t>Chairman, INEC</a:t>
            </a:r>
            <a:endParaRPr lang="en-US" sz="2600" dirty="0">
              <a:latin typeface="+mn-lt"/>
            </a:endParaRPr>
          </a:p>
        </p:txBody>
      </p:sp>
      <p:sp>
        <p:nvSpPr>
          <p:cNvPr id="4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371472" y="5845233"/>
            <a:ext cx="4772528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+mn-lt"/>
              </a:rPr>
              <a:t>Tuesday, 19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March 2013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" y="0"/>
            <a:ext cx="7724689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51520" y="5872154"/>
            <a:ext cx="8587680" cy="6836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person, registered in two different Polling Units.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31050" y="1628800"/>
            <a:ext cx="1305445" cy="29523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AFIS report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9521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7740352" cy="558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7850" y="3892360"/>
            <a:ext cx="1499814" cy="29523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AFIS report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8128" y="585139"/>
            <a:ext cx="8868368" cy="68362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registration in different Polling Units with different names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114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TARABA STATE STATISTICS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9642"/>
              </p:ext>
            </p:extLst>
          </p:nvPr>
        </p:nvGraphicFramePr>
        <p:xfrm>
          <a:off x="827584" y="1268760"/>
          <a:ext cx="7920880" cy="43048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600"/>
                <a:gridCol w="2520280"/>
              </a:tblGrid>
              <a:tr h="4602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Server Records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1,358,671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4602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Announced Registrations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1,336,221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4602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Announced Duplicates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41,069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4602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No Fingerprints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91,017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4602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Fewer than 2 Fingerprints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111,281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4602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AFIS &amp; EAM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81,609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623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u="none" strike="noStrike" dirty="0">
                          <a:effectLst/>
                        </a:rPr>
                        <a:t>AFIS &amp; EAM with fewer than 2 Fingerprints 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35,909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4602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Final Invalid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156,981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4602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Valid for PVC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1,201,690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83568" y="5710944"/>
            <a:ext cx="8064896" cy="10304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Duplicates (AFIS &amp; EAM) -  6%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Invalid for PVC Printing 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AFIS, EAM &amp; &lt; 2 Fingerprints) – 11.6%</a:t>
            </a:r>
            <a:endParaRPr lang="en-US" sz="23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81776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EKITI STATE </a:t>
            </a:r>
            <a:r>
              <a:rPr lang="en-GB" dirty="0"/>
              <a:t>STATISTICS</a:t>
            </a:r>
            <a:endParaRPr lang="en-GB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51888"/>
              </p:ext>
            </p:extLst>
          </p:nvPr>
        </p:nvGraphicFramePr>
        <p:xfrm>
          <a:off x="755576" y="1196755"/>
          <a:ext cx="8064896" cy="439248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5544616"/>
                <a:gridCol w="2520280"/>
              </a:tblGrid>
              <a:tr h="404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Server Records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766,560</a:t>
                      </a:r>
                    </a:p>
                  </a:txBody>
                  <a:tcPr marL="9525" marR="9525" marT="9525" marB="0" anchor="ctr"/>
                </a:tc>
              </a:tr>
              <a:tr h="404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Announced Registrations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764,726</a:t>
                      </a:r>
                    </a:p>
                  </a:txBody>
                  <a:tcPr marL="9525" marR="9525" marT="9525" marB="0" anchor="ctr"/>
                </a:tc>
              </a:tr>
              <a:tr h="404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Announced Duplicates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2,868</a:t>
                      </a:r>
                    </a:p>
                  </a:txBody>
                  <a:tcPr marL="9525" marR="9525" marT="9525" marB="0" anchor="ctr"/>
                </a:tc>
              </a:tr>
              <a:tr h="404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Special Registrations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49,812</a:t>
                      </a:r>
                    </a:p>
                  </a:txBody>
                  <a:tcPr marL="9525" marR="9525" marT="9525" marB="0" anchor="ctr"/>
                </a:tc>
              </a:tr>
              <a:tr h="404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No Fingerprints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37,377</a:t>
                      </a:r>
                    </a:p>
                  </a:txBody>
                  <a:tcPr marL="9525" marR="9525" marT="9525" marB="0" anchor="ctr"/>
                </a:tc>
              </a:tr>
              <a:tr h="404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Fewer than 2 Fingerprints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40,461</a:t>
                      </a:r>
                    </a:p>
                  </a:txBody>
                  <a:tcPr marL="9525" marR="9525" marT="9525" marB="0" anchor="ctr"/>
                </a:tc>
              </a:tr>
              <a:tr h="404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AFIS &amp; EAM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78,046</a:t>
                      </a:r>
                    </a:p>
                  </a:txBody>
                  <a:tcPr marL="9525" marR="9525" marT="9525" marB="0" anchor="ctr"/>
                </a:tc>
              </a:tr>
              <a:tr h="751346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u="none" strike="noStrike">
                          <a:effectLst/>
                        </a:rPr>
                        <a:t>AFIS &amp; EAM with fewer than 2 Fingerprints 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14,294</a:t>
                      </a:r>
                    </a:p>
                  </a:txBody>
                  <a:tcPr marL="9525" marR="9525" marT="9525" marB="0" anchor="ctr"/>
                </a:tc>
              </a:tr>
              <a:tr h="404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Final Invalid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104,213</a:t>
                      </a:r>
                    </a:p>
                  </a:txBody>
                  <a:tcPr marL="9525" marR="9525" marT="9525" marB="0" anchor="ctr"/>
                </a:tc>
              </a:tr>
              <a:tr h="404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Valid for PVC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662,347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83568" y="5710944"/>
            <a:ext cx="8064896" cy="10304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Duplicates (AFIS &amp; EAM) -  10.2%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Invalid for PVC Printing 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AFIS, EAM &amp; &lt; 2 Fingerprints) – 13.6%</a:t>
            </a:r>
            <a:endParaRPr lang="en-US" sz="23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34627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ANAMBRA </a:t>
            </a:r>
            <a:r>
              <a:rPr lang="en-GB" dirty="0"/>
              <a:t>STATE STATISTICS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68023"/>
              </p:ext>
            </p:extLst>
          </p:nvPr>
        </p:nvGraphicFramePr>
        <p:xfrm>
          <a:off x="827584" y="1412778"/>
          <a:ext cx="8064896" cy="39892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55887"/>
                <a:gridCol w="3109009"/>
              </a:tblGrid>
              <a:tr h="473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Server Records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1,811,530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6203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Announced Registrations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2,011,746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526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Announced Duplicates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33,747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473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Special Registrations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69,475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473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No Fingerprints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48,276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473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AFIS &amp; EAM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115,884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473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Final Invalid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89,868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473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Valid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1,721,662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83568" y="5710944"/>
            <a:ext cx="8064896" cy="10304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Invalid for PVC Printing 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AFIS, EAM &amp; &lt; 2 Fingerprints) – 5.2%</a:t>
            </a:r>
            <a:endParaRPr lang="en-US" sz="23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18930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INDICATORS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the AFIS run, and from the data delivered for the printing of Permanent Voters Cards, between 10 – 20% of voters would not be issued cards.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9672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 WITH AFIS RUN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  <a:r>
              <a:rPr lang="en-GB" dirty="0" smtClean="0"/>
              <a:t> – being the major challenge to the successful execution of the project;</a:t>
            </a:r>
          </a:p>
          <a:p>
            <a:r>
              <a:rPr lang="en-GB" dirty="0" smtClean="0"/>
              <a:t>Power surges recently pulled down the cooling systems at the National Data Centre (NDC)</a:t>
            </a:r>
          </a:p>
          <a:p>
            <a:pPr algn="ctr"/>
            <a:endParaRPr lang="en-GB" dirty="0"/>
          </a:p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  on the Project:</a:t>
            </a:r>
          </a:p>
          <a:p>
            <a:pPr lvl="1"/>
            <a:r>
              <a:rPr lang="en-GB" dirty="0" smtClean="0"/>
              <a:t>Time</a:t>
            </a:r>
          </a:p>
          <a:p>
            <a:pPr lvl="1"/>
            <a:r>
              <a:rPr lang="en-GB" dirty="0" smtClean="0"/>
              <a:t>Cost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8577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630" y="588720"/>
            <a:ext cx="4795410" cy="2552248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algn="ctr"/>
            <a:r>
              <a:rPr lang="en-US" sz="7200" dirty="0" smtClean="0"/>
              <a:t>PERMANENT VOTER </a:t>
            </a:r>
          </a:p>
          <a:p>
            <a:pPr algn="ctr"/>
            <a:r>
              <a:rPr lang="en-US" sz="7200" dirty="0" smtClean="0"/>
              <a:t>CARD </a:t>
            </a:r>
          </a:p>
          <a:p>
            <a:pPr algn="ctr"/>
            <a:r>
              <a:rPr lang="en-US" sz="7200" dirty="0" smtClean="0"/>
              <a:t>(PVC)</a:t>
            </a:r>
            <a:endParaRPr lang="en-US" sz="7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58909"/>
            <a:ext cx="4987925" cy="3095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83" y="0"/>
            <a:ext cx="4539817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79604" y="3920167"/>
            <a:ext cx="2464395" cy="1773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Base Card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20525" y="386483"/>
            <a:ext cx="4824536" cy="14001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sz="4400" b="1" dirty="0" err="1" smtClean="0"/>
              <a:t>Personalised</a:t>
            </a:r>
            <a:r>
              <a:rPr lang="en-US" sz="4400" b="1" dirty="0" smtClean="0"/>
              <a:t> Card Sample</a:t>
            </a:r>
            <a:endParaRPr lang="en-US" sz="4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59103"/>
            <a:ext cx="4299679" cy="271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17033"/>
            <a:ext cx="4933140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68761"/>
            <a:ext cx="8077200" cy="54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Smart </a:t>
            </a:r>
            <a:r>
              <a:rPr lang="en-US" dirty="0"/>
              <a:t>card-based Voter </a:t>
            </a:r>
            <a:r>
              <a:rPr lang="en-US" dirty="0" smtClean="0"/>
              <a:t>ID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Stores voter’s </a:t>
            </a:r>
            <a:r>
              <a:rPr lang="en-US" dirty="0"/>
              <a:t>information such as bio-data, biometrics and facial </a:t>
            </a:r>
            <a:r>
              <a:rPr lang="en-US" dirty="0" smtClean="0"/>
              <a:t>image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card technology </a:t>
            </a:r>
            <a:r>
              <a:rPr lang="en-US" dirty="0" smtClean="0"/>
              <a:t>protects </a:t>
            </a:r>
            <a:r>
              <a:rPr lang="en-US" dirty="0"/>
              <a:t>the stored </a:t>
            </a:r>
            <a:r>
              <a:rPr lang="en-US" dirty="0" smtClean="0"/>
              <a:t>information </a:t>
            </a:r>
            <a:r>
              <a:rPr lang="en-US" dirty="0"/>
              <a:t>(physical and logical security) </a:t>
            </a:r>
            <a:r>
              <a:rPr lang="en-US" dirty="0" smtClean="0"/>
              <a:t>to reduce </a:t>
            </a:r>
            <a:r>
              <a:rPr lang="en-US" dirty="0"/>
              <a:t>vulnerability to </a:t>
            </a:r>
            <a:r>
              <a:rPr lang="en-US" dirty="0" smtClean="0"/>
              <a:t>counterfeiting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Has a </a:t>
            </a:r>
            <a:r>
              <a:rPr lang="en-US" dirty="0"/>
              <a:t>read &amp; write </a:t>
            </a:r>
            <a:r>
              <a:rPr lang="en-US" dirty="0" smtClean="0"/>
              <a:t>chip; </a:t>
            </a:r>
          </a:p>
          <a:p>
            <a:r>
              <a:rPr lang="en-US" dirty="0" smtClean="0"/>
              <a:t>Ten </a:t>
            </a:r>
            <a:r>
              <a:rPr lang="en-US" dirty="0"/>
              <a:t>years </a:t>
            </a:r>
            <a:r>
              <a:rPr lang="en-US" dirty="0" smtClean="0"/>
              <a:t>durability;  </a:t>
            </a:r>
            <a:r>
              <a:rPr lang="en-US" dirty="0"/>
              <a:t>and  </a:t>
            </a:r>
            <a:endParaRPr lang="en-US" dirty="0" smtClean="0"/>
          </a:p>
          <a:p>
            <a:r>
              <a:rPr lang="en-US" dirty="0" smtClean="0"/>
              <a:t>To be used </a:t>
            </a:r>
            <a:r>
              <a:rPr lang="en-US" dirty="0"/>
              <a:t>for electronic identification and authentication of voters during general elections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8816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DEPLOYMENT OF TECHNOLOGIES FOR THE ELECTORAL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dirty="0" smtClean="0"/>
              <a:t>Electronic Voter Register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Automated Fingerprint Identification System (AFIS)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Permanent Voter Card – Smart Cards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Smart Card Readers for Voter Authentication (Yet to be executed)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OF THE CARD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8077200" cy="5000939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2300" b="1" dirty="0"/>
              <a:t>Card </a:t>
            </a:r>
            <a:r>
              <a:rPr lang="en-US" sz="2300" b="1" dirty="0" smtClean="0"/>
              <a:t>Substrate - </a:t>
            </a:r>
            <a:r>
              <a:rPr lang="en-US" sz="2300" dirty="0" smtClean="0"/>
              <a:t>Polyvinyl </a:t>
            </a:r>
            <a:r>
              <a:rPr lang="en-US" sz="2300" dirty="0"/>
              <a:t>Chloride Card (PVC) due to the limited rate of use, resistance to heat, flexing and ultra violet.</a:t>
            </a:r>
            <a:endParaRPr lang="en-GB" sz="2300" dirty="0"/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2300" b="1" dirty="0"/>
              <a:t>Visual Security on the Card</a:t>
            </a:r>
            <a:endParaRPr lang="en-GB" sz="2300" dirty="0"/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2300" dirty="0" smtClean="0"/>
              <a:t>Custom-designed </a:t>
            </a:r>
            <a:r>
              <a:rPr lang="en-US" sz="2300" dirty="0"/>
              <a:t>holographic over </a:t>
            </a:r>
            <a:r>
              <a:rPr lang="en-US" sz="2300" dirty="0" smtClean="0"/>
              <a:t>laminates, pre-printed </a:t>
            </a:r>
            <a:r>
              <a:rPr lang="en-US" sz="2300" dirty="0" err="1" smtClean="0"/>
              <a:t>microtext</a:t>
            </a:r>
            <a:r>
              <a:rPr lang="en-US" sz="2300" dirty="0" smtClean="0"/>
              <a:t>, Guilloche Graphics and barcodes</a:t>
            </a:r>
            <a:endParaRPr lang="en-GB" sz="2300" dirty="0"/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2300" b="1" dirty="0" smtClean="0"/>
              <a:t>Technology </a:t>
            </a:r>
            <a:r>
              <a:rPr lang="en-US" sz="2300" b="1" dirty="0"/>
              <a:t>of the </a:t>
            </a:r>
            <a:r>
              <a:rPr lang="en-US" sz="2300" b="1" dirty="0" smtClean="0"/>
              <a:t>card - </a:t>
            </a:r>
            <a:r>
              <a:rPr lang="en-US" sz="2300" dirty="0" smtClean="0"/>
              <a:t>Smart </a:t>
            </a:r>
            <a:r>
              <a:rPr lang="en-US" sz="2300" dirty="0"/>
              <a:t>Card – Contactless (ISO 14443A standard) with a straight memory chip. The memory chip will store voters Bio-data and the  Finger print template </a:t>
            </a:r>
            <a:endParaRPr lang="en-GB" sz="2300" dirty="0"/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2300" b="1" dirty="0"/>
              <a:t>Card </a:t>
            </a:r>
            <a:r>
              <a:rPr lang="en-US" sz="2300" b="1" dirty="0" smtClean="0"/>
              <a:t>Orientation - </a:t>
            </a:r>
            <a:r>
              <a:rPr lang="en-US" sz="2300" dirty="0" smtClean="0"/>
              <a:t>Landscape </a:t>
            </a:r>
            <a:r>
              <a:rPr lang="en-US" sz="2300" dirty="0"/>
              <a:t>orientation because of the chip and photograph</a:t>
            </a:r>
            <a:endParaRPr lang="en-GB" sz="2300" dirty="0"/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2300" b="1" dirty="0"/>
              <a:t>Graphics and Type </a:t>
            </a:r>
            <a:r>
              <a:rPr lang="en-US" sz="2300" b="1" dirty="0" smtClean="0"/>
              <a:t>face - </a:t>
            </a:r>
            <a:r>
              <a:rPr lang="en-US" sz="2300" dirty="0" smtClean="0"/>
              <a:t>Bright </a:t>
            </a:r>
            <a:r>
              <a:rPr lang="en-US" sz="2300" dirty="0" err="1"/>
              <a:t>colours</a:t>
            </a:r>
            <a:r>
              <a:rPr lang="en-US" sz="2300" dirty="0"/>
              <a:t>, Texture Background, card holder photograph and good type face</a:t>
            </a:r>
            <a:endParaRPr lang="en-GB" sz="2300" dirty="0"/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2300" b="1" dirty="0"/>
              <a:t>Print, Encode and </a:t>
            </a:r>
            <a:r>
              <a:rPr lang="en-US" sz="2300" b="1" dirty="0" smtClean="0"/>
              <a:t>Laminate - </a:t>
            </a:r>
            <a:r>
              <a:rPr lang="en-US" sz="2300" dirty="0" smtClean="0"/>
              <a:t>High </a:t>
            </a:r>
            <a:r>
              <a:rPr lang="en-US" sz="2300" dirty="0"/>
              <a:t>definition printing because of the embedded electronics and quality image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32076032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20642457"/>
              </p:ext>
            </p:extLst>
          </p:nvPr>
        </p:nvGraphicFramePr>
        <p:xfrm>
          <a:off x="1187624" y="1124743"/>
          <a:ext cx="7416824" cy="4248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301625"/>
            <a:ext cx="8077200" cy="1143000"/>
          </a:xfrm>
        </p:spPr>
        <p:txBody>
          <a:bodyPr/>
          <a:lstStyle/>
          <a:p>
            <a:r>
              <a:rPr lang="en-US" dirty="0" smtClean="0"/>
              <a:t>PVC PROJECT STATUS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87624" y="5445224"/>
            <a:ext cx="7416824" cy="1309687"/>
            <a:chOff x="1187624" y="5503689"/>
            <a:chExt cx="6095781" cy="1309687"/>
          </a:xfrm>
        </p:grpSpPr>
        <p:grpSp>
          <p:nvGrpSpPr>
            <p:cNvPr id="5" name="Group 4"/>
            <p:cNvGrpSpPr/>
            <p:nvPr/>
          </p:nvGrpSpPr>
          <p:grpSpPr>
            <a:xfrm>
              <a:off x="2273117" y="5634657"/>
              <a:ext cx="5010288" cy="1047751"/>
              <a:chOff x="1085602" y="2883296"/>
              <a:chExt cx="5010288" cy="1047751"/>
            </a:xfrm>
          </p:grpSpPr>
          <p:sp>
            <p:nvSpPr>
              <p:cNvPr id="9" name="Rectangle 8"/>
              <p:cNvSpPr/>
              <p:nvPr/>
            </p:nvSpPr>
            <p:spPr>
              <a:xfrm rot="5400000">
                <a:off x="3066871" y="902028"/>
                <a:ext cx="1047750" cy="5010287"/>
              </a:xfrm>
              <a:prstGeom prst="rect">
                <a:avLst/>
              </a:prstGeom>
            </p:spPr>
            <p:style>
              <a:lnRef idx="1">
                <a:schemeClr val="accent3">
                  <a:tint val="40000"/>
                  <a:alpha val="90000"/>
                  <a:hueOff val="10716850"/>
                  <a:satOff val="-13793"/>
                  <a:lumOff val="-1075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10716850"/>
                  <a:satOff val="-13793"/>
                  <a:lumOff val="-1075"/>
                  <a:alphaOff val="0"/>
                </a:schemeClr>
              </a:fillRef>
              <a:effectRef idx="2">
                <a:schemeClr val="accent3">
                  <a:tint val="40000"/>
                  <a:alpha val="90000"/>
                  <a:hueOff val="10716850"/>
                  <a:satOff val="-13793"/>
                  <a:lumOff val="-1075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ectangle 9"/>
              <p:cNvSpPr/>
              <p:nvPr/>
            </p:nvSpPr>
            <p:spPr>
              <a:xfrm>
                <a:off x="1085603" y="2883296"/>
                <a:ext cx="5010287" cy="10477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123825" rIns="247650" bIns="123825" numCol="1" spcCol="1270" anchor="ctr" anchorCtr="0">
                <a:noAutofit/>
              </a:bodyPr>
              <a:lstStyle/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400" kern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memo for the award of the concluding phase of the project is before the Federal Executive Council (FEC)</a:t>
                </a:r>
                <a:endParaRPr lang="en-US" sz="24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187624" y="5503689"/>
              <a:ext cx="1085492" cy="1309687"/>
              <a:chOff x="109" y="2752328"/>
              <a:chExt cx="1085492" cy="1309687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09" y="2752328"/>
                <a:ext cx="1085492" cy="1309687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11250264"/>
                  <a:satOff val="-16880"/>
                  <a:lumOff val="-2745"/>
                  <a:alphaOff val="0"/>
                </a:schemeClr>
              </a:fillRef>
              <a:effectRef idx="3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Rounded Rectangle 6"/>
              <p:cNvSpPr/>
              <p:nvPr/>
            </p:nvSpPr>
            <p:spPr>
              <a:xfrm>
                <a:off x="53098" y="2805317"/>
                <a:ext cx="979514" cy="12037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/>
                  <a:t>4</a:t>
                </a:r>
                <a:endParaRPr lang="en-US" sz="2400" kern="1200" dirty="0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9552" y="548680"/>
            <a:ext cx="8064896" cy="914400"/>
          </a:xfrm>
        </p:spPr>
        <p:txBody>
          <a:bodyPr>
            <a:normAutofit/>
          </a:bodyPr>
          <a:lstStyle/>
          <a:p>
            <a:r>
              <a:rPr lang="en-GB" dirty="0"/>
              <a:t>ISSUES WITH </a:t>
            </a:r>
            <a:r>
              <a:rPr lang="en-GB" dirty="0" smtClean="0"/>
              <a:t>PVC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28800"/>
            <a:ext cx="8291264" cy="44973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Late commencement of the project;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 need to complete AFIS run on the data for each State before printing the PVC;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State AFIS takes a while – continuous process run for weeks non-stop.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6339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49363" y="5799138"/>
            <a:ext cx="720883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27715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1242990" y="1898319"/>
            <a:ext cx="15875" cy="391636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2881" y="6047304"/>
            <a:ext cx="678180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/>
            <a:r>
              <a:rPr lang="en-US" sz="2000" dirty="0" smtClean="0"/>
              <a:t>Progress</a:t>
            </a:r>
            <a:endParaRPr lang="en-US" sz="2000" dirty="0">
              <a:effectLst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-5400000">
            <a:off x="-908003" y="3759802"/>
            <a:ext cx="370934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627722" name="AutoShape 10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1756484" y="4329094"/>
            <a:ext cx="1753651" cy="122215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Segoe Semibold" pitchFamily="34" charset="0"/>
              </a:rPr>
              <a:t>Get stable Power at the NDC</a:t>
            </a:r>
            <a:endParaRPr lang="en-US" sz="2000" dirty="0"/>
          </a:p>
        </p:txBody>
      </p:sp>
      <p:sp>
        <p:nvSpPr>
          <p:cNvPr id="627725" name="AutoShape 13"/>
          <p:cNvSpPr>
            <a:spLocks noChangeArrowheads="1"/>
          </p:cNvSpPr>
          <p:nvPr>
            <p:custDataLst>
              <p:tags r:id="rId7"/>
            </p:custDataLst>
          </p:nvPr>
        </p:nvSpPr>
        <p:spPr bwMode="invGray">
          <a:xfrm>
            <a:off x="6335671" y="2089798"/>
            <a:ext cx="1743878" cy="1212785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Segoe Semibold" pitchFamily="34" charset="0"/>
              </a:rPr>
              <a:t>AFIS completed by Mid-year</a:t>
            </a:r>
            <a:endParaRPr lang="en-US" sz="2000" dirty="0"/>
          </a:p>
        </p:txBody>
      </p:sp>
      <p:sp>
        <p:nvSpPr>
          <p:cNvPr id="627728" name="Rectangle 16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ACTIONS …</a:t>
            </a:r>
            <a:endParaRPr lang="en-US" dirty="0" smtClean="0"/>
          </a:p>
        </p:txBody>
      </p:sp>
      <p:sp>
        <p:nvSpPr>
          <p:cNvPr id="17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invGray">
          <a:xfrm>
            <a:off x="4191000" y="3276600"/>
            <a:ext cx="1753651" cy="122215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Segoe Semibold" pitchFamily="34" charset="0"/>
              </a:rPr>
              <a:t>Get more processors to increase speed</a:t>
            </a:r>
            <a:endParaRPr lang="en-US" sz="2000" dirty="0"/>
          </a:p>
        </p:txBody>
      </p:sp>
      <p:sp>
        <p:nvSpPr>
          <p:cNvPr id="11" name="Freeform 15"/>
          <p:cNvSpPr>
            <a:spLocks/>
          </p:cNvSpPr>
          <p:nvPr>
            <p:custDataLst>
              <p:tags r:id="rId10"/>
            </p:custDataLst>
          </p:nvPr>
        </p:nvSpPr>
        <p:spPr bwMode="auto">
          <a:xfrm rot="21240482">
            <a:off x="2519412" y="1676400"/>
            <a:ext cx="3728988" cy="2313711"/>
          </a:xfrm>
          <a:custGeom>
            <a:avLst/>
            <a:gdLst/>
            <a:ahLst/>
            <a:cxnLst>
              <a:cxn ang="0">
                <a:pos x="0" y="1390"/>
              </a:cxn>
              <a:cxn ang="0">
                <a:pos x="1529" y="158"/>
              </a:cxn>
              <a:cxn ang="0">
                <a:pos x="1529" y="0"/>
              </a:cxn>
              <a:cxn ang="0">
                <a:pos x="2030" y="360"/>
              </a:cxn>
              <a:cxn ang="0">
                <a:pos x="1523" y="714"/>
              </a:cxn>
              <a:cxn ang="0">
                <a:pos x="1520" y="543"/>
              </a:cxn>
              <a:cxn ang="0">
                <a:pos x="0" y="1390"/>
              </a:cxn>
            </a:cxnLst>
            <a:rect l="0" t="0" r="r" b="b"/>
            <a:pathLst>
              <a:path w="2030" h="1390">
                <a:moveTo>
                  <a:pt x="0" y="1390"/>
                </a:moveTo>
                <a:cubicBezTo>
                  <a:pt x="131" y="796"/>
                  <a:pt x="676" y="220"/>
                  <a:pt x="1529" y="158"/>
                </a:cubicBezTo>
                <a:lnTo>
                  <a:pt x="1529" y="0"/>
                </a:lnTo>
                <a:lnTo>
                  <a:pt x="2030" y="360"/>
                </a:lnTo>
                <a:lnTo>
                  <a:pt x="1523" y="714"/>
                </a:lnTo>
                <a:lnTo>
                  <a:pt x="1520" y="543"/>
                </a:lnTo>
                <a:cubicBezTo>
                  <a:pt x="803" y="447"/>
                  <a:pt x="109" y="1123"/>
                  <a:pt x="0" y="1390"/>
                </a:cubicBezTo>
                <a:close/>
              </a:path>
            </a:pathLst>
          </a:custGeom>
          <a:gradFill rotWithShape="1">
            <a:gsLst>
              <a:gs pos="0">
                <a:schemeClr val="accent5"/>
              </a:gs>
              <a:gs pos="100000">
                <a:schemeClr val="accent4"/>
              </a:gs>
            </a:gsLst>
            <a:lin ang="18900000" scaled="1"/>
          </a:gradFill>
          <a:ln w="317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532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CONCLUSION?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1125036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Thank you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11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11001375" cy="681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2031" y="2492896"/>
            <a:ext cx="6781800" cy="12095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400" b="1" dirty="0" smtClean="0"/>
              <a:t>ELECTRONIC VOTER REGISTER</a:t>
            </a:r>
            <a:endParaRPr lang="en-US" sz="5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329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VR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  data </a:t>
            </a:r>
            <a:r>
              <a:rPr lang="en-US" dirty="0" smtClean="0"/>
              <a:t>of collected for each registrant are: </a:t>
            </a:r>
          </a:p>
          <a:p>
            <a:pPr lvl="1"/>
            <a:r>
              <a:rPr lang="en-US" dirty="0" smtClean="0"/>
              <a:t>Bio- </a:t>
            </a:r>
            <a:r>
              <a:rPr lang="en-US" dirty="0"/>
              <a:t>Data </a:t>
            </a:r>
            <a:endParaRPr lang="en-GB" dirty="0"/>
          </a:p>
          <a:p>
            <a:pPr lvl="1"/>
            <a:r>
              <a:rPr lang="en-US" dirty="0"/>
              <a:t>Facial Image</a:t>
            </a:r>
            <a:endParaRPr lang="en-GB" dirty="0"/>
          </a:p>
          <a:p>
            <a:pPr lvl="1"/>
            <a:r>
              <a:rPr lang="en-US" dirty="0"/>
              <a:t>10 finger prints ( Template &amp; Image</a:t>
            </a:r>
            <a:r>
              <a:rPr lang="en-US" dirty="0" smtClean="0"/>
              <a:t>)</a:t>
            </a:r>
          </a:p>
          <a:p>
            <a:pPr lvl="1"/>
            <a:r>
              <a:rPr lang="en-GB" dirty="0"/>
              <a:t>optional fields for those that possess National ID card and telephone numbers</a:t>
            </a:r>
            <a:endParaRPr lang="en-GB" dirty="0"/>
          </a:p>
          <a:p>
            <a:r>
              <a:rPr lang="en-US" dirty="0"/>
              <a:t>The size of data captured </a:t>
            </a:r>
            <a:r>
              <a:rPr lang="en-US" dirty="0" smtClean="0"/>
              <a:t>is approx. 1MB/voter</a:t>
            </a:r>
          </a:p>
          <a:p>
            <a:pPr lvl="0"/>
            <a:r>
              <a:rPr lang="en-GB" dirty="0"/>
              <a:t>Registered over 73M Nigerians</a:t>
            </a:r>
          </a:p>
          <a:p>
            <a:pPr lvl="0"/>
            <a:r>
              <a:rPr lang="en-GB" dirty="0"/>
              <a:t>Each registrant has a unique identifier- Voter Identification Number (VIN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0073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106555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 smtClean="0"/>
              <a:t>AFIS Technology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pic>
        <p:nvPicPr>
          <p:cNvPr id="8194" name="Picture 2" descr="http://www.supremainc.com/eng/images/mail/image9-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52" y="3429000"/>
            <a:ext cx="6264696" cy="260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r>
              <a:rPr lang="en-US" dirty="0" smtClean="0"/>
              <a:t>AFIS software allows </a:t>
            </a:r>
            <a:r>
              <a:rPr lang="en-US" dirty="0"/>
              <a:t>the Commission execute a de-duplication process on its database of registered </a:t>
            </a:r>
            <a:r>
              <a:rPr lang="en-US" dirty="0" smtClean="0"/>
              <a:t>voters;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de-duplication process is expected to identify multiple registrations and appropriately flag such.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must also minimize the number of  individuals wrongly flagged as </a:t>
            </a:r>
            <a:r>
              <a:rPr lang="en-US" dirty="0" smtClean="0"/>
              <a:t>duplicates</a:t>
            </a:r>
            <a:endParaRPr lang="en-GB" dirty="0"/>
          </a:p>
          <a:p>
            <a:r>
              <a:rPr lang="en-GB" dirty="0"/>
              <a:t>The de-duplication process eliminates confirmed multiple registrations;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8516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 fontScale="85000" lnSpcReduction="10000"/>
          </a:bodyPr>
          <a:lstStyle/>
          <a:p>
            <a:pPr lvl="0" algn="just"/>
            <a:r>
              <a:rPr lang="en-GB" dirty="0" smtClean="0"/>
              <a:t>Standardized </a:t>
            </a:r>
            <a:r>
              <a:rPr lang="en-GB" dirty="0"/>
              <a:t>Biometric solution developed by National Institute of Standards and Technology (NIST) for the Federal Bureau of Investigation (FBI</a:t>
            </a:r>
            <a:r>
              <a:rPr lang="en-GB" dirty="0" smtClean="0"/>
              <a:t>);</a:t>
            </a:r>
          </a:p>
          <a:p>
            <a:pPr algn="just"/>
            <a:r>
              <a:rPr lang="en-US" dirty="0" smtClean="0"/>
              <a:t>Implemented </a:t>
            </a:r>
            <a:r>
              <a:rPr lang="en-US" dirty="0"/>
              <a:t>a clustering solution in the National Data Center – </a:t>
            </a:r>
            <a:r>
              <a:rPr lang="en-US" dirty="0" err="1"/>
              <a:t>ClusterSix</a:t>
            </a:r>
            <a:r>
              <a:rPr lang="en-US" dirty="0"/>
              <a:t>, of fifty-five (55) dedicated machines constantly running the AFIS process over a network;</a:t>
            </a:r>
            <a:endParaRPr lang="en-GB" dirty="0"/>
          </a:p>
          <a:p>
            <a:pPr lvl="0" algn="just"/>
            <a:r>
              <a:rPr lang="en-GB" dirty="0" smtClean="0"/>
              <a:t>Exercise </a:t>
            </a:r>
            <a:r>
              <a:rPr lang="en-GB" dirty="0"/>
              <a:t>has revealed between 6% and 20% of duplicates in each State, about </a:t>
            </a:r>
            <a:r>
              <a:rPr lang="en-GB" dirty="0" smtClean="0"/>
              <a:t>23 </a:t>
            </a:r>
            <a:r>
              <a:rPr lang="en-GB" dirty="0"/>
              <a:t>States have been run successfully;</a:t>
            </a:r>
          </a:p>
          <a:p>
            <a:pPr algn="just"/>
            <a:r>
              <a:rPr lang="en-GB" dirty="0"/>
              <a:t>Process to complete within the </a:t>
            </a:r>
            <a:r>
              <a:rPr lang="en-GB" dirty="0" smtClean="0"/>
              <a:t>second quarter </a:t>
            </a:r>
            <a:r>
              <a:rPr lang="en-GB" dirty="0"/>
              <a:t>of the year.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666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CRITERIA FOR DETECTING DUPLICATES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2615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the threshold of similarity </a:t>
            </a:r>
            <a:r>
              <a:rPr lang="en-US" dirty="0"/>
              <a:t>score </a:t>
            </a:r>
            <a:r>
              <a:rPr lang="en-US" dirty="0" smtClean="0"/>
              <a:t>between two (2) or more registrants is above 200;</a:t>
            </a:r>
          </a:p>
          <a:p>
            <a:r>
              <a:rPr lang="en-US" dirty="0" smtClean="0"/>
              <a:t>EAM </a:t>
            </a:r>
            <a:r>
              <a:rPr lang="en-US" dirty="0"/>
              <a:t>– Equivalence Attribute Matching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Detection </a:t>
            </a:r>
            <a:r>
              <a:rPr lang="en-US" dirty="0"/>
              <a:t>of Duplicate based on duplicate last </a:t>
            </a:r>
            <a:r>
              <a:rPr lang="en-US" dirty="0" smtClean="0"/>
              <a:t>name + first </a:t>
            </a:r>
            <a:r>
              <a:rPr lang="en-US" dirty="0"/>
              <a:t>name + middle name + date of birth + polling unit + gender + special </a:t>
            </a:r>
            <a:r>
              <a:rPr lang="en-US" dirty="0" smtClean="0"/>
              <a:t>status</a:t>
            </a:r>
            <a:endParaRPr lang="en-GB" dirty="0" smtClean="0"/>
          </a:p>
          <a:p>
            <a:r>
              <a:rPr lang="en-US" dirty="0" smtClean="0"/>
              <a:t>If the threshold </a:t>
            </a:r>
            <a:r>
              <a:rPr lang="en-US" dirty="0"/>
              <a:t>of similarity </a:t>
            </a:r>
            <a:r>
              <a:rPr lang="en-US" dirty="0" smtClean="0"/>
              <a:t>score is </a:t>
            </a:r>
            <a:r>
              <a:rPr lang="en-US" dirty="0"/>
              <a:t>between </a:t>
            </a:r>
            <a:r>
              <a:rPr lang="en-US" dirty="0" smtClean="0"/>
              <a:t>170 and 200 implies suspected </a:t>
            </a:r>
            <a:r>
              <a:rPr lang="en-US" dirty="0"/>
              <a:t>duplicate </a:t>
            </a:r>
            <a:r>
              <a:rPr lang="en-US" dirty="0" smtClean="0"/>
              <a:t>(but the registrants are not removed from the register because the certainty of being duplicates is not great).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9772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Sample AFIS reports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wNinuYvMzfZ5U1vBqhNh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97Sh4Wf3q9VkhYZEnvoz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YHL0AN4yxWP6rbpeJii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QIQoYhKAdhY0TAjVFgl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sRxtYgFhsQbQR2acPMN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8rhPVNC2ZkJsgYQvjt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8O3IgLtryNrFUJ6b9lRE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NleKja73hohXWjuz775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bIsX2HQuOqjOBqXA0jc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6pMcljtk1MJ0De6E19B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1302</Words>
  <Application>Microsoft Office PowerPoint</Application>
  <PresentationFormat>On-screen Show (4:3)</PresentationFormat>
  <Paragraphs>191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Training</vt:lpstr>
      <vt:lpstr>PRESENTATION ON AFIS &amp; PERMANENT VOTER CARD PROJECTS</vt:lpstr>
      <vt:lpstr>DEPLOYMENT OF TECHNOLOGIES FOR THE ELECTORAL PROCESS</vt:lpstr>
      <vt:lpstr>PowerPoint Presentation</vt:lpstr>
      <vt:lpstr>VR PROCESS</vt:lpstr>
      <vt:lpstr>PowerPoint Presentation</vt:lpstr>
      <vt:lpstr>AFIS PROCESS</vt:lpstr>
      <vt:lpstr>CURRENT STATUS</vt:lpstr>
      <vt:lpstr>CRITERIA FOR DETECTING DUPLICATES</vt:lpstr>
      <vt:lpstr>PowerPoint Presentation</vt:lpstr>
      <vt:lpstr>PowerPoint Presentation</vt:lpstr>
      <vt:lpstr>PowerPoint Presentation</vt:lpstr>
      <vt:lpstr>TARABA STATE STATISTICS</vt:lpstr>
      <vt:lpstr>EKITI STATE STATISTICS</vt:lpstr>
      <vt:lpstr>ANAMBRA STATE STATISTICS</vt:lpstr>
      <vt:lpstr>INDICATORS</vt:lpstr>
      <vt:lpstr>ISSUES WITH AFIS RUN </vt:lpstr>
      <vt:lpstr>PowerPoint Presentation</vt:lpstr>
      <vt:lpstr>PowerPoint Presentation</vt:lpstr>
      <vt:lpstr>ABOUT THE PROJECT</vt:lpstr>
      <vt:lpstr>CHARACTERISTICS OF THE CARD</vt:lpstr>
      <vt:lpstr>PVC PROJECT STATUS</vt:lpstr>
      <vt:lpstr>ISSUES WITH PVC PROJECT </vt:lpstr>
      <vt:lpstr>ACTIONS …</vt:lpstr>
      <vt:lpstr>CONCLUSION?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2013-03-16T10:38:01Z</dcterms:created>
  <dcterms:modified xsi:type="dcterms:W3CDTF">2013-03-17T07:54:55Z</dcterms:modified>
</cp:coreProperties>
</file>