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3"/>
  </p:notesMasterIdLst>
  <p:sldIdLst>
    <p:sldId id="256" r:id="rId2"/>
  </p:sldIdLst>
  <p:sldSz cx="365760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F36"/>
    <a:srgbClr val="009051"/>
    <a:srgbClr val="005400"/>
    <a:srgbClr val="113700"/>
    <a:srgbClr val="416758"/>
    <a:srgbClr val="004F00"/>
    <a:srgbClr val="084B07"/>
    <a:srgbClr val="F3FEE5"/>
    <a:srgbClr val="008F00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7"/>
    <p:restoredTop sz="94719"/>
  </p:normalViewPr>
  <p:slideViewPr>
    <p:cSldViewPr snapToGrid="0">
      <p:cViewPr>
        <p:scale>
          <a:sx n="38" d="100"/>
          <a:sy n="38" d="100"/>
        </p:scale>
        <p:origin x="13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B5D2-735D-5F42-8954-69AF596F0804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5F4A-4CF2-814A-B4E4-72659399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190155"/>
            <a:ext cx="310896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3447609"/>
            <a:ext cx="274320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363133"/>
            <a:ext cx="788670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363133"/>
            <a:ext cx="2320290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383028"/>
            <a:ext cx="3154680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7134001"/>
            <a:ext cx="3154680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/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6815667"/>
            <a:ext cx="155448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6815667"/>
            <a:ext cx="155448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363139"/>
            <a:ext cx="3154680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276342"/>
            <a:ext cx="1547336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9352280"/>
            <a:ext cx="1547336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276342"/>
            <a:ext cx="15549564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9352280"/>
            <a:ext cx="15549564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706880"/>
            <a:ext cx="11796712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686392"/>
            <a:ext cx="1851660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7680960"/>
            <a:ext cx="11796712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706880"/>
            <a:ext cx="11796712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686392"/>
            <a:ext cx="1851660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7680960"/>
            <a:ext cx="11796712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363139"/>
            <a:ext cx="3154680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6815667"/>
            <a:ext cx="3154680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3730379"/>
            <a:ext cx="82296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601D-7440-6E4A-BCEE-DB29401721E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3730379"/>
            <a:ext cx="123444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3730379"/>
            <a:ext cx="82296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F8C8-035D-6648-A98E-74AD182B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75D2E6BE-C8B9-297F-3D35-1B463C3D0693}"/>
              </a:ext>
            </a:extLst>
          </p:cNvPr>
          <p:cNvSpPr/>
          <p:nvPr/>
        </p:nvSpPr>
        <p:spPr>
          <a:xfrm>
            <a:off x="0" y="589319"/>
            <a:ext cx="36576000" cy="4176607"/>
          </a:xfrm>
          <a:prstGeom prst="rect">
            <a:avLst/>
          </a:prstGeom>
          <a:solidFill>
            <a:srgbClr val="095F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Osaka" panose="020B06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AA149B-1C09-BE37-9285-D5BE2D753724}"/>
              </a:ext>
            </a:extLst>
          </p:cNvPr>
          <p:cNvSpPr/>
          <p:nvPr/>
        </p:nvSpPr>
        <p:spPr>
          <a:xfrm>
            <a:off x="1371600" y="5486400"/>
            <a:ext cx="10671048" cy="4800600"/>
          </a:xfrm>
          <a:prstGeom prst="rect">
            <a:avLst/>
          </a:prstGeom>
          <a:solidFill>
            <a:srgbClr val="4E36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Osaka" panose="020B06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FFF63DC-928B-38EE-7A2F-4437B3C7BCCA}"/>
              </a:ext>
            </a:extLst>
          </p:cNvPr>
          <p:cNvSpPr txBox="1">
            <a:spLocks/>
          </p:cNvSpPr>
          <p:nvPr/>
        </p:nvSpPr>
        <p:spPr>
          <a:xfrm>
            <a:off x="7357364" y="3853219"/>
            <a:ext cx="27432000" cy="912707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alpha val="75000"/>
                  </a:schemeClr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Zheng (Neal) Yin, Maya Weissman, Daniel </a:t>
            </a:r>
            <a:r>
              <a:rPr lang="en-US" sz="3200" dirty="0" err="1">
                <a:solidFill>
                  <a:schemeClr val="bg1">
                    <a:alpha val="75000"/>
                  </a:schemeClr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Weinreich</a:t>
            </a:r>
            <a:r>
              <a:rPr lang="en-US" sz="3200" dirty="0">
                <a:solidFill>
                  <a:schemeClr val="bg1">
                    <a:alpha val="75000"/>
                  </a:schemeClr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 | </a:t>
            </a:r>
            <a:r>
              <a:rPr lang="en-US" sz="28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Brown University, RI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A8DD2025-52CD-3964-8495-36DC7534CF21}"/>
              </a:ext>
            </a:extLst>
          </p:cNvPr>
          <p:cNvSpPr txBox="1">
            <a:spLocks/>
          </p:cNvSpPr>
          <p:nvPr/>
        </p:nvSpPr>
        <p:spPr>
          <a:xfrm>
            <a:off x="7357364" y="1275120"/>
            <a:ext cx="27443430" cy="3579707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r" eaLnBrk="0" hangingPunct="0"/>
            <a:r>
              <a:rPr lang="en-US" sz="7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Simulating Bet Hedging Strategies of </a:t>
            </a:r>
          </a:p>
          <a:p>
            <a:pPr algn="r" eaLnBrk="0" hangingPunct="0"/>
            <a:r>
              <a:rPr lang="en-US" sz="7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Native and Exotic Annual Plants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1AACBA-066C-A4A6-A1AA-4F0B5F19B181}"/>
              </a:ext>
            </a:extLst>
          </p:cNvPr>
          <p:cNvCxnSpPr>
            <a:cxnSpLocks/>
          </p:cNvCxnSpPr>
          <p:nvPr/>
        </p:nvCxnSpPr>
        <p:spPr>
          <a:xfrm>
            <a:off x="1826514" y="6629400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2628BCFB-9A60-3FCD-4286-4A30B9A2D400}"/>
              </a:ext>
            </a:extLst>
          </p:cNvPr>
          <p:cNvSpPr txBox="1">
            <a:spLocks/>
          </p:cNvSpPr>
          <p:nvPr/>
        </p:nvSpPr>
        <p:spPr>
          <a:xfrm>
            <a:off x="1831086" y="5486400"/>
            <a:ext cx="9756648" cy="1051431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Overview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80E6EF-943B-56D3-F9FE-2792991E3347}"/>
              </a:ext>
            </a:extLst>
          </p:cNvPr>
          <p:cNvSpPr/>
          <p:nvPr/>
        </p:nvSpPr>
        <p:spPr>
          <a:xfrm>
            <a:off x="1826514" y="7021665"/>
            <a:ext cx="9756648" cy="28714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3200" b="1" dirty="0">
                <a:solidFill>
                  <a:srgbClr val="4E3629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In a cluster randomized trial, we tested whether a program to train physicians in China on HIV and STI knowledge, diagnosis, treatment, and risk reduction counseling can potentially reduce HIV risk behavior and STI among high-risk STI patient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3FD529-D1E7-6892-AF97-8034A27E325C}"/>
              </a:ext>
            </a:extLst>
          </p:cNvPr>
          <p:cNvCxnSpPr>
            <a:cxnSpLocks/>
          </p:cNvCxnSpPr>
          <p:nvPr/>
        </p:nvCxnSpPr>
        <p:spPr>
          <a:xfrm>
            <a:off x="1817370" y="12115800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1215B209-C3F4-2443-5AAD-6CB52F6DE4BE}"/>
              </a:ext>
            </a:extLst>
          </p:cNvPr>
          <p:cNvSpPr txBox="1">
            <a:spLocks/>
          </p:cNvSpPr>
          <p:nvPr/>
        </p:nvSpPr>
        <p:spPr>
          <a:xfrm>
            <a:off x="1817370" y="11157992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8FF2AA-669A-C925-B4A8-74CB517E1516}"/>
              </a:ext>
            </a:extLst>
          </p:cNvPr>
          <p:cNvSpPr txBox="1"/>
          <p:nvPr/>
        </p:nvSpPr>
        <p:spPr>
          <a:xfrm>
            <a:off x="1817370" y="12509500"/>
            <a:ext cx="9756648" cy="41549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In China, HIV is increasingly characterized by sexual transmission in high-risk groups.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National AIDS policies in China support initiatives to promote ART and HIV testing, condom use, syringe distribution and drug treatment, and HIV stigma  reduction.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Implementation of China’s national AIDS policies relies on physicians’ capacities to deliver HIV prevention and HIV/STI treatment services.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We developed a knowledge and skills-based training program (</a:t>
            </a:r>
            <a:r>
              <a:rPr lang="en-US" sz="2400" i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Ai Shi </a:t>
            </a:r>
            <a:r>
              <a:rPr lang="en-US" sz="2400" i="1" dirty="0" err="1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Zi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for physicians in China to reduce HIV and STI risk in high-risk patients.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E39ECD-6271-D579-D868-D7592C4ADF38}"/>
              </a:ext>
            </a:extLst>
          </p:cNvPr>
          <p:cNvCxnSpPr>
            <a:cxnSpLocks/>
          </p:cNvCxnSpPr>
          <p:nvPr/>
        </p:nvCxnSpPr>
        <p:spPr>
          <a:xfrm>
            <a:off x="1817370" y="18516600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A32B1F7A-297C-6ED9-00E4-4E1508FC0EA7}"/>
              </a:ext>
            </a:extLst>
          </p:cNvPr>
          <p:cNvSpPr txBox="1">
            <a:spLocks/>
          </p:cNvSpPr>
          <p:nvPr/>
        </p:nvSpPr>
        <p:spPr>
          <a:xfrm>
            <a:off x="1817370" y="17538700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E824B4-E8C7-FA94-38D4-58CB871C3D71}"/>
              </a:ext>
            </a:extLst>
          </p:cNvPr>
          <p:cNvSpPr txBox="1"/>
          <p:nvPr/>
        </p:nvSpPr>
        <p:spPr>
          <a:xfrm>
            <a:off x="1835658" y="18881968"/>
            <a:ext cx="9756648" cy="69498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Setting: Anhui and Jiangsu provinces </a:t>
            </a:r>
          </a:p>
          <a:p>
            <a:pPr marL="4572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51 counties elected to participate (39 in Anhui, 12 in Jiangsu)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27 counties  received immediate training (intervention group);  </a:t>
            </a:r>
            <a:b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24 counties in delayed control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4-6 physicians in each county hospital participated in immediate or delayed-control training 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4-6 STI patients of each physician were recruited and assessed </a:t>
            </a:r>
            <a:b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at BL and 9-month follow-up on: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Gonorrhea and Chlamydia (BL STIs were treated)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Unprotected sex, 3 </a:t>
            </a:r>
            <a:r>
              <a:rPr lang="en-US" sz="2400" dirty="0" err="1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mos</a:t>
            </a:r>
            <a:endParaRPr lang="en-US" sz="2400" dirty="0">
              <a:latin typeface="Arial" panose="020B0604020202020204" pitchFamily="34" charset="0"/>
              <a:ea typeface="Osaka" panose="020B0600000000000000" pitchFamily="34" charset="-128"/>
              <a:cs typeface="Arial" panose="020B0604020202020204" pitchFamily="34" charset="0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HIV related knowledge and attitudes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Satisfaction with physician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65A1F8-2784-0454-43B3-76A8A533691D}"/>
              </a:ext>
            </a:extLst>
          </p:cNvPr>
          <p:cNvCxnSpPr>
            <a:cxnSpLocks/>
          </p:cNvCxnSpPr>
          <p:nvPr/>
        </p:nvCxnSpPr>
        <p:spPr>
          <a:xfrm>
            <a:off x="13421106" y="6221668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A6BB8CA-4250-D868-98C8-D6B26655501D}"/>
              </a:ext>
            </a:extLst>
          </p:cNvPr>
          <p:cNvSpPr txBox="1">
            <a:spLocks/>
          </p:cNvSpPr>
          <p:nvPr/>
        </p:nvSpPr>
        <p:spPr>
          <a:xfrm>
            <a:off x="13407390" y="5404523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AE9489A-BEEC-C6AA-2AD1-43BC6BB39CB9}"/>
              </a:ext>
            </a:extLst>
          </p:cNvPr>
          <p:cNvCxnSpPr>
            <a:cxnSpLocks/>
          </p:cNvCxnSpPr>
          <p:nvPr/>
        </p:nvCxnSpPr>
        <p:spPr>
          <a:xfrm>
            <a:off x="24992838" y="6629404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26E7D03C-860F-AA8B-2482-50041B7D6C5B}"/>
              </a:ext>
            </a:extLst>
          </p:cNvPr>
          <p:cNvSpPr txBox="1">
            <a:spLocks/>
          </p:cNvSpPr>
          <p:nvPr/>
        </p:nvSpPr>
        <p:spPr>
          <a:xfrm>
            <a:off x="24992838" y="5640497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 err="1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6483C3-331A-E849-BE83-CBD448C97F82}"/>
              </a:ext>
            </a:extLst>
          </p:cNvPr>
          <p:cNvCxnSpPr>
            <a:cxnSpLocks/>
          </p:cNvCxnSpPr>
          <p:nvPr/>
        </p:nvCxnSpPr>
        <p:spPr>
          <a:xfrm>
            <a:off x="13407390" y="18516600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61D8D7D1-9ECD-35CC-62CB-C21DAB2155F9}"/>
              </a:ext>
            </a:extLst>
          </p:cNvPr>
          <p:cNvSpPr txBox="1">
            <a:spLocks/>
          </p:cNvSpPr>
          <p:nvPr/>
        </p:nvSpPr>
        <p:spPr>
          <a:xfrm>
            <a:off x="13421106" y="17551400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A0806B-D28A-38DF-BDB0-77BE1B747A2D}"/>
              </a:ext>
            </a:extLst>
          </p:cNvPr>
          <p:cNvSpPr txBox="1"/>
          <p:nvPr/>
        </p:nvSpPr>
        <p:spPr>
          <a:xfrm>
            <a:off x="13451840" y="18881970"/>
            <a:ext cx="9756648" cy="69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Curriculum developed by Chinese and international collaborators.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Training Components:</a:t>
            </a:r>
          </a:p>
          <a:p>
            <a:pPr marL="576072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Fundamentals of HIV (epidemiology, natural history, pathogenesis)</a:t>
            </a:r>
          </a:p>
          <a:p>
            <a:pPr marL="576072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Patient treatment options – HIV and STIs</a:t>
            </a:r>
          </a:p>
          <a:p>
            <a:pPr marL="576072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Diagnoses and clinical issues</a:t>
            </a:r>
          </a:p>
          <a:p>
            <a:pPr marL="576072" indent="-347472">
              <a:spcAft>
                <a:spcPts val="24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Behavioral risk reduction counseling and stigma reduction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Training Structure:</a:t>
            </a:r>
          </a:p>
          <a:p>
            <a:pPr marL="566928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10-day group training on HIV/STI prevention, treatment, counseling treatment</a:t>
            </a:r>
          </a:p>
          <a:p>
            <a:pPr marL="566928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Return to clinical practice for 2 months</a:t>
            </a:r>
          </a:p>
          <a:p>
            <a:pPr marL="566928" indent="-347472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Two 2-day booster sessions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F92CF6-5930-6C9B-3C1D-A5C08173AFA5}"/>
              </a:ext>
            </a:extLst>
          </p:cNvPr>
          <p:cNvCxnSpPr>
            <a:cxnSpLocks/>
          </p:cNvCxnSpPr>
          <p:nvPr/>
        </p:nvCxnSpPr>
        <p:spPr>
          <a:xfrm>
            <a:off x="24988266" y="18503900"/>
            <a:ext cx="9756648" cy="0"/>
          </a:xfrm>
          <a:prstGeom prst="line">
            <a:avLst/>
          </a:prstGeom>
          <a:ln w="381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5D62000D-F8A2-52F7-5A42-C8B7CAB1F121}"/>
              </a:ext>
            </a:extLst>
          </p:cNvPr>
          <p:cNvSpPr txBox="1">
            <a:spLocks/>
          </p:cNvSpPr>
          <p:nvPr/>
        </p:nvSpPr>
        <p:spPr>
          <a:xfrm>
            <a:off x="25001982" y="17538700"/>
            <a:ext cx="9756648" cy="914400"/>
          </a:xfrm>
          <a:prstGeom prst="rect">
            <a:avLst/>
          </a:prstGeom>
        </p:spPr>
        <p:txBody>
          <a:bodyPr lIns="0" tIns="0" rIns="0" bIns="0" anchor="b">
            <a:normAutofit fontScale="97500"/>
          </a:bodyPr>
          <a:lstStyle>
            <a:lvl1pPr algn="ctr" defTabSz="3204888" rtl="0" eaLnBrk="1" latinLnBrk="0" hangingPunct="1">
              <a:spcBef>
                <a:spcPct val="0"/>
              </a:spcBef>
              <a:buNone/>
              <a:defRPr sz="15401" kern="120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5400" b="1" dirty="0" err="1">
                <a:solidFill>
                  <a:srgbClr val="4E3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4BDBDA-047A-9E3A-D019-0E1D825A519D}"/>
              </a:ext>
            </a:extLst>
          </p:cNvPr>
          <p:cNvSpPr txBox="1"/>
          <p:nvPr/>
        </p:nvSpPr>
        <p:spPr>
          <a:xfrm>
            <a:off x="24983694" y="18881968"/>
            <a:ext cx="9756648" cy="4893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Integrating HIV and STI training into medical education in China can be an effective strategy for reducing the country’s HIV and STI epidemics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38% lower odds of STI infection 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(gonorrhea and </a:t>
            </a:r>
            <a:r>
              <a:rPr lang="en-US" sz="2400" i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Chlamydia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at </a:t>
            </a:r>
            <a:b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9-month follow-up among intervention patients compared with controls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78% lower odds of unprotected sex </a:t>
            </a: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at 9-month follow-up among intervention patients compared with controls; however, unprotected sex remained high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Greater HIV knowledge, less stigmatizing attitudes toward PLWH, and greater satisfaction with physician among intervention patients compared with controls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1868C46-1D38-2ECE-4ABF-533BEF20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4301"/>
              </p:ext>
            </p:extLst>
          </p:nvPr>
        </p:nvGraphicFramePr>
        <p:xfrm>
          <a:off x="25001982" y="7104421"/>
          <a:ext cx="9756648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62">
                  <a:extLst>
                    <a:ext uri="{9D8B030D-6E8A-4147-A177-3AD203B41FA5}">
                      <a16:colId xmlns:a16="http://schemas.microsoft.com/office/drawing/2014/main" val="2187842558"/>
                    </a:ext>
                  </a:extLst>
                </a:gridCol>
                <a:gridCol w="2439162">
                  <a:extLst>
                    <a:ext uri="{9D8B030D-6E8A-4147-A177-3AD203B41FA5}">
                      <a16:colId xmlns:a16="http://schemas.microsoft.com/office/drawing/2014/main" val="4001592762"/>
                    </a:ext>
                  </a:extLst>
                </a:gridCol>
                <a:gridCol w="2439162">
                  <a:extLst>
                    <a:ext uri="{9D8B030D-6E8A-4147-A177-3AD203B41FA5}">
                      <a16:colId xmlns:a16="http://schemas.microsoft.com/office/drawing/2014/main" val="2294053052"/>
                    </a:ext>
                  </a:extLst>
                </a:gridCol>
                <a:gridCol w="2439162">
                  <a:extLst>
                    <a:ext uri="{9D8B030D-6E8A-4147-A177-3AD203B41FA5}">
                      <a16:colId xmlns:a16="http://schemas.microsoft.com/office/drawing/2014/main" val="106598506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Outcomes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9-month FU)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Intervention</a:t>
                      </a:r>
                      <a:endParaRPr lang="en-US" sz="2400"/>
                    </a:p>
                  </a:txBody>
                  <a:tcPr anchor="b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lang="en-US" sz="2400"/>
                    </a:p>
                  </a:txBody>
                  <a:tcPr anchor="b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/ b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2395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Prevalence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11.4%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40.4%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= 0.62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(0.46-0.84)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66227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Unprotected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Sex, past 6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= 0.22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(0.12-0.42)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8068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14.94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2.13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(1.52-2.73)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22507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Attitudes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toward PLWH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7.15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1.51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(0.97-2.05)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24678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Satisfaction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w/Physician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2.43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048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0.22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(0.15-0.30)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3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11543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CC4739BB-F600-E91B-E9FF-FBAB0DA939D4}"/>
              </a:ext>
            </a:extLst>
          </p:cNvPr>
          <p:cNvSpPr txBox="1"/>
          <p:nvPr/>
        </p:nvSpPr>
        <p:spPr>
          <a:xfrm>
            <a:off x="24983694" y="15066146"/>
            <a:ext cx="97635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Cluster analyses used to account for nested design (county and physician levels). Additional controls: gender, marital status, employment. Missing data handled using last-observation carry </a:t>
            </a:r>
            <a:b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forward method.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8F1802-4268-D8C9-1A9C-37FA429C18E8}"/>
              </a:ext>
            </a:extLst>
          </p:cNvPr>
          <p:cNvSpPr txBox="1"/>
          <p:nvPr/>
        </p:nvSpPr>
        <p:spPr>
          <a:xfrm>
            <a:off x="11278955" y="24701615"/>
            <a:ext cx="2347967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Research was supported by NIH R01 MH75639. ClinicalTrials.gov Identifier: NCT00644150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E1169D-3E91-DABD-2887-922964AA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64" y="1315577"/>
            <a:ext cx="5961487" cy="29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AFEB0CB-3798-B706-EA4B-005755C9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0"/>
            <a:ext cx="8261405" cy="54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6F588D-DF40-4248-838A-4A1A4DAE7B62}" vid="{1EF82CC2-2C0C-2E40-AD6C-7F442DFFF5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535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Neal</dc:creator>
  <cp:lastModifiedBy>Yin, Neal</cp:lastModifiedBy>
  <cp:revision>3</cp:revision>
  <dcterms:created xsi:type="dcterms:W3CDTF">2022-08-01T18:36:34Z</dcterms:created>
  <dcterms:modified xsi:type="dcterms:W3CDTF">2022-08-01T21:28:13Z</dcterms:modified>
</cp:coreProperties>
</file>