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3" r:id="rId1"/>
  </p:sldMasterIdLst>
  <p:notesMasterIdLst>
    <p:notesMasterId r:id="rId3"/>
  </p:notesMasterIdLst>
  <p:sldIdLst>
    <p:sldId id="256" r:id="rId2"/>
  </p:sldIdLst>
  <p:sldSz cx="36576000" cy="25603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95F36"/>
    <a:srgbClr val="008F00"/>
    <a:srgbClr val="009051"/>
    <a:srgbClr val="005400"/>
    <a:srgbClr val="113700"/>
    <a:srgbClr val="416758"/>
    <a:srgbClr val="004F00"/>
    <a:srgbClr val="084B07"/>
    <a:srgbClr val="F3FEE5"/>
    <a:srgbClr val="4E8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6547"/>
    <p:restoredTop sz="97987"/>
  </p:normalViewPr>
  <p:slideViewPr>
    <p:cSldViewPr snapToGrid="0">
      <p:cViewPr>
        <p:scale>
          <a:sx n="38" d="100"/>
          <a:sy n="38" d="100"/>
        </p:scale>
        <p:origin x="2568" y="608"/>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D7B5D2-735D-5F42-8954-69AF596F0804}" type="datetimeFigureOut">
              <a:rPr lang="en-US" smtClean="0"/>
              <a:t>8/3/22</a:t>
            </a:fld>
            <a:endParaRPr lang="en-US"/>
          </a:p>
        </p:txBody>
      </p:sp>
      <p:sp>
        <p:nvSpPr>
          <p:cNvPr id="4" name="Slide Image Placeholder 3"/>
          <p:cNvSpPr>
            <a:spLocks noGrp="1" noRot="1" noChangeAspect="1"/>
          </p:cNvSpPr>
          <p:nvPr>
            <p:ph type="sldImg" idx="2"/>
          </p:nvPr>
        </p:nvSpPr>
        <p:spPr>
          <a:xfrm>
            <a:off x="1225550" y="1143000"/>
            <a:ext cx="44069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FC5F4A-4CF2-814A-B4E4-72659399A6E4}" type="slidenum">
              <a:rPr lang="en-US" smtClean="0"/>
              <a:t>‹#›</a:t>
            </a:fld>
            <a:endParaRPr lang="en-US"/>
          </a:p>
        </p:txBody>
      </p:sp>
    </p:spTree>
    <p:extLst>
      <p:ext uri="{BB962C8B-B14F-4D97-AF65-F5344CB8AC3E}">
        <p14:creationId xmlns:p14="http://schemas.microsoft.com/office/powerpoint/2010/main" val="1373732516"/>
      </p:ext>
    </p:extLst>
  </p:cSld>
  <p:clrMap bg1="lt1" tx1="dk1" bg2="lt2" tx2="dk2" accent1="accent1" accent2="accent2" accent3="accent3" accent4="accent4" accent5="accent5" accent6="accent6" hlink="hlink" folHlink="folHlink"/>
  <p:notesStyle>
    <a:lvl1pPr marL="0" algn="l" defTabSz="3657600" rtl="0" eaLnBrk="1" latinLnBrk="0" hangingPunct="1">
      <a:defRPr sz="4800" kern="1200">
        <a:solidFill>
          <a:schemeClr val="tx1"/>
        </a:solidFill>
        <a:latin typeface="+mn-lt"/>
        <a:ea typeface="+mn-ea"/>
        <a:cs typeface="+mn-cs"/>
      </a:defRPr>
    </a:lvl1pPr>
    <a:lvl2pPr marL="1828800" algn="l" defTabSz="3657600" rtl="0" eaLnBrk="1" latinLnBrk="0" hangingPunct="1">
      <a:defRPr sz="4800" kern="1200">
        <a:solidFill>
          <a:schemeClr val="tx1"/>
        </a:solidFill>
        <a:latin typeface="+mn-lt"/>
        <a:ea typeface="+mn-ea"/>
        <a:cs typeface="+mn-cs"/>
      </a:defRPr>
    </a:lvl2pPr>
    <a:lvl3pPr marL="3657600" algn="l" defTabSz="3657600" rtl="0" eaLnBrk="1" latinLnBrk="0" hangingPunct="1">
      <a:defRPr sz="4800" kern="1200">
        <a:solidFill>
          <a:schemeClr val="tx1"/>
        </a:solidFill>
        <a:latin typeface="+mn-lt"/>
        <a:ea typeface="+mn-ea"/>
        <a:cs typeface="+mn-cs"/>
      </a:defRPr>
    </a:lvl3pPr>
    <a:lvl4pPr marL="5486400" algn="l" defTabSz="3657600" rtl="0" eaLnBrk="1" latinLnBrk="0" hangingPunct="1">
      <a:defRPr sz="4800" kern="1200">
        <a:solidFill>
          <a:schemeClr val="tx1"/>
        </a:solidFill>
        <a:latin typeface="+mn-lt"/>
        <a:ea typeface="+mn-ea"/>
        <a:cs typeface="+mn-cs"/>
      </a:defRPr>
    </a:lvl4pPr>
    <a:lvl5pPr marL="7315200" algn="l" defTabSz="3657600" rtl="0" eaLnBrk="1" latinLnBrk="0" hangingPunct="1">
      <a:defRPr sz="4800" kern="1200">
        <a:solidFill>
          <a:schemeClr val="tx1"/>
        </a:solidFill>
        <a:latin typeface="+mn-lt"/>
        <a:ea typeface="+mn-ea"/>
        <a:cs typeface="+mn-cs"/>
      </a:defRPr>
    </a:lvl5pPr>
    <a:lvl6pPr marL="9144000" algn="l" defTabSz="3657600" rtl="0" eaLnBrk="1" latinLnBrk="0" hangingPunct="1">
      <a:defRPr sz="4800" kern="1200">
        <a:solidFill>
          <a:schemeClr val="tx1"/>
        </a:solidFill>
        <a:latin typeface="+mn-lt"/>
        <a:ea typeface="+mn-ea"/>
        <a:cs typeface="+mn-cs"/>
      </a:defRPr>
    </a:lvl6pPr>
    <a:lvl7pPr marL="10972800" algn="l" defTabSz="3657600" rtl="0" eaLnBrk="1" latinLnBrk="0" hangingPunct="1">
      <a:defRPr sz="4800" kern="1200">
        <a:solidFill>
          <a:schemeClr val="tx1"/>
        </a:solidFill>
        <a:latin typeface="+mn-lt"/>
        <a:ea typeface="+mn-ea"/>
        <a:cs typeface="+mn-cs"/>
      </a:defRPr>
    </a:lvl7pPr>
    <a:lvl8pPr marL="12801600" algn="l" defTabSz="3657600" rtl="0" eaLnBrk="1" latinLnBrk="0" hangingPunct="1">
      <a:defRPr sz="4800" kern="1200">
        <a:solidFill>
          <a:schemeClr val="tx1"/>
        </a:solidFill>
        <a:latin typeface="+mn-lt"/>
        <a:ea typeface="+mn-ea"/>
        <a:cs typeface="+mn-cs"/>
      </a:defRPr>
    </a:lvl8pPr>
    <a:lvl9pPr marL="14630400" algn="l" defTabSz="3657600" rtl="0" eaLnBrk="1" latinLnBrk="0" hangingPunct="1">
      <a:defRPr sz="4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FC5F4A-4CF2-814A-B4E4-72659399A6E4}" type="slidenum">
              <a:rPr lang="en-US" smtClean="0"/>
              <a:t>1</a:t>
            </a:fld>
            <a:endParaRPr lang="en-US"/>
          </a:p>
        </p:txBody>
      </p:sp>
    </p:spTree>
    <p:extLst>
      <p:ext uri="{BB962C8B-B14F-4D97-AF65-F5344CB8AC3E}">
        <p14:creationId xmlns:p14="http://schemas.microsoft.com/office/powerpoint/2010/main" val="1800975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4190155"/>
            <a:ext cx="31089600" cy="8913707"/>
          </a:xfrm>
        </p:spPr>
        <p:txBody>
          <a:bodyPr anchor="b"/>
          <a:lstStyle>
            <a:lvl1pPr algn="ctr">
              <a:defRPr sz="22400"/>
            </a:lvl1pPr>
          </a:lstStyle>
          <a:p>
            <a:r>
              <a:rPr lang="en-US"/>
              <a:t>Click to edit Master title style</a:t>
            </a:r>
            <a:endParaRPr lang="en-US" dirty="0"/>
          </a:p>
        </p:txBody>
      </p:sp>
      <p:sp>
        <p:nvSpPr>
          <p:cNvPr id="3" name="Subtitle 2"/>
          <p:cNvSpPr>
            <a:spLocks noGrp="1"/>
          </p:cNvSpPr>
          <p:nvPr>
            <p:ph type="subTitle" idx="1"/>
          </p:nvPr>
        </p:nvSpPr>
        <p:spPr>
          <a:xfrm>
            <a:off x="4572000" y="13447609"/>
            <a:ext cx="27432000" cy="6181511"/>
          </a:xfrm>
        </p:spPr>
        <p:txBody>
          <a:bodyPr/>
          <a:lstStyle>
            <a:lvl1pPr marL="0" indent="0" algn="ctr">
              <a:buNone/>
              <a:defRPr sz="8960"/>
            </a:lvl1pPr>
            <a:lvl2pPr marL="1706865" indent="0" algn="ctr">
              <a:buNone/>
              <a:defRPr sz="7467"/>
            </a:lvl2pPr>
            <a:lvl3pPr marL="3413730" indent="0" algn="ctr">
              <a:buNone/>
              <a:defRPr sz="6720"/>
            </a:lvl3pPr>
            <a:lvl4pPr marL="5120594" indent="0" algn="ctr">
              <a:buNone/>
              <a:defRPr sz="5973"/>
            </a:lvl4pPr>
            <a:lvl5pPr marL="6827459" indent="0" algn="ctr">
              <a:buNone/>
              <a:defRPr sz="5973"/>
            </a:lvl5pPr>
            <a:lvl6pPr marL="8534324" indent="0" algn="ctr">
              <a:buNone/>
              <a:defRPr sz="5973"/>
            </a:lvl6pPr>
            <a:lvl7pPr marL="10241189" indent="0" algn="ctr">
              <a:buNone/>
              <a:defRPr sz="5973"/>
            </a:lvl7pPr>
            <a:lvl8pPr marL="11948053" indent="0" algn="ctr">
              <a:buNone/>
              <a:defRPr sz="5973"/>
            </a:lvl8pPr>
            <a:lvl9pPr marL="13654918" indent="0" algn="ctr">
              <a:buNone/>
              <a:defRPr sz="597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0E601D-7440-6E4A-BCEE-DB29401721EA}" type="datetimeFigureOut">
              <a:rPr lang="en-US" smtClean="0"/>
              <a:t>8/3/22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3F8C8-035D-6648-A98E-74AD182B792B}" type="slidenum">
              <a:rPr lang="en-US" smtClean="0"/>
              <a:t>‹#›</a:t>
            </a:fld>
            <a:endParaRPr lang="en-US"/>
          </a:p>
        </p:txBody>
      </p:sp>
    </p:spTree>
    <p:extLst>
      <p:ext uri="{BB962C8B-B14F-4D97-AF65-F5344CB8AC3E}">
        <p14:creationId xmlns:p14="http://schemas.microsoft.com/office/powerpoint/2010/main" val="1647059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0E601D-7440-6E4A-BCEE-DB29401721EA}" type="datetimeFigureOut">
              <a:rPr lang="en-US" smtClean="0"/>
              <a:t>8/3/22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3F8C8-035D-6648-A98E-74AD182B792B}" type="slidenum">
              <a:rPr lang="en-US" smtClean="0"/>
              <a:t>‹#›</a:t>
            </a:fld>
            <a:endParaRPr lang="en-US"/>
          </a:p>
        </p:txBody>
      </p:sp>
    </p:spTree>
    <p:extLst>
      <p:ext uri="{BB962C8B-B14F-4D97-AF65-F5344CB8AC3E}">
        <p14:creationId xmlns:p14="http://schemas.microsoft.com/office/powerpoint/2010/main" val="1587594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174702" y="1363133"/>
            <a:ext cx="7886700" cy="216975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514602" y="1363133"/>
            <a:ext cx="23202900" cy="216975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0E601D-7440-6E4A-BCEE-DB29401721EA}" type="datetimeFigureOut">
              <a:rPr lang="en-US" smtClean="0"/>
              <a:t>8/3/22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3F8C8-035D-6648-A98E-74AD182B792B}" type="slidenum">
              <a:rPr lang="en-US" smtClean="0"/>
              <a:t>‹#›</a:t>
            </a:fld>
            <a:endParaRPr lang="en-US"/>
          </a:p>
        </p:txBody>
      </p:sp>
    </p:spTree>
    <p:extLst>
      <p:ext uri="{BB962C8B-B14F-4D97-AF65-F5344CB8AC3E}">
        <p14:creationId xmlns:p14="http://schemas.microsoft.com/office/powerpoint/2010/main" val="4067956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0E601D-7440-6E4A-BCEE-DB29401721EA}" type="datetimeFigureOut">
              <a:rPr lang="en-US" smtClean="0"/>
              <a:t>8/3/22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3F8C8-035D-6648-A98E-74AD182B792B}" type="slidenum">
              <a:rPr lang="en-US" smtClean="0"/>
              <a:t>‹#›</a:t>
            </a:fld>
            <a:endParaRPr lang="en-US"/>
          </a:p>
        </p:txBody>
      </p:sp>
    </p:spTree>
    <p:extLst>
      <p:ext uri="{BB962C8B-B14F-4D97-AF65-F5344CB8AC3E}">
        <p14:creationId xmlns:p14="http://schemas.microsoft.com/office/powerpoint/2010/main" val="219547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95552" y="6383028"/>
            <a:ext cx="31546800" cy="10650218"/>
          </a:xfrm>
        </p:spPr>
        <p:txBody>
          <a:bodyPr anchor="b"/>
          <a:lstStyle>
            <a:lvl1pPr>
              <a:defRPr sz="22400"/>
            </a:lvl1pPr>
          </a:lstStyle>
          <a:p>
            <a:r>
              <a:rPr lang="en-US"/>
              <a:t>Click to edit Master title style</a:t>
            </a:r>
            <a:endParaRPr lang="en-US" dirty="0"/>
          </a:p>
        </p:txBody>
      </p:sp>
      <p:sp>
        <p:nvSpPr>
          <p:cNvPr id="3" name="Text Placeholder 2"/>
          <p:cNvSpPr>
            <a:spLocks noGrp="1"/>
          </p:cNvSpPr>
          <p:nvPr>
            <p:ph type="body" idx="1"/>
          </p:nvPr>
        </p:nvSpPr>
        <p:spPr>
          <a:xfrm>
            <a:off x="2495552" y="17134001"/>
            <a:ext cx="31546800" cy="5600698"/>
          </a:xfrm>
        </p:spPr>
        <p:txBody>
          <a:bodyPr/>
          <a:lstStyle>
            <a:lvl1pPr marL="0" indent="0">
              <a:buNone/>
              <a:defRPr sz="8960">
                <a:solidFill>
                  <a:schemeClr val="tx1"/>
                </a:solidFill>
              </a:defRPr>
            </a:lvl1pPr>
            <a:lvl2pPr marL="1706865" indent="0">
              <a:buNone/>
              <a:defRPr sz="7467">
                <a:solidFill>
                  <a:schemeClr val="tx1">
                    <a:tint val="75000"/>
                  </a:schemeClr>
                </a:solidFill>
              </a:defRPr>
            </a:lvl2pPr>
            <a:lvl3pPr marL="3413730" indent="0">
              <a:buNone/>
              <a:defRPr sz="6720">
                <a:solidFill>
                  <a:schemeClr val="tx1">
                    <a:tint val="75000"/>
                  </a:schemeClr>
                </a:solidFill>
              </a:defRPr>
            </a:lvl3pPr>
            <a:lvl4pPr marL="5120594" indent="0">
              <a:buNone/>
              <a:defRPr sz="5973">
                <a:solidFill>
                  <a:schemeClr val="tx1">
                    <a:tint val="75000"/>
                  </a:schemeClr>
                </a:solidFill>
              </a:defRPr>
            </a:lvl4pPr>
            <a:lvl5pPr marL="6827459" indent="0">
              <a:buNone/>
              <a:defRPr sz="5973">
                <a:solidFill>
                  <a:schemeClr val="tx1">
                    <a:tint val="75000"/>
                  </a:schemeClr>
                </a:solidFill>
              </a:defRPr>
            </a:lvl5pPr>
            <a:lvl6pPr marL="8534324" indent="0">
              <a:buNone/>
              <a:defRPr sz="5973">
                <a:solidFill>
                  <a:schemeClr val="tx1">
                    <a:tint val="75000"/>
                  </a:schemeClr>
                </a:solidFill>
              </a:defRPr>
            </a:lvl6pPr>
            <a:lvl7pPr marL="10241189" indent="0">
              <a:buNone/>
              <a:defRPr sz="5973">
                <a:solidFill>
                  <a:schemeClr val="tx1">
                    <a:tint val="75000"/>
                  </a:schemeClr>
                </a:solidFill>
              </a:defRPr>
            </a:lvl7pPr>
            <a:lvl8pPr marL="11948053" indent="0">
              <a:buNone/>
              <a:defRPr sz="5973">
                <a:solidFill>
                  <a:schemeClr val="tx1">
                    <a:tint val="75000"/>
                  </a:schemeClr>
                </a:solidFill>
              </a:defRPr>
            </a:lvl8pPr>
            <a:lvl9pPr marL="13654918" indent="0">
              <a:buNone/>
              <a:defRPr sz="597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0E601D-7440-6E4A-BCEE-DB29401721EA}" type="datetimeFigureOut">
              <a:rPr lang="en-US" smtClean="0"/>
              <a:t>8/3/22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3F8C8-035D-6648-A98E-74AD182B792B}" type="slidenum">
              <a:rPr lang="en-US" smtClean="0"/>
              <a:t>‹#›</a:t>
            </a:fld>
            <a:endParaRPr lang="en-US"/>
          </a:p>
        </p:txBody>
      </p:sp>
    </p:spTree>
    <p:extLst>
      <p:ext uri="{BB962C8B-B14F-4D97-AF65-F5344CB8AC3E}">
        <p14:creationId xmlns:p14="http://schemas.microsoft.com/office/powerpoint/2010/main" val="2257108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14600" y="6815667"/>
            <a:ext cx="15544800" cy="162449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8516600" y="6815667"/>
            <a:ext cx="15544800" cy="162449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0E601D-7440-6E4A-BCEE-DB29401721EA}" type="datetimeFigureOut">
              <a:rPr lang="en-US" smtClean="0"/>
              <a:t>8/3/22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83F8C8-035D-6648-A98E-74AD182B792B}" type="slidenum">
              <a:rPr lang="en-US" smtClean="0"/>
              <a:t>‹#›</a:t>
            </a:fld>
            <a:endParaRPr lang="en-US"/>
          </a:p>
        </p:txBody>
      </p:sp>
    </p:spTree>
    <p:extLst>
      <p:ext uri="{BB962C8B-B14F-4D97-AF65-F5344CB8AC3E}">
        <p14:creationId xmlns:p14="http://schemas.microsoft.com/office/powerpoint/2010/main" val="3782614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363139"/>
            <a:ext cx="31546800" cy="494876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519368" y="6276342"/>
            <a:ext cx="15473360" cy="3075938"/>
          </a:xfrm>
        </p:spPr>
        <p:txBody>
          <a:bodyPr anchor="b"/>
          <a:lstStyle>
            <a:lvl1pPr marL="0" indent="0">
              <a:buNone/>
              <a:defRPr sz="8960" b="1"/>
            </a:lvl1pPr>
            <a:lvl2pPr marL="1706865" indent="0">
              <a:buNone/>
              <a:defRPr sz="7467" b="1"/>
            </a:lvl2pPr>
            <a:lvl3pPr marL="3413730" indent="0">
              <a:buNone/>
              <a:defRPr sz="6720" b="1"/>
            </a:lvl3pPr>
            <a:lvl4pPr marL="5120594" indent="0">
              <a:buNone/>
              <a:defRPr sz="5973" b="1"/>
            </a:lvl4pPr>
            <a:lvl5pPr marL="6827459" indent="0">
              <a:buNone/>
              <a:defRPr sz="5973" b="1"/>
            </a:lvl5pPr>
            <a:lvl6pPr marL="8534324" indent="0">
              <a:buNone/>
              <a:defRPr sz="5973" b="1"/>
            </a:lvl6pPr>
            <a:lvl7pPr marL="10241189" indent="0">
              <a:buNone/>
              <a:defRPr sz="5973" b="1"/>
            </a:lvl7pPr>
            <a:lvl8pPr marL="11948053" indent="0">
              <a:buNone/>
              <a:defRPr sz="5973" b="1"/>
            </a:lvl8pPr>
            <a:lvl9pPr marL="13654918" indent="0">
              <a:buNone/>
              <a:defRPr sz="5973" b="1"/>
            </a:lvl9pPr>
          </a:lstStyle>
          <a:p>
            <a:pPr lvl="0"/>
            <a:r>
              <a:rPr lang="en-US"/>
              <a:t>Click to edit Master text styles</a:t>
            </a:r>
          </a:p>
        </p:txBody>
      </p:sp>
      <p:sp>
        <p:nvSpPr>
          <p:cNvPr id="4" name="Content Placeholder 3"/>
          <p:cNvSpPr>
            <a:spLocks noGrp="1"/>
          </p:cNvSpPr>
          <p:nvPr>
            <p:ph sz="half" idx="2"/>
          </p:nvPr>
        </p:nvSpPr>
        <p:spPr>
          <a:xfrm>
            <a:off x="2519368" y="9352280"/>
            <a:ext cx="15473360" cy="137557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8516602" y="6276342"/>
            <a:ext cx="15549564" cy="3075938"/>
          </a:xfrm>
        </p:spPr>
        <p:txBody>
          <a:bodyPr anchor="b"/>
          <a:lstStyle>
            <a:lvl1pPr marL="0" indent="0">
              <a:buNone/>
              <a:defRPr sz="8960" b="1"/>
            </a:lvl1pPr>
            <a:lvl2pPr marL="1706865" indent="0">
              <a:buNone/>
              <a:defRPr sz="7467" b="1"/>
            </a:lvl2pPr>
            <a:lvl3pPr marL="3413730" indent="0">
              <a:buNone/>
              <a:defRPr sz="6720" b="1"/>
            </a:lvl3pPr>
            <a:lvl4pPr marL="5120594" indent="0">
              <a:buNone/>
              <a:defRPr sz="5973" b="1"/>
            </a:lvl4pPr>
            <a:lvl5pPr marL="6827459" indent="0">
              <a:buNone/>
              <a:defRPr sz="5973" b="1"/>
            </a:lvl5pPr>
            <a:lvl6pPr marL="8534324" indent="0">
              <a:buNone/>
              <a:defRPr sz="5973" b="1"/>
            </a:lvl6pPr>
            <a:lvl7pPr marL="10241189" indent="0">
              <a:buNone/>
              <a:defRPr sz="5973" b="1"/>
            </a:lvl7pPr>
            <a:lvl8pPr marL="11948053" indent="0">
              <a:buNone/>
              <a:defRPr sz="5973" b="1"/>
            </a:lvl8pPr>
            <a:lvl9pPr marL="13654918" indent="0">
              <a:buNone/>
              <a:defRPr sz="5973" b="1"/>
            </a:lvl9pPr>
          </a:lstStyle>
          <a:p>
            <a:pPr lvl="0"/>
            <a:r>
              <a:rPr lang="en-US"/>
              <a:t>Click to edit Master text styles</a:t>
            </a:r>
          </a:p>
        </p:txBody>
      </p:sp>
      <p:sp>
        <p:nvSpPr>
          <p:cNvPr id="6" name="Content Placeholder 5"/>
          <p:cNvSpPr>
            <a:spLocks noGrp="1"/>
          </p:cNvSpPr>
          <p:nvPr>
            <p:ph sz="quarter" idx="4"/>
          </p:nvPr>
        </p:nvSpPr>
        <p:spPr>
          <a:xfrm>
            <a:off x="18516602" y="9352280"/>
            <a:ext cx="15549564" cy="137557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0E601D-7440-6E4A-BCEE-DB29401721EA}" type="datetimeFigureOut">
              <a:rPr lang="en-US" smtClean="0"/>
              <a:t>8/3/22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83F8C8-035D-6648-A98E-74AD182B792B}" type="slidenum">
              <a:rPr lang="en-US" smtClean="0"/>
              <a:t>‹#›</a:t>
            </a:fld>
            <a:endParaRPr lang="en-US"/>
          </a:p>
        </p:txBody>
      </p:sp>
    </p:spTree>
    <p:extLst>
      <p:ext uri="{BB962C8B-B14F-4D97-AF65-F5344CB8AC3E}">
        <p14:creationId xmlns:p14="http://schemas.microsoft.com/office/powerpoint/2010/main" val="114588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0E601D-7440-6E4A-BCEE-DB29401721EA}" type="datetimeFigureOut">
              <a:rPr lang="en-US" smtClean="0"/>
              <a:t>8/3/22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83F8C8-035D-6648-A98E-74AD182B792B}" type="slidenum">
              <a:rPr lang="en-US" smtClean="0"/>
              <a:t>‹#›</a:t>
            </a:fld>
            <a:endParaRPr lang="en-US"/>
          </a:p>
        </p:txBody>
      </p:sp>
    </p:spTree>
    <p:extLst>
      <p:ext uri="{BB962C8B-B14F-4D97-AF65-F5344CB8AC3E}">
        <p14:creationId xmlns:p14="http://schemas.microsoft.com/office/powerpoint/2010/main" val="2201036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0E601D-7440-6E4A-BCEE-DB29401721EA}" type="datetimeFigureOut">
              <a:rPr lang="en-US" smtClean="0"/>
              <a:t>8/3/22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83F8C8-035D-6648-A98E-74AD182B792B}" type="slidenum">
              <a:rPr lang="en-US" smtClean="0"/>
              <a:t>‹#›</a:t>
            </a:fld>
            <a:endParaRPr lang="en-US"/>
          </a:p>
        </p:txBody>
      </p:sp>
    </p:spTree>
    <p:extLst>
      <p:ext uri="{BB962C8B-B14F-4D97-AF65-F5344CB8AC3E}">
        <p14:creationId xmlns:p14="http://schemas.microsoft.com/office/powerpoint/2010/main" val="1200900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706880"/>
            <a:ext cx="11796712" cy="5974080"/>
          </a:xfrm>
        </p:spPr>
        <p:txBody>
          <a:bodyPr anchor="b"/>
          <a:lstStyle>
            <a:lvl1pPr>
              <a:defRPr sz="11947"/>
            </a:lvl1pPr>
          </a:lstStyle>
          <a:p>
            <a:r>
              <a:rPr lang="en-US"/>
              <a:t>Click to edit Master title style</a:t>
            </a:r>
            <a:endParaRPr lang="en-US" dirty="0"/>
          </a:p>
        </p:txBody>
      </p:sp>
      <p:sp>
        <p:nvSpPr>
          <p:cNvPr id="3" name="Content Placeholder 2"/>
          <p:cNvSpPr>
            <a:spLocks noGrp="1"/>
          </p:cNvSpPr>
          <p:nvPr>
            <p:ph idx="1"/>
          </p:nvPr>
        </p:nvSpPr>
        <p:spPr>
          <a:xfrm>
            <a:off x="15549564" y="3686392"/>
            <a:ext cx="18516600" cy="18194867"/>
          </a:xfrm>
        </p:spPr>
        <p:txBody>
          <a:bodyPr/>
          <a:lstStyle>
            <a:lvl1pPr>
              <a:defRPr sz="11947"/>
            </a:lvl1pPr>
            <a:lvl2pPr>
              <a:defRPr sz="10453"/>
            </a:lvl2pPr>
            <a:lvl3pPr>
              <a:defRPr sz="8960"/>
            </a:lvl3pPr>
            <a:lvl4pPr>
              <a:defRPr sz="7467"/>
            </a:lvl4pPr>
            <a:lvl5pPr>
              <a:defRPr sz="7467"/>
            </a:lvl5pPr>
            <a:lvl6pPr>
              <a:defRPr sz="7467"/>
            </a:lvl6pPr>
            <a:lvl7pPr>
              <a:defRPr sz="7467"/>
            </a:lvl7pPr>
            <a:lvl8pPr>
              <a:defRPr sz="7467"/>
            </a:lvl8pPr>
            <a:lvl9pPr>
              <a:defRPr sz="74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19364" y="7680960"/>
            <a:ext cx="11796712" cy="14229929"/>
          </a:xfrm>
        </p:spPr>
        <p:txBody>
          <a:bodyPr/>
          <a:lstStyle>
            <a:lvl1pPr marL="0" indent="0">
              <a:buNone/>
              <a:defRPr sz="5973"/>
            </a:lvl1pPr>
            <a:lvl2pPr marL="1706865" indent="0">
              <a:buNone/>
              <a:defRPr sz="5227"/>
            </a:lvl2pPr>
            <a:lvl3pPr marL="3413730" indent="0">
              <a:buNone/>
              <a:defRPr sz="4480"/>
            </a:lvl3pPr>
            <a:lvl4pPr marL="5120594" indent="0">
              <a:buNone/>
              <a:defRPr sz="3733"/>
            </a:lvl4pPr>
            <a:lvl5pPr marL="6827459" indent="0">
              <a:buNone/>
              <a:defRPr sz="3733"/>
            </a:lvl5pPr>
            <a:lvl6pPr marL="8534324" indent="0">
              <a:buNone/>
              <a:defRPr sz="3733"/>
            </a:lvl6pPr>
            <a:lvl7pPr marL="10241189" indent="0">
              <a:buNone/>
              <a:defRPr sz="3733"/>
            </a:lvl7pPr>
            <a:lvl8pPr marL="11948053" indent="0">
              <a:buNone/>
              <a:defRPr sz="3733"/>
            </a:lvl8pPr>
            <a:lvl9pPr marL="13654918" indent="0">
              <a:buNone/>
              <a:defRPr sz="3733"/>
            </a:lvl9pPr>
          </a:lstStyle>
          <a:p>
            <a:pPr lvl="0"/>
            <a:r>
              <a:rPr lang="en-US"/>
              <a:t>Click to edit Master text styles</a:t>
            </a:r>
          </a:p>
        </p:txBody>
      </p:sp>
      <p:sp>
        <p:nvSpPr>
          <p:cNvPr id="5" name="Date Placeholder 4"/>
          <p:cNvSpPr>
            <a:spLocks noGrp="1"/>
          </p:cNvSpPr>
          <p:nvPr>
            <p:ph type="dt" sz="half" idx="10"/>
          </p:nvPr>
        </p:nvSpPr>
        <p:spPr/>
        <p:txBody>
          <a:bodyPr/>
          <a:lstStyle/>
          <a:p>
            <a:fld id="{8C0E601D-7440-6E4A-BCEE-DB29401721EA}" type="datetimeFigureOut">
              <a:rPr lang="en-US" smtClean="0"/>
              <a:t>8/3/22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83F8C8-035D-6648-A98E-74AD182B792B}" type="slidenum">
              <a:rPr lang="en-US" smtClean="0"/>
              <a:t>‹#›</a:t>
            </a:fld>
            <a:endParaRPr lang="en-US"/>
          </a:p>
        </p:txBody>
      </p:sp>
    </p:spTree>
    <p:extLst>
      <p:ext uri="{BB962C8B-B14F-4D97-AF65-F5344CB8AC3E}">
        <p14:creationId xmlns:p14="http://schemas.microsoft.com/office/powerpoint/2010/main" val="214075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706880"/>
            <a:ext cx="11796712" cy="5974080"/>
          </a:xfrm>
        </p:spPr>
        <p:txBody>
          <a:bodyPr anchor="b"/>
          <a:lstStyle>
            <a:lvl1pPr>
              <a:defRPr sz="11947"/>
            </a:lvl1pPr>
          </a:lstStyle>
          <a:p>
            <a:r>
              <a:rPr lang="en-US"/>
              <a:t>Click to edit Master title style</a:t>
            </a:r>
            <a:endParaRPr lang="en-US" dirty="0"/>
          </a:p>
        </p:txBody>
      </p:sp>
      <p:sp>
        <p:nvSpPr>
          <p:cNvPr id="3" name="Picture Placeholder 2"/>
          <p:cNvSpPr>
            <a:spLocks noGrp="1" noChangeAspect="1"/>
          </p:cNvSpPr>
          <p:nvPr>
            <p:ph type="pic" idx="1"/>
          </p:nvPr>
        </p:nvSpPr>
        <p:spPr>
          <a:xfrm>
            <a:off x="15549564" y="3686392"/>
            <a:ext cx="18516600" cy="18194867"/>
          </a:xfrm>
        </p:spPr>
        <p:txBody>
          <a:bodyPr anchor="t"/>
          <a:lstStyle>
            <a:lvl1pPr marL="0" indent="0">
              <a:buNone/>
              <a:defRPr sz="11947"/>
            </a:lvl1pPr>
            <a:lvl2pPr marL="1706865" indent="0">
              <a:buNone/>
              <a:defRPr sz="10453"/>
            </a:lvl2pPr>
            <a:lvl3pPr marL="3413730" indent="0">
              <a:buNone/>
              <a:defRPr sz="8960"/>
            </a:lvl3pPr>
            <a:lvl4pPr marL="5120594" indent="0">
              <a:buNone/>
              <a:defRPr sz="7467"/>
            </a:lvl4pPr>
            <a:lvl5pPr marL="6827459" indent="0">
              <a:buNone/>
              <a:defRPr sz="7467"/>
            </a:lvl5pPr>
            <a:lvl6pPr marL="8534324" indent="0">
              <a:buNone/>
              <a:defRPr sz="7467"/>
            </a:lvl6pPr>
            <a:lvl7pPr marL="10241189" indent="0">
              <a:buNone/>
              <a:defRPr sz="7467"/>
            </a:lvl7pPr>
            <a:lvl8pPr marL="11948053" indent="0">
              <a:buNone/>
              <a:defRPr sz="7467"/>
            </a:lvl8pPr>
            <a:lvl9pPr marL="13654918" indent="0">
              <a:buNone/>
              <a:defRPr sz="7467"/>
            </a:lvl9pPr>
          </a:lstStyle>
          <a:p>
            <a:r>
              <a:rPr lang="en-US"/>
              <a:t>Click icon to add picture</a:t>
            </a:r>
            <a:endParaRPr lang="en-US" dirty="0"/>
          </a:p>
        </p:txBody>
      </p:sp>
      <p:sp>
        <p:nvSpPr>
          <p:cNvPr id="4" name="Text Placeholder 3"/>
          <p:cNvSpPr>
            <a:spLocks noGrp="1"/>
          </p:cNvSpPr>
          <p:nvPr>
            <p:ph type="body" sz="half" idx="2"/>
          </p:nvPr>
        </p:nvSpPr>
        <p:spPr>
          <a:xfrm>
            <a:off x="2519364" y="7680960"/>
            <a:ext cx="11796712" cy="14229929"/>
          </a:xfrm>
        </p:spPr>
        <p:txBody>
          <a:bodyPr/>
          <a:lstStyle>
            <a:lvl1pPr marL="0" indent="0">
              <a:buNone/>
              <a:defRPr sz="5973"/>
            </a:lvl1pPr>
            <a:lvl2pPr marL="1706865" indent="0">
              <a:buNone/>
              <a:defRPr sz="5227"/>
            </a:lvl2pPr>
            <a:lvl3pPr marL="3413730" indent="0">
              <a:buNone/>
              <a:defRPr sz="4480"/>
            </a:lvl3pPr>
            <a:lvl4pPr marL="5120594" indent="0">
              <a:buNone/>
              <a:defRPr sz="3733"/>
            </a:lvl4pPr>
            <a:lvl5pPr marL="6827459" indent="0">
              <a:buNone/>
              <a:defRPr sz="3733"/>
            </a:lvl5pPr>
            <a:lvl6pPr marL="8534324" indent="0">
              <a:buNone/>
              <a:defRPr sz="3733"/>
            </a:lvl6pPr>
            <a:lvl7pPr marL="10241189" indent="0">
              <a:buNone/>
              <a:defRPr sz="3733"/>
            </a:lvl7pPr>
            <a:lvl8pPr marL="11948053" indent="0">
              <a:buNone/>
              <a:defRPr sz="3733"/>
            </a:lvl8pPr>
            <a:lvl9pPr marL="13654918" indent="0">
              <a:buNone/>
              <a:defRPr sz="3733"/>
            </a:lvl9pPr>
          </a:lstStyle>
          <a:p>
            <a:pPr lvl="0"/>
            <a:r>
              <a:rPr lang="en-US"/>
              <a:t>Click to edit Master text styles</a:t>
            </a:r>
          </a:p>
        </p:txBody>
      </p:sp>
      <p:sp>
        <p:nvSpPr>
          <p:cNvPr id="5" name="Date Placeholder 4"/>
          <p:cNvSpPr>
            <a:spLocks noGrp="1"/>
          </p:cNvSpPr>
          <p:nvPr>
            <p:ph type="dt" sz="half" idx="10"/>
          </p:nvPr>
        </p:nvSpPr>
        <p:spPr/>
        <p:txBody>
          <a:bodyPr/>
          <a:lstStyle/>
          <a:p>
            <a:fld id="{8C0E601D-7440-6E4A-BCEE-DB29401721EA}" type="datetimeFigureOut">
              <a:rPr lang="en-US" smtClean="0"/>
              <a:t>8/3/22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83F8C8-035D-6648-A98E-74AD182B792B}" type="slidenum">
              <a:rPr lang="en-US" smtClean="0"/>
              <a:t>‹#›</a:t>
            </a:fld>
            <a:endParaRPr lang="en-US"/>
          </a:p>
        </p:txBody>
      </p:sp>
    </p:spTree>
    <p:extLst>
      <p:ext uri="{BB962C8B-B14F-4D97-AF65-F5344CB8AC3E}">
        <p14:creationId xmlns:p14="http://schemas.microsoft.com/office/powerpoint/2010/main" val="81548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4600" y="1363139"/>
            <a:ext cx="31546800" cy="494876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514600" y="6815667"/>
            <a:ext cx="31546800" cy="1624499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514600" y="23730379"/>
            <a:ext cx="8229600" cy="1363133"/>
          </a:xfrm>
          <a:prstGeom prst="rect">
            <a:avLst/>
          </a:prstGeom>
        </p:spPr>
        <p:txBody>
          <a:bodyPr vert="horz" lIns="91440" tIns="45720" rIns="91440" bIns="45720" rtlCol="0" anchor="ctr"/>
          <a:lstStyle>
            <a:lvl1pPr algn="l">
              <a:defRPr sz="4480">
                <a:solidFill>
                  <a:schemeClr val="tx1">
                    <a:tint val="75000"/>
                  </a:schemeClr>
                </a:solidFill>
              </a:defRPr>
            </a:lvl1pPr>
          </a:lstStyle>
          <a:p>
            <a:fld id="{8C0E601D-7440-6E4A-BCEE-DB29401721EA}" type="datetimeFigureOut">
              <a:rPr lang="en-US" smtClean="0"/>
              <a:t>8/3/22</a:t>
            </a:fld>
            <a:endParaRPr lang="en-US"/>
          </a:p>
        </p:txBody>
      </p:sp>
      <p:sp>
        <p:nvSpPr>
          <p:cNvPr id="5" name="Footer Placeholder 4"/>
          <p:cNvSpPr>
            <a:spLocks noGrp="1"/>
          </p:cNvSpPr>
          <p:nvPr>
            <p:ph type="ftr" sz="quarter" idx="3"/>
          </p:nvPr>
        </p:nvSpPr>
        <p:spPr>
          <a:xfrm>
            <a:off x="12115800" y="23730379"/>
            <a:ext cx="12344400" cy="1363133"/>
          </a:xfrm>
          <a:prstGeom prst="rect">
            <a:avLst/>
          </a:prstGeom>
        </p:spPr>
        <p:txBody>
          <a:bodyPr vert="horz" lIns="91440" tIns="45720" rIns="91440" bIns="45720" rtlCol="0" anchor="ctr"/>
          <a:lstStyle>
            <a:lvl1pPr algn="ctr">
              <a:defRPr sz="44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5831800" y="23730379"/>
            <a:ext cx="8229600" cy="1363133"/>
          </a:xfrm>
          <a:prstGeom prst="rect">
            <a:avLst/>
          </a:prstGeom>
        </p:spPr>
        <p:txBody>
          <a:bodyPr vert="horz" lIns="91440" tIns="45720" rIns="91440" bIns="45720" rtlCol="0" anchor="ctr"/>
          <a:lstStyle>
            <a:lvl1pPr algn="r">
              <a:defRPr sz="4480">
                <a:solidFill>
                  <a:schemeClr val="tx1">
                    <a:tint val="75000"/>
                  </a:schemeClr>
                </a:solidFill>
              </a:defRPr>
            </a:lvl1pPr>
          </a:lstStyle>
          <a:p>
            <a:fld id="{A383F8C8-035D-6648-A98E-74AD182B792B}" type="slidenum">
              <a:rPr lang="en-US" smtClean="0"/>
              <a:t>‹#›</a:t>
            </a:fld>
            <a:endParaRPr lang="en-US"/>
          </a:p>
        </p:txBody>
      </p:sp>
    </p:spTree>
    <p:extLst>
      <p:ext uri="{BB962C8B-B14F-4D97-AF65-F5344CB8AC3E}">
        <p14:creationId xmlns:p14="http://schemas.microsoft.com/office/powerpoint/2010/main" val="2487007336"/>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Lst>
  <p:txStyles>
    <p:titleStyle>
      <a:lvl1pPr algn="l" defTabSz="3413730" rtl="0" eaLnBrk="1" latinLnBrk="0" hangingPunct="1">
        <a:lnSpc>
          <a:spcPct val="90000"/>
        </a:lnSpc>
        <a:spcBef>
          <a:spcPct val="0"/>
        </a:spcBef>
        <a:buNone/>
        <a:defRPr sz="16427" kern="1200">
          <a:solidFill>
            <a:schemeClr val="tx1"/>
          </a:solidFill>
          <a:latin typeface="+mj-lt"/>
          <a:ea typeface="+mj-ea"/>
          <a:cs typeface="+mj-cs"/>
        </a:defRPr>
      </a:lvl1pPr>
    </p:titleStyle>
    <p:bodyStyle>
      <a:lvl1pPr marL="853432" indent="-853432" algn="l" defTabSz="3413730" rtl="0" eaLnBrk="1" latinLnBrk="0" hangingPunct="1">
        <a:lnSpc>
          <a:spcPct val="90000"/>
        </a:lnSpc>
        <a:spcBef>
          <a:spcPts val="3733"/>
        </a:spcBef>
        <a:buFont typeface="Arial" panose="020B0604020202020204" pitchFamily="34" charset="0"/>
        <a:buChar char="•"/>
        <a:defRPr sz="10453" kern="1200">
          <a:solidFill>
            <a:schemeClr val="tx1"/>
          </a:solidFill>
          <a:latin typeface="+mn-lt"/>
          <a:ea typeface="+mn-ea"/>
          <a:cs typeface="+mn-cs"/>
        </a:defRPr>
      </a:lvl1pPr>
      <a:lvl2pPr marL="2560297" indent="-853432" algn="l" defTabSz="3413730" rtl="0" eaLnBrk="1" latinLnBrk="0" hangingPunct="1">
        <a:lnSpc>
          <a:spcPct val="90000"/>
        </a:lnSpc>
        <a:spcBef>
          <a:spcPts val="1867"/>
        </a:spcBef>
        <a:buFont typeface="Arial" panose="020B0604020202020204" pitchFamily="34" charset="0"/>
        <a:buChar char="•"/>
        <a:defRPr sz="8960" kern="1200">
          <a:solidFill>
            <a:schemeClr val="tx1"/>
          </a:solidFill>
          <a:latin typeface="+mn-lt"/>
          <a:ea typeface="+mn-ea"/>
          <a:cs typeface="+mn-cs"/>
        </a:defRPr>
      </a:lvl2pPr>
      <a:lvl3pPr marL="4267162" indent="-853432" algn="l" defTabSz="3413730" rtl="0" eaLnBrk="1" latinLnBrk="0" hangingPunct="1">
        <a:lnSpc>
          <a:spcPct val="90000"/>
        </a:lnSpc>
        <a:spcBef>
          <a:spcPts val="1867"/>
        </a:spcBef>
        <a:buFont typeface="Arial" panose="020B0604020202020204" pitchFamily="34" charset="0"/>
        <a:buChar char="•"/>
        <a:defRPr sz="7467" kern="1200">
          <a:solidFill>
            <a:schemeClr val="tx1"/>
          </a:solidFill>
          <a:latin typeface="+mn-lt"/>
          <a:ea typeface="+mn-ea"/>
          <a:cs typeface="+mn-cs"/>
        </a:defRPr>
      </a:lvl3pPr>
      <a:lvl4pPr marL="5974027" indent="-853432" algn="l" defTabSz="3413730" rtl="0" eaLnBrk="1" latinLnBrk="0" hangingPunct="1">
        <a:lnSpc>
          <a:spcPct val="90000"/>
        </a:lnSpc>
        <a:spcBef>
          <a:spcPts val="1867"/>
        </a:spcBef>
        <a:buFont typeface="Arial" panose="020B0604020202020204" pitchFamily="34" charset="0"/>
        <a:buChar char="•"/>
        <a:defRPr sz="6720" kern="1200">
          <a:solidFill>
            <a:schemeClr val="tx1"/>
          </a:solidFill>
          <a:latin typeface="+mn-lt"/>
          <a:ea typeface="+mn-ea"/>
          <a:cs typeface="+mn-cs"/>
        </a:defRPr>
      </a:lvl4pPr>
      <a:lvl5pPr marL="7680891" indent="-853432" algn="l" defTabSz="3413730" rtl="0" eaLnBrk="1" latinLnBrk="0" hangingPunct="1">
        <a:lnSpc>
          <a:spcPct val="90000"/>
        </a:lnSpc>
        <a:spcBef>
          <a:spcPts val="1867"/>
        </a:spcBef>
        <a:buFont typeface="Arial" panose="020B0604020202020204" pitchFamily="34" charset="0"/>
        <a:buChar char="•"/>
        <a:defRPr sz="6720" kern="1200">
          <a:solidFill>
            <a:schemeClr val="tx1"/>
          </a:solidFill>
          <a:latin typeface="+mn-lt"/>
          <a:ea typeface="+mn-ea"/>
          <a:cs typeface="+mn-cs"/>
        </a:defRPr>
      </a:lvl5pPr>
      <a:lvl6pPr marL="9387756" indent="-853432" algn="l" defTabSz="3413730" rtl="0" eaLnBrk="1" latinLnBrk="0" hangingPunct="1">
        <a:lnSpc>
          <a:spcPct val="90000"/>
        </a:lnSpc>
        <a:spcBef>
          <a:spcPts val="1867"/>
        </a:spcBef>
        <a:buFont typeface="Arial" panose="020B0604020202020204" pitchFamily="34" charset="0"/>
        <a:buChar char="•"/>
        <a:defRPr sz="6720" kern="1200">
          <a:solidFill>
            <a:schemeClr val="tx1"/>
          </a:solidFill>
          <a:latin typeface="+mn-lt"/>
          <a:ea typeface="+mn-ea"/>
          <a:cs typeface="+mn-cs"/>
        </a:defRPr>
      </a:lvl6pPr>
      <a:lvl7pPr marL="11094621" indent="-853432" algn="l" defTabSz="3413730" rtl="0" eaLnBrk="1" latinLnBrk="0" hangingPunct="1">
        <a:lnSpc>
          <a:spcPct val="90000"/>
        </a:lnSpc>
        <a:spcBef>
          <a:spcPts val="1867"/>
        </a:spcBef>
        <a:buFont typeface="Arial" panose="020B0604020202020204" pitchFamily="34" charset="0"/>
        <a:buChar char="•"/>
        <a:defRPr sz="6720" kern="1200">
          <a:solidFill>
            <a:schemeClr val="tx1"/>
          </a:solidFill>
          <a:latin typeface="+mn-lt"/>
          <a:ea typeface="+mn-ea"/>
          <a:cs typeface="+mn-cs"/>
        </a:defRPr>
      </a:lvl7pPr>
      <a:lvl8pPr marL="12801486" indent="-853432" algn="l" defTabSz="3413730" rtl="0" eaLnBrk="1" latinLnBrk="0" hangingPunct="1">
        <a:lnSpc>
          <a:spcPct val="90000"/>
        </a:lnSpc>
        <a:spcBef>
          <a:spcPts val="1867"/>
        </a:spcBef>
        <a:buFont typeface="Arial" panose="020B0604020202020204" pitchFamily="34" charset="0"/>
        <a:buChar char="•"/>
        <a:defRPr sz="6720" kern="1200">
          <a:solidFill>
            <a:schemeClr val="tx1"/>
          </a:solidFill>
          <a:latin typeface="+mn-lt"/>
          <a:ea typeface="+mn-ea"/>
          <a:cs typeface="+mn-cs"/>
        </a:defRPr>
      </a:lvl8pPr>
      <a:lvl9pPr marL="14508350" indent="-853432" algn="l" defTabSz="3413730" rtl="0" eaLnBrk="1" latinLnBrk="0" hangingPunct="1">
        <a:lnSpc>
          <a:spcPct val="90000"/>
        </a:lnSpc>
        <a:spcBef>
          <a:spcPts val="1867"/>
        </a:spcBef>
        <a:buFont typeface="Arial" panose="020B0604020202020204" pitchFamily="34" charset="0"/>
        <a:buChar char="•"/>
        <a:defRPr sz="6720" kern="1200">
          <a:solidFill>
            <a:schemeClr val="tx1"/>
          </a:solidFill>
          <a:latin typeface="+mn-lt"/>
          <a:ea typeface="+mn-ea"/>
          <a:cs typeface="+mn-cs"/>
        </a:defRPr>
      </a:lvl9pPr>
    </p:bodyStyle>
    <p:otherStyle>
      <a:defPPr>
        <a:defRPr lang="en-US"/>
      </a:defPPr>
      <a:lvl1pPr marL="0" algn="l" defTabSz="3413730" rtl="0" eaLnBrk="1" latinLnBrk="0" hangingPunct="1">
        <a:defRPr sz="6720" kern="1200">
          <a:solidFill>
            <a:schemeClr val="tx1"/>
          </a:solidFill>
          <a:latin typeface="+mn-lt"/>
          <a:ea typeface="+mn-ea"/>
          <a:cs typeface="+mn-cs"/>
        </a:defRPr>
      </a:lvl1pPr>
      <a:lvl2pPr marL="1706865" algn="l" defTabSz="3413730" rtl="0" eaLnBrk="1" latinLnBrk="0" hangingPunct="1">
        <a:defRPr sz="6720" kern="1200">
          <a:solidFill>
            <a:schemeClr val="tx1"/>
          </a:solidFill>
          <a:latin typeface="+mn-lt"/>
          <a:ea typeface="+mn-ea"/>
          <a:cs typeface="+mn-cs"/>
        </a:defRPr>
      </a:lvl2pPr>
      <a:lvl3pPr marL="3413730" algn="l" defTabSz="3413730" rtl="0" eaLnBrk="1" latinLnBrk="0" hangingPunct="1">
        <a:defRPr sz="6720" kern="1200">
          <a:solidFill>
            <a:schemeClr val="tx1"/>
          </a:solidFill>
          <a:latin typeface="+mn-lt"/>
          <a:ea typeface="+mn-ea"/>
          <a:cs typeface="+mn-cs"/>
        </a:defRPr>
      </a:lvl3pPr>
      <a:lvl4pPr marL="5120594" algn="l" defTabSz="3413730" rtl="0" eaLnBrk="1" latinLnBrk="0" hangingPunct="1">
        <a:defRPr sz="6720" kern="1200">
          <a:solidFill>
            <a:schemeClr val="tx1"/>
          </a:solidFill>
          <a:latin typeface="+mn-lt"/>
          <a:ea typeface="+mn-ea"/>
          <a:cs typeface="+mn-cs"/>
        </a:defRPr>
      </a:lvl4pPr>
      <a:lvl5pPr marL="6827459" algn="l" defTabSz="3413730" rtl="0" eaLnBrk="1" latinLnBrk="0" hangingPunct="1">
        <a:defRPr sz="6720" kern="1200">
          <a:solidFill>
            <a:schemeClr val="tx1"/>
          </a:solidFill>
          <a:latin typeface="+mn-lt"/>
          <a:ea typeface="+mn-ea"/>
          <a:cs typeface="+mn-cs"/>
        </a:defRPr>
      </a:lvl5pPr>
      <a:lvl6pPr marL="8534324" algn="l" defTabSz="3413730" rtl="0" eaLnBrk="1" latinLnBrk="0" hangingPunct="1">
        <a:defRPr sz="6720" kern="1200">
          <a:solidFill>
            <a:schemeClr val="tx1"/>
          </a:solidFill>
          <a:latin typeface="+mn-lt"/>
          <a:ea typeface="+mn-ea"/>
          <a:cs typeface="+mn-cs"/>
        </a:defRPr>
      </a:lvl6pPr>
      <a:lvl7pPr marL="10241189" algn="l" defTabSz="3413730" rtl="0" eaLnBrk="1" latinLnBrk="0" hangingPunct="1">
        <a:defRPr sz="6720" kern="1200">
          <a:solidFill>
            <a:schemeClr val="tx1"/>
          </a:solidFill>
          <a:latin typeface="+mn-lt"/>
          <a:ea typeface="+mn-ea"/>
          <a:cs typeface="+mn-cs"/>
        </a:defRPr>
      </a:lvl7pPr>
      <a:lvl8pPr marL="11948053" algn="l" defTabSz="3413730" rtl="0" eaLnBrk="1" latinLnBrk="0" hangingPunct="1">
        <a:defRPr sz="6720" kern="1200">
          <a:solidFill>
            <a:schemeClr val="tx1"/>
          </a:solidFill>
          <a:latin typeface="+mn-lt"/>
          <a:ea typeface="+mn-ea"/>
          <a:cs typeface="+mn-cs"/>
        </a:defRPr>
      </a:lvl8pPr>
      <a:lvl9pPr marL="13654918" algn="l" defTabSz="3413730" rtl="0" eaLnBrk="1" latinLnBrk="0" hangingPunct="1">
        <a:defRPr sz="67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hyperlink" Target="https://doi.org/10.1098/rspb.2009.0500" TargetMode="External"/><Relationship Id="rId2" Type="http://schemas.openxmlformats.org/officeDocument/2006/relationships/notesSlide" Target="../notesSlides/notesSlide1.xml"/><Relationship Id="rId16"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jpg"/><Relationship Id="rId5" Type="http://schemas.microsoft.com/office/2007/relationships/hdphoto" Target="../media/hdphoto1.wdp"/><Relationship Id="rId15" Type="http://schemas.openxmlformats.org/officeDocument/2006/relationships/image" Target="../media/image12.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alpha val="67000"/>
          </a:schemeClr>
        </a:solidFill>
        <a:effectLst/>
      </p:bgPr>
    </p:bg>
    <p:spTree>
      <p:nvGrpSpPr>
        <p:cNvPr id="1" name=""/>
        <p:cNvGrpSpPr/>
        <p:nvPr/>
      </p:nvGrpSpPr>
      <p:grpSpPr>
        <a:xfrm>
          <a:off x="0" y="0"/>
          <a:ext cx="0" cy="0"/>
          <a:chOff x="0" y="0"/>
          <a:chExt cx="0" cy="0"/>
        </a:xfrm>
      </p:grpSpPr>
      <p:sp>
        <p:nvSpPr>
          <p:cNvPr id="91" name="Rectangle 90">
            <a:extLst>
              <a:ext uri="{FF2B5EF4-FFF2-40B4-BE49-F238E27FC236}">
                <a16:creationId xmlns:a16="http://schemas.microsoft.com/office/drawing/2014/main" id="{75D2E6BE-C8B9-297F-3D35-1B463C3D0693}"/>
              </a:ext>
            </a:extLst>
          </p:cNvPr>
          <p:cNvSpPr/>
          <p:nvPr/>
        </p:nvSpPr>
        <p:spPr>
          <a:xfrm>
            <a:off x="-216815" y="589319"/>
            <a:ext cx="37189506" cy="4176607"/>
          </a:xfrm>
          <a:prstGeom prst="rect">
            <a:avLst/>
          </a:prstGeom>
          <a:solidFill>
            <a:srgbClr val="095F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a typeface="Osaka" panose="020B0600000000000000" pitchFamily="34" charset="-128"/>
              <a:cs typeface="Arial" panose="020B0604020202020204" pitchFamily="34" charset="0"/>
            </a:endParaRPr>
          </a:p>
        </p:txBody>
      </p:sp>
      <p:pic>
        <p:nvPicPr>
          <p:cNvPr id="1026" name="Picture 2">
            <a:extLst>
              <a:ext uri="{FF2B5EF4-FFF2-40B4-BE49-F238E27FC236}">
                <a16:creationId xmlns:a16="http://schemas.microsoft.com/office/drawing/2014/main" id="{5CE1169D-3E91-DABD-2887-922964AAA6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3764" y="1315577"/>
            <a:ext cx="5961487" cy="2969100"/>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a:extLst>
              <a:ext uri="{FF2B5EF4-FFF2-40B4-BE49-F238E27FC236}">
                <a16:creationId xmlns:a16="http://schemas.microsoft.com/office/drawing/2014/main" id="{F7BE63B6-C018-76F5-AE51-987253723C8D}"/>
              </a:ext>
            </a:extLst>
          </p:cNvPr>
          <p:cNvSpPr/>
          <p:nvPr/>
        </p:nvSpPr>
        <p:spPr>
          <a:xfrm>
            <a:off x="1349277" y="22124928"/>
            <a:ext cx="2194559" cy="2183154"/>
          </a:xfrm>
          <a:prstGeom prst="rect">
            <a:avLst/>
          </a:prstGeom>
          <a:solidFill>
            <a:srgbClr val="4E3629">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Osaka" panose="020B0600000000000000" pitchFamily="34" charset="-128"/>
              <a:cs typeface="Arial" panose="020B0604020202020204" pitchFamily="34" charset="0"/>
            </a:endParaRPr>
          </a:p>
        </p:txBody>
      </p:sp>
      <p:sp>
        <p:nvSpPr>
          <p:cNvPr id="66" name="Rectangle 65">
            <a:extLst>
              <a:ext uri="{FF2B5EF4-FFF2-40B4-BE49-F238E27FC236}">
                <a16:creationId xmlns:a16="http://schemas.microsoft.com/office/drawing/2014/main" id="{3FAA149B-1C09-BE37-9285-D5BE2D753724}"/>
              </a:ext>
            </a:extLst>
          </p:cNvPr>
          <p:cNvSpPr/>
          <p:nvPr/>
        </p:nvSpPr>
        <p:spPr>
          <a:xfrm>
            <a:off x="1373886" y="5232716"/>
            <a:ext cx="10671048" cy="6946585"/>
          </a:xfrm>
          <a:prstGeom prst="rect">
            <a:avLst/>
          </a:prstGeom>
          <a:solidFill>
            <a:srgbClr val="4E3629">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a typeface="Osaka" panose="020B0600000000000000" pitchFamily="34" charset="-128"/>
              <a:cs typeface="Arial" panose="020B0604020202020204" pitchFamily="34" charset="0"/>
            </a:endParaRPr>
          </a:p>
        </p:txBody>
      </p:sp>
      <p:sp>
        <p:nvSpPr>
          <p:cNvPr id="67" name="Title 1">
            <a:extLst>
              <a:ext uri="{FF2B5EF4-FFF2-40B4-BE49-F238E27FC236}">
                <a16:creationId xmlns:a16="http://schemas.microsoft.com/office/drawing/2014/main" id="{7FFF63DC-928B-38EE-7A2F-4437B3C7BCCA}"/>
              </a:ext>
            </a:extLst>
          </p:cNvPr>
          <p:cNvSpPr txBox="1">
            <a:spLocks/>
          </p:cNvSpPr>
          <p:nvPr/>
        </p:nvSpPr>
        <p:spPr>
          <a:xfrm>
            <a:off x="7357364" y="3853219"/>
            <a:ext cx="27432000" cy="912707"/>
          </a:xfrm>
          <a:prstGeom prst="rect">
            <a:avLst/>
          </a:prstGeom>
        </p:spPr>
        <p:txBody>
          <a:bodyPr lIns="0" tIns="0" rIns="0" bIns="0">
            <a:normAutofit fontScale="97500"/>
          </a:bodyPr>
          <a:lstStyle>
            <a:lvl1pPr algn="ctr" defTabSz="3204888" rtl="0" eaLnBrk="1" latinLnBrk="0" hangingPunct="1">
              <a:spcBef>
                <a:spcPct val="0"/>
              </a:spcBef>
              <a:buNone/>
              <a:defRPr sz="15401" kern="1200">
                <a:solidFill>
                  <a:schemeClr val="tx1"/>
                </a:solidFill>
                <a:latin typeface="Corbel" pitchFamily="34" charset="0"/>
                <a:ea typeface="+mj-ea"/>
                <a:cs typeface="+mj-cs"/>
              </a:defRPr>
            </a:lvl1pPr>
          </a:lstStyle>
          <a:p>
            <a:pPr algn="r">
              <a:spcAft>
                <a:spcPts val="600"/>
              </a:spcAft>
            </a:pPr>
            <a:r>
              <a:rPr lang="en-US" sz="2600" dirty="0">
                <a:solidFill>
                  <a:schemeClr val="bg1">
                    <a:lumMod val="85000"/>
                  </a:schemeClr>
                </a:solidFill>
                <a:latin typeface="Arial" panose="020B0604020202020204" pitchFamily="34" charset="0"/>
                <a:ea typeface="Osaka" panose="020B0600000000000000" pitchFamily="34" charset="-128"/>
                <a:cs typeface="Arial" panose="020B0604020202020204" pitchFamily="34" charset="0"/>
              </a:rPr>
              <a:t>Zheng (Neal) Yin, Maya Weissman, Daniel </a:t>
            </a:r>
            <a:r>
              <a:rPr lang="en-US" sz="2600" dirty="0" err="1">
                <a:solidFill>
                  <a:schemeClr val="bg1">
                    <a:lumMod val="85000"/>
                  </a:schemeClr>
                </a:solidFill>
                <a:latin typeface="Arial" panose="020B0604020202020204" pitchFamily="34" charset="0"/>
                <a:ea typeface="Osaka" panose="020B0600000000000000" pitchFamily="34" charset="-128"/>
                <a:cs typeface="Arial" panose="020B0604020202020204" pitchFamily="34" charset="0"/>
              </a:rPr>
              <a:t>Weinreich</a:t>
            </a:r>
            <a:r>
              <a:rPr lang="en-US" sz="2600" dirty="0">
                <a:solidFill>
                  <a:schemeClr val="bg1">
                    <a:lumMod val="85000"/>
                  </a:schemeClr>
                </a:solidFill>
                <a:latin typeface="Arial" panose="020B0604020202020204" pitchFamily="34" charset="0"/>
                <a:ea typeface="Osaka" panose="020B0600000000000000" pitchFamily="34" charset="-128"/>
                <a:cs typeface="Arial" panose="020B0604020202020204" pitchFamily="34" charset="0"/>
              </a:rPr>
              <a:t> | </a:t>
            </a:r>
            <a:r>
              <a:rPr lang="en-US" sz="2600" dirty="0">
                <a:solidFill>
                  <a:schemeClr val="bg1">
                    <a:alpha val="50000"/>
                  </a:schemeClr>
                </a:solidFill>
                <a:latin typeface="Arial" panose="020B0604020202020204" pitchFamily="34" charset="0"/>
                <a:ea typeface="Osaka" panose="020B0600000000000000" pitchFamily="34" charset="-128"/>
                <a:cs typeface="Arial" panose="020B0604020202020204" pitchFamily="34" charset="0"/>
              </a:rPr>
              <a:t>Brown University, RI</a:t>
            </a:r>
            <a:endParaRPr lang="en-US" sz="2600" dirty="0">
              <a:solidFill>
                <a:schemeClr val="bg1">
                  <a:lumMod val="85000"/>
                </a:schemeClr>
              </a:solidFill>
              <a:latin typeface="Arial" panose="020B0604020202020204" pitchFamily="34" charset="0"/>
              <a:ea typeface="Osaka" panose="020B0600000000000000" pitchFamily="34" charset="-128"/>
              <a:cs typeface="Arial" panose="020B0604020202020204" pitchFamily="34" charset="0"/>
            </a:endParaRPr>
          </a:p>
        </p:txBody>
      </p:sp>
      <p:sp>
        <p:nvSpPr>
          <p:cNvPr id="68" name="Title 1">
            <a:extLst>
              <a:ext uri="{FF2B5EF4-FFF2-40B4-BE49-F238E27FC236}">
                <a16:creationId xmlns:a16="http://schemas.microsoft.com/office/drawing/2014/main" id="{A8DD2025-52CD-3964-8495-36DC7534CF21}"/>
              </a:ext>
            </a:extLst>
          </p:cNvPr>
          <p:cNvSpPr txBox="1">
            <a:spLocks/>
          </p:cNvSpPr>
          <p:nvPr/>
        </p:nvSpPr>
        <p:spPr>
          <a:xfrm>
            <a:off x="7357364" y="1275120"/>
            <a:ext cx="27443430" cy="3579707"/>
          </a:xfrm>
          <a:prstGeom prst="rect">
            <a:avLst/>
          </a:prstGeom>
        </p:spPr>
        <p:txBody>
          <a:bodyPr lIns="0" tIns="0" rIns="0" bIns="0">
            <a:normAutofit fontScale="97500"/>
          </a:bodyPr>
          <a:lstStyle>
            <a:lvl1pPr algn="ctr" defTabSz="3204888" rtl="0" eaLnBrk="1" latinLnBrk="0" hangingPunct="1">
              <a:spcBef>
                <a:spcPct val="0"/>
              </a:spcBef>
              <a:buNone/>
              <a:defRPr sz="15401" kern="1200">
                <a:solidFill>
                  <a:schemeClr val="tx1"/>
                </a:solidFill>
                <a:latin typeface="Corbel" pitchFamily="34" charset="0"/>
                <a:ea typeface="+mj-ea"/>
                <a:cs typeface="+mj-cs"/>
              </a:defRPr>
            </a:lvl1pPr>
          </a:lstStyle>
          <a:p>
            <a:pPr algn="r" eaLnBrk="0" hangingPunct="0"/>
            <a:r>
              <a:rPr lang="en-US" sz="78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Simulating Bet Hedging Strategies of </a:t>
            </a:r>
          </a:p>
          <a:p>
            <a:pPr algn="r" eaLnBrk="0" hangingPunct="0"/>
            <a:r>
              <a:rPr lang="en-US" sz="78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Native and Exotic Annual Plants</a:t>
            </a:r>
          </a:p>
        </p:txBody>
      </p:sp>
      <p:cxnSp>
        <p:nvCxnSpPr>
          <p:cNvPr id="69" name="Straight Connector 68">
            <a:extLst>
              <a:ext uri="{FF2B5EF4-FFF2-40B4-BE49-F238E27FC236}">
                <a16:creationId xmlns:a16="http://schemas.microsoft.com/office/drawing/2014/main" id="{FF1AACBA-066C-A4A6-A1AA-4F0B5F19B181}"/>
              </a:ext>
            </a:extLst>
          </p:cNvPr>
          <p:cNvCxnSpPr>
            <a:cxnSpLocks/>
          </p:cNvCxnSpPr>
          <p:nvPr/>
        </p:nvCxnSpPr>
        <p:spPr>
          <a:xfrm>
            <a:off x="1826514" y="6629400"/>
            <a:ext cx="9756648" cy="0"/>
          </a:xfrm>
          <a:prstGeom prst="line">
            <a:avLst/>
          </a:prstGeom>
          <a:ln w="38100">
            <a:solidFill>
              <a:srgbClr val="ED1C24"/>
            </a:solidFill>
          </a:ln>
        </p:spPr>
        <p:style>
          <a:lnRef idx="1">
            <a:schemeClr val="accent1"/>
          </a:lnRef>
          <a:fillRef idx="0">
            <a:schemeClr val="accent1"/>
          </a:fillRef>
          <a:effectRef idx="0">
            <a:schemeClr val="accent1"/>
          </a:effectRef>
          <a:fontRef idx="minor">
            <a:schemeClr val="tx1"/>
          </a:fontRef>
        </p:style>
      </p:cxnSp>
      <p:sp>
        <p:nvSpPr>
          <p:cNvPr id="70" name="Title 1">
            <a:extLst>
              <a:ext uri="{FF2B5EF4-FFF2-40B4-BE49-F238E27FC236}">
                <a16:creationId xmlns:a16="http://schemas.microsoft.com/office/drawing/2014/main" id="{2628BCFB-9A60-3FCD-4286-4A30B9A2D400}"/>
              </a:ext>
            </a:extLst>
          </p:cNvPr>
          <p:cNvSpPr txBox="1">
            <a:spLocks/>
          </p:cNvSpPr>
          <p:nvPr/>
        </p:nvSpPr>
        <p:spPr>
          <a:xfrm>
            <a:off x="1831086" y="5486400"/>
            <a:ext cx="9756648" cy="1051431"/>
          </a:xfrm>
          <a:prstGeom prst="rect">
            <a:avLst/>
          </a:prstGeom>
        </p:spPr>
        <p:txBody>
          <a:bodyPr lIns="0" tIns="0" rIns="0" bIns="0" anchor="b">
            <a:normAutofit fontScale="97500"/>
          </a:bodyPr>
          <a:lstStyle>
            <a:lvl1pPr algn="ctr" defTabSz="3204888" rtl="0" eaLnBrk="1" latinLnBrk="0" hangingPunct="1">
              <a:spcBef>
                <a:spcPct val="0"/>
              </a:spcBef>
              <a:buNone/>
              <a:defRPr sz="15401" kern="1200">
                <a:solidFill>
                  <a:schemeClr val="tx1"/>
                </a:solidFill>
                <a:latin typeface="Corbel" pitchFamily="34" charset="0"/>
                <a:ea typeface="+mj-ea"/>
                <a:cs typeface="+mj-cs"/>
              </a:defRPr>
            </a:lvl1pPr>
          </a:lstStyle>
          <a:p>
            <a:pPr algn="l" eaLnBrk="0" hangingPunct="0"/>
            <a:r>
              <a:rPr lang="en-US" sz="4400" b="1" dirty="0">
                <a:solidFill>
                  <a:srgbClr val="4E3629"/>
                </a:solidFill>
                <a:latin typeface="Helvetica Neue" panose="02000503000000020004" pitchFamily="2" charset="0"/>
                <a:ea typeface="Helvetica Neue" panose="02000503000000020004" pitchFamily="2" charset="0"/>
                <a:cs typeface="Helvetica Neue" panose="02000503000000020004" pitchFamily="2" charset="0"/>
              </a:rPr>
              <a:t>Background</a:t>
            </a:r>
          </a:p>
        </p:txBody>
      </p:sp>
      <p:sp>
        <p:nvSpPr>
          <p:cNvPr id="71" name="Rectangle 70">
            <a:extLst>
              <a:ext uri="{FF2B5EF4-FFF2-40B4-BE49-F238E27FC236}">
                <a16:creationId xmlns:a16="http://schemas.microsoft.com/office/drawing/2014/main" id="{AF80E6EF-943B-56D3-F9FE-2792991E3347}"/>
              </a:ext>
            </a:extLst>
          </p:cNvPr>
          <p:cNvSpPr/>
          <p:nvPr/>
        </p:nvSpPr>
        <p:spPr>
          <a:xfrm>
            <a:off x="1835658" y="6839615"/>
            <a:ext cx="9747504" cy="5333336"/>
          </a:xfrm>
          <a:prstGeom prst="rect">
            <a:avLst/>
          </a:prstGeom>
        </p:spPr>
        <p:txBody>
          <a:bodyPr lIns="0" tIns="0" rIns="0" bIns="0">
            <a:noAutofit/>
          </a:bodyPr>
          <a:lstStyle/>
          <a:p>
            <a:pPr algn="just"/>
            <a:r>
              <a:rPr lang="en-US" sz="2800" dirty="0">
                <a:latin typeface="Arial" panose="020B0604020202020204" pitchFamily="34" charset="0"/>
                <a:cs typeface="Arial" panose="020B0604020202020204" pitchFamily="34" charset="0"/>
              </a:rPr>
              <a:t>Organisms need to adapt to a rapidly changing environment to maintain long term survival. One adaptation strategy is </a:t>
            </a:r>
            <a:r>
              <a:rPr lang="en-US" sz="2800" b="1" i="1" dirty="0">
                <a:latin typeface="Arial" panose="020B0604020202020204" pitchFamily="34" charset="0"/>
                <a:cs typeface="Arial" panose="020B0604020202020204" pitchFamily="34" charset="0"/>
              </a:rPr>
              <a:t>bet hedging</a:t>
            </a:r>
            <a:r>
              <a:rPr lang="en-US" sz="2800" i="1" dirty="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sacrificing </a:t>
            </a:r>
            <a:r>
              <a:rPr lang="en-US" sz="2800" u="sng" dirty="0">
                <a:latin typeface="Arial" panose="020B0604020202020204" pitchFamily="34" charset="0"/>
                <a:cs typeface="Arial" panose="020B0604020202020204" pitchFamily="34" charset="0"/>
              </a:rPr>
              <a:t>mean</a:t>
            </a:r>
            <a:r>
              <a:rPr lang="en-US" sz="2800" dirty="0">
                <a:latin typeface="Arial" panose="020B0604020202020204" pitchFamily="34" charset="0"/>
                <a:cs typeface="Arial" panose="020B0604020202020204" pitchFamily="34" charset="0"/>
              </a:rPr>
              <a:t> fitness for lower </a:t>
            </a:r>
            <a:r>
              <a:rPr lang="en-US" sz="2800" u="sng" dirty="0">
                <a:latin typeface="Arial" panose="020B0604020202020204" pitchFamily="34" charset="0"/>
                <a:cs typeface="Arial" panose="020B0604020202020204" pitchFamily="34" charset="0"/>
              </a:rPr>
              <a:t>variance </a:t>
            </a:r>
            <a:r>
              <a:rPr lang="en-US" sz="2800" dirty="0">
                <a:latin typeface="Arial" panose="020B0604020202020204" pitchFamily="34" charset="0"/>
                <a:cs typeface="Arial" panose="020B0604020202020204" pitchFamily="34" charset="0"/>
              </a:rPr>
              <a:t>in fitness. Annual plants (which produce seeds every year) may bet hedge by </a:t>
            </a:r>
            <a:r>
              <a:rPr lang="en-US" sz="2800" b="1" i="1" dirty="0">
                <a:latin typeface="Arial" panose="020B0604020202020204" pitchFamily="34" charset="0"/>
                <a:cs typeface="Arial" panose="020B0604020202020204" pitchFamily="34" charset="0"/>
              </a:rPr>
              <a:t>delaying seed germination</a:t>
            </a:r>
            <a:r>
              <a:rPr lang="en-US" sz="2800" dirty="0">
                <a:latin typeface="Arial" panose="020B0604020202020204" pitchFamily="34" charset="0"/>
                <a:cs typeface="Arial" panose="020B0604020202020204" pitchFamily="34" charset="0"/>
              </a:rPr>
              <a:t>, keeping a portion of new seeds in dormancy instead of letting all germinate in the upcoming year so that those dormant seeds can still germinate after, say, a drought severely reduces the adult population. </a:t>
            </a:r>
            <a:r>
              <a:rPr lang="en-US" sz="2800" b="1" i="1" dirty="0">
                <a:latin typeface="Arial" panose="020B0604020202020204" pitchFamily="34" charset="0"/>
                <a:cs typeface="Arial" panose="020B0604020202020204" pitchFamily="34" charset="0"/>
              </a:rPr>
              <a:t>Inferring how native and exotic annual plants specific to a region hedge their bets through delayed seed germination </a:t>
            </a:r>
            <a:r>
              <a:rPr lang="en-US" sz="2800" dirty="0">
                <a:latin typeface="Arial" panose="020B0604020202020204" pitchFamily="34" charset="0"/>
                <a:cs typeface="Arial" panose="020B0604020202020204" pitchFamily="34" charset="0"/>
              </a:rPr>
              <a:t>can shed light onto preservation of native species facing the impact of climate change. </a:t>
            </a:r>
          </a:p>
        </p:txBody>
      </p:sp>
      <p:cxnSp>
        <p:nvCxnSpPr>
          <p:cNvPr id="75" name="Straight Connector 74">
            <a:extLst>
              <a:ext uri="{FF2B5EF4-FFF2-40B4-BE49-F238E27FC236}">
                <a16:creationId xmlns:a16="http://schemas.microsoft.com/office/drawing/2014/main" id="{79E39ECD-6271-D579-D868-D7592C4ADF38}"/>
              </a:ext>
            </a:extLst>
          </p:cNvPr>
          <p:cNvCxnSpPr>
            <a:cxnSpLocks/>
          </p:cNvCxnSpPr>
          <p:nvPr/>
        </p:nvCxnSpPr>
        <p:spPr>
          <a:xfrm>
            <a:off x="1743740" y="13186857"/>
            <a:ext cx="9756648" cy="0"/>
          </a:xfrm>
          <a:prstGeom prst="line">
            <a:avLst/>
          </a:prstGeom>
          <a:ln w="38100">
            <a:solidFill>
              <a:srgbClr val="ED1C24"/>
            </a:solidFill>
          </a:ln>
        </p:spPr>
        <p:style>
          <a:lnRef idx="1">
            <a:schemeClr val="accent1"/>
          </a:lnRef>
          <a:fillRef idx="0">
            <a:schemeClr val="accent1"/>
          </a:fillRef>
          <a:effectRef idx="0">
            <a:schemeClr val="accent1"/>
          </a:effectRef>
          <a:fontRef idx="minor">
            <a:schemeClr val="tx1"/>
          </a:fontRef>
        </p:style>
      </p:cxnSp>
      <p:sp>
        <p:nvSpPr>
          <p:cNvPr id="76" name="Title 1">
            <a:extLst>
              <a:ext uri="{FF2B5EF4-FFF2-40B4-BE49-F238E27FC236}">
                <a16:creationId xmlns:a16="http://schemas.microsoft.com/office/drawing/2014/main" id="{A32B1F7A-297C-6ED9-00E4-4E1508FC0EA7}"/>
              </a:ext>
            </a:extLst>
          </p:cNvPr>
          <p:cNvSpPr txBox="1">
            <a:spLocks/>
          </p:cNvSpPr>
          <p:nvPr/>
        </p:nvSpPr>
        <p:spPr>
          <a:xfrm>
            <a:off x="1762028" y="12208957"/>
            <a:ext cx="9738360" cy="965200"/>
          </a:xfrm>
          <a:prstGeom prst="rect">
            <a:avLst/>
          </a:prstGeom>
        </p:spPr>
        <p:txBody>
          <a:bodyPr lIns="0" tIns="0" rIns="0" bIns="0" anchor="b">
            <a:normAutofit fontScale="97500"/>
          </a:bodyPr>
          <a:lstStyle>
            <a:lvl1pPr algn="ctr" defTabSz="3204888" rtl="0" eaLnBrk="1" latinLnBrk="0" hangingPunct="1">
              <a:spcBef>
                <a:spcPct val="0"/>
              </a:spcBef>
              <a:buNone/>
              <a:defRPr sz="15401" kern="1200">
                <a:solidFill>
                  <a:schemeClr val="tx1"/>
                </a:solidFill>
                <a:latin typeface="Corbel" pitchFamily="34" charset="0"/>
                <a:ea typeface="+mj-ea"/>
                <a:cs typeface="+mj-cs"/>
              </a:defRPr>
            </a:lvl1pPr>
          </a:lstStyle>
          <a:p>
            <a:pPr algn="l" eaLnBrk="0" hangingPunct="0"/>
            <a:r>
              <a:rPr lang="en-US" sz="4400" b="1" dirty="0">
                <a:solidFill>
                  <a:srgbClr val="4E3629"/>
                </a:solidFill>
                <a:latin typeface="Helvetica Neue" panose="02000503000000020004" pitchFamily="2" charset="0"/>
                <a:ea typeface="Helvetica Neue" panose="02000503000000020004" pitchFamily="2" charset="0"/>
                <a:cs typeface="Helvetica Neue" panose="02000503000000020004" pitchFamily="2" charset="0"/>
              </a:rPr>
              <a:t>Method</a:t>
            </a:r>
          </a:p>
        </p:txBody>
      </p:sp>
      <p:sp>
        <p:nvSpPr>
          <p:cNvPr id="77" name="TextBox 76">
            <a:extLst>
              <a:ext uri="{FF2B5EF4-FFF2-40B4-BE49-F238E27FC236}">
                <a16:creationId xmlns:a16="http://schemas.microsoft.com/office/drawing/2014/main" id="{66E824B4-E8C7-FA94-38D4-58CB871C3D71}"/>
              </a:ext>
            </a:extLst>
          </p:cNvPr>
          <p:cNvSpPr txBox="1"/>
          <p:nvPr/>
        </p:nvSpPr>
        <p:spPr>
          <a:xfrm>
            <a:off x="1349278" y="13366174"/>
            <a:ext cx="10608310" cy="4517458"/>
          </a:xfrm>
          <a:prstGeom prst="rect">
            <a:avLst/>
          </a:prstGeom>
          <a:noFill/>
        </p:spPr>
        <p:txBody>
          <a:bodyPr wrap="square" lIns="0" tIns="0" rIns="0" bIns="0" rtlCol="0">
            <a:noAutofit/>
          </a:bodyPr>
          <a:lstStyle/>
          <a:p>
            <a:pPr marL="457200" indent="-457200" algn="just">
              <a:spcAft>
                <a:spcPts val="600"/>
              </a:spcAft>
              <a:buFont typeface="Wingdings" pitchFamily="2" charset="2"/>
              <a:buChar char="§"/>
            </a:pPr>
            <a:r>
              <a:rPr lang="en-US" sz="2800" dirty="0">
                <a:latin typeface="Arial" panose="020B0604020202020204" pitchFamily="34" charset="0"/>
                <a:ea typeface="Osaka" panose="020B0600000000000000" pitchFamily="34" charset="-128"/>
                <a:cs typeface="Arial" panose="020B0604020202020204" pitchFamily="34" charset="0"/>
              </a:rPr>
              <a:t>We previously aimed to target native &amp; exotic annuals in Rhode Island; however, d</a:t>
            </a:r>
            <a:r>
              <a:rPr lang="en-US" sz="2800" dirty="0">
                <a:latin typeface="Arial" panose="020B0604020202020204" pitchFamily="34" charset="0"/>
                <a:cs typeface="Arial" panose="020B0604020202020204" pitchFamily="34" charset="0"/>
              </a:rPr>
              <a:t>ue to varying collection methods and non-exhaustive coverage on these species, seed germination data are hard to estimate on a consistent scale. </a:t>
            </a:r>
          </a:p>
          <a:p>
            <a:pPr marL="457200" indent="-457200" algn="just">
              <a:spcAft>
                <a:spcPts val="600"/>
              </a:spcAft>
              <a:buFont typeface="Wingdings" pitchFamily="2" charset="2"/>
              <a:buChar char="§"/>
            </a:pPr>
            <a:r>
              <a:rPr lang="en-US" sz="2800" dirty="0">
                <a:latin typeface="Arial" panose="020B0604020202020204" pitchFamily="34" charset="0"/>
                <a:cs typeface="Arial" panose="020B0604020202020204" pitchFamily="34" charset="0"/>
              </a:rPr>
              <a:t>In order to address this gap in knowledge, we use a stochastic model to simulate competition between a wild-type (WT) population and a bet hedging (BH) population of the same initial size within the same species; we calculate the </a:t>
            </a:r>
            <a:r>
              <a:rPr lang="en-US" sz="2800" b="1" i="1" dirty="0">
                <a:latin typeface="Arial" panose="020B0604020202020204" pitchFamily="34" charset="0"/>
                <a:cs typeface="Arial" panose="020B0604020202020204" pitchFamily="34" charset="0"/>
              </a:rPr>
              <a:t>normalized probability of fixation </a:t>
            </a:r>
            <a:r>
              <a:rPr lang="en-US" sz="2800" dirty="0">
                <a:latin typeface="Arial" panose="020B0604020202020204" pitchFamily="34" charset="0"/>
                <a:cs typeface="Arial" panose="020B0604020202020204" pitchFamily="34" charset="0"/>
              </a:rPr>
              <a:t>(</a:t>
            </a:r>
            <a:r>
              <a:rPr lang="en-US" sz="2800" dirty="0" err="1">
                <a:latin typeface="Arial" panose="020B0604020202020204" pitchFamily="34" charset="0"/>
                <a:cs typeface="Arial" panose="020B0604020202020204" pitchFamily="34" charset="0"/>
              </a:rPr>
              <a:t>NPfix</a:t>
            </a:r>
            <a:r>
              <a:rPr lang="en-US" sz="2800" dirty="0">
                <a:latin typeface="Arial" panose="020B0604020202020204" pitchFamily="34" charset="0"/>
                <a:cs typeface="Arial" panose="020B0604020202020204" pitchFamily="34" charset="0"/>
              </a:rPr>
              <a:t>) of bet hedgers across all parameter values which serve as indication of adaptivity.</a:t>
            </a:r>
          </a:p>
        </p:txBody>
      </p:sp>
      <p:cxnSp>
        <p:nvCxnSpPr>
          <p:cNvPr id="78" name="Straight Connector 77">
            <a:extLst>
              <a:ext uri="{FF2B5EF4-FFF2-40B4-BE49-F238E27FC236}">
                <a16:creationId xmlns:a16="http://schemas.microsoft.com/office/drawing/2014/main" id="{6665A1F8-2784-0454-43B3-76A8A533691D}"/>
              </a:ext>
            </a:extLst>
          </p:cNvPr>
          <p:cNvCxnSpPr>
            <a:cxnSpLocks/>
          </p:cNvCxnSpPr>
          <p:nvPr/>
        </p:nvCxnSpPr>
        <p:spPr>
          <a:xfrm>
            <a:off x="13368529" y="5988611"/>
            <a:ext cx="9795509" cy="0"/>
          </a:xfrm>
          <a:prstGeom prst="line">
            <a:avLst/>
          </a:prstGeom>
          <a:ln w="38100">
            <a:solidFill>
              <a:srgbClr val="ED1C24"/>
            </a:solidFill>
          </a:ln>
        </p:spPr>
        <p:style>
          <a:lnRef idx="1">
            <a:schemeClr val="accent1"/>
          </a:lnRef>
          <a:fillRef idx="0">
            <a:schemeClr val="accent1"/>
          </a:fillRef>
          <a:effectRef idx="0">
            <a:schemeClr val="accent1"/>
          </a:effectRef>
          <a:fontRef idx="minor">
            <a:schemeClr val="tx1"/>
          </a:fontRef>
        </p:style>
      </p:cxnSp>
      <p:sp>
        <p:nvSpPr>
          <p:cNvPr id="79" name="Title 1">
            <a:extLst>
              <a:ext uri="{FF2B5EF4-FFF2-40B4-BE49-F238E27FC236}">
                <a16:creationId xmlns:a16="http://schemas.microsoft.com/office/drawing/2014/main" id="{3A6BB8CA-4250-D868-98C8-D6B26655501D}"/>
              </a:ext>
            </a:extLst>
          </p:cNvPr>
          <p:cNvSpPr txBox="1">
            <a:spLocks/>
          </p:cNvSpPr>
          <p:nvPr/>
        </p:nvSpPr>
        <p:spPr>
          <a:xfrm>
            <a:off x="13368529" y="4845610"/>
            <a:ext cx="9795509" cy="1068497"/>
          </a:xfrm>
          <a:prstGeom prst="rect">
            <a:avLst/>
          </a:prstGeom>
        </p:spPr>
        <p:txBody>
          <a:bodyPr lIns="0" tIns="0" rIns="0" bIns="0" anchor="b">
            <a:normAutofit fontScale="97500"/>
          </a:bodyPr>
          <a:lstStyle>
            <a:lvl1pPr algn="ctr" defTabSz="3204888" rtl="0" eaLnBrk="1" latinLnBrk="0" hangingPunct="1">
              <a:spcBef>
                <a:spcPct val="0"/>
              </a:spcBef>
              <a:buNone/>
              <a:defRPr sz="15401" kern="1200">
                <a:solidFill>
                  <a:schemeClr val="tx1"/>
                </a:solidFill>
                <a:latin typeface="Corbel" pitchFamily="34" charset="0"/>
                <a:ea typeface="+mj-ea"/>
                <a:cs typeface="+mj-cs"/>
              </a:defRPr>
            </a:lvl1pPr>
          </a:lstStyle>
          <a:p>
            <a:pPr algn="l" eaLnBrk="0" hangingPunct="0"/>
            <a:r>
              <a:rPr lang="en-US" sz="4400" b="1" dirty="0">
                <a:solidFill>
                  <a:srgbClr val="4E3629"/>
                </a:solidFill>
                <a:latin typeface="Helvetica Neue" panose="02000503000000020004" pitchFamily="2" charset="0"/>
                <a:ea typeface="Helvetica Neue" panose="02000503000000020004" pitchFamily="2" charset="0"/>
                <a:cs typeface="Helvetica Neue" panose="02000503000000020004" pitchFamily="2" charset="0"/>
              </a:rPr>
              <a:t>Model Validation</a:t>
            </a:r>
          </a:p>
        </p:txBody>
      </p:sp>
      <p:grpSp>
        <p:nvGrpSpPr>
          <p:cNvPr id="1030" name="Group 1029">
            <a:extLst>
              <a:ext uri="{FF2B5EF4-FFF2-40B4-BE49-F238E27FC236}">
                <a16:creationId xmlns:a16="http://schemas.microsoft.com/office/drawing/2014/main" id="{D6D60FE3-4D5E-7460-4E14-ADD3491DC897}"/>
              </a:ext>
            </a:extLst>
          </p:cNvPr>
          <p:cNvGrpSpPr/>
          <p:nvPr/>
        </p:nvGrpSpPr>
        <p:grpSpPr>
          <a:xfrm>
            <a:off x="24713846" y="15331663"/>
            <a:ext cx="10512876" cy="8945102"/>
            <a:chOff x="24689238" y="17406161"/>
            <a:chExt cx="10512876" cy="9313861"/>
          </a:xfrm>
        </p:grpSpPr>
        <p:sp>
          <p:nvSpPr>
            <p:cNvPr id="25" name="Rectangle 24">
              <a:extLst>
                <a:ext uri="{FF2B5EF4-FFF2-40B4-BE49-F238E27FC236}">
                  <a16:creationId xmlns:a16="http://schemas.microsoft.com/office/drawing/2014/main" id="{4D30927B-EDD3-3372-8718-9AE677707304}"/>
                </a:ext>
              </a:extLst>
            </p:cNvPr>
            <p:cNvSpPr/>
            <p:nvPr/>
          </p:nvSpPr>
          <p:spPr>
            <a:xfrm>
              <a:off x="24689238" y="17406161"/>
              <a:ext cx="10512876" cy="9313861"/>
            </a:xfrm>
            <a:prstGeom prst="rect">
              <a:avLst/>
            </a:prstGeom>
            <a:solidFill>
              <a:srgbClr val="4E3629">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a typeface="Osaka" panose="020B0600000000000000" pitchFamily="34" charset="-128"/>
                <a:cs typeface="Arial" panose="020B0604020202020204" pitchFamily="34" charset="0"/>
              </a:endParaRPr>
            </a:p>
          </p:txBody>
        </p:sp>
        <p:cxnSp>
          <p:nvCxnSpPr>
            <p:cNvPr id="85" name="Straight Connector 84">
              <a:extLst>
                <a:ext uri="{FF2B5EF4-FFF2-40B4-BE49-F238E27FC236}">
                  <a16:creationId xmlns:a16="http://schemas.microsoft.com/office/drawing/2014/main" id="{5CF92CF6-5930-6C9B-3C1D-A5C08173AFA5}"/>
                </a:ext>
              </a:extLst>
            </p:cNvPr>
            <p:cNvCxnSpPr>
              <a:cxnSpLocks/>
            </p:cNvCxnSpPr>
            <p:nvPr/>
          </p:nvCxnSpPr>
          <p:spPr>
            <a:xfrm>
              <a:off x="24988266" y="18503900"/>
              <a:ext cx="9756648" cy="0"/>
            </a:xfrm>
            <a:prstGeom prst="line">
              <a:avLst/>
            </a:prstGeom>
            <a:ln w="38100">
              <a:solidFill>
                <a:srgbClr val="ED1C24"/>
              </a:solidFill>
            </a:ln>
          </p:spPr>
          <p:style>
            <a:lnRef idx="1">
              <a:schemeClr val="accent1"/>
            </a:lnRef>
            <a:fillRef idx="0">
              <a:schemeClr val="accent1"/>
            </a:fillRef>
            <a:effectRef idx="0">
              <a:schemeClr val="accent1"/>
            </a:effectRef>
            <a:fontRef idx="minor">
              <a:schemeClr val="tx1"/>
            </a:fontRef>
          </p:style>
        </p:cxnSp>
        <p:sp>
          <p:nvSpPr>
            <p:cNvPr id="86" name="Title 1">
              <a:extLst>
                <a:ext uri="{FF2B5EF4-FFF2-40B4-BE49-F238E27FC236}">
                  <a16:creationId xmlns:a16="http://schemas.microsoft.com/office/drawing/2014/main" id="{5D62000D-F8A2-52F7-5A42-C8B7CAB1F121}"/>
                </a:ext>
              </a:extLst>
            </p:cNvPr>
            <p:cNvSpPr txBox="1">
              <a:spLocks/>
            </p:cNvSpPr>
            <p:nvPr/>
          </p:nvSpPr>
          <p:spPr>
            <a:xfrm>
              <a:off x="25047974" y="17538701"/>
              <a:ext cx="9710655" cy="891547"/>
            </a:xfrm>
            <a:prstGeom prst="rect">
              <a:avLst/>
            </a:prstGeom>
          </p:spPr>
          <p:txBody>
            <a:bodyPr lIns="0" tIns="0" rIns="0" bIns="0" anchor="b">
              <a:normAutofit fontScale="97500"/>
            </a:bodyPr>
            <a:lstStyle>
              <a:lvl1pPr algn="ctr" defTabSz="3204888" rtl="0" eaLnBrk="1" latinLnBrk="0" hangingPunct="1">
                <a:spcBef>
                  <a:spcPct val="0"/>
                </a:spcBef>
                <a:buNone/>
                <a:defRPr sz="15401" kern="1200">
                  <a:solidFill>
                    <a:schemeClr val="tx1"/>
                  </a:solidFill>
                  <a:latin typeface="Corbel" pitchFamily="34" charset="0"/>
                  <a:ea typeface="+mj-ea"/>
                  <a:cs typeface="+mj-cs"/>
                </a:defRPr>
              </a:lvl1pPr>
            </a:lstStyle>
            <a:p>
              <a:pPr algn="l" eaLnBrk="0" hangingPunct="0"/>
              <a:r>
                <a:rPr lang="en-US" sz="4400" b="1" dirty="0">
                  <a:solidFill>
                    <a:srgbClr val="4E3629"/>
                  </a:solidFill>
                  <a:latin typeface="Helvetica Neue" panose="02000503000000020004" pitchFamily="2" charset="0"/>
                  <a:ea typeface="Helvetica Neue" panose="02000503000000020004" pitchFamily="2" charset="0"/>
                  <a:cs typeface="Helvetica Neue" panose="02000503000000020004" pitchFamily="2" charset="0"/>
                </a:rPr>
                <a:t>Discussion</a:t>
              </a:r>
            </a:p>
          </p:txBody>
        </p:sp>
      </p:grpSp>
      <p:sp>
        <p:nvSpPr>
          <p:cNvPr id="90" name="TextBox 89">
            <a:extLst>
              <a:ext uri="{FF2B5EF4-FFF2-40B4-BE49-F238E27FC236}">
                <a16:creationId xmlns:a16="http://schemas.microsoft.com/office/drawing/2014/main" id="{AB8F1802-4268-D8C9-1A9C-37FA429C18E8}"/>
              </a:ext>
            </a:extLst>
          </p:cNvPr>
          <p:cNvSpPr txBox="1"/>
          <p:nvPr/>
        </p:nvSpPr>
        <p:spPr>
          <a:xfrm>
            <a:off x="0" y="24755463"/>
            <a:ext cx="36576000" cy="307777"/>
          </a:xfrm>
          <a:prstGeom prst="rect">
            <a:avLst/>
          </a:prstGeom>
          <a:solidFill>
            <a:schemeClr val="tx1">
              <a:lumMod val="75000"/>
              <a:lumOff val="25000"/>
              <a:alpha val="9897"/>
            </a:schemeClr>
          </a:solidFill>
        </p:spPr>
        <p:txBody>
          <a:bodyPr wrap="square" lIns="0" tIns="0" rIns="0" bIns="0" rtlCol="0" anchor="t">
            <a:spAutoFit/>
          </a:bodyPr>
          <a:lstStyle/>
          <a:p>
            <a:pPr algn="ctr"/>
            <a:r>
              <a:rPr lang="en-US" sz="2000" dirty="0">
                <a:solidFill>
                  <a:srgbClr val="095F36"/>
                </a:solidFill>
                <a:latin typeface="Helvetica Neue" panose="02000503000000020004" pitchFamily="2" charset="0"/>
                <a:ea typeface="Helvetica Neue" panose="02000503000000020004" pitchFamily="2" charset="0"/>
                <a:cs typeface="Helvetica Neue" panose="02000503000000020004" pitchFamily="2" charset="0"/>
              </a:rPr>
              <a:t>Acknowledgements: we would like to thank the </a:t>
            </a:r>
            <a:r>
              <a:rPr lang="en-US" sz="2000" dirty="0" err="1">
                <a:solidFill>
                  <a:srgbClr val="095F36"/>
                </a:solidFill>
                <a:latin typeface="Helvetica Neue" panose="02000503000000020004" pitchFamily="2" charset="0"/>
                <a:ea typeface="Helvetica Neue" panose="02000503000000020004" pitchFamily="2" charset="0"/>
                <a:cs typeface="Helvetica Neue" panose="02000503000000020004" pitchFamily="2" charset="0"/>
              </a:rPr>
              <a:t>BrownConnect</a:t>
            </a:r>
            <a:r>
              <a:rPr lang="en-US" sz="2000" dirty="0">
                <a:solidFill>
                  <a:srgbClr val="095F36"/>
                </a:solidFill>
                <a:latin typeface="Helvetica Neue" panose="02000503000000020004" pitchFamily="2" charset="0"/>
                <a:ea typeface="Helvetica Neue" panose="02000503000000020004" pitchFamily="2" charset="0"/>
                <a:cs typeface="Helvetica Neue" panose="02000503000000020004" pitchFamily="2" charset="0"/>
              </a:rPr>
              <a:t> SPRINT UTRA program for providing this opportunity as well as the financial support; we would also like to thank Dr. Rebecca </a:t>
            </a:r>
            <a:r>
              <a:rPr lang="en-US" sz="2000" dirty="0" err="1">
                <a:solidFill>
                  <a:srgbClr val="095F36"/>
                </a:solidFill>
                <a:latin typeface="Helvetica Neue" panose="02000503000000020004" pitchFamily="2" charset="0"/>
                <a:ea typeface="Helvetica Neue" panose="02000503000000020004" pitchFamily="2" charset="0"/>
                <a:cs typeface="Helvetica Neue" panose="02000503000000020004" pitchFamily="2" charset="0"/>
              </a:rPr>
              <a:t>Kartzinel</a:t>
            </a:r>
            <a:r>
              <a:rPr lang="en-US" sz="2000" dirty="0">
                <a:solidFill>
                  <a:srgbClr val="095F36"/>
                </a:solidFill>
                <a:latin typeface="Helvetica Neue" panose="02000503000000020004" pitchFamily="2" charset="0"/>
                <a:ea typeface="Helvetica Neue" panose="02000503000000020004" pitchFamily="2" charset="0"/>
                <a:cs typeface="Helvetica Neue" panose="02000503000000020004" pitchFamily="2" charset="0"/>
              </a:rPr>
              <a:t> and Dr. </a:t>
            </a:r>
            <a:r>
              <a:rPr lang="en-US" sz="2000" dirty="0" err="1">
                <a:solidFill>
                  <a:srgbClr val="095F36"/>
                </a:solidFill>
                <a:latin typeface="Helvetica Neue" panose="02000503000000020004" pitchFamily="2" charset="0"/>
                <a:ea typeface="Helvetica Neue" panose="02000503000000020004" pitchFamily="2" charset="0"/>
                <a:cs typeface="Helvetica Neue" panose="02000503000000020004" pitchFamily="2" charset="0"/>
              </a:rPr>
              <a:t>Dov</a:t>
            </a:r>
            <a:r>
              <a:rPr lang="en-US" sz="2000" dirty="0">
                <a:solidFill>
                  <a:srgbClr val="095F36"/>
                </a:solidFill>
                <a:latin typeface="Helvetica Neue" panose="02000503000000020004" pitchFamily="2" charset="0"/>
                <a:ea typeface="Helvetica Neue" panose="02000503000000020004" pitchFamily="2" charset="0"/>
                <a:cs typeface="Helvetica Neue" panose="02000503000000020004" pitchFamily="2" charset="0"/>
              </a:rPr>
              <a:t> Sax for their help and support throughout this project.</a:t>
            </a:r>
          </a:p>
        </p:txBody>
      </p:sp>
      <p:sp>
        <p:nvSpPr>
          <p:cNvPr id="104" name="Title 1">
            <a:extLst>
              <a:ext uri="{FF2B5EF4-FFF2-40B4-BE49-F238E27FC236}">
                <a16:creationId xmlns:a16="http://schemas.microsoft.com/office/drawing/2014/main" id="{20A1181F-3536-11D5-D201-44C18D7216F9}"/>
              </a:ext>
            </a:extLst>
          </p:cNvPr>
          <p:cNvSpPr txBox="1">
            <a:spLocks/>
          </p:cNvSpPr>
          <p:nvPr/>
        </p:nvSpPr>
        <p:spPr>
          <a:xfrm>
            <a:off x="3491345" y="3389265"/>
            <a:ext cx="5694219" cy="669780"/>
          </a:xfrm>
          <a:prstGeom prst="rect">
            <a:avLst/>
          </a:prstGeom>
          <a:effectLst/>
        </p:spPr>
        <p:txBody>
          <a:bodyPr lIns="0" tIns="0" rIns="0" bIns="0">
            <a:normAutofit fontScale="82500" lnSpcReduction="20000"/>
          </a:bodyPr>
          <a:lstStyle>
            <a:lvl1pPr algn="ctr" defTabSz="3204888" rtl="0" eaLnBrk="1" latinLnBrk="0" hangingPunct="1">
              <a:spcBef>
                <a:spcPct val="0"/>
              </a:spcBef>
              <a:buNone/>
              <a:defRPr sz="15401" kern="1200">
                <a:solidFill>
                  <a:schemeClr val="tx1"/>
                </a:solidFill>
                <a:latin typeface="Corbel" pitchFamily="34" charset="0"/>
                <a:ea typeface="+mj-ea"/>
                <a:cs typeface="+mj-cs"/>
              </a:defRPr>
            </a:lvl1pPr>
          </a:lstStyle>
          <a:p>
            <a:pPr algn="l">
              <a:spcAft>
                <a:spcPts val="600"/>
              </a:spcAft>
            </a:pPr>
            <a:r>
              <a:rPr lang="en-US" sz="2800" dirty="0">
                <a:solidFill>
                  <a:schemeClr val="bg1">
                    <a:alpha val="50000"/>
                  </a:schemeClr>
                </a:solidFill>
                <a:latin typeface="Times New Roman" panose="02020603050405020304" pitchFamily="18" charset="0"/>
                <a:ea typeface="Osaka" panose="020B0600000000000000" pitchFamily="34" charset="-128"/>
                <a:cs typeface="Times New Roman" panose="02020603050405020304" pitchFamily="18" charset="0"/>
              </a:rPr>
              <a:t>Department of </a:t>
            </a:r>
          </a:p>
          <a:p>
            <a:pPr algn="l">
              <a:spcAft>
                <a:spcPts val="600"/>
              </a:spcAft>
            </a:pPr>
            <a:r>
              <a:rPr lang="en-US" sz="2800" dirty="0">
                <a:solidFill>
                  <a:schemeClr val="bg1">
                    <a:alpha val="50000"/>
                  </a:schemeClr>
                </a:solidFill>
                <a:latin typeface="Times New Roman" panose="02020603050405020304" pitchFamily="18" charset="0"/>
                <a:ea typeface="Osaka" panose="020B0600000000000000" pitchFamily="34" charset="-128"/>
                <a:cs typeface="Times New Roman" panose="02020603050405020304" pitchFamily="18" charset="0"/>
              </a:rPr>
              <a:t>Ecology, Evolution and Organismal Biology</a:t>
            </a:r>
          </a:p>
        </p:txBody>
      </p:sp>
      <p:sp>
        <p:nvSpPr>
          <p:cNvPr id="23" name="TextBox 22">
            <a:extLst>
              <a:ext uri="{FF2B5EF4-FFF2-40B4-BE49-F238E27FC236}">
                <a16:creationId xmlns:a16="http://schemas.microsoft.com/office/drawing/2014/main" id="{C18DCB01-B39C-63D9-FA5C-0CEB7F4A1CD3}"/>
              </a:ext>
            </a:extLst>
          </p:cNvPr>
          <p:cNvSpPr txBox="1"/>
          <p:nvPr/>
        </p:nvSpPr>
        <p:spPr>
          <a:xfrm>
            <a:off x="1283688" y="21295096"/>
            <a:ext cx="10671048" cy="509229"/>
          </a:xfrm>
          <a:prstGeom prst="rect">
            <a:avLst/>
          </a:prstGeom>
          <a:noFill/>
        </p:spPr>
        <p:txBody>
          <a:bodyPr wrap="square" lIns="0" tIns="0" rIns="0" bIns="0" rtlCol="0">
            <a:noAutofit/>
          </a:bodyPr>
          <a:lstStyle/>
          <a:p>
            <a:pPr algn="ctr">
              <a:spcAft>
                <a:spcPts val="600"/>
              </a:spcAft>
            </a:pPr>
            <a:r>
              <a:rPr lang="en-US" sz="2000" dirty="0">
                <a:solidFill>
                  <a:schemeClr val="tx1">
                    <a:lumMod val="50000"/>
                    <a:lumOff val="50000"/>
                  </a:schemeClr>
                </a:solidFill>
                <a:latin typeface="Times New Roman" panose="02020603050405020304" pitchFamily="18" charset="0"/>
                <a:ea typeface="Osaka" panose="020B0600000000000000" pitchFamily="34" charset="-128"/>
                <a:cs typeface="Times New Roman" panose="02020603050405020304" pitchFamily="18" charset="0"/>
              </a:rPr>
              <a:t>Figure 1. WT and BH generations in simulation</a:t>
            </a:r>
          </a:p>
        </p:txBody>
      </p:sp>
      <p:cxnSp>
        <p:nvCxnSpPr>
          <p:cNvPr id="82" name="Straight Connector 81">
            <a:extLst>
              <a:ext uri="{FF2B5EF4-FFF2-40B4-BE49-F238E27FC236}">
                <a16:creationId xmlns:a16="http://schemas.microsoft.com/office/drawing/2014/main" id="{7F6483C3-331A-E849-BE83-CBD448C97F82}"/>
              </a:ext>
            </a:extLst>
          </p:cNvPr>
          <p:cNvCxnSpPr>
            <a:cxnSpLocks/>
          </p:cNvCxnSpPr>
          <p:nvPr/>
        </p:nvCxnSpPr>
        <p:spPr>
          <a:xfrm>
            <a:off x="13368528" y="17386299"/>
            <a:ext cx="10060686" cy="0"/>
          </a:xfrm>
          <a:prstGeom prst="line">
            <a:avLst/>
          </a:prstGeom>
          <a:ln w="38100">
            <a:solidFill>
              <a:srgbClr val="ED1C24"/>
            </a:solidFill>
          </a:ln>
        </p:spPr>
        <p:style>
          <a:lnRef idx="1">
            <a:schemeClr val="accent1"/>
          </a:lnRef>
          <a:fillRef idx="0">
            <a:schemeClr val="accent1"/>
          </a:fillRef>
          <a:effectRef idx="0">
            <a:schemeClr val="accent1"/>
          </a:effectRef>
          <a:fontRef idx="minor">
            <a:schemeClr val="tx1"/>
          </a:fontRef>
        </p:style>
      </p:cxnSp>
      <p:sp>
        <p:nvSpPr>
          <p:cNvPr id="83" name="Title 1">
            <a:extLst>
              <a:ext uri="{FF2B5EF4-FFF2-40B4-BE49-F238E27FC236}">
                <a16:creationId xmlns:a16="http://schemas.microsoft.com/office/drawing/2014/main" id="{61D8D7D1-9ECD-35CC-62CB-C21DAB2155F9}"/>
              </a:ext>
            </a:extLst>
          </p:cNvPr>
          <p:cNvSpPr txBox="1">
            <a:spLocks/>
          </p:cNvSpPr>
          <p:nvPr/>
        </p:nvSpPr>
        <p:spPr>
          <a:xfrm>
            <a:off x="13368528" y="16554433"/>
            <a:ext cx="10419423" cy="752182"/>
          </a:xfrm>
          <a:prstGeom prst="rect">
            <a:avLst/>
          </a:prstGeom>
        </p:spPr>
        <p:txBody>
          <a:bodyPr lIns="0" tIns="0" rIns="0" bIns="0" anchor="b">
            <a:normAutofit fontScale="97500"/>
          </a:bodyPr>
          <a:lstStyle>
            <a:lvl1pPr algn="ctr" defTabSz="3204888" rtl="0" eaLnBrk="1" latinLnBrk="0" hangingPunct="1">
              <a:spcBef>
                <a:spcPct val="0"/>
              </a:spcBef>
              <a:buNone/>
              <a:defRPr sz="15401" kern="1200">
                <a:solidFill>
                  <a:schemeClr val="tx1"/>
                </a:solidFill>
                <a:latin typeface="Corbel" pitchFamily="34" charset="0"/>
                <a:ea typeface="+mj-ea"/>
                <a:cs typeface="+mj-cs"/>
              </a:defRPr>
            </a:lvl1pPr>
          </a:lstStyle>
          <a:p>
            <a:pPr algn="l" eaLnBrk="0" hangingPunct="0"/>
            <a:r>
              <a:rPr lang="en-US" sz="4400" b="1" dirty="0">
                <a:solidFill>
                  <a:srgbClr val="4E3629"/>
                </a:solidFill>
                <a:latin typeface="Helvetica Neue" panose="02000503000000020004" pitchFamily="2" charset="0"/>
                <a:ea typeface="Helvetica Neue" panose="02000503000000020004" pitchFamily="2" charset="0"/>
                <a:cs typeface="Helvetica Neue" panose="02000503000000020004" pitchFamily="2" charset="0"/>
              </a:rPr>
              <a:t>Analysis: Coefficient of Variation</a:t>
            </a:r>
          </a:p>
        </p:txBody>
      </p:sp>
      <p:grpSp>
        <p:nvGrpSpPr>
          <p:cNvPr id="13" name="Group 12">
            <a:extLst>
              <a:ext uri="{FF2B5EF4-FFF2-40B4-BE49-F238E27FC236}">
                <a16:creationId xmlns:a16="http://schemas.microsoft.com/office/drawing/2014/main" id="{01579BF7-2799-4044-6958-BAE46AE2119E}"/>
              </a:ext>
            </a:extLst>
          </p:cNvPr>
          <p:cNvGrpSpPr/>
          <p:nvPr/>
        </p:nvGrpSpPr>
        <p:grpSpPr>
          <a:xfrm>
            <a:off x="24978099" y="4856986"/>
            <a:ext cx="10287586" cy="1149533"/>
            <a:chOff x="24616890" y="11311494"/>
            <a:chExt cx="10287586" cy="919262"/>
          </a:xfrm>
        </p:grpSpPr>
        <p:sp>
          <p:nvSpPr>
            <p:cNvPr id="21" name="Title 1">
              <a:extLst>
                <a:ext uri="{FF2B5EF4-FFF2-40B4-BE49-F238E27FC236}">
                  <a16:creationId xmlns:a16="http://schemas.microsoft.com/office/drawing/2014/main" id="{60268185-6308-43FC-6401-925C78C59BF8}"/>
                </a:ext>
              </a:extLst>
            </p:cNvPr>
            <p:cNvSpPr txBox="1">
              <a:spLocks/>
            </p:cNvSpPr>
            <p:nvPr/>
          </p:nvSpPr>
          <p:spPr>
            <a:xfrm>
              <a:off x="24704344" y="11311494"/>
              <a:ext cx="10200132" cy="861453"/>
            </a:xfrm>
            <a:prstGeom prst="rect">
              <a:avLst/>
            </a:prstGeom>
          </p:spPr>
          <p:txBody>
            <a:bodyPr lIns="0" tIns="0" rIns="0" bIns="0" anchor="b">
              <a:normAutofit fontScale="97500"/>
            </a:bodyPr>
            <a:lstStyle>
              <a:lvl1pPr algn="ctr" defTabSz="3204888" rtl="0" eaLnBrk="1" latinLnBrk="0" hangingPunct="1">
                <a:spcBef>
                  <a:spcPct val="0"/>
                </a:spcBef>
                <a:buNone/>
                <a:defRPr sz="15401" kern="1200">
                  <a:solidFill>
                    <a:schemeClr val="tx1"/>
                  </a:solidFill>
                  <a:latin typeface="Corbel" pitchFamily="34" charset="0"/>
                  <a:ea typeface="+mj-ea"/>
                  <a:cs typeface="+mj-cs"/>
                </a:defRPr>
              </a:lvl1pPr>
            </a:lstStyle>
            <a:p>
              <a:pPr algn="l" eaLnBrk="0" hangingPunct="0"/>
              <a:r>
                <a:rPr lang="en-US" sz="4400" b="1" dirty="0">
                  <a:solidFill>
                    <a:srgbClr val="4E3629"/>
                  </a:solidFill>
                  <a:latin typeface="Helvetica Neue" panose="02000503000000020004" pitchFamily="2" charset="0"/>
                  <a:ea typeface="Helvetica Neue" panose="02000503000000020004" pitchFamily="2" charset="0"/>
                  <a:cs typeface="Helvetica Neue" panose="02000503000000020004" pitchFamily="2" charset="0"/>
                </a:rPr>
                <a:t>Analysis: Selection Coefficient</a:t>
              </a:r>
            </a:p>
          </p:txBody>
        </p:sp>
        <p:cxnSp>
          <p:nvCxnSpPr>
            <p:cNvPr id="34" name="Straight Connector 33">
              <a:extLst>
                <a:ext uri="{FF2B5EF4-FFF2-40B4-BE49-F238E27FC236}">
                  <a16:creationId xmlns:a16="http://schemas.microsoft.com/office/drawing/2014/main" id="{CA06A767-14B6-F0CF-9245-BB48CD6D189F}"/>
                </a:ext>
              </a:extLst>
            </p:cNvPr>
            <p:cNvCxnSpPr>
              <a:cxnSpLocks/>
            </p:cNvCxnSpPr>
            <p:nvPr/>
          </p:nvCxnSpPr>
          <p:spPr>
            <a:xfrm flipV="1">
              <a:off x="24616890" y="12225528"/>
              <a:ext cx="9795509" cy="5228"/>
            </a:xfrm>
            <a:prstGeom prst="line">
              <a:avLst/>
            </a:prstGeom>
            <a:ln w="38100">
              <a:solidFill>
                <a:srgbClr val="ED1C24"/>
              </a:solidFill>
            </a:ln>
          </p:spPr>
          <p:style>
            <a:lnRef idx="1">
              <a:schemeClr val="accent1"/>
            </a:lnRef>
            <a:fillRef idx="0">
              <a:schemeClr val="accent1"/>
            </a:fillRef>
            <a:effectRef idx="0">
              <a:schemeClr val="accent1"/>
            </a:effectRef>
            <a:fontRef idx="minor">
              <a:schemeClr val="tx1"/>
            </a:fontRef>
          </p:style>
        </p:cxnSp>
      </p:grpSp>
      <p:pic>
        <p:nvPicPr>
          <p:cNvPr id="2" name="Picture 2" descr="SMBE Satellite Meeting on Modern Methods for the Study of Ancient DNA | Home">
            <a:extLst>
              <a:ext uri="{FF2B5EF4-FFF2-40B4-BE49-F238E27FC236}">
                <a16:creationId xmlns:a16="http://schemas.microsoft.com/office/drawing/2014/main" id="{81189F04-2760-29E9-CA79-3F657FD6EB04}"/>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bright="37000"/>
                    </a14:imgEffect>
                  </a14:imgLayer>
                </a14:imgProps>
              </a:ext>
              <a:ext uri="{28A0092B-C50C-407E-A947-70E740481C1C}">
                <a14:useLocalDpi xmlns:a14="http://schemas.microsoft.com/office/drawing/2010/main" val="0"/>
              </a:ext>
            </a:extLst>
          </a:blip>
          <a:srcRect/>
          <a:stretch>
            <a:fillRect/>
          </a:stretch>
        </p:blipFill>
        <p:spPr bwMode="auto">
          <a:xfrm>
            <a:off x="12943933" y="2713422"/>
            <a:ext cx="6164333" cy="1370822"/>
          </a:xfrm>
          <a:prstGeom prst="rect">
            <a:avLst/>
          </a:prstGeom>
          <a:noFill/>
          <a:extLst>
            <a:ext uri="{909E8E84-426E-40DD-AFC4-6F175D3DCCD1}">
              <a14:hiddenFill xmlns:a14="http://schemas.microsoft.com/office/drawing/2010/main">
                <a:solidFill>
                  <a:srgbClr val="FFFFFF"/>
                </a:solidFill>
              </a14:hiddenFill>
            </a:ext>
          </a:extLst>
        </p:spPr>
      </p:pic>
      <p:cxnSp>
        <p:nvCxnSpPr>
          <p:cNvPr id="80" name="Straight Connector 79">
            <a:extLst>
              <a:ext uri="{FF2B5EF4-FFF2-40B4-BE49-F238E27FC236}">
                <a16:creationId xmlns:a16="http://schemas.microsoft.com/office/drawing/2014/main" id="{DAE9489A-BEEC-C6AA-2AD1-43BC6BB39CB9}"/>
              </a:ext>
            </a:extLst>
          </p:cNvPr>
          <p:cNvCxnSpPr>
            <a:cxnSpLocks/>
          </p:cNvCxnSpPr>
          <p:nvPr/>
        </p:nvCxnSpPr>
        <p:spPr>
          <a:xfrm>
            <a:off x="13411742" y="11543088"/>
            <a:ext cx="9756648" cy="0"/>
          </a:xfrm>
          <a:prstGeom prst="line">
            <a:avLst/>
          </a:prstGeom>
          <a:ln w="38100">
            <a:solidFill>
              <a:srgbClr val="ED1C24"/>
            </a:solidFill>
          </a:ln>
        </p:spPr>
        <p:style>
          <a:lnRef idx="1">
            <a:schemeClr val="accent1"/>
          </a:lnRef>
          <a:fillRef idx="0">
            <a:schemeClr val="accent1"/>
          </a:fillRef>
          <a:effectRef idx="0">
            <a:schemeClr val="accent1"/>
          </a:effectRef>
          <a:fontRef idx="minor">
            <a:schemeClr val="tx1"/>
          </a:fontRef>
        </p:style>
      </p:cxnSp>
      <p:sp>
        <p:nvSpPr>
          <p:cNvPr id="81" name="Title 1">
            <a:extLst>
              <a:ext uri="{FF2B5EF4-FFF2-40B4-BE49-F238E27FC236}">
                <a16:creationId xmlns:a16="http://schemas.microsoft.com/office/drawing/2014/main" id="{26E7D03C-860F-AA8B-2482-50041B7D6C5B}"/>
              </a:ext>
            </a:extLst>
          </p:cNvPr>
          <p:cNvSpPr txBox="1">
            <a:spLocks/>
          </p:cNvSpPr>
          <p:nvPr/>
        </p:nvSpPr>
        <p:spPr>
          <a:xfrm>
            <a:off x="13411741" y="10717786"/>
            <a:ext cx="10374777" cy="750795"/>
          </a:xfrm>
          <a:prstGeom prst="rect">
            <a:avLst/>
          </a:prstGeom>
        </p:spPr>
        <p:txBody>
          <a:bodyPr lIns="0" tIns="0" rIns="0" bIns="0" anchor="b">
            <a:normAutofit fontScale="97500"/>
          </a:bodyPr>
          <a:lstStyle>
            <a:lvl1pPr algn="ctr" defTabSz="3204888" rtl="0" eaLnBrk="1" latinLnBrk="0" hangingPunct="1">
              <a:spcBef>
                <a:spcPct val="0"/>
              </a:spcBef>
              <a:buNone/>
              <a:defRPr sz="15401" kern="1200">
                <a:solidFill>
                  <a:schemeClr val="tx1"/>
                </a:solidFill>
                <a:latin typeface="Corbel" pitchFamily="34" charset="0"/>
                <a:ea typeface="+mj-ea"/>
                <a:cs typeface="+mj-cs"/>
              </a:defRPr>
            </a:lvl1pPr>
          </a:lstStyle>
          <a:p>
            <a:pPr algn="l" eaLnBrk="0" hangingPunct="0"/>
            <a:r>
              <a:rPr lang="en-US" sz="4400" b="1" dirty="0">
                <a:solidFill>
                  <a:srgbClr val="4E3629"/>
                </a:solidFill>
                <a:latin typeface="Helvetica Neue" panose="02000503000000020004" pitchFamily="2" charset="0"/>
                <a:ea typeface="Helvetica Neue" panose="02000503000000020004" pitchFamily="2" charset="0"/>
                <a:cs typeface="Helvetica Neue" panose="02000503000000020004" pitchFamily="2" charset="0"/>
              </a:rPr>
              <a:t>Analysis: Carrying Capacity</a:t>
            </a:r>
          </a:p>
        </p:txBody>
      </p:sp>
      <p:sp>
        <p:nvSpPr>
          <p:cNvPr id="7" name="TextBox 6">
            <a:extLst>
              <a:ext uri="{FF2B5EF4-FFF2-40B4-BE49-F238E27FC236}">
                <a16:creationId xmlns:a16="http://schemas.microsoft.com/office/drawing/2014/main" id="{8E191212-E5BA-D508-5D21-DB20279DCF8C}"/>
              </a:ext>
            </a:extLst>
          </p:cNvPr>
          <p:cNvSpPr txBox="1"/>
          <p:nvPr/>
        </p:nvSpPr>
        <p:spPr>
          <a:xfrm>
            <a:off x="19702516" y="11851571"/>
            <a:ext cx="3738979" cy="4555127"/>
          </a:xfrm>
          <a:prstGeom prst="rect">
            <a:avLst/>
          </a:prstGeom>
          <a:noFill/>
        </p:spPr>
        <p:txBody>
          <a:bodyPr wrap="square" lIns="0" tIns="0" rIns="0" bIns="0" rtlCol="0">
            <a:noAutofit/>
          </a:bodyPr>
          <a:lstStyle/>
          <a:p>
            <a:pPr algn="ctr">
              <a:spcAft>
                <a:spcPts val="600"/>
              </a:spcAft>
            </a:pPr>
            <a:r>
              <a:rPr lang="en-US" sz="2000" dirty="0">
                <a:solidFill>
                  <a:schemeClr val="tx1">
                    <a:lumMod val="50000"/>
                    <a:lumOff val="50000"/>
                  </a:schemeClr>
                </a:solidFill>
                <a:latin typeface="Times New Roman" panose="02020603050405020304" pitchFamily="18" charset="0"/>
                <a:ea typeface="Osaka" panose="020B0600000000000000" pitchFamily="34" charset="-128"/>
                <a:cs typeface="Times New Roman" panose="02020603050405020304" pitchFamily="18" charset="0"/>
              </a:rPr>
              <a:t>Figure 3. Normalized probabilities of fixation of bet hedgers (</a:t>
            </a:r>
            <a:r>
              <a:rPr lang="en-US" sz="2000" dirty="0" err="1">
                <a:solidFill>
                  <a:schemeClr val="tx1">
                    <a:lumMod val="50000"/>
                    <a:lumOff val="50000"/>
                  </a:schemeClr>
                </a:solidFill>
                <a:latin typeface="Times New Roman" panose="02020603050405020304" pitchFamily="18" charset="0"/>
                <a:ea typeface="Osaka" panose="020B0600000000000000" pitchFamily="34" charset="-128"/>
                <a:cs typeface="Times New Roman" panose="02020603050405020304" pitchFamily="18" charset="0"/>
              </a:rPr>
              <a:t>NPfix</a:t>
            </a:r>
            <a:r>
              <a:rPr lang="en-US" sz="2000" dirty="0">
                <a:solidFill>
                  <a:schemeClr val="tx1">
                    <a:lumMod val="50000"/>
                    <a:lumOff val="50000"/>
                  </a:schemeClr>
                </a:solidFill>
                <a:latin typeface="Times New Roman" panose="02020603050405020304" pitchFamily="18" charset="0"/>
                <a:ea typeface="Osaka" panose="020B0600000000000000" pitchFamily="34" charset="-128"/>
                <a:cs typeface="Times New Roman" panose="02020603050405020304" pitchFamily="18" charset="0"/>
              </a:rPr>
              <a:t>) at carrying capacities (K) 10, 100, 1000 across ranges of selection coefficient (S) and coefficient of variation (CV) have similar distribution at large K values. However, paired t-test on </a:t>
            </a:r>
            <a:r>
              <a:rPr lang="en-US" sz="2000" dirty="0" err="1">
                <a:solidFill>
                  <a:schemeClr val="tx1">
                    <a:lumMod val="50000"/>
                    <a:lumOff val="50000"/>
                  </a:schemeClr>
                </a:solidFill>
                <a:latin typeface="Times New Roman" panose="02020603050405020304" pitchFamily="18" charset="0"/>
                <a:ea typeface="Osaka" panose="020B0600000000000000" pitchFamily="34" charset="-128"/>
                <a:cs typeface="Times New Roman" panose="02020603050405020304" pitchFamily="18" charset="0"/>
              </a:rPr>
              <a:t>NPfix</a:t>
            </a:r>
            <a:r>
              <a:rPr lang="en-US" sz="2000" dirty="0">
                <a:solidFill>
                  <a:schemeClr val="tx1">
                    <a:lumMod val="50000"/>
                    <a:lumOff val="50000"/>
                  </a:schemeClr>
                </a:solidFill>
                <a:latin typeface="Times New Roman" panose="02020603050405020304" pitchFamily="18" charset="0"/>
                <a:ea typeface="Osaka" panose="020B0600000000000000" pitchFamily="34" charset="-128"/>
                <a:cs typeface="Times New Roman" panose="02020603050405020304" pitchFamily="18" charset="0"/>
              </a:rPr>
              <a:t> among pairs of different K with fixed G, S, and CV show statistically significant difference at</a:t>
            </a:r>
            <a:r>
              <a:rPr lang="en-US" sz="2000" b="1" dirty="0">
                <a:solidFill>
                  <a:schemeClr val="tx1">
                    <a:lumMod val="50000"/>
                    <a:lumOff val="50000"/>
                  </a:schemeClr>
                </a:solidFill>
                <a:latin typeface="Times New Roman" panose="02020603050405020304" pitchFamily="18" charset="0"/>
                <a:ea typeface="Osaka" panose="020B0600000000000000" pitchFamily="34" charset="-128"/>
                <a:cs typeface="Times New Roman" panose="02020603050405020304" pitchFamily="18" charset="0"/>
              </a:rPr>
              <a:t> </a:t>
            </a:r>
            <a:r>
              <a:rPr lang="el-GR" sz="2000" dirty="0">
                <a:solidFill>
                  <a:schemeClr val="tx1">
                    <a:lumMod val="50000"/>
                    <a:lumOff val="50000"/>
                  </a:schemeClr>
                </a:solidFill>
                <a:latin typeface="Times New Roman" panose="02020603050405020304" pitchFamily="18" charset="0"/>
                <a:cs typeface="Times New Roman" panose="02020603050405020304" pitchFamily="18" charset="0"/>
              </a:rPr>
              <a:t>α</a:t>
            </a:r>
            <a:r>
              <a:rPr lang="en-US" sz="2000" dirty="0">
                <a:solidFill>
                  <a:schemeClr val="tx1">
                    <a:lumMod val="50000"/>
                    <a:lumOff val="50000"/>
                  </a:schemeClr>
                </a:solidFill>
                <a:latin typeface="Times New Roman" panose="02020603050405020304" pitchFamily="18" charset="0"/>
                <a:ea typeface="Osaka" panose="020B0600000000000000" pitchFamily="34" charset="-128"/>
                <a:cs typeface="Times New Roman" panose="02020603050405020304" pitchFamily="18" charset="0"/>
              </a:rPr>
              <a:t>=0.05 among all three pairs, suggesting the carrying capacity of a population </a:t>
            </a:r>
            <a:r>
              <a:rPr lang="en-US" sz="2000" b="1" i="1" u="sng" dirty="0">
                <a:solidFill>
                  <a:schemeClr val="tx1">
                    <a:lumMod val="50000"/>
                    <a:lumOff val="50000"/>
                  </a:schemeClr>
                </a:solidFill>
                <a:latin typeface="Times New Roman" panose="02020603050405020304" pitchFamily="18" charset="0"/>
                <a:ea typeface="Osaka" panose="020B0600000000000000" pitchFamily="34" charset="-128"/>
                <a:cs typeface="Times New Roman" panose="02020603050405020304" pitchFamily="18" charset="0"/>
              </a:rPr>
              <a:t>does influence the chance of survival for bet hedgers</a:t>
            </a:r>
            <a:r>
              <a:rPr lang="en-US" sz="2000" dirty="0">
                <a:solidFill>
                  <a:schemeClr val="tx1">
                    <a:lumMod val="50000"/>
                    <a:lumOff val="50000"/>
                  </a:schemeClr>
                </a:solidFill>
                <a:latin typeface="Times New Roman" panose="02020603050405020304" pitchFamily="18" charset="0"/>
                <a:ea typeface="Osaka" panose="020B0600000000000000" pitchFamily="34" charset="-128"/>
                <a:cs typeface="Times New Roman" panose="02020603050405020304" pitchFamily="18" charset="0"/>
              </a:rPr>
              <a:t>. </a:t>
            </a:r>
          </a:p>
        </p:txBody>
      </p:sp>
      <p:sp>
        <p:nvSpPr>
          <p:cNvPr id="19" name="TextBox 18">
            <a:extLst>
              <a:ext uri="{FF2B5EF4-FFF2-40B4-BE49-F238E27FC236}">
                <a16:creationId xmlns:a16="http://schemas.microsoft.com/office/drawing/2014/main" id="{6417D40A-845A-D113-D8AA-2312361A5E37}"/>
              </a:ext>
            </a:extLst>
          </p:cNvPr>
          <p:cNvSpPr txBox="1"/>
          <p:nvPr/>
        </p:nvSpPr>
        <p:spPr>
          <a:xfrm>
            <a:off x="13368529" y="9708197"/>
            <a:ext cx="9795510" cy="912466"/>
          </a:xfrm>
          <a:prstGeom prst="rect">
            <a:avLst/>
          </a:prstGeom>
          <a:noFill/>
        </p:spPr>
        <p:txBody>
          <a:bodyPr wrap="square" lIns="0" tIns="0" rIns="0" bIns="0" rtlCol="0">
            <a:noAutofit/>
          </a:bodyPr>
          <a:lstStyle/>
          <a:p>
            <a:pPr algn="ctr">
              <a:spcAft>
                <a:spcPts val="600"/>
              </a:spcAft>
            </a:pPr>
            <a:r>
              <a:rPr lang="en-US" sz="2000" dirty="0">
                <a:solidFill>
                  <a:schemeClr val="tx1">
                    <a:lumMod val="50000"/>
                    <a:lumOff val="50000"/>
                  </a:schemeClr>
                </a:solidFill>
                <a:latin typeface="Times New Roman" panose="02020603050405020304" pitchFamily="18" charset="0"/>
                <a:ea typeface="Osaka" panose="020B0600000000000000" pitchFamily="34" charset="-128"/>
                <a:cs typeface="Times New Roman" panose="02020603050405020304" pitchFamily="18" charset="0"/>
              </a:rPr>
              <a:t>Figure 2. Normalized probabilities of fixation in control sets </a:t>
            </a:r>
            <a:r>
              <a:rPr lang="en-US" sz="2000" b="1" i="1" u="sng" dirty="0">
                <a:solidFill>
                  <a:schemeClr val="tx1">
                    <a:lumMod val="50000"/>
                    <a:lumOff val="50000"/>
                  </a:schemeClr>
                </a:solidFill>
                <a:latin typeface="Times New Roman" panose="02020603050405020304" pitchFamily="18" charset="0"/>
                <a:ea typeface="Osaka" panose="020B0600000000000000" pitchFamily="34" charset="-128"/>
                <a:cs typeface="Times New Roman" panose="02020603050405020304" pitchFamily="18" charset="0"/>
              </a:rPr>
              <a:t>correspond to expected trends </a:t>
            </a:r>
            <a:r>
              <a:rPr lang="en-US" sz="2000" dirty="0">
                <a:solidFill>
                  <a:schemeClr val="tx1">
                    <a:lumMod val="50000"/>
                    <a:lumOff val="50000"/>
                  </a:schemeClr>
                </a:solidFill>
                <a:latin typeface="Times New Roman" panose="02020603050405020304" pitchFamily="18" charset="0"/>
                <a:ea typeface="Osaka" panose="020B0600000000000000" pitchFamily="34" charset="-128"/>
                <a:cs typeface="Times New Roman" panose="02020603050405020304" pitchFamily="18" charset="0"/>
              </a:rPr>
              <a:t>of probabilities of fixation of WT, beneficial, and deleterious mutations as carrying capacity increases (thereby weakening the impact of genetic drift)</a:t>
            </a:r>
          </a:p>
        </p:txBody>
      </p:sp>
      <p:grpSp>
        <p:nvGrpSpPr>
          <p:cNvPr id="24" name="Group 23">
            <a:extLst>
              <a:ext uri="{FF2B5EF4-FFF2-40B4-BE49-F238E27FC236}">
                <a16:creationId xmlns:a16="http://schemas.microsoft.com/office/drawing/2014/main" id="{6F9761B8-2663-6F5F-3EAC-EB0B4A37875D}"/>
              </a:ext>
            </a:extLst>
          </p:cNvPr>
          <p:cNvGrpSpPr/>
          <p:nvPr/>
        </p:nvGrpSpPr>
        <p:grpSpPr>
          <a:xfrm>
            <a:off x="14594508" y="6235954"/>
            <a:ext cx="7577321" cy="3359303"/>
            <a:chOff x="12943933" y="6768276"/>
            <a:chExt cx="6416812" cy="3703966"/>
          </a:xfrm>
        </p:grpSpPr>
        <p:pic>
          <p:nvPicPr>
            <p:cNvPr id="5" name="Picture 4" descr="Chart, scatter chart&#10;&#10;Description automatically generated">
              <a:extLst>
                <a:ext uri="{FF2B5EF4-FFF2-40B4-BE49-F238E27FC236}">
                  <a16:creationId xmlns:a16="http://schemas.microsoft.com/office/drawing/2014/main" id="{2C55F2C9-5F2A-095C-1054-98C40897E35C}"/>
                </a:ext>
              </a:extLst>
            </p:cNvPr>
            <p:cNvPicPr>
              <a:picLocks noChangeAspect="1"/>
            </p:cNvPicPr>
            <p:nvPr/>
          </p:nvPicPr>
          <p:blipFill rotWithShape="1">
            <a:blip r:embed="rId6"/>
            <a:srcRect b="3337"/>
            <a:stretch/>
          </p:blipFill>
          <p:spPr>
            <a:xfrm>
              <a:off x="12943933" y="6768276"/>
              <a:ext cx="6416812" cy="3703966"/>
            </a:xfrm>
            <a:prstGeom prst="rect">
              <a:avLst/>
            </a:prstGeom>
          </p:spPr>
        </p:pic>
        <p:sp>
          <p:nvSpPr>
            <p:cNvPr id="15" name="TextBox 14">
              <a:extLst>
                <a:ext uri="{FF2B5EF4-FFF2-40B4-BE49-F238E27FC236}">
                  <a16:creationId xmlns:a16="http://schemas.microsoft.com/office/drawing/2014/main" id="{8BC9A6C5-645F-AF03-CBC4-D3949003524C}"/>
                </a:ext>
              </a:extLst>
            </p:cNvPr>
            <p:cNvSpPr txBox="1"/>
            <p:nvPr/>
          </p:nvSpPr>
          <p:spPr>
            <a:xfrm>
              <a:off x="16757909" y="7222906"/>
              <a:ext cx="1955509" cy="253659"/>
            </a:xfrm>
            <a:prstGeom prst="rect">
              <a:avLst/>
            </a:prstGeom>
            <a:solidFill>
              <a:srgbClr val="00B0F0">
                <a:alpha val="29253"/>
              </a:srgbClr>
            </a:solidFill>
          </p:spPr>
          <p:txBody>
            <a:bodyPr wrap="square" lIns="0" tIns="0" rIns="0" bIns="0" rtlCol="0">
              <a:noAutofit/>
            </a:bodyPr>
            <a:lstStyle/>
            <a:p>
              <a:pPr algn="ctr">
                <a:spcAft>
                  <a:spcPts val="600"/>
                </a:spcAft>
              </a:pPr>
              <a:r>
                <a:rPr lang="en-US" dirty="0">
                  <a:solidFill>
                    <a:schemeClr val="tx1">
                      <a:lumMod val="50000"/>
                      <a:lumOff val="50000"/>
                    </a:schemeClr>
                  </a:solidFill>
                  <a:latin typeface="Times New Roman" panose="02020603050405020304" pitchFamily="18" charset="0"/>
                  <a:cs typeface="Times New Roman" panose="02020603050405020304" pitchFamily="18" charset="0"/>
                </a:rPr>
                <a:t>G=0.6, S=0, CV=0.3</a:t>
              </a:r>
            </a:p>
          </p:txBody>
        </p:sp>
        <p:sp>
          <p:nvSpPr>
            <p:cNvPr id="17" name="TextBox 16">
              <a:extLst>
                <a:ext uri="{FF2B5EF4-FFF2-40B4-BE49-F238E27FC236}">
                  <a16:creationId xmlns:a16="http://schemas.microsoft.com/office/drawing/2014/main" id="{7A633F93-8417-8D16-4431-84B081E77EB6}"/>
                </a:ext>
              </a:extLst>
            </p:cNvPr>
            <p:cNvSpPr txBox="1"/>
            <p:nvPr/>
          </p:nvSpPr>
          <p:spPr>
            <a:xfrm>
              <a:off x="16009520" y="9351730"/>
              <a:ext cx="3149790" cy="252303"/>
            </a:xfrm>
            <a:prstGeom prst="rect">
              <a:avLst/>
            </a:prstGeom>
            <a:solidFill>
              <a:srgbClr val="FF0000">
                <a:alpha val="26906"/>
              </a:srgbClr>
            </a:solidFill>
          </p:spPr>
          <p:txBody>
            <a:bodyPr wrap="square" lIns="0" tIns="0" rIns="0" bIns="0" rtlCol="0">
              <a:noAutofit/>
            </a:bodyPr>
            <a:lstStyle/>
            <a:p>
              <a:pPr algn="ctr">
                <a:spcAft>
                  <a:spcPts val="600"/>
                </a:spcAft>
              </a:pPr>
              <a:r>
                <a:rPr lang="en-US" dirty="0">
                  <a:solidFill>
                    <a:schemeClr val="tx1">
                      <a:lumMod val="50000"/>
                      <a:lumOff val="50000"/>
                    </a:schemeClr>
                  </a:solidFill>
                  <a:latin typeface="Times New Roman" panose="02020603050405020304" pitchFamily="18" charset="0"/>
                  <a:cs typeface="Times New Roman" panose="02020603050405020304" pitchFamily="18" charset="0"/>
                </a:rPr>
                <a:t>G=0.6, S=0, CV=0, seed bank fails</a:t>
              </a:r>
            </a:p>
          </p:txBody>
        </p:sp>
        <p:sp>
          <p:nvSpPr>
            <p:cNvPr id="20" name="TextBox 19">
              <a:extLst>
                <a:ext uri="{FF2B5EF4-FFF2-40B4-BE49-F238E27FC236}">
                  <a16:creationId xmlns:a16="http://schemas.microsoft.com/office/drawing/2014/main" id="{1A75D21F-5B36-0795-3195-D56F7525A4D8}"/>
                </a:ext>
              </a:extLst>
            </p:cNvPr>
            <p:cNvSpPr txBox="1"/>
            <p:nvPr/>
          </p:nvSpPr>
          <p:spPr>
            <a:xfrm>
              <a:off x="15711964" y="8577611"/>
              <a:ext cx="1955509" cy="284718"/>
            </a:xfrm>
            <a:prstGeom prst="rect">
              <a:avLst/>
            </a:prstGeom>
            <a:solidFill>
              <a:srgbClr val="008F00">
                <a:alpha val="21000"/>
              </a:srgbClr>
            </a:solidFill>
          </p:spPr>
          <p:txBody>
            <a:bodyPr wrap="square" lIns="0" tIns="0" rIns="0" bIns="0" rtlCol="0">
              <a:noAutofit/>
            </a:bodyPr>
            <a:lstStyle/>
            <a:p>
              <a:pPr algn="ctr">
                <a:spcAft>
                  <a:spcPts val="600"/>
                </a:spcAft>
              </a:pPr>
              <a:r>
                <a:rPr lang="en-US" dirty="0">
                  <a:solidFill>
                    <a:schemeClr val="tx1">
                      <a:lumMod val="50000"/>
                      <a:lumOff val="50000"/>
                    </a:schemeClr>
                  </a:solidFill>
                  <a:latin typeface="Times New Roman" panose="02020603050405020304" pitchFamily="18" charset="0"/>
                  <a:cs typeface="Times New Roman" panose="02020603050405020304" pitchFamily="18" charset="0"/>
                </a:rPr>
                <a:t>G=1.0, S=0, CV=0</a:t>
              </a:r>
            </a:p>
          </p:txBody>
        </p:sp>
      </p:grpSp>
      <p:pic>
        <p:nvPicPr>
          <p:cNvPr id="27" name="Picture 26" descr="Shape&#10;&#10;Description automatically generated">
            <a:extLst>
              <a:ext uri="{FF2B5EF4-FFF2-40B4-BE49-F238E27FC236}">
                <a16:creationId xmlns:a16="http://schemas.microsoft.com/office/drawing/2014/main" id="{FE12A595-ACE9-9C06-F0C0-85721B276B03}"/>
              </a:ext>
            </a:extLst>
          </p:cNvPr>
          <p:cNvPicPr>
            <a:picLocks noChangeAspect="1"/>
          </p:cNvPicPr>
          <p:nvPr/>
        </p:nvPicPr>
        <p:blipFill rotWithShape="1">
          <a:blip r:embed="rId7"/>
          <a:srcRect r="17219"/>
          <a:stretch/>
        </p:blipFill>
        <p:spPr>
          <a:xfrm>
            <a:off x="12942500" y="11844478"/>
            <a:ext cx="6655780" cy="4405614"/>
          </a:xfrm>
          <a:prstGeom prst="rect">
            <a:avLst/>
          </a:prstGeom>
        </p:spPr>
      </p:pic>
      <p:sp>
        <p:nvSpPr>
          <p:cNvPr id="37" name="TextBox 36">
            <a:extLst>
              <a:ext uri="{FF2B5EF4-FFF2-40B4-BE49-F238E27FC236}">
                <a16:creationId xmlns:a16="http://schemas.microsoft.com/office/drawing/2014/main" id="{6E708DE7-E0FA-FA79-415F-B937B5E9B79A}"/>
              </a:ext>
            </a:extLst>
          </p:cNvPr>
          <p:cNvSpPr txBox="1"/>
          <p:nvPr/>
        </p:nvSpPr>
        <p:spPr>
          <a:xfrm>
            <a:off x="12948721" y="11837465"/>
            <a:ext cx="255600" cy="395323"/>
          </a:xfrm>
          <a:prstGeom prst="rect">
            <a:avLst/>
          </a:prstGeom>
          <a:noFill/>
        </p:spPr>
        <p:txBody>
          <a:bodyPr wrap="square" lIns="0" tIns="0" rIns="0" bIns="0" rtlCol="0">
            <a:noAutofit/>
          </a:bodyPr>
          <a:lstStyle/>
          <a:p>
            <a:pPr algn="ctr">
              <a:spcAft>
                <a:spcPts val="600"/>
              </a:spcAft>
            </a:pPr>
            <a:endParaRPr lang="en-US" sz="1600" dirty="0">
              <a:solidFill>
                <a:schemeClr val="tx1">
                  <a:lumMod val="50000"/>
                  <a:lumOff val="50000"/>
                </a:schemeClr>
              </a:solidFill>
              <a:latin typeface="Times New Roman" panose="02020603050405020304" pitchFamily="18" charset="0"/>
              <a:ea typeface="Osaka" panose="020B0600000000000000" pitchFamily="34" charset="-128"/>
              <a:cs typeface="Times New Roman" panose="02020603050405020304" pitchFamily="18" charset="0"/>
            </a:endParaRPr>
          </a:p>
        </p:txBody>
      </p:sp>
      <p:sp>
        <p:nvSpPr>
          <p:cNvPr id="38" name="TextBox 37">
            <a:extLst>
              <a:ext uri="{FF2B5EF4-FFF2-40B4-BE49-F238E27FC236}">
                <a16:creationId xmlns:a16="http://schemas.microsoft.com/office/drawing/2014/main" id="{67B46DC6-4B65-6D33-79DF-BA69740E8637}"/>
              </a:ext>
            </a:extLst>
          </p:cNvPr>
          <p:cNvSpPr txBox="1"/>
          <p:nvPr/>
        </p:nvSpPr>
        <p:spPr>
          <a:xfrm>
            <a:off x="16904900" y="11837465"/>
            <a:ext cx="255600" cy="395323"/>
          </a:xfrm>
          <a:prstGeom prst="rect">
            <a:avLst/>
          </a:prstGeom>
          <a:noFill/>
        </p:spPr>
        <p:txBody>
          <a:bodyPr wrap="square" lIns="0" tIns="0" rIns="0" bIns="0" rtlCol="0">
            <a:noAutofit/>
          </a:bodyPr>
          <a:lstStyle/>
          <a:p>
            <a:pPr algn="ctr">
              <a:spcAft>
                <a:spcPts val="600"/>
              </a:spcAft>
            </a:pPr>
            <a:endParaRPr lang="en-US" sz="1600" dirty="0">
              <a:solidFill>
                <a:schemeClr val="tx1">
                  <a:lumMod val="50000"/>
                  <a:lumOff val="50000"/>
                </a:schemeClr>
              </a:solidFill>
              <a:latin typeface="Times New Roman" panose="02020603050405020304" pitchFamily="18" charset="0"/>
              <a:ea typeface="Osaka" panose="020B0600000000000000" pitchFamily="34" charset="-128"/>
              <a:cs typeface="Times New Roman" panose="02020603050405020304" pitchFamily="18" charset="0"/>
            </a:endParaRPr>
          </a:p>
        </p:txBody>
      </p:sp>
      <p:grpSp>
        <p:nvGrpSpPr>
          <p:cNvPr id="50" name="Group 49">
            <a:extLst>
              <a:ext uri="{FF2B5EF4-FFF2-40B4-BE49-F238E27FC236}">
                <a16:creationId xmlns:a16="http://schemas.microsoft.com/office/drawing/2014/main" id="{A920CDC7-3571-4FE3-4B77-9ED04C9AD611}"/>
              </a:ext>
            </a:extLst>
          </p:cNvPr>
          <p:cNvGrpSpPr/>
          <p:nvPr/>
        </p:nvGrpSpPr>
        <p:grpSpPr>
          <a:xfrm>
            <a:off x="12943933" y="17673609"/>
            <a:ext cx="10844018" cy="4874455"/>
            <a:chOff x="13315439" y="17593677"/>
            <a:chExt cx="8725925" cy="3873500"/>
          </a:xfrm>
        </p:grpSpPr>
        <p:pic>
          <p:nvPicPr>
            <p:cNvPr id="47" name="Picture 46" descr="Chart&#10;&#10;Description automatically generated">
              <a:extLst>
                <a:ext uri="{FF2B5EF4-FFF2-40B4-BE49-F238E27FC236}">
                  <a16:creationId xmlns:a16="http://schemas.microsoft.com/office/drawing/2014/main" id="{5414BD40-4AB7-6E34-45D8-61E2AAF28FEF}"/>
                </a:ext>
              </a:extLst>
            </p:cNvPr>
            <p:cNvPicPr>
              <a:picLocks noChangeAspect="1"/>
            </p:cNvPicPr>
            <p:nvPr/>
          </p:nvPicPr>
          <p:blipFill>
            <a:blip r:embed="rId8"/>
            <a:stretch>
              <a:fillRect/>
            </a:stretch>
          </p:blipFill>
          <p:spPr>
            <a:xfrm>
              <a:off x="13315439" y="17593677"/>
              <a:ext cx="3175000" cy="3873500"/>
            </a:xfrm>
            <a:prstGeom prst="rect">
              <a:avLst/>
            </a:prstGeom>
          </p:spPr>
        </p:pic>
        <p:pic>
          <p:nvPicPr>
            <p:cNvPr id="45" name="Picture 44" descr="Chart&#10;&#10;Description automatically generated">
              <a:extLst>
                <a:ext uri="{FF2B5EF4-FFF2-40B4-BE49-F238E27FC236}">
                  <a16:creationId xmlns:a16="http://schemas.microsoft.com/office/drawing/2014/main" id="{B8895ECC-14D7-A26B-F7A5-5397DCC5A721}"/>
                </a:ext>
              </a:extLst>
            </p:cNvPr>
            <p:cNvPicPr>
              <a:picLocks noChangeAspect="1"/>
            </p:cNvPicPr>
            <p:nvPr/>
          </p:nvPicPr>
          <p:blipFill>
            <a:blip r:embed="rId9"/>
            <a:stretch>
              <a:fillRect/>
            </a:stretch>
          </p:blipFill>
          <p:spPr>
            <a:xfrm>
              <a:off x="16090902" y="17593677"/>
              <a:ext cx="3175000" cy="3873500"/>
            </a:xfrm>
            <a:prstGeom prst="rect">
              <a:avLst/>
            </a:prstGeom>
          </p:spPr>
        </p:pic>
        <p:pic>
          <p:nvPicPr>
            <p:cNvPr id="49" name="Picture 48" descr="Chart&#10;&#10;Description automatically generated">
              <a:extLst>
                <a:ext uri="{FF2B5EF4-FFF2-40B4-BE49-F238E27FC236}">
                  <a16:creationId xmlns:a16="http://schemas.microsoft.com/office/drawing/2014/main" id="{7C5E221B-6CDA-7DB3-17A9-8D657C871FE1}"/>
                </a:ext>
              </a:extLst>
            </p:cNvPr>
            <p:cNvPicPr>
              <a:picLocks noChangeAspect="1"/>
            </p:cNvPicPr>
            <p:nvPr/>
          </p:nvPicPr>
          <p:blipFill>
            <a:blip r:embed="rId10"/>
            <a:stretch>
              <a:fillRect/>
            </a:stretch>
          </p:blipFill>
          <p:spPr>
            <a:xfrm>
              <a:off x="18866364" y="17593677"/>
              <a:ext cx="3175000" cy="3873500"/>
            </a:xfrm>
            <a:prstGeom prst="rect">
              <a:avLst/>
            </a:prstGeom>
          </p:spPr>
        </p:pic>
      </p:grpSp>
      <p:sp>
        <p:nvSpPr>
          <p:cNvPr id="51" name="TextBox 50">
            <a:extLst>
              <a:ext uri="{FF2B5EF4-FFF2-40B4-BE49-F238E27FC236}">
                <a16:creationId xmlns:a16="http://schemas.microsoft.com/office/drawing/2014/main" id="{34B811E6-806C-DAF3-7456-A2DCA9CC1607}"/>
              </a:ext>
            </a:extLst>
          </p:cNvPr>
          <p:cNvSpPr txBox="1"/>
          <p:nvPr/>
        </p:nvSpPr>
        <p:spPr>
          <a:xfrm>
            <a:off x="13390850" y="22682747"/>
            <a:ext cx="10074400" cy="2120355"/>
          </a:xfrm>
          <a:prstGeom prst="rect">
            <a:avLst/>
          </a:prstGeom>
          <a:noFill/>
        </p:spPr>
        <p:txBody>
          <a:bodyPr wrap="square" lIns="0" tIns="0" rIns="0" bIns="0" rtlCol="0">
            <a:noAutofit/>
          </a:bodyPr>
          <a:lstStyle/>
          <a:p>
            <a:pPr algn="ctr">
              <a:spcAft>
                <a:spcPts val="600"/>
              </a:spcAft>
            </a:pPr>
            <a:r>
              <a:rPr lang="en-US" sz="2000" dirty="0">
                <a:solidFill>
                  <a:schemeClr val="tx1">
                    <a:lumMod val="50000"/>
                    <a:lumOff val="50000"/>
                  </a:schemeClr>
                </a:solidFill>
                <a:latin typeface="Times New Roman" panose="02020603050405020304" pitchFamily="18" charset="0"/>
                <a:ea typeface="Osaka" panose="020B0600000000000000" pitchFamily="34" charset="-128"/>
                <a:cs typeface="Times New Roman" panose="02020603050405020304" pitchFamily="18" charset="0"/>
              </a:rPr>
              <a:t>Figure 4. </a:t>
            </a:r>
            <a:r>
              <a:rPr lang="en-US" sz="2000" dirty="0" err="1">
                <a:solidFill>
                  <a:schemeClr val="tx1">
                    <a:lumMod val="50000"/>
                    <a:lumOff val="50000"/>
                  </a:schemeClr>
                </a:solidFill>
                <a:latin typeface="Times New Roman" panose="02020603050405020304" pitchFamily="18" charset="0"/>
                <a:ea typeface="Osaka" panose="020B0600000000000000" pitchFamily="34" charset="-128"/>
                <a:cs typeface="Times New Roman" panose="02020603050405020304" pitchFamily="18" charset="0"/>
              </a:rPr>
              <a:t>NPfix</a:t>
            </a:r>
            <a:r>
              <a:rPr lang="en-US" sz="2000" dirty="0">
                <a:solidFill>
                  <a:schemeClr val="tx1">
                    <a:lumMod val="50000"/>
                    <a:lumOff val="50000"/>
                  </a:schemeClr>
                </a:solidFill>
                <a:latin typeface="Times New Roman" panose="02020603050405020304" pitchFamily="18" charset="0"/>
                <a:ea typeface="Osaka" panose="020B0600000000000000" pitchFamily="34" charset="-128"/>
                <a:cs typeface="Times New Roman" panose="02020603050405020304" pitchFamily="18" charset="0"/>
              </a:rPr>
              <a:t> across all G, K, and CV at S=0(all native species). At all three carrying capacities, heatmaps</a:t>
            </a:r>
            <a:r>
              <a:rPr lang="en-US" sz="2000" baseline="30000" dirty="0">
                <a:solidFill>
                  <a:schemeClr val="tx1">
                    <a:lumMod val="50000"/>
                    <a:lumOff val="50000"/>
                  </a:schemeClr>
                </a:solidFill>
                <a:latin typeface="Times New Roman" panose="02020603050405020304" pitchFamily="18" charset="0"/>
                <a:ea typeface="Osaka" panose="020B0600000000000000" pitchFamily="34" charset="-128"/>
                <a:cs typeface="Times New Roman" panose="02020603050405020304" pitchFamily="18" charset="0"/>
              </a:rPr>
              <a:t>*</a:t>
            </a:r>
            <a:r>
              <a:rPr lang="en-US" sz="2000" dirty="0">
                <a:solidFill>
                  <a:schemeClr val="tx1">
                    <a:lumMod val="50000"/>
                    <a:lumOff val="50000"/>
                  </a:schemeClr>
                </a:solidFill>
                <a:latin typeface="Times New Roman" panose="02020603050405020304" pitchFamily="18" charset="0"/>
                <a:ea typeface="Osaka" panose="020B0600000000000000" pitchFamily="34" charset="-128"/>
                <a:cs typeface="Times New Roman" panose="02020603050405020304" pitchFamily="18" charset="0"/>
              </a:rPr>
              <a:t> exhibit general trends of </a:t>
            </a:r>
            <a:r>
              <a:rPr lang="en-US" sz="2000" dirty="0" err="1">
                <a:solidFill>
                  <a:schemeClr val="tx1">
                    <a:lumMod val="50000"/>
                    <a:lumOff val="50000"/>
                  </a:schemeClr>
                </a:solidFill>
                <a:latin typeface="Times New Roman" panose="02020603050405020304" pitchFamily="18" charset="0"/>
                <a:ea typeface="Osaka" panose="020B0600000000000000" pitchFamily="34" charset="-128"/>
                <a:cs typeface="Times New Roman" panose="02020603050405020304" pitchFamily="18" charset="0"/>
              </a:rPr>
              <a:t>NPfix</a:t>
            </a:r>
            <a:r>
              <a:rPr lang="en-US" sz="2000" dirty="0">
                <a:solidFill>
                  <a:schemeClr val="tx1">
                    <a:lumMod val="50000"/>
                    <a:lumOff val="50000"/>
                  </a:schemeClr>
                </a:solidFill>
                <a:latin typeface="Times New Roman" panose="02020603050405020304" pitchFamily="18" charset="0"/>
                <a:ea typeface="Osaka" panose="020B0600000000000000" pitchFamily="34" charset="-128"/>
                <a:cs typeface="Times New Roman" panose="02020603050405020304" pitchFamily="18" charset="0"/>
              </a:rPr>
              <a:t> increasing as 1) G decreases; and 2) CV increases. We can infer that bet hedgers have a </a:t>
            </a:r>
            <a:r>
              <a:rPr lang="en-US" sz="2000" b="1" i="1" u="sng" dirty="0">
                <a:solidFill>
                  <a:schemeClr val="tx1">
                    <a:lumMod val="50000"/>
                    <a:lumOff val="50000"/>
                  </a:schemeClr>
                </a:solidFill>
                <a:latin typeface="Times New Roman" panose="02020603050405020304" pitchFamily="18" charset="0"/>
                <a:ea typeface="Osaka" panose="020B0600000000000000" pitchFamily="34" charset="-128"/>
                <a:cs typeface="Times New Roman" panose="02020603050405020304" pitchFamily="18" charset="0"/>
              </a:rPr>
              <a:t>higher chance of survival</a:t>
            </a:r>
            <a:r>
              <a:rPr lang="en-US" sz="2000" dirty="0">
                <a:solidFill>
                  <a:schemeClr val="tx1">
                    <a:lumMod val="50000"/>
                    <a:lumOff val="50000"/>
                  </a:schemeClr>
                </a:solidFill>
                <a:latin typeface="Times New Roman" panose="02020603050405020304" pitchFamily="18" charset="0"/>
                <a:ea typeface="Osaka" panose="020B0600000000000000" pitchFamily="34" charset="-128"/>
                <a:cs typeface="Times New Roman" panose="02020603050405020304" pitchFamily="18" charset="0"/>
              </a:rPr>
              <a:t> when </a:t>
            </a:r>
            <a:r>
              <a:rPr lang="en-US" sz="2000" b="1" i="1" u="sng" dirty="0">
                <a:solidFill>
                  <a:schemeClr val="tx1">
                    <a:lumMod val="50000"/>
                    <a:lumOff val="50000"/>
                  </a:schemeClr>
                </a:solidFill>
                <a:latin typeface="Times New Roman" panose="02020603050405020304" pitchFamily="18" charset="0"/>
                <a:ea typeface="Osaka" panose="020B0600000000000000" pitchFamily="34" charset="-128"/>
                <a:cs typeface="Times New Roman" panose="02020603050405020304" pitchFamily="18" charset="0"/>
              </a:rPr>
              <a:t>more seeds experience delayed germination</a:t>
            </a:r>
            <a:r>
              <a:rPr lang="en-US" sz="2000" dirty="0">
                <a:solidFill>
                  <a:schemeClr val="tx1">
                    <a:lumMod val="50000"/>
                    <a:lumOff val="50000"/>
                  </a:schemeClr>
                </a:solidFill>
                <a:latin typeface="Times New Roman" panose="02020603050405020304" pitchFamily="18" charset="0"/>
                <a:ea typeface="Osaka" panose="020B0600000000000000" pitchFamily="34" charset="-128"/>
                <a:cs typeface="Times New Roman" panose="02020603050405020304" pitchFamily="18" charset="0"/>
              </a:rPr>
              <a:t> under a </a:t>
            </a:r>
            <a:r>
              <a:rPr lang="en-US" sz="2000" b="1" i="1" u="sng" dirty="0">
                <a:solidFill>
                  <a:schemeClr val="tx1">
                    <a:lumMod val="50000"/>
                    <a:lumOff val="50000"/>
                  </a:schemeClr>
                </a:solidFill>
                <a:latin typeface="Times New Roman" panose="02020603050405020304" pitchFamily="18" charset="0"/>
                <a:ea typeface="Osaka" panose="020B0600000000000000" pitchFamily="34" charset="-128"/>
                <a:cs typeface="Times New Roman" panose="02020603050405020304" pitchFamily="18" charset="0"/>
              </a:rPr>
              <a:t>more extremely varying environment</a:t>
            </a:r>
            <a:r>
              <a:rPr lang="en-US" sz="2000" dirty="0">
                <a:solidFill>
                  <a:schemeClr val="tx1">
                    <a:lumMod val="50000"/>
                    <a:lumOff val="50000"/>
                  </a:schemeClr>
                </a:solidFill>
                <a:latin typeface="Times New Roman" panose="02020603050405020304" pitchFamily="18" charset="0"/>
                <a:ea typeface="Osaka" panose="020B0600000000000000" pitchFamily="34" charset="-128"/>
                <a:cs typeface="Times New Roman" panose="02020603050405020304" pitchFamily="18" charset="0"/>
              </a:rPr>
              <a:t>. </a:t>
            </a:r>
          </a:p>
          <a:p>
            <a:pPr algn="ctr">
              <a:spcAft>
                <a:spcPts val="600"/>
              </a:spcAft>
            </a:pPr>
            <a:r>
              <a:rPr lang="en-US" sz="1400" dirty="0">
                <a:solidFill>
                  <a:schemeClr val="tx1">
                    <a:lumMod val="50000"/>
                    <a:lumOff val="50000"/>
                  </a:schemeClr>
                </a:solidFill>
                <a:latin typeface="Times New Roman" panose="02020603050405020304" pitchFamily="18" charset="0"/>
                <a:ea typeface="Osaka" panose="020B0600000000000000" pitchFamily="34" charset="-128"/>
                <a:cs typeface="Times New Roman" panose="02020603050405020304" pitchFamily="18" charset="0"/>
              </a:rPr>
              <a:t>*[Note that at high germination rates, </a:t>
            </a:r>
            <a:r>
              <a:rPr lang="en-US" sz="1400" dirty="0" err="1">
                <a:solidFill>
                  <a:schemeClr val="tx1">
                    <a:lumMod val="50000"/>
                    <a:lumOff val="50000"/>
                  </a:schemeClr>
                </a:solidFill>
                <a:latin typeface="Times New Roman" panose="02020603050405020304" pitchFamily="18" charset="0"/>
                <a:ea typeface="Osaka" panose="020B0600000000000000" pitchFamily="34" charset="-128"/>
                <a:cs typeface="Times New Roman" panose="02020603050405020304" pitchFamily="18" charset="0"/>
              </a:rPr>
              <a:t>NPfix</a:t>
            </a:r>
            <a:r>
              <a:rPr lang="en-US" sz="1400" dirty="0">
                <a:solidFill>
                  <a:schemeClr val="tx1">
                    <a:lumMod val="50000"/>
                    <a:lumOff val="50000"/>
                  </a:schemeClr>
                </a:solidFill>
                <a:latin typeface="Times New Roman" panose="02020603050405020304" pitchFamily="18" charset="0"/>
                <a:ea typeface="Osaka" panose="020B0600000000000000" pitchFamily="34" charset="-128"/>
                <a:cs typeface="Times New Roman" panose="02020603050405020304" pitchFamily="18" charset="0"/>
              </a:rPr>
              <a:t> should approach 1.0 while the simulation results drop below 1.0 at higher CV values; this results from a design flaw of the model where a simulation ending with extinctions of both populations are tallied up as a WT fixation]</a:t>
            </a:r>
          </a:p>
        </p:txBody>
      </p:sp>
      <p:sp>
        <p:nvSpPr>
          <p:cNvPr id="53" name="TextBox 52">
            <a:extLst>
              <a:ext uri="{FF2B5EF4-FFF2-40B4-BE49-F238E27FC236}">
                <a16:creationId xmlns:a16="http://schemas.microsoft.com/office/drawing/2014/main" id="{77AEBDCA-DDEE-03B4-F576-D5F22C7CB688}"/>
              </a:ext>
            </a:extLst>
          </p:cNvPr>
          <p:cNvSpPr txBox="1"/>
          <p:nvPr/>
        </p:nvSpPr>
        <p:spPr>
          <a:xfrm>
            <a:off x="3469023" y="21804326"/>
            <a:ext cx="9708187" cy="2684064"/>
          </a:xfrm>
          <a:prstGeom prst="rect">
            <a:avLst/>
          </a:prstGeom>
          <a:noFill/>
        </p:spPr>
        <p:txBody>
          <a:bodyPr wrap="square" lIns="0" tIns="0" rIns="0" bIns="0" rtlCol="0">
            <a:noAutofit/>
          </a:bodyPr>
          <a:lstStyle/>
          <a:p>
            <a:pPr>
              <a:spcAft>
                <a:spcPts val="600"/>
              </a:spcAft>
            </a:pPr>
            <a:r>
              <a:rPr lang="en-US" sz="2800" dirty="0">
                <a:latin typeface="Arial" panose="020B0604020202020204" pitchFamily="34" charset="0"/>
                <a:cs typeface="Arial" panose="020B0604020202020204" pitchFamily="34" charset="0"/>
              </a:rPr>
              <a:t>	Parameters</a:t>
            </a:r>
          </a:p>
          <a:p>
            <a:pPr marL="914400" lvl="1" indent="-457200">
              <a:spcAft>
                <a:spcPts val="600"/>
              </a:spcAft>
              <a:buFont typeface="Wingdings" pitchFamily="2" charset="2"/>
              <a:buChar char="§"/>
            </a:pPr>
            <a:r>
              <a:rPr lang="en-US" sz="2800" dirty="0">
                <a:latin typeface="Arial" panose="020B0604020202020204" pitchFamily="34" charset="0"/>
                <a:cs typeface="Arial" panose="020B0604020202020204" pitchFamily="34" charset="0"/>
              </a:rPr>
              <a:t>Carrying capacity (K=[10, 100, 1000])</a:t>
            </a:r>
          </a:p>
          <a:p>
            <a:pPr marL="914400" lvl="1" indent="-457200">
              <a:spcAft>
                <a:spcPts val="600"/>
              </a:spcAft>
              <a:buFont typeface="Wingdings" pitchFamily="2" charset="2"/>
              <a:buChar char="§"/>
            </a:pPr>
            <a:r>
              <a:rPr lang="en-US" sz="2800" dirty="0">
                <a:latin typeface="Arial" panose="020B0604020202020204" pitchFamily="34" charset="0"/>
                <a:cs typeface="Arial" panose="020B0604020202020204" pitchFamily="34" charset="0"/>
              </a:rPr>
              <a:t>Germination rate (G=[0.25, 0.3, …, 0.95, 1.0])</a:t>
            </a:r>
          </a:p>
          <a:p>
            <a:pPr marL="914400" lvl="1" indent="-457200">
              <a:spcAft>
                <a:spcPts val="600"/>
              </a:spcAft>
              <a:buFont typeface="Wingdings" pitchFamily="2" charset="2"/>
              <a:buChar char="§"/>
            </a:pPr>
            <a:r>
              <a:rPr lang="en-US" sz="2800" dirty="0">
                <a:latin typeface="Arial" panose="020B0604020202020204" pitchFamily="34" charset="0"/>
                <a:cs typeface="Arial" panose="020B0604020202020204" pitchFamily="34" charset="0"/>
              </a:rPr>
              <a:t>Selection coefficient (S=[0, 0.01, 0.1, 0.5, 1.0])</a:t>
            </a:r>
          </a:p>
          <a:p>
            <a:pPr marL="914400" lvl="1" indent="-457200">
              <a:spcAft>
                <a:spcPts val="600"/>
              </a:spcAft>
              <a:buFont typeface="Wingdings" pitchFamily="2" charset="2"/>
              <a:buChar char="§"/>
            </a:pPr>
            <a:r>
              <a:rPr lang="en-US" sz="2800" dirty="0">
                <a:latin typeface="Arial" panose="020B0604020202020204" pitchFamily="34" charset="0"/>
                <a:cs typeface="Arial" panose="020B0604020202020204" pitchFamily="34" charset="0"/>
              </a:rPr>
              <a:t>Coefficient of Variation (CV=[0, 0.01, 0.1, 0.5, 1.0])</a:t>
            </a:r>
          </a:p>
        </p:txBody>
      </p:sp>
      <p:sp>
        <p:nvSpPr>
          <p:cNvPr id="54" name="TextBox 53">
            <a:extLst>
              <a:ext uri="{FF2B5EF4-FFF2-40B4-BE49-F238E27FC236}">
                <a16:creationId xmlns:a16="http://schemas.microsoft.com/office/drawing/2014/main" id="{3EA70522-53E9-F8C7-0F17-3E04FBC61B73}"/>
              </a:ext>
            </a:extLst>
          </p:cNvPr>
          <p:cNvSpPr txBox="1"/>
          <p:nvPr/>
        </p:nvSpPr>
        <p:spPr>
          <a:xfrm>
            <a:off x="1349277" y="21342884"/>
            <a:ext cx="2194560" cy="811513"/>
          </a:xfrm>
          <a:prstGeom prst="rect">
            <a:avLst/>
          </a:prstGeom>
          <a:solidFill>
            <a:schemeClr val="accent2">
              <a:lumMod val="60000"/>
              <a:lumOff val="40000"/>
              <a:alpha val="32270"/>
            </a:schemeClr>
          </a:solidFill>
        </p:spPr>
        <p:txBody>
          <a:bodyPr wrap="square" lIns="0" tIns="0" rIns="0" bIns="0" rtlCol="0" anchor="ctr">
            <a:noAutofit/>
          </a:bodyPr>
          <a:lstStyle/>
          <a:p>
            <a:pPr algn="ctr">
              <a:spcAft>
                <a:spcPts val="600"/>
              </a:spcAft>
            </a:pPr>
            <a:r>
              <a:rPr lang="en-US" dirty="0">
                <a:solidFill>
                  <a:schemeClr val="tx1">
                    <a:lumMod val="50000"/>
                    <a:lumOff val="50000"/>
                  </a:schemeClr>
                </a:solidFill>
                <a:latin typeface="Times New Roman" panose="02020603050405020304" pitchFamily="18" charset="0"/>
                <a:ea typeface="Osaka" panose="020B0600000000000000" pitchFamily="34" charset="-128"/>
                <a:cs typeface="Times New Roman" panose="02020603050405020304" pitchFamily="18" charset="0"/>
              </a:rPr>
              <a:t>more on model + plots</a:t>
            </a:r>
          </a:p>
          <a:p>
            <a:pPr algn="ctr">
              <a:spcAft>
                <a:spcPts val="600"/>
              </a:spcAft>
            </a:pPr>
            <a:r>
              <a:rPr lang="en-US" dirty="0">
                <a:solidFill>
                  <a:schemeClr val="tx1">
                    <a:lumMod val="50000"/>
                    <a:lumOff val="50000"/>
                  </a:schemeClr>
                </a:solidFill>
                <a:latin typeface="Times New Roman" panose="02020603050405020304" pitchFamily="18" charset="0"/>
                <a:ea typeface="Osaka" panose="020B0600000000000000" pitchFamily="34" charset="-128"/>
                <a:cs typeface="Times New Roman" panose="02020603050405020304" pitchFamily="18" charset="0"/>
              </a:rPr>
              <a:t>github.com/nyin01</a:t>
            </a:r>
          </a:p>
        </p:txBody>
      </p:sp>
      <p:pic>
        <p:nvPicPr>
          <p:cNvPr id="57" name="Picture 56" descr="Qr code&#10;&#10;Description automatically generated">
            <a:extLst>
              <a:ext uri="{FF2B5EF4-FFF2-40B4-BE49-F238E27FC236}">
                <a16:creationId xmlns:a16="http://schemas.microsoft.com/office/drawing/2014/main" id="{900300A3-3C75-7838-3B33-60541682D5E1}"/>
              </a:ext>
            </a:extLst>
          </p:cNvPr>
          <p:cNvPicPr>
            <a:picLocks noChangeAspect="1"/>
          </p:cNvPicPr>
          <p:nvPr/>
        </p:nvPicPr>
        <p:blipFill>
          <a:blip r:embed="rId11"/>
          <a:stretch>
            <a:fillRect/>
          </a:stretch>
        </p:blipFill>
        <p:spPr>
          <a:xfrm>
            <a:off x="1534045" y="22341793"/>
            <a:ext cx="1934978" cy="1934978"/>
          </a:xfrm>
          <a:prstGeom prst="rect">
            <a:avLst/>
          </a:prstGeom>
        </p:spPr>
      </p:pic>
      <p:pic>
        <p:nvPicPr>
          <p:cNvPr id="59" name="Picture 58" descr="A picture containing diagram&#10;&#10;Description automatically generated">
            <a:extLst>
              <a:ext uri="{FF2B5EF4-FFF2-40B4-BE49-F238E27FC236}">
                <a16:creationId xmlns:a16="http://schemas.microsoft.com/office/drawing/2014/main" id="{EBEB9FD9-F07B-1EF2-46E8-9B9661B0C30E}"/>
              </a:ext>
            </a:extLst>
          </p:cNvPr>
          <p:cNvPicPr>
            <a:picLocks noChangeAspect="1"/>
          </p:cNvPicPr>
          <p:nvPr/>
        </p:nvPicPr>
        <p:blipFill rotWithShape="1">
          <a:blip r:embed="rId12"/>
          <a:srcRect l="23461" t="67459" r="34808" b="12527"/>
          <a:stretch/>
        </p:blipFill>
        <p:spPr>
          <a:xfrm>
            <a:off x="2218398" y="18547124"/>
            <a:ext cx="8928236" cy="2379781"/>
          </a:xfrm>
          <a:prstGeom prst="rect">
            <a:avLst/>
          </a:prstGeom>
        </p:spPr>
      </p:pic>
      <p:sp>
        <p:nvSpPr>
          <p:cNvPr id="60" name="TextBox 59">
            <a:extLst>
              <a:ext uri="{FF2B5EF4-FFF2-40B4-BE49-F238E27FC236}">
                <a16:creationId xmlns:a16="http://schemas.microsoft.com/office/drawing/2014/main" id="{27AEB7CD-8016-407F-97FA-5F21F8F3A9FE}"/>
              </a:ext>
            </a:extLst>
          </p:cNvPr>
          <p:cNvSpPr txBox="1"/>
          <p:nvPr/>
        </p:nvSpPr>
        <p:spPr>
          <a:xfrm>
            <a:off x="3332134" y="18194795"/>
            <a:ext cx="1358221" cy="384056"/>
          </a:xfrm>
          <a:prstGeom prst="rect">
            <a:avLst/>
          </a:prstGeom>
          <a:solidFill>
            <a:schemeClr val="bg2">
              <a:lumMod val="90000"/>
              <a:alpha val="70000"/>
            </a:schemeClr>
          </a:solidFill>
        </p:spPr>
        <p:txBody>
          <a:bodyPr wrap="square" lIns="0" tIns="0" rIns="0" bIns="0" rtlCol="0">
            <a:noAutofit/>
          </a:bodyPr>
          <a:lstStyle/>
          <a:p>
            <a:pPr algn="ctr">
              <a:spcAft>
                <a:spcPts val="600"/>
              </a:spcAft>
            </a:pPr>
            <a:r>
              <a:rPr lang="en-US" dirty="0">
                <a:latin typeface="Times New Roman" panose="02020603050405020304" pitchFamily="18" charset="0"/>
                <a:ea typeface="Osaka" panose="020B0600000000000000" pitchFamily="34" charset="-128"/>
                <a:cs typeface="Times New Roman" panose="02020603050405020304" pitchFamily="18" charset="0"/>
              </a:rPr>
              <a:t>year n</a:t>
            </a:r>
          </a:p>
        </p:txBody>
      </p:sp>
      <p:sp>
        <p:nvSpPr>
          <p:cNvPr id="61" name="TextBox 60">
            <a:extLst>
              <a:ext uri="{FF2B5EF4-FFF2-40B4-BE49-F238E27FC236}">
                <a16:creationId xmlns:a16="http://schemas.microsoft.com/office/drawing/2014/main" id="{A330E3C4-6960-C200-4D7D-1C7AED380C36}"/>
              </a:ext>
            </a:extLst>
          </p:cNvPr>
          <p:cNvSpPr txBox="1"/>
          <p:nvPr/>
        </p:nvSpPr>
        <p:spPr>
          <a:xfrm>
            <a:off x="5295212" y="18194795"/>
            <a:ext cx="1358221" cy="384056"/>
          </a:xfrm>
          <a:prstGeom prst="rect">
            <a:avLst/>
          </a:prstGeom>
          <a:noFill/>
        </p:spPr>
        <p:txBody>
          <a:bodyPr wrap="square" lIns="0" tIns="0" rIns="0" bIns="0" rtlCol="0">
            <a:noAutofit/>
          </a:bodyPr>
          <a:lstStyle/>
          <a:p>
            <a:pPr algn="ctr">
              <a:spcAft>
                <a:spcPts val="600"/>
              </a:spcAft>
            </a:pPr>
            <a:r>
              <a:rPr lang="en-US" dirty="0">
                <a:latin typeface="Times New Roman" panose="02020603050405020304" pitchFamily="18" charset="0"/>
                <a:ea typeface="Osaka" panose="020B0600000000000000" pitchFamily="34" charset="-128"/>
                <a:cs typeface="Times New Roman" panose="02020603050405020304" pitchFamily="18" charset="0"/>
              </a:rPr>
              <a:t>adults</a:t>
            </a:r>
          </a:p>
        </p:txBody>
      </p:sp>
      <p:sp>
        <p:nvSpPr>
          <p:cNvPr id="62" name="TextBox 61">
            <a:extLst>
              <a:ext uri="{FF2B5EF4-FFF2-40B4-BE49-F238E27FC236}">
                <a16:creationId xmlns:a16="http://schemas.microsoft.com/office/drawing/2014/main" id="{C3CB8C0A-0F50-6AB4-2E86-D5B45054A5B7}"/>
              </a:ext>
            </a:extLst>
          </p:cNvPr>
          <p:cNvSpPr txBox="1"/>
          <p:nvPr/>
        </p:nvSpPr>
        <p:spPr>
          <a:xfrm>
            <a:off x="7083851" y="18194795"/>
            <a:ext cx="1358221" cy="384056"/>
          </a:xfrm>
          <a:prstGeom prst="rect">
            <a:avLst/>
          </a:prstGeom>
          <a:noFill/>
        </p:spPr>
        <p:txBody>
          <a:bodyPr wrap="square" lIns="0" tIns="0" rIns="0" bIns="0" rtlCol="0">
            <a:noAutofit/>
          </a:bodyPr>
          <a:lstStyle/>
          <a:p>
            <a:pPr algn="ctr">
              <a:spcAft>
                <a:spcPts val="600"/>
              </a:spcAft>
            </a:pPr>
            <a:r>
              <a:rPr lang="en-US" dirty="0">
                <a:latin typeface="Times New Roman" panose="02020603050405020304" pitchFamily="18" charset="0"/>
                <a:ea typeface="Osaka" panose="020B0600000000000000" pitchFamily="34" charset="-128"/>
                <a:cs typeface="Times New Roman" panose="02020603050405020304" pitchFamily="18" charset="0"/>
              </a:rPr>
              <a:t>new seeds</a:t>
            </a:r>
          </a:p>
        </p:txBody>
      </p:sp>
      <p:sp>
        <p:nvSpPr>
          <p:cNvPr id="64" name="TextBox 63">
            <a:extLst>
              <a:ext uri="{FF2B5EF4-FFF2-40B4-BE49-F238E27FC236}">
                <a16:creationId xmlns:a16="http://schemas.microsoft.com/office/drawing/2014/main" id="{260EFD19-C9E9-74BA-E866-CC4636D564FC}"/>
              </a:ext>
            </a:extLst>
          </p:cNvPr>
          <p:cNvSpPr txBox="1"/>
          <p:nvPr/>
        </p:nvSpPr>
        <p:spPr>
          <a:xfrm>
            <a:off x="8719680" y="18178932"/>
            <a:ext cx="1736765" cy="399919"/>
          </a:xfrm>
          <a:prstGeom prst="rect">
            <a:avLst/>
          </a:prstGeom>
          <a:solidFill>
            <a:schemeClr val="bg2">
              <a:lumMod val="90000"/>
              <a:alpha val="68925"/>
            </a:schemeClr>
          </a:solidFill>
        </p:spPr>
        <p:txBody>
          <a:bodyPr wrap="square" lIns="0" tIns="0" rIns="0" bIns="0" rtlCol="0">
            <a:noAutofit/>
          </a:bodyPr>
          <a:lstStyle/>
          <a:p>
            <a:pPr algn="ctr">
              <a:spcAft>
                <a:spcPts val="600"/>
              </a:spcAft>
            </a:pPr>
            <a:r>
              <a:rPr lang="en-US" dirty="0">
                <a:latin typeface="Times New Roman" panose="02020603050405020304" pitchFamily="18" charset="0"/>
                <a:ea typeface="Osaka" panose="020B0600000000000000" pitchFamily="34" charset="-128"/>
                <a:cs typeface="Times New Roman" panose="02020603050405020304" pitchFamily="18" charset="0"/>
              </a:rPr>
              <a:t>year n+1</a:t>
            </a:r>
          </a:p>
        </p:txBody>
      </p:sp>
      <p:pic>
        <p:nvPicPr>
          <p:cNvPr id="72" name="Picture 71" descr="A picture containing diagram&#10;&#10;Description automatically generated">
            <a:extLst>
              <a:ext uri="{FF2B5EF4-FFF2-40B4-BE49-F238E27FC236}">
                <a16:creationId xmlns:a16="http://schemas.microsoft.com/office/drawing/2014/main" id="{CFBBF486-1382-3A51-8D6A-967F774C66D9}"/>
              </a:ext>
            </a:extLst>
          </p:cNvPr>
          <p:cNvPicPr>
            <a:picLocks noChangeAspect="1"/>
          </p:cNvPicPr>
          <p:nvPr/>
        </p:nvPicPr>
        <p:blipFill rotWithShape="1">
          <a:blip r:embed="rId12"/>
          <a:srcRect l="34339" t="70990" r="60843" b="26800"/>
          <a:stretch/>
        </p:blipFill>
        <p:spPr>
          <a:xfrm>
            <a:off x="9935159" y="18947043"/>
            <a:ext cx="1030657" cy="262818"/>
          </a:xfrm>
          <a:prstGeom prst="rect">
            <a:avLst/>
          </a:prstGeom>
        </p:spPr>
      </p:pic>
      <p:pic>
        <p:nvPicPr>
          <p:cNvPr id="74" name="Picture 73" descr="A picture containing diagram&#10;&#10;Description automatically generated">
            <a:extLst>
              <a:ext uri="{FF2B5EF4-FFF2-40B4-BE49-F238E27FC236}">
                <a16:creationId xmlns:a16="http://schemas.microsoft.com/office/drawing/2014/main" id="{23224AD1-3E3F-CAAB-32C6-7E108BF029F5}"/>
              </a:ext>
            </a:extLst>
          </p:cNvPr>
          <p:cNvPicPr>
            <a:picLocks noChangeAspect="1"/>
          </p:cNvPicPr>
          <p:nvPr/>
        </p:nvPicPr>
        <p:blipFill rotWithShape="1">
          <a:blip r:embed="rId12"/>
          <a:srcRect l="34339" t="78311" r="60955" b="13470"/>
          <a:stretch/>
        </p:blipFill>
        <p:spPr>
          <a:xfrm>
            <a:off x="9935159" y="19621076"/>
            <a:ext cx="1006753" cy="977420"/>
          </a:xfrm>
          <a:prstGeom prst="rect">
            <a:avLst/>
          </a:prstGeom>
        </p:spPr>
      </p:pic>
      <p:pic>
        <p:nvPicPr>
          <p:cNvPr id="84" name="Picture 83" descr="A picture containing diagram&#10;&#10;Description automatically generated">
            <a:extLst>
              <a:ext uri="{FF2B5EF4-FFF2-40B4-BE49-F238E27FC236}">
                <a16:creationId xmlns:a16="http://schemas.microsoft.com/office/drawing/2014/main" id="{163DFB0F-3713-3FA8-ED3D-01F0F59D7E5D}"/>
              </a:ext>
            </a:extLst>
          </p:cNvPr>
          <p:cNvPicPr>
            <a:picLocks noChangeAspect="1"/>
          </p:cNvPicPr>
          <p:nvPr/>
        </p:nvPicPr>
        <p:blipFill rotWithShape="1">
          <a:blip r:embed="rId12"/>
          <a:srcRect l="34339" t="70990" r="60843" b="26800"/>
          <a:stretch/>
        </p:blipFill>
        <p:spPr>
          <a:xfrm>
            <a:off x="2513179" y="18973707"/>
            <a:ext cx="1030657" cy="262818"/>
          </a:xfrm>
          <a:prstGeom prst="rect">
            <a:avLst/>
          </a:prstGeom>
        </p:spPr>
      </p:pic>
      <p:pic>
        <p:nvPicPr>
          <p:cNvPr id="87" name="Picture 86" descr="A picture containing diagram&#10;&#10;Description automatically generated">
            <a:extLst>
              <a:ext uri="{FF2B5EF4-FFF2-40B4-BE49-F238E27FC236}">
                <a16:creationId xmlns:a16="http://schemas.microsoft.com/office/drawing/2014/main" id="{EF9079FB-A32A-6393-4224-F81D54536F07}"/>
              </a:ext>
            </a:extLst>
          </p:cNvPr>
          <p:cNvPicPr>
            <a:picLocks noChangeAspect="1"/>
          </p:cNvPicPr>
          <p:nvPr/>
        </p:nvPicPr>
        <p:blipFill rotWithShape="1">
          <a:blip r:embed="rId12"/>
          <a:srcRect l="34339" t="70990" r="60843" b="26800"/>
          <a:stretch/>
        </p:blipFill>
        <p:spPr>
          <a:xfrm>
            <a:off x="2438366" y="20258053"/>
            <a:ext cx="1030657" cy="262818"/>
          </a:xfrm>
          <a:prstGeom prst="rect">
            <a:avLst/>
          </a:prstGeom>
        </p:spPr>
      </p:pic>
      <p:pic>
        <p:nvPicPr>
          <p:cNvPr id="89" name="Picture 88" descr="A picture containing diagram&#10;&#10;Description automatically generated">
            <a:extLst>
              <a:ext uri="{FF2B5EF4-FFF2-40B4-BE49-F238E27FC236}">
                <a16:creationId xmlns:a16="http://schemas.microsoft.com/office/drawing/2014/main" id="{599DAA5B-8922-F4FF-54F5-DEC26196583B}"/>
              </a:ext>
            </a:extLst>
          </p:cNvPr>
          <p:cNvPicPr>
            <a:picLocks noChangeAspect="1"/>
          </p:cNvPicPr>
          <p:nvPr/>
        </p:nvPicPr>
        <p:blipFill rotWithShape="1">
          <a:blip r:embed="rId12"/>
          <a:srcRect l="43367" t="81960" r="43683" b="12617"/>
          <a:stretch/>
        </p:blipFill>
        <p:spPr>
          <a:xfrm>
            <a:off x="698815" y="20489455"/>
            <a:ext cx="2770208" cy="644861"/>
          </a:xfrm>
          <a:prstGeom prst="rect">
            <a:avLst/>
          </a:prstGeom>
        </p:spPr>
      </p:pic>
      <p:sp>
        <p:nvSpPr>
          <p:cNvPr id="92" name="TextBox 91">
            <a:extLst>
              <a:ext uri="{FF2B5EF4-FFF2-40B4-BE49-F238E27FC236}">
                <a16:creationId xmlns:a16="http://schemas.microsoft.com/office/drawing/2014/main" id="{1EAE9032-20AD-74FB-E416-1128A44D7A0E}"/>
              </a:ext>
            </a:extLst>
          </p:cNvPr>
          <p:cNvSpPr txBox="1"/>
          <p:nvPr/>
        </p:nvSpPr>
        <p:spPr>
          <a:xfrm>
            <a:off x="4341048" y="18735516"/>
            <a:ext cx="1358221" cy="687603"/>
          </a:xfrm>
          <a:prstGeom prst="rect">
            <a:avLst/>
          </a:prstGeom>
          <a:noFill/>
        </p:spPr>
        <p:txBody>
          <a:bodyPr wrap="square" lIns="0" tIns="0" rIns="0" bIns="0" rtlCol="0">
            <a:noAutofit/>
          </a:bodyPr>
          <a:lstStyle/>
          <a:p>
            <a:pPr algn="ctr">
              <a:spcAft>
                <a:spcPts val="600"/>
              </a:spcAft>
            </a:pPr>
            <a:r>
              <a:rPr lang="en-US" dirty="0">
                <a:latin typeface="Times New Roman" panose="02020603050405020304" pitchFamily="18" charset="0"/>
                <a:ea typeface="Osaka" panose="020B0600000000000000" pitchFamily="34" charset="-128"/>
                <a:cs typeface="Times New Roman" panose="02020603050405020304" pitchFamily="18" charset="0"/>
              </a:rPr>
              <a:t>100%</a:t>
            </a:r>
          </a:p>
          <a:p>
            <a:pPr algn="ctr">
              <a:spcAft>
                <a:spcPts val="600"/>
              </a:spcAft>
            </a:pPr>
            <a:r>
              <a:rPr lang="en-US" dirty="0">
                <a:latin typeface="Times New Roman" panose="02020603050405020304" pitchFamily="18" charset="0"/>
                <a:ea typeface="Osaka" panose="020B0600000000000000" pitchFamily="34" charset="-128"/>
                <a:cs typeface="Times New Roman" panose="02020603050405020304" pitchFamily="18" charset="0"/>
              </a:rPr>
              <a:t>germination</a:t>
            </a:r>
          </a:p>
        </p:txBody>
      </p:sp>
      <p:sp>
        <p:nvSpPr>
          <p:cNvPr id="93" name="TextBox 92">
            <a:extLst>
              <a:ext uri="{FF2B5EF4-FFF2-40B4-BE49-F238E27FC236}">
                <a16:creationId xmlns:a16="http://schemas.microsoft.com/office/drawing/2014/main" id="{59518E34-E262-27D8-436C-A0EB876B6C30}"/>
              </a:ext>
            </a:extLst>
          </p:cNvPr>
          <p:cNvSpPr txBox="1"/>
          <p:nvPr/>
        </p:nvSpPr>
        <p:spPr>
          <a:xfrm>
            <a:off x="4415486" y="20011781"/>
            <a:ext cx="1358221" cy="687603"/>
          </a:xfrm>
          <a:prstGeom prst="rect">
            <a:avLst/>
          </a:prstGeom>
          <a:noFill/>
        </p:spPr>
        <p:txBody>
          <a:bodyPr wrap="square" lIns="0" tIns="0" rIns="0" bIns="0" rtlCol="0">
            <a:noAutofit/>
          </a:bodyPr>
          <a:lstStyle/>
          <a:p>
            <a:pPr algn="ctr">
              <a:spcAft>
                <a:spcPts val="600"/>
              </a:spcAft>
            </a:pPr>
            <a:r>
              <a:rPr lang="en-US" dirty="0">
                <a:latin typeface="Times New Roman" panose="02020603050405020304" pitchFamily="18" charset="0"/>
                <a:ea typeface="Osaka" panose="020B0600000000000000" pitchFamily="34" charset="-128"/>
                <a:cs typeface="Times New Roman" panose="02020603050405020304" pitchFamily="18" charset="0"/>
              </a:rPr>
              <a:t>partial</a:t>
            </a:r>
          </a:p>
          <a:p>
            <a:pPr algn="ctr">
              <a:spcAft>
                <a:spcPts val="600"/>
              </a:spcAft>
            </a:pPr>
            <a:r>
              <a:rPr lang="en-US" dirty="0">
                <a:latin typeface="Times New Roman" panose="02020603050405020304" pitchFamily="18" charset="0"/>
                <a:ea typeface="Osaka" panose="020B0600000000000000" pitchFamily="34" charset="-128"/>
                <a:cs typeface="Times New Roman" panose="02020603050405020304" pitchFamily="18" charset="0"/>
              </a:rPr>
              <a:t>germination</a:t>
            </a:r>
          </a:p>
        </p:txBody>
      </p:sp>
      <p:sp>
        <p:nvSpPr>
          <p:cNvPr id="95" name="TextBox 94">
            <a:extLst>
              <a:ext uri="{FF2B5EF4-FFF2-40B4-BE49-F238E27FC236}">
                <a16:creationId xmlns:a16="http://schemas.microsoft.com/office/drawing/2014/main" id="{631ED17E-F4CD-23BA-B3CB-39F9AA581905}"/>
              </a:ext>
            </a:extLst>
          </p:cNvPr>
          <p:cNvSpPr txBox="1"/>
          <p:nvPr/>
        </p:nvSpPr>
        <p:spPr>
          <a:xfrm>
            <a:off x="5435338" y="20848638"/>
            <a:ext cx="1358221" cy="384056"/>
          </a:xfrm>
          <a:prstGeom prst="rect">
            <a:avLst/>
          </a:prstGeom>
          <a:noFill/>
        </p:spPr>
        <p:txBody>
          <a:bodyPr wrap="square" lIns="0" tIns="0" rIns="0" bIns="0" rtlCol="0">
            <a:noAutofit/>
          </a:bodyPr>
          <a:lstStyle/>
          <a:p>
            <a:pPr algn="ctr">
              <a:spcAft>
                <a:spcPts val="600"/>
              </a:spcAft>
            </a:pPr>
            <a:r>
              <a:rPr lang="en-US" dirty="0">
                <a:latin typeface="Times New Roman" panose="02020603050405020304" pitchFamily="18" charset="0"/>
                <a:ea typeface="Osaka" panose="020B0600000000000000" pitchFamily="34" charset="-128"/>
                <a:cs typeface="Times New Roman" panose="02020603050405020304" pitchFamily="18" charset="0"/>
              </a:rPr>
              <a:t>(dormant)</a:t>
            </a:r>
          </a:p>
        </p:txBody>
      </p:sp>
      <p:sp>
        <p:nvSpPr>
          <p:cNvPr id="99" name="TextBox 98">
            <a:extLst>
              <a:ext uri="{FF2B5EF4-FFF2-40B4-BE49-F238E27FC236}">
                <a16:creationId xmlns:a16="http://schemas.microsoft.com/office/drawing/2014/main" id="{5D25AFA1-073E-3ADD-A725-CF09402A995C}"/>
              </a:ext>
            </a:extLst>
          </p:cNvPr>
          <p:cNvSpPr txBox="1"/>
          <p:nvPr/>
        </p:nvSpPr>
        <p:spPr>
          <a:xfrm>
            <a:off x="1583017" y="18762377"/>
            <a:ext cx="1399537" cy="369332"/>
          </a:xfrm>
          <a:prstGeom prst="rect">
            <a:avLst/>
          </a:prstGeom>
          <a:noFill/>
        </p:spPr>
        <p:txBody>
          <a:bodyPr wrap="square">
            <a:spAutoFit/>
          </a:bodyPr>
          <a:lstStyle/>
          <a:p>
            <a:r>
              <a:rPr lang="en-US" sz="1800" dirty="0">
                <a:solidFill>
                  <a:schemeClr val="tx1">
                    <a:lumMod val="50000"/>
                    <a:lumOff val="50000"/>
                  </a:schemeClr>
                </a:solidFill>
                <a:latin typeface="Times New Roman" panose="02020603050405020304" pitchFamily="18" charset="0"/>
                <a:ea typeface="Osaka" panose="020B0600000000000000" pitchFamily="34" charset="-128"/>
                <a:cs typeface="Times New Roman" panose="02020603050405020304" pitchFamily="18" charset="0"/>
              </a:rPr>
              <a:t>WT</a:t>
            </a:r>
            <a:endParaRPr lang="en-US" dirty="0"/>
          </a:p>
        </p:txBody>
      </p:sp>
      <p:sp>
        <p:nvSpPr>
          <p:cNvPr id="100" name="TextBox 99">
            <a:extLst>
              <a:ext uri="{FF2B5EF4-FFF2-40B4-BE49-F238E27FC236}">
                <a16:creationId xmlns:a16="http://schemas.microsoft.com/office/drawing/2014/main" id="{F902FEB4-C277-2D5C-7A4C-43CC5583D2B4}"/>
              </a:ext>
            </a:extLst>
          </p:cNvPr>
          <p:cNvSpPr txBox="1"/>
          <p:nvPr/>
        </p:nvSpPr>
        <p:spPr>
          <a:xfrm>
            <a:off x="1583018" y="19840826"/>
            <a:ext cx="1399537" cy="369332"/>
          </a:xfrm>
          <a:prstGeom prst="rect">
            <a:avLst/>
          </a:prstGeom>
          <a:noFill/>
        </p:spPr>
        <p:txBody>
          <a:bodyPr wrap="square">
            <a:spAutoFit/>
          </a:bodyPr>
          <a:lstStyle/>
          <a:p>
            <a:r>
              <a:rPr lang="en-US" dirty="0">
                <a:solidFill>
                  <a:schemeClr val="tx1">
                    <a:lumMod val="50000"/>
                    <a:lumOff val="50000"/>
                  </a:schemeClr>
                </a:solidFill>
                <a:latin typeface="Times New Roman" panose="02020603050405020304" pitchFamily="18" charset="0"/>
                <a:ea typeface="Osaka" panose="020B0600000000000000" pitchFamily="34" charset="-128"/>
                <a:cs typeface="Times New Roman" panose="02020603050405020304" pitchFamily="18" charset="0"/>
              </a:rPr>
              <a:t>BH</a:t>
            </a:r>
            <a:endParaRPr lang="en-US" dirty="0"/>
          </a:p>
        </p:txBody>
      </p:sp>
      <p:grpSp>
        <p:nvGrpSpPr>
          <p:cNvPr id="1039" name="Group 1038">
            <a:extLst>
              <a:ext uri="{FF2B5EF4-FFF2-40B4-BE49-F238E27FC236}">
                <a16:creationId xmlns:a16="http://schemas.microsoft.com/office/drawing/2014/main" id="{7CA37521-BA92-D199-91EC-C820B80B909E}"/>
              </a:ext>
            </a:extLst>
          </p:cNvPr>
          <p:cNvGrpSpPr/>
          <p:nvPr/>
        </p:nvGrpSpPr>
        <p:grpSpPr>
          <a:xfrm>
            <a:off x="24713846" y="6251195"/>
            <a:ext cx="11286967" cy="6668835"/>
            <a:chOff x="24713846" y="6251195"/>
            <a:chExt cx="6003539" cy="4747523"/>
          </a:xfrm>
        </p:grpSpPr>
        <p:pic>
          <p:nvPicPr>
            <p:cNvPr id="106" name="Picture 105" descr="Chart&#10;&#10;Description automatically generated with medium confidence">
              <a:extLst>
                <a:ext uri="{FF2B5EF4-FFF2-40B4-BE49-F238E27FC236}">
                  <a16:creationId xmlns:a16="http://schemas.microsoft.com/office/drawing/2014/main" id="{3A006D44-74B0-20DC-417D-27BD31A252BF}"/>
                </a:ext>
              </a:extLst>
            </p:cNvPr>
            <p:cNvPicPr>
              <a:picLocks noChangeAspect="1"/>
            </p:cNvPicPr>
            <p:nvPr/>
          </p:nvPicPr>
          <p:blipFill>
            <a:blip r:embed="rId13"/>
            <a:stretch>
              <a:fillRect/>
            </a:stretch>
          </p:blipFill>
          <p:spPr>
            <a:xfrm>
              <a:off x="24713846" y="6251195"/>
              <a:ext cx="3221167" cy="2379287"/>
            </a:xfrm>
            <a:prstGeom prst="rect">
              <a:avLst/>
            </a:prstGeom>
          </p:spPr>
        </p:pic>
        <p:pic>
          <p:nvPicPr>
            <p:cNvPr id="112" name="Picture 111">
              <a:extLst>
                <a:ext uri="{FF2B5EF4-FFF2-40B4-BE49-F238E27FC236}">
                  <a16:creationId xmlns:a16="http://schemas.microsoft.com/office/drawing/2014/main" id="{CB81EFA2-4A8A-BB19-594B-08974F5023A9}"/>
                </a:ext>
              </a:extLst>
            </p:cNvPr>
            <p:cNvPicPr>
              <a:picLocks noChangeAspect="1"/>
            </p:cNvPicPr>
            <p:nvPr/>
          </p:nvPicPr>
          <p:blipFill rotWithShape="1">
            <a:blip r:embed="rId14"/>
            <a:srcRect r="14532"/>
            <a:stretch/>
          </p:blipFill>
          <p:spPr>
            <a:xfrm>
              <a:off x="27430516" y="6251195"/>
              <a:ext cx="2758714" cy="2384171"/>
            </a:xfrm>
            <a:prstGeom prst="rect">
              <a:avLst/>
            </a:prstGeom>
          </p:spPr>
        </p:pic>
        <p:pic>
          <p:nvPicPr>
            <p:cNvPr id="118" name="Picture 117" descr="A picture containing chart&#10;&#10;Description automatically generated">
              <a:extLst>
                <a:ext uri="{FF2B5EF4-FFF2-40B4-BE49-F238E27FC236}">
                  <a16:creationId xmlns:a16="http://schemas.microsoft.com/office/drawing/2014/main" id="{7041BDAF-A4E9-5FFD-8496-48BDBB03DA85}"/>
                </a:ext>
              </a:extLst>
            </p:cNvPr>
            <p:cNvPicPr>
              <a:picLocks noChangeAspect="1"/>
            </p:cNvPicPr>
            <p:nvPr/>
          </p:nvPicPr>
          <p:blipFill>
            <a:blip r:embed="rId15"/>
            <a:stretch>
              <a:fillRect/>
            </a:stretch>
          </p:blipFill>
          <p:spPr>
            <a:xfrm>
              <a:off x="24713846" y="8619431"/>
              <a:ext cx="3221167" cy="2379287"/>
            </a:xfrm>
            <a:prstGeom prst="rect">
              <a:avLst/>
            </a:prstGeom>
          </p:spPr>
        </p:pic>
        <p:pic>
          <p:nvPicPr>
            <p:cNvPr id="124" name="Picture 123" descr="A picture containing chart&#10;&#10;Description automatically generated">
              <a:extLst>
                <a:ext uri="{FF2B5EF4-FFF2-40B4-BE49-F238E27FC236}">
                  <a16:creationId xmlns:a16="http://schemas.microsoft.com/office/drawing/2014/main" id="{EBB23888-CBA5-86AF-9EF5-64539093CAC9}"/>
                </a:ext>
              </a:extLst>
            </p:cNvPr>
            <p:cNvPicPr>
              <a:picLocks noChangeAspect="1"/>
            </p:cNvPicPr>
            <p:nvPr/>
          </p:nvPicPr>
          <p:blipFill rotWithShape="1">
            <a:blip r:embed="rId16"/>
            <a:srcRect r="-1738"/>
            <a:stretch/>
          </p:blipFill>
          <p:spPr>
            <a:xfrm>
              <a:off x="27440219" y="8619430"/>
              <a:ext cx="3277166" cy="2379288"/>
            </a:xfrm>
            <a:prstGeom prst="rect">
              <a:avLst/>
            </a:prstGeom>
          </p:spPr>
        </p:pic>
      </p:grpSp>
      <p:sp>
        <p:nvSpPr>
          <p:cNvPr id="1028" name="TextBox 1027">
            <a:extLst>
              <a:ext uri="{FF2B5EF4-FFF2-40B4-BE49-F238E27FC236}">
                <a16:creationId xmlns:a16="http://schemas.microsoft.com/office/drawing/2014/main" id="{EAE3A2DE-15C2-0AB2-F501-21CEA32001A6}"/>
              </a:ext>
            </a:extLst>
          </p:cNvPr>
          <p:cNvSpPr txBox="1"/>
          <p:nvPr/>
        </p:nvSpPr>
        <p:spPr>
          <a:xfrm>
            <a:off x="24978099" y="13329724"/>
            <a:ext cx="10029755" cy="1988068"/>
          </a:xfrm>
          <a:prstGeom prst="rect">
            <a:avLst/>
          </a:prstGeom>
          <a:noFill/>
        </p:spPr>
        <p:txBody>
          <a:bodyPr wrap="square" lIns="0" tIns="0" rIns="0" bIns="0" rtlCol="0">
            <a:noAutofit/>
          </a:bodyPr>
          <a:lstStyle/>
          <a:p>
            <a:pPr algn="ctr">
              <a:spcAft>
                <a:spcPts val="600"/>
              </a:spcAft>
            </a:pPr>
            <a:r>
              <a:rPr lang="en-US" sz="2000" dirty="0">
                <a:solidFill>
                  <a:schemeClr val="tx1">
                    <a:lumMod val="50000"/>
                    <a:lumOff val="50000"/>
                  </a:schemeClr>
                </a:solidFill>
                <a:latin typeface="Times New Roman" panose="02020603050405020304" pitchFamily="18" charset="0"/>
                <a:ea typeface="Osaka" panose="020B0600000000000000" pitchFamily="34" charset="-128"/>
                <a:cs typeface="Times New Roman" panose="02020603050405020304" pitchFamily="18" charset="0"/>
              </a:rPr>
              <a:t>Figure 5. Normalized probabilities of fixation for all other S and K pairs. We see that </a:t>
            </a:r>
            <a:r>
              <a:rPr lang="en-US" sz="2000" b="1" i="1" u="sng" dirty="0">
                <a:solidFill>
                  <a:schemeClr val="tx1">
                    <a:lumMod val="50000"/>
                    <a:lumOff val="50000"/>
                  </a:schemeClr>
                </a:solidFill>
                <a:latin typeface="Times New Roman" panose="02020603050405020304" pitchFamily="18" charset="0"/>
                <a:ea typeface="Osaka" panose="020B0600000000000000" pitchFamily="34" charset="-128"/>
                <a:cs typeface="Times New Roman" panose="02020603050405020304" pitchFamily="18" charset="0"/>
              </a:rPr>
              <a:t>as selection coefficient increases, the range where bet hedging is adaptive also changes</a:t>
            </a:r>
            <a:r>
              <a:rPr lang="en-US" sz="2000" dirty="0">
                <a:solidFill>
                  <a:schemeClr val="tx1">
                    <a:lumMod val="50000"/>
                    <a:lumOff val="50000"/>
                  </a:schemeClr>
                </a:solidFill>
                <a:latin typeface="Times New Roman" panose="02020603050405020304" pitchFamily="18" charset="0"/>
                <a:ea typeface="Osaka" panose="020B0600000000000000" pitchFamily="34" charset="-128"/>
                <a:cs typeface="Times New Roman" panose="02020603050405020304" pitchFamily="18" charset="0"/>
              </a:rPr>
              <a:t>; when K is fixed, the heatmaps display a consistent trend of </a:t>
            </a:r>
            <a:r>
              <a:rPr lang="en-US" sz="2000" dirty="0" err="1">
                <a:solidFill>
                  <a:schemeClr val="tx1">
                    <a:lumMod val="50000"/>
                    <a:lumOff val="50000"/>
                  </a:schemeClr>
                </a:solidFill>
                <a:latin typeface="Times New Roman" panose="02020603050405020304" pitchFamily="18" charset="0"/>
                <a:ea typeface="Osaka" panose="020B0600000000000000" pitchFamily="34" charset="-128"/>
                <a:cs typeface="Times New Roman" panose="02020603050405020304" pitchFamily="18" charset="0"/>
              </a:rPr>
              <a:t>NPfix</a:t>
            </a:r>
            <a:r>
              <a:rPr lang="en-US" sz="2000" dirty="0">
                <a:solidFill>
                  <a:schemeClr val="tx1">
                    <a:lumMod val="50000"/>
                    <a:lumOff val="50000"/>
                  </a:schemeClr>
                </a:solidFill>
                <a:latin typeface="Times New Roman" panose="02020603050405020304" pitchFamily="18" charset="0"/>
                <a:ea typeface="Osaka" panose="020B0600000000000000" pitchFamily="34" charset="-128"/>
                <a:cs typeface="Times New Roman" panose="02020603050405020304" pitchFamily="18" charset="0"/>
              </a:rPr>
              <a:t> decreasing as S increases, suggesting that </a:t>
            </a:r>
            <a:r>
              <a:rPr lang="en-US" sz="2000" b="1" i="1" u="sng" dirty="0">
                <a:solidFill>
                  <a:schemeClr val="tx1">
                    <a:lumMod val="50000"/>
                    <a:lumOff val="50000"/>
                  </a:schemeClr>
                </a:solidFill>
                <a:latin typeface="Times New Roman" panose="02020603050405020304" pitchFamily="18" charset="0"/>
                <a:ea typeface="Osaka" panose="020B0600000000000000" pitchFamily="34" charset="-128"/>
                <a:cs typeface="Times New Roman" panose="02020603050405020304" pitchFamily="18" charset="0"/>
              </a:rPr>
              <a:t>exotic species </a:t>
            </a:r>
            <a:r>
              <a:rPr lang="en-US" sz="2000" dirty="0">
                <a:solidFill>
                  <a:schemeClr val="tx1">
                    <a:lumMod val="50000"/>
                    <a:lumOff val="50000"/>
                  </a:schemeClr>
                </a:solidFill>
                <a:latin typeface="Times New Roman" panose="02020603050405020304" pitchFamily="18" charset="0"/>
                <a:ea typeface="Osaka" panose="020B0600000000000000" pitchFamily="34" charset="-128"/>
                <a:cs typeface="Times New Roman" panose="02020603050405020304" pitchFamily="18" charset="0"/>
              </a:rPr>
              <a:t>tend to be </a:t>
            </a:r>
            <a:r>
              <a:rPr lang="en-US" sz="2000" b="1" i="1" u="sng" dirty="0">
                <a:solidFill>
                  <a:schemeClr val="tx1">
                    <a:lumMod val="50000"/>
                    <a:lumOff val="50000"/>
                  </a:schemeClr>
                </a:solidFill>
                <a:latin typeface="Times New Roman" panose="02020603050405020304" pitchFamily="18" charset="0"/>
                <a:ea typeface="Osaka" panose="020B0600000000000000" pitchFamily="34" charset="-128"/>
                <a:cs typeface="Times New Roman" panose="02020603050405020304" pitchFamily="18" charset="0"/>
              </a:rPr>
              <a:t>less adaptive when they bet hedge </a:t>
            </a:r>
            <a:r>
              <a:rPr lang="en-US" sz="2000" dirty="0">
                <a:solidFill>
                  <a:schemeClr val="tx1">
                    <a:lumMod val="50000"/>
                    <a:lumOff val="50000"/>
                  </a:schemeClr>
                </a:solidFill>
                <a:latin typeface="Times New Roman" panose="02020603050405020304" pitchFamily="18" charset="0"/>
                <a:ea typeface="Osaka" panose="020B0600000000000000" pitchFamily="34" charset="-128"/>
                <a:cs typeface="Times New Roman" panose="02020603050405020304" pitchFamily="18" charset="0"/>
              </a:rPr>
              <a:t>regardless of carrying capacity</a:t>
            </a:r>
            <a:r>
              <a:rPr lang="en-US" sz="2000" baseline="30000" dirty="0">
                <a:solidFill>
                  <a:schemeClr val="tx1">
                    <a:lumMod val="50000"/>
                    <a:lumOff val="50000"/>
                  </a:schemeClr>
                </a:solidFill>
                <a:latin typeface="Times New Roman" panose="02020603050405020304" pitchFamily="18" charset="0"/>
                <a:ea typeface="Osaka" panose="020B0600000000000000" pitchFamily="34" charset="-128"/>
                <a:cs typeface="Times New Roman" panose="02020603050405020304" pitchFamily="18" charset="0"/>
              </a:rPr>
              <a:t>*</a:t>
            </a:r>
            <a:r>
              <a:rPr lang="en-US" sz="2000" dirty="0">
                <a:solidFill>
                  <a:schemeClr val="tx1">
                    <a:lumMod val="50000"/>
                    <a:lumOff val="50000"/>
                  </a:schemeClr>
                </a:solidFill>
                <a:latin typeface="Times New Roman" panose="02020603050405020304" pitchFamily="18" charset="0"/>
                <a:ea typeface="Osaka" panose="020B0600000000000000" pitchFamily="34" charset="-128"/>
                <a:cs typeface="Times New Roman" panose="02020603050405020304" pitchFamily="18" charset="0"/>
              </a:rPr>
              <a:t>. </a:t>
            </a:r>
          </a:p>
          <a:p>
            <a:pPr algn="ctr">
              <a:spcAft>
                <a:spcPts val="600"/>
              </a:spcAft>
            </a:pPr>
            <a:r>
              <a:rPr lang="en-US" sz="1400" dirty="0">
                <a:solidFill>
                  <a:schemeClr val="tx1">
                    <a:lumMod val="50000"/>
                    <a:lumOff val="50000"/>
                  </a:schemeClr>
                </a:solidFill>
                <a:latin typeface="Times New Roman" panose="02020603050405020304" pitchFamily="18" charset="0"/>
                <a:ea typeface="Osaka" panose="020B0600000000000000" pitchFamily="34" charset="-128"/>
                <a:cs typeface="Times New Roman" panose="02020603050405020304" pitchFamily="18" charset="0"/>
              </a:rPr>
              <a:t>*[Reproductions with selection coefficients lower than 0.2 simulate native species, those with higher ones exotic]</a:t>
            </a:r>
          </a:p>
        </p:txBody>
      </p:sp>
      <p:sp>
        <p:nvSpPr>
          <p:cNvPr id="1032" name="Rectangle 1031">
            <a:extLst>
              <a:ext uri="{FF2B5EF4-FFF2-40B4-BE49-F238E27FC236}">
                <a16:creationId xmlns:a16="http://schemas.microsoft.com/office/drawing/2014/main" id="{3E39E863-FA82-EBB7-B31C-CD37F88927E2}"/>
              </a:ext>
            </a:extLst>
          </p:cNvPr>
          <p:cNvSpPr/>
          <p:nvPr/>
        </p:nvSpPr>
        <p:spPr>
          <a:xfrm>
            <a:off x="25065553" y="16639849"/>
            <a:ext cx="9747504" cy="5333336"/>
          </a:xfrm>
          <a:prstGeom prst="rect">
            <a:avLst/>
          </a:prstGeom>
        </p:spPr>
        <p:txBody>
          <a:bodyPr lIns="0" tIns="0" rIns="0" bIns="0">
            <a:noAutofit/>
          </a:bodyPr>
          <a:lstStyle/>
          <a:p>
            <a:endParaRPr lang="en-US" sz="2800" dirty="0">
              <a:latin typeface="Arial" panose="020B0604020202020204" pitchFamily="34" charset="0"/>
              <a:cs typeface="Arial" panose="020B0604020202020204" pitchFamily="34" charset="0"/>
            </a:endParaRPr>
          </a:p>
        </p:txBody>
      </p:sp>
      <p:sp>
        <p:nvSpPr>
          <p:cNvPr id="1033" name="Rectangle 1032">
            <a:extLst>
              <a:ext uri="{FF2B5EF4-FFF2-40B4-BE49-F238E27FC236}">
                <a16:creationId xmlns:a16="http://schemas.microsoft.com/office/drawing/2014/main" id="{E54890FD-C03D-DFD4-C099-D99923492052}"/>
              </a:ext>
            </a:extLst>
          </p:cNvPr>
          <p:cNvSpPr/>
          <p:nvPr/>
        </p:nvSpPr>
        <p:spPr>
          <a:xfrm>
            <a:off x="25012875" y="16501110"/>
            <a:ext cx="9747504" cy="8073141"/>
          </a:xfrm>
          <a:prstGeom prst="rect">
            <a:avLst/>
          </a:prstGeom>
        </p:spPr>
        <p:txBody>
          <a:bodyPr lIns="0" tIns="0" rIns="0" bIns="0">
            <a:noAutofit/>
          </a:bodyPr>
          <a:lstStyle/>
          <a:p>
            <a:pPr algn="just"/>
            <a:r>
              <a:rPr lang="en-US" sz="2800" dirty="0">
                <a:latin typeface="Arial" panose="020B0604020202020204" pitchFamily="34" charset="0"/>
                <a:cs typeface="Arial" panose="020B0604020202020204" pitchFamily="34" charset="0"/>
              </a:rPr>
              <a:t>Through simulating the competition between wild type and bet hedging populations, we acquire the normalized probabilities of fixation and can infer that </a:t>
            </a:r>
          </a:p>
          <a:p>
            <a:pPr marL="514350" indent="-514350" algn="just">
              <a:buFont typeface="+mj-lt"/>
              <a:buAutoNum type="alphaLcParenR"/>
            </a:pPr>
            <a:r>
              <a:rPr lang="en-US" sz="2800" b="1" i="1" dirty="0">
                <a:latin typeface="Arial" panose="020B0604020202020204" pitchFamily="34" charset="0"/>
                <a:cs typeface="Arial" panose="020B0604020202020204" pitchFamily="34" charset="0"/>
              </a:rPr>
              <a:t>annual plant bet hedgers are generally more adaptive when the environment is highly variable, </a:t>
            </a:r>
            <a:r>
              <a:rPr lang="en-US" sz="2800" dirty="0">
                <a:latin typeface="Arial" panose="020B0604020202020204" pitchFamily="34" charset="0"/>
                <a:cs typeface="Arial" panose="020B0604020202020204" pitchFamily="34" charset="0"/>
              </a:rPr>
              <a:t>and that</a:t>
            </a:r>
          </a:p>
          <a:p>
            <a:pPr marL="514350" indent="-514350" algn="just">
              <a:buFont typeface="+mj-lt"/>
              <a:buAutoNum type="alphaLcParenR"/>
            </a:pPr>
            <a:r>
              <a:rPr lang="en-US" sz="2800" b="1" i="1" dirty="0">
                <a:latin typeface="Arial" panose="020B0604020202020204" pitchFamily="34" charset="0"/>
                <a:cs typeface="Arial" panose="020B0604020202020204" pitchFamily="34" charset="0"/>
              </a:rPr>
              <a:t>exotic annuals are generally less adaptive than natives when they bet hedge. </a:t>
            </a:r>
          </a:p>
          <a:p>
            <a:pPr algn="just"/>
            <a:endParaRPr lang="en-US" sz="2800" b="1" i="1" dirty="0">
              <a:latin typeface="Arial" panose="020B0604020202020204" pitchFamily="34" charset="0"/>
              <a:cs typeface="Arial" panose="020B0604020202020204" pitchFamily="34" charset="0"/>
            </a:endParaRPr>
          </a:p>
          <a:p>
            <a:pPr algn="just"/>
            <a:r>
              <a:rPr lang="en-US" sz="2800" dirty="0">
                <a:latin typeface="Arial" panose="020B0604020202020204" pitchFamily="34" charset="0"/>
                <a:cs typeface="Arial" panose="020B0604020202020204" pitchFamily="34" charset="0"/>
              </a:rPr>
              <a:t>Heatmaps above along with other statistics not shown enable us to analyze these results in various directions. Meanwhile, the current model can be modified to incorporate real world data and simulate competition of two bet hedgers of different species or the invasion of one single exotic seed into an established native population. Results of these upcoming analyses combined with field data and environmental data will help build a more comprehensive dictionary on the local biodiversity in any region.</a:t>
            </a:r>
          </a:p>
        </p:txBody>
      </p:sp>
      <p:sp>
        <p:nvSpPr>
          <p:cNvPr id="1035" name="TextBox 1034">
            <a:extLst>
              <a:ext uri="{FF2B5EF4-FFF2-40B4-BE49-F238E27FC236}">
                <a16:creationId xmlns:a16="http://schemas.microsoft.com/office/drawing/2014/main" id="{ECB32631-D854-F77F-2058-4E1F34BA20B3}"/>
              </a:ext>
            </a:extLst>
          </p:cNvPr>
          <p:cNvSpPr txBox="1"/>
          <p:nvPr/>
        </p:nvSpPr>
        <p:spPr>
          <a:xfrm>
            <a:off x="33805584" y="25333908"/>
            <a:ext cx="2770416" cy="276999"/>
          </a:xfrm>
          <a:prstGeom prst="rect">
            <a:avLst/>
          </a:prstGeom>
          <a:noFill/>
        </p:spPr>
        <p:txBody>
          <a:bodyPr wrap="square">
            <a:spAutoFit/>
          </a:bodyPr>
          <a:lstStyle/>
          <a:p>
            <a:pPr algn="r"/>
            <a:r>
              <a:rPr lang="en-US" sz="1200" dirty="0">
                <a:solidFill>
                  <a:schemeClr val="tx1">
                    <a:lumMod val="50000"/>
                    <a:lumOff val="50000"/>
                  </a:schemeClr>
                </a:solidFill>
                <a:latin typeface="Times New Roman" panose="02020603050405020304" pitchFamily="18" charset="0"/>
                <a:cs typeface="Times New Roman" panose="02020603050405020304" pitchFamily="18" charset="0"/>
              </a:rPr>
              <a:t>Created with </a:t>
            </a:r>
            <a:r>
              <a:rPr lang="en-US" sz="1200" dirty="0" err="1">
                <a:solidFill>
                  <a:schemeClr val="tx1">
                    <a:lumMod val="50000"/>
                    <a:lumOff val="50000"/>
                  </a:schemeClr>
                </a:solidFill>
                <a:latin typeface="Times New Roman" panose="02020603050405020304" pitchFamily="18" charset="0"/>
                <a:cs typeface="Times New Roman" panose="02020603050405020304" pitchFamily="18" charset="0"/>
              </a:rPr>
              <a:t>BioRender.com</a:t>
            </a:r>
            <a:endParaRPr lang="en-US" sz="12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1036" name="TextBox 1035">
            <a:extLst>
              <a:ext uri="{FF2B5EF4-FFF2-40B4-BE49-F238E27FC236}">
                <a16:creationId xmlns:a16="http://schemas.microsoft.com/office/drawing/2014/main" id="{D1033420-1A6F-D474-5403-A640C77D6EB5}"/>
              </a:ext>
            </a:extLst>
          </p:cNvPr>
          <p:cNvSpPr txBox="1"/>
          <p:nvPr/>
        </p:nvSpPr>
        <p:spPr>
          <a:xfrm>
            <a:off x="0" y="25071802"/>
            <a:ext cx="36576000" cy="215444"/>
          </a:xfrm>
          <a:prstGeom prst="rect">
            <a:avLst/>
          </a:prstGeom>
          <a:solidFill>
            <a:schemeClr val="tx1">
              <a:lumMod val="75000"/>
              <a:lumOff val="25000"/>
              <a:alpha val="9897"/>
            </a:schemeClr>
          </a:solidFill>
        </p:spPr>
        <p:txBody>
          <a:bodyPr wrap="square" lIns="0" tIns="0" rIns="0" bIns="0" rtlCol="0" anchor="t">
            <a:spAutoFit/>
          </a:bodyPr>
          <a:lstStyle/>
          <a:p>
            <a:pPr algn="ctr"/>
            <a:r>
              <a:rPr lang="en-US" sz="1400" dirty="0">
                <a:solidFill>
                  <a:schemeClr val="tx1">
                    <a:lumMod val="50000"/>
                    <a:lumOff val="50000"/>
                  </a:schemeClr>
                </a:solidFill>
                <a:latin typeface="Helvetica Neue" panose="02000503000000020004" pitchFamily="2" charset="0"/>
                <a:ea typeface="Helvetica Neue" panose="02000503000000020004" pitchFamily="2" charset="0"/>
                <a:cs typeface="Helvetica Neue" panose="02000503000000020004" pitchFamily="2" charset="0"/>
              </a:rPr>
              <a:t>References: </a:t>
            </a:r>
            <a:r>
              <a:rPr lang="en-US" sz="1400" dirty="0" err="1">
                <a:solidFill>
                  <a:schemeClr val="tx1">
                    <a:lumMod val="50000"/>
                    <a:lumOff val="50000"/>
                  </a:schemeClr>
                </a:solidFill>
                <a:latin typeface="Helvetica Neue" panose="02000503000000020004" pitchFamily="2" charset="0"/>
                <a:ea typeface="Helvetica Neue" panose="02000503000000020004" pitchFamily="2" charset="0"/>
                <a:cs typeface="Helvetica Neue" panose="02000503000000020004" pitchFamily="2" charset="0"/>
              </a:rPr>
              <a:t>Olofsson</a:t>
            </a:r>
            <a:r>
              <a:rPr lang="en-US" sz="1400" dirty="0">
                <a:solidFill>
                  <a:schemeClr val="tx1">
                    <a:lumMod val="50000"/>
                    <a:lumOff val="50000"/>
                  </a:schemeClr>
                </a:solidFill>
                <a:latin typeface="Helvetica Neue" panose="02000503000000020004" pitchFamily="2" charset="0"/>
                <a:ea typeface="Helvetica Neue" panose="02000503000000020004" pitchFamily="2" charset="0"/>
                <a:cs typeface="Helvetica Neue" panose="02000503000000020004" pitchFamily="2" charset="0"/>
              </a:rPr>
              <a:t> Helen, </a:t>
            </a:r>
            <a:r>
              <a:rPr lang="en-US" sz="1400" dirty="0" err="1">
                <a:solidFill>
                  <a:schemeClr val="tx1">
                    <a:lumMod val="50000"/>
                    <a:lumOff val="50000"/>
                  </a:schemeClr>
                </a:solidFill>
                <a:latin typeface="Helvetica Neue" panose="02000503000000020004" pitchFamily="2" charset="0"/>
                <a:ea typeface="Helvetica Neue" panose="02000503000000020004" pitchFamily="2" charset="0"/>
                <a:cs typeface="Helvetica Neue" panose="02000503000000020004" pitchFamily="2" charset="0"/>
              </a:rPr>
              <a:t>Ripa</a:t>
            </a:r>
            <a:r>
              <a:rPr lang="en-US" sz="1400" dirty="0">
                <a:solidFill>
                  <a:schemeClr val="tx1">
                    <a:lumMod val="50000"/>
                    <a:lumOff val="50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sz="1400" dirty="0" err="1">
                <a:solidFill>
                  <a:schemeClr val="tx1">
                    <a:lumMod val="50000"/>
                    <a:lumOff val="50000"/>
                  </a:schemeClr>
                </a:solidFill>
                <a:latin typeface="Helvetica Neue" panose="02000503000000020004" pitchFamily="2" charset="0"/>
                <a:ea typeface="Helvetica Neue" panose="02000503000000020004" pitchFamily="2" charset="0"/>
                <a:cs typeface="Helvetica Neue" panose="02000503000000020004" pitchFamily="2" charset="0"/>
              </a:rPr>
              <a:t>Jörgen</a:t>
            </a:r>
            <a:r>
              <a:rPr lang="en-US" sz="1400" dirty="0">
                <a:solidFill>
                  <a:schemeClr val="tx1">
                    <a:lumMod val="50000"/>
                    <a:lumOff val="50000"/>
                  </a:schemeClr>
                </a:solidFill>
                <a:latin typeface="Helvetica Neue" panose="02000503000000020004" pitchFamily="2" charset="0"/>
                <a:ea typeface="Helvetica Neue" panose="02000503000000020004" pitchFamily="2" charset="0"/>
                <a:cs typeface="Helvetica Neue" panose="02000503000000020004" pitchFamily="2" charset="0"/>
              </a:rPr>
              <a:t> and </a:t>
            </a:r>
            <a:r>
              <a:rPr lang="en-US" sz="1400" dirty="0" err="1">
                <a:solidFill>
                  <a:schemeClr val="tx1">
                    <a:lumMod val="50000"/>
                    <a:lumOff val="50000"/>
                  </a:schemeClr>
                </a:solidFill>
                <a:latin typeface="Helvetica Neue" panose="02000503000000020004" pitchFamily="2" charset="0"/>
                <a:ea typeface="Helvetica Neue" panose="02000503000000020004" pitchFamily="2" charset="0"/>
                <a:cs typeface="Helvetica Neue" panose="02000503000000020004" pitchFamily="2" charset="0"/>
              </a:rPr>
              <a:t>Jonzén</a:t>
            </a:r>
            <a:r>
              <a:rPr lang="en-US" sz="1400" dirty="0">
                <a:solidFill>
                  <a:schemeClr val="tx1">
                    <a:lumMod val="50000"/>
                    <a:lumOff val="50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sz="1400" dirty="0" err="1">
                <a:solidFill>
                  <a:schemeClr val="tx1">
                    <a:lumMod val="50000"/>
                    <a:lumOff val="50000"/>
                  </a:schemeClr>
                </a:solidFill>
                <a:latin typeface="Helvetica Neue" panose="02000503000000020004" pitchFamily="2" charset="0"/>
                <a:ea typeface="Helvetica Neue" panose="02000503000000020004" pitchFamily="2" charset="0"/>
                <a:cs typeface="Helvetica Neue" panose="02000503000000020004" pitchFamily="2" charset="0"/>
              </a:rPr>
              <a:t>Niclas</a:t>
            </a:r>
            <a:r>
              <a:rPr lang="en-US" sz="1400" dirty="0">
                <a:solidFill>
                  <a:schemeClr val="tx1">
                    <a:lumMod val="50000"/>
                    <a:lumOff val="50000"/>
                  </a:schemeClr>
                </a:solidFill>
                <a:latin typeface="Helvetica Neue" panose="02000503000000020004" pitchFamily="2" charset="0"/>
                <a:ea typeface="Helvetica Neue" panose="02000503000000020004" pitchFamily="2" charset="0"/>
                <a:cs typeface="Helvetica Neue" panose="02000503000000020004" pitchFamily="2" charset="0"/>
              </a:rPr>
              <a:t> 2009Bet-hedging as an evolutionary game: the trade-off between egg size and </a:t>
            </a:r>
            <a:r>
              <a:rPr lang="en-US" sz="1400" dirty="0" err="1">
                <a:solidFill>
                  <a:schemeClr val="tx1">
                    <a:lumMod val="50000"/>
                    <a:lumOff val="50000"/>
                  </a:schemeClr>
                </a:solidFill>
                <a:latin typeface="Helvetica Neue" panose="02000503000000020004" pitchFamily="2" charset="0"/>
                <a:ea typeface="Helvetica Neue" panose="02000503000000020004" pitchFamily="2" charset="0"/>
                <a:cs typeface="Helvetica Neue" panose="02000503000000020004" pitchFamily="2" charset="0"/>
              </a:rPr>
              <a:t>numberProc</a:t>
            </a:r>
            <a:r>
              <a:rPr lang="en-US" sz="1400" dirty="0">
                <a:solidFill>
                  <a:schemeClr val="tx1">
                    <a:lumMod val="50000"/>
                    <a:lumOff val="50000"/>
                  </a:schemeClr>
                </a:solidFill>
                <a:latin typeface="Helvetica Neue" panose="02000503000000020004" pitchFamily="2" charset="0"/>
                <a:ea typeface="Helvetica Neue" panose="02000503000000020004" pitchFamily="2" charset="0"/>
                <a:cs typeface="Helvetica Neue" panose="02000503000000020004" pitchFamily="2" charset="0"/>
              </a:rPr>
              <a:t>. R. Soc. B.2762963–2969  . </a:t>
            </a:r>
            <a:r>
              <a:rPr lang="en-US" sz="1400" b="1" dirty="0">
                <a:solidFill>
                  <a:schemeClr val="tx1">
                    <a:lumMod val="50000"/>
                    <a:lumOff val="50000"/>
                  </a:schemeClr>
                </a:solidFill>
                <a:latin typeface="Helvetica Neue" panose="02000503000000020004" pitchFamily="2" charset="0"/>
                <a:ea typeface="Helvetica Neue" panose="02000503000000020004" pitchFamily="2" charset="0"/>
                <a:cs typeface="Helvetica Neue" panose="02000503000000020004" pitchFamily="2" charset="0"/>
                <a:hlinkClick r:id="rId17">
                  <a:extLst>
                    <a:ext uri="{A12FA001-AC4F-418D-AE19-62706E023703}">
                      <ahyp:hlinkClr xmlns:ahyp="http://schemas.microsoft.com/office/drawing/2018/hyperlinkcolor" val="tx"/>
                    </a:ext>
                  </a:extLst>
                </a:hlinkClick>
              </a:rPr>
              <a:t>https://doi.org/10.1098/rspb.2009.0500</a:t>
            </a:r>
            <a:r>
              <a:rPr lang="en-US" sz="1400" b="1" dirty="0">
                <a:solidFill>
                  <a:schemeClr val="tx1">
                    <a:lumMod val="50000"/>
                    <a:lumOff val="50000"/>
                  </a:schemeClr>
                </a:solidFill>
                <a:latin typeface="Helvetica Neue" panose="02000503000000020004" pitchFamily="2" charset="0"/>
                <a:ea typeface="Helvetica Neue" panose="02000503000000020004" pitchFamily="2" charset="0"/>
                <a:cs typeface="Helvetica Neue" panose="02000503000000020004" pitchFamily="2" charset="0"/>
              </a:rPr>
              <a:t>. https://</a:t>
            </a:r>
            <a:r>
              <a:rPr lang="en-US" sz="1400" b="1" dirty="0" err="1">
                <a:solidFill>
                  <a:schemeClr val="tx1">
                    <a:lumMod val="50000"/>
                    <a:lumOff val="50000"/>
                  </a:schemeClr>
                </a:solidFill>
                <a:latin typeface="Helvetica Neue" panose="02000503000000020004" pitchFamily="2" charset="0"/>
                <a:ea typeface="Helvetica Neue" panose="02000503000000020004" pitchFamily="2" charset="0"/>
                <a:cs typeface="Helvetica Neue" panose="02000503000000020004" pitchFamily="2" charset="0"/>
              </a:rPr>
              <a:t>massnrc.org</a:t>
            </a:r>
            <a:r>
              <a:rPr lang="en-US" sz="1400" b="1" dirty="0">
                <a:solidFill>
                  <a:schemeClr val="tx1">
                    <a:lumMod val="50000"/>
                    <a:lumOff val="50000"/>
                  </a:schemeClr>
                </a:solidFill>
                <a:latin typeface="Helvetica Neue" panose="02000503000000020004" pitchFamily="2" charset="0"/>
                <a:ea typeface="Helvetica Neue" panose="02000503000000020004" pitchFamily="2" charset="0"/>
                <a:cs typeface="Helvetica Neue" panose="02000503000000020004" pitchFamily="2" charset="0"/>
              </a:rPr>
              <a:t>/</a:t>
            </a:r>
            <a:r>
              <a:rPr lang="en-US" sz="1400" b="1" dirty="0" err="1">
                <a:solidFill>
                  <a:schemeClr val="tx1">
                    <a:lumMod val="50000"/>
                    <a:lumOff val="50000"/>
                  </a:schemeClr>
                </a:solidFill>
                <a:latin typeface="Helvetica Neue" panose="02000503000000020004" pitchFamily="2" charset="0"/>
                <a:ea typeface="Helvetica Neue" panose="02000503000000020004" pitchFamily="2" charset="0"/>
                <a:cs typeface="Helvetica Neue" panose="02000503000000020004" pitchFamily="2" charset="0"/>
              </a:rPr>
              <a:t>mipag</a:t>
            </a:r>
            <a:r>
              <a:rPr lang="en-US" sz="1400" b="1" dirty="0">
                <a:solidFill>
                  <a:schemeClr val="tx1">
                    <a:lumMod val="50000"/>
                    <a:lumOff val="50000"/>
                  </a:schemeClr>
                </a:solidFill>
                <a:latin typeface="Helvetica Neue" panose="02000503000000020004" pitchFamily="2" charset="0"/>
                <a:ea typeface="Helvetica Neue" panose="02000503000000020004" pitchFamily="2" charset="0"/>
                <a:cs typeface="Helvetica Neue" panose="02000503000000020004" pitchFamily="2" charset="0"/>
              </a:rPr>
              <a:t>/docs/MIPAG_FINDINGS_FINAL_042005.pdf</a:t>
            </a:r>
            <a:endParaRPr lang="en-US" sz="1400" dirty="0">
              <a:solidFill>
                <a:schemeClr val="tx1">
                  <a:lumMod val="50000"/>
                  <a:lumOff val="50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108781791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A86F588D-DF40-4248-838A-4A1A4DAE7B62}" vid="{1EF82CC2-2C0C-2E40-AD6C-7F442DFFF52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2737</TotalTime>
  <Words>1003</Words>
  <Application>Microsoft Macintosh PowerPoint</Application>
  <PresentationFormat>Custom</PresentationFormat>
  <Paragraphs>52</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Helvetica Neue</vt:lpstr>
      <vt:lpstr>Times New Roman</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Yin, Neal</dc:creator>
  <cp:lastModifiedBy>Yin, Neal</cp:lastModifiedBy>
  <cp:revision>22</cp:revision>
  <cp:lastPrinted>2022-08-03T17:30:20Z</cp:lastPrinted>
  <dcterms:created xsi:type="dcterms:W3CDTF">2022-08-01T18:36:34Z</dcterms:created>
  <dcterms:modified xsi:type="dcterms:W3CDTF">2022-08-03T21:31:40Z</dcterms:modified>
</cp:coreProperties>
</file>