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54;p13"/>
          <p:cNvGrpSpPr/>
          <p:nvPr/>
        </p:nvGrpSpPr>
        <p:grpSpPr>
          <a:xfrm>
            <a:off x="2390535" y="2111327"/>
            <a:ext cx="1308001" cy="597796"/>
            <a:chOff x="0" y="0"/>
            <a:chExt cx="1308000" cy="597795"/>
          </a:xfrm>
        </p:grpSpPr>
        <p:sp>
          <p:nvSpPr>
            <p:cNvPr id="109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0" name="Build application container or OS image"/>
            <p:cNvSpPr txBox="1"/>
            <p:nvPr/>
          </p:nvSpPr>
          <p:spPr>
            <a:xfrm>
              <a:off x="0" y="0"/>
              <a:ext cx="13080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Build application container or OS image</a:t>
              </a:r>
            </a:p>
          </p:txBody>
        </p:sp>
      </p:grpSp>
      <p:grpSp>
        <p:nvGrpSpPr>
          <p:cNvPr id="114" name="Google Shape;55;p13"/>
          <p:cNvGrpSpPr/>
          <p:nvPr/>
        </p:nvGrpSpPr>
        <p:grpSpPr>
          <a:xfrm>
            <a:off x="6805175" y="2111327"/>
            <a:ext cx="1666501" cy="597796"/>
            <a:chOff x="0" y="0"/>
            <a:chExt cx="1666500" cy="597795"/>
          </a:xfrm>
        </p:grpSpPr>
        <p:sp>
          <p:nvSpPr>
            <p:cNvPr id="112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3" name="Deploy cloud configuration or application to environment"/>
            <p:cNvSpPr txBox="1"/>
            <p:nvPr/>
          </p:nvSpPr>
          <p:spPr>
            <a:xfrm>
              <a:off x="0" y="0"/>
              <a:ext cx="16665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Deploy cloud configuration or application to environment</a:t>
              </a:r>
            </a:p>
          </p:txBody>
        </p:sp>
      </p:grpSp>
      <p:grpSp>
        <p:nvGrpSpPr>
          <p:cNvPr id="117" name="Google Shape;56;p13"/>
          <p:cNvGrpSpPr/>
          <p:nvPr/>
        </p:nvGrpSpPr>
        <p:grpSpPr>
          <a:xfrm>
            <a:off x="4623263" y="2111327"/>
            <a:ext cx="1308001" cy="597796"/>
            <a:chOff x="0" y="0"/>
            <a:chExt cx="1308000" cy="597795"/>
          </a:xfrm>
        </p:grpSpPr>
        <p:sp>
          <p:nvSpPr>
            <p:cNvPr id="115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6" name="Update cloud and infrastructure configuration"/>
            <p:cNvSpPr txBox="1"/>
            <p:nvPr/>
          </p:nvSpPr>
          <p:spPr>
            <a:xfrm>
              <a:off x="0" y="0"/>
              <a:ext cx="13080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Update cloud and infrastructure configuration</a:t>
              </a:r>
            </a:p>
          </p:txBody>
        </p:sp>
      </p:grpSp>
      <p:grpSp>
        <p:nvGrpSpPr>
          <p:cNvPr id="120" name="Google Shape;57;p13"/>
          <p:cNvGrpSpPr/>
          <p:nvPr/>
        </p:nvGrpSpPr>
        <p:grpSpPr>
          <a:xfrm>
            <a:off x="298375" y="808499"/>
            <a:ext cx="1308001" cy="597601"/>
            <a:chOff x="0" y="0"/>
            <a:chExt cx="1308000" cy="597600"/>
          </a:xfrm>
        </p:grpSpPr>
        <p:sp>
          <p:nvSpPr>
            <p:cNvPr id="118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9" name="Application code or OS change"/>
            <p:cNvSpPr txBox="1"/>
            <p:nvPr/>
          </p:nvSpPr>
          <p:spPr>
            <a:xfrm>
              <a:off x="-1" y="69752"/>
              <a:ext cx="1308002" cy="458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Application code or OS change</a:t>
              </a:r>
            </a:p>
          </p:txBody>
        </p:sp>
      </p:grpSp>
      <p:grpSp>
        <p:nvGrpSpPr>
          <p:cNvPr id="123" name="Google Shape;58;p13"/>
          <p:cNvGrpSpPr/>
          <p:nvPr/>
        </p:nvGrpSpPr>
        <p:grpSpPr>
          <a:xfrm>
            <a:off x="230294" y="3212685"/>
            <a:ext cx="1308001" cy="597601"/>
            <a:chOff x="0" y="0"/>
            <a:chExt cx="1308000" cy="597600"/>
          </a:xfrm>
        </p:grpSpPr>
        <p:sp>
          <p:nvSpPr>
            <p:cNvPr id="121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2" name="Infrastructure code change"/>
            <p:cNvSpPr txBox="1"/>
            <p:nvPr/>
          </p:nvSpPr>
          <p:spPr>
            <a:xfrm>
              <a:off x="-1" y="69752"/>
              <a:ext cx="1308002" cy="458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Infrastructure code change</a:t>
              </a:r>
            </a:p>
          </p:txBody>
        </p:sp>
      </p:grpSp>
      <p:sp>
        <p:nvSpPr>
          <p:cNvPr id="144" name="Google Shape;60;p13"/>
          <p:cNvSpPr/>
          <p:nvPr/>
        </p:nvSpPr>
        <p:spPr>
          <a:xfrm>
            <a:off x="1538394" y="3511485"/>
            <a:ext cx="78773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5" name="Google Shape;62;p13"/>
          <p:cNvSpPr/>
          <p:nvPr/>
        </p:nvSpPr>
        <p:spPr>
          <a:xfrm>
            <a:off x="5930900" y="2409190"/>
            <a:ext cx="87376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28" name="Google Shape;57;p13"/>
          <p:cNvGrpSpPr/>
          <p:nvPr/>
        </p:nvGrpSpPr>
        <p:grpSpPr>
          <a:xfrm>
            <a:off x="298375" y="2111424"/>
            <a:ext cx="1308001" cy="597601"/>
            <a:chOff x="0" y="12797"/>
            <a:chExt cx="1308000" cy="597600"/>
          </a:xfrm>
        </p:grpSpPr>
        <p:sp>
          <p:nvSpPr>
            <p:cNvPr id="126" name="Rectangle"/>
            <p:cNvSpPr/>
            <p:nvPr/>
          </p:nvSpPr>
          <p:spPr>
            <a:xfrm>
              <a:off x="0" y="127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7" name="Scan Application Code with SonarQube"/>
            <p:cNvSpPr/>
            <p:nvPr/>
          </p:nvSpPr>
          <p:spPr>
            <a:xfrm>
              <a:off x="0" y="311597"/>
              <a:ext cx="1308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Scan Application Code with SonarQube</a:t>
              </a:r>
            </a:p>
          </p:txBody>
        </p:sp>
      </p:grpSp>
      <p:sp>
        <p:nvSpPr>
          <p:cNvPr id="146" name="Google Shape;60;p13"/>
          <p:cNvSpPr/>
          <p:nvPr/>
        </p:nvSpPr>
        <p:spPr>
          <a:xfrm>
            <a:off x="952375" y="1406193"/>
            <a:ext cx="1" cy="679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" name="Google Shape;60;p13"/>
          <p:cNvSpPr/>
          <p:nvPr/>
        </p:nvSpPr>
        <p:spPr>
          <a:xfrm>
            <a:off x="1619175" y="2410224"/>
            <a:ext cx="771361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8" name="Google Shape;60;p13"/>
          <p:cNvSpPr/>
          <p:nvPr/>
        </p:nvSpPr>
        <p:spPr>
          <a:xfrm>
            <a:off x="3656502" y="2709021"/>
            <a:ext cx="1000944" cy="48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34" name="Google Shape;57;p13"/>
          <p:cNvGrpSpPr/>
          <p:nvPr/>
        </p:nvGrpSpPr>
        <p:grpSpPr>
          <a:xfrm>
            <a:off x="2390535" y="808499"/>
            <a:ext cx="1308001" cy="597601"/>
            <a:chOff x="0" y="0"/>
            <a:chExt cx="1308000" cy="597600"/>
          </a:xfrm>
        </p:grpSpPr>
        <p:sp>
          <p:nvSpPr>
            <p:cNvPr id="132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3" name="AMI / Container Scanning with Clair"/>
            <p:cNvSpPr txBox="1"/>
            <p:nvPr/>
          </p:nvSpPr>
          <p:spPr>
            <a:xfrm>
              <a:off x="-1" y="57052"/>
              <a:ext cx="1308002" cy="48349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AMI / Container Scanning with Clair</a:t>
              </a:r>
            </a:p>
          </p:txBody>
        </p:sp>
      </p:grpSp>
      <p:sp>
        <p:nvSpPr>
          <p:cNvPr id="149" name="Google Shape;60;p13"/>
          <p:cNvSpPr/>
          <p:nvPr/>
        </p:nvSpPr>
        <p:spPr>
          <a:xfrm>
            <a:off x="3044535" y="1406193"/>
            <a:ext cx="1" cy="705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0" name="Google Shape;60;p13"/>
          <p:cNvSpPr/>
          <p:nvPr/>
        </p:nvSpPr>
        <p:spPr>
          <a:xfrm>
            <a:off x="3556728" y="1406193"/>
            <a:ext cx="1208337" cy="705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39" name="Google Shape;54;p13"/>
          <p:cNvGrpSpPr/>
          <p:nvPr/>
        </p:nvGrpSpPr>
        <p:grpSpPr>
          <a:xfrm>
            <a:off x="2338825" y="3212685"/>
            <a:ext cx="1308001" cy="597601"/>
            <a:chOff x="0" y="12797"/>
            <a:chExt cx="1308000" cy="597600"/>
          </a:xfrm>
        </p:grpSpPr>
        <p:sp>
          <p:nvSpPr>
            <p:cNvPr id="137" name="Rectangle"/>
            <p:cNvSpPr/>
            <p:nvPr/>
          </p:nvSpPr>
          <p:spPr>
            <a:xfrm>
              <a:off x="0" y="127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8" name="Scan the Infra Code with  Terrafirm, etc"/>
            <p:cNvSpPr/>
            <p:nvPr/>
          </p:nvSpPr>
          <p:spPr>
            <a:xfrm>
              <a:off x="0" y="311597"/>
              <a:ext cx="1308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1000"/>
              </a:pPr>
              <a:r>
                <a:t>Scan the Infra Code with </a:t>
              </a:r>
              <a:br/>
              <a:r>
                <a:t>Terrafirm, etc</a:t>
              </a:r>
            </a:p>
          </p:txBody>
        </p:sp>
      </p:grpSp>
      <p:grpSp>
        <p:nvGrpSpPr>
          <p:cNvPr id="142" name="Google Shape;57;p13"/>
          <p:cNvGrpSpPr/>
          <p:nvPr/>
        </p:nvGrpSpPr>
        <p:grpSpPr>
          <a:xfrm>
            <a:off x="6741059" y="561022"/>
            <a:ext cx="1794732" cy="1238468"/>
            <a:chOff x="0" y="0"/>
            <a:chExt cx="1794731" cy="1238467"/>
          </a:xfrm>
        </p:grpSpPr>
        <p:sp>
          <p:nvSpPr>
            <p:cNvPr id="140" name="Rectangle"/>
            <p:cNvSpPr/>
            <p:nvPr/>
          </p:nvSpPr>
          <p:spPr>
            <a:xfrm>
              <a:off x="0" y="209244"/>
              <a:ext cx="1794732" cy="819979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41" name="Cloud env scanning with AWS Inspector and monitoring with Guard Duty  Evaluate Config with AWS Config"/>
            <p:cNvSpPr txBox="1"/>
            <p:nvPr/>
          </p:nvSpPr>
          <p:spPr>
            <a:xfrm>
              <a:off x="0" y="0"/>
              <a:ext cx="1794732" cy="12384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>
                <a:defRPr sz="1000"/>
              </a:pPr>
              <a:r>
                <a:t>Cloud env scanning with AWS Inspector and monitoring with Guard Duty</a:t>
              </a:r>
              <a:br/>
              <a:br/>
              <a:r>
                <a:t>Evaluate Config with AWS Config</a:t>
              </a:r>
            </a:p>
          </p:txBody>
        </p:sp>
      </p:grpSp>
      <p:sp>
        <p:nvSpPr>
          <p:cNvPr id="151" name="Google Shape;60;p13"/>
          <p:cNvSpPr/>
          <p:nvPr/>
        </p:nvSpPr>
        <p:spPr>
          <a:xfrm>
            <a:off x="7638425" y="1812369"/>
            <a:ext cx="1" cy="298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683" y="14400"/>
                  <a:pt x="20883" y="7200"/>
                  <a:pt x="21600" y="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