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24D0F0-A5E6-6E2C-7C63-8BFA1FE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r>
              <a:rPr lang="hu-HU" dirty="0"/>
              <a:t>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E1048-1DB9-9228-FD53-24B620DC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alprogramok készítése során meghatározzuk</a:t>
            </a:r>
          </a:p>
          <a:p>
            <a:pPr lvl="1" algn="just"/>
            <a:r>
              <a:rPr lang="hu-HU" dirty="0"/>
              <a:t>a formális paraméterek típusát (ha nem állítjuk be automatikusan </a:t>
            </a:r>
            <a:r>
              <a:rPr lang="hu-HU" dirty="0" err="1"/>
              <a:t>any</a:t>
            </a:r>
            <a:r>
              <a:rPr lang="hu-HU" dirty="0"/>
              <a:t> típust vesznek fel)</a:t>
            </a:r>
          </a:p>
          <a:p>
            <a:pPr lvl="1" algn="just"/>
            <a:r>
              <a:rPr lang="hu-HU" dirty="0"/>
              <a:t>a függvény visszatérési típusát</a:t>
            </a:r>
          </a:p>
          <a:p>
            <a:pPr algn="just"/>
            <a:r>
              <a:rPr lang="hu-HU" dirty="0"/>
              <a:t>Az </a:t>
            </a:r>
            <a:r>
              <a:rPr lang="hu-HU" dirty="0" err="1"/>
              <a:t>overloading</a:t>
            </a:r>
            <a:r>
              <a:rPr lang="hu-HU" dirty="0"/>
              <a:t> részlegesen megvalósítható.</a:t>
            </a:r>
          </a:p>
          <a:p>
            <a:pPr lvl="1" algn="just"/>
            <a:r>
              <a:rPr lang="hu-HU" dirty="0"/>
              <a:t>Több függvényszignatúra lehet, de csak egy implementáció</a:t>
            </a:r>
          </a:p>
          <a:p>
            <a:endParaRPr lang="hu-H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89B381-B3CB-460D-A84A-04C636C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055" y="4744212"/>
            <a:ext cx="5334000" cy="1905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a:string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b:string)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a:number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b:number)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number;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any, b: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any): any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0AA71E12-2C12-4D61-9281-B0D93C1FE16E}"/>
              </a:ext>
            </a:extLst>
          </p:cNvPr>
          <p:cNvCxnSpPr/>
          <p:nvPr/>
        </p:nvCxnSpPr>
        <p:spPr bwMode="auto">
          <a:xfrm flipH="1" flipV="1">
            <a:off x="8025856" y="5353813"/>
            <a:ext cx="1346009" cy="342899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E7BE8C-284E-48B8-9BE5-CC57C4162247}"/>
              </a:ext>
            </a:extLst>
          </p:cNvPr>
          <p:cNvSpPr txBox="1">
            <a:spLocks/>
          </p:cNvSpPr>
          <p:nvPr/>
        </p:nvSpPr>
        <p:spPr bwMode="auto">
          <a:xfrm>
            <a:off x="9327765" y="5353813"/>
            <a:ext cx="139662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 err="1">
                <a:solidFill>
                  <a:schemeClr val="tx1"/>
                </a:solidFill>
              </a:rPr>
              <a:t>overloading</a:t>
            </a:r>
            <a:endParaRPr lang="hu-HU" sz="1600" kern="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04F92F32-C515-4A30-91D7-0EFDCAE7F71D}"/>
              </a:ext>
            </a:extLst>
          </p:cNvPr>
          <p:cNvCxnSpPr/>
          <p:nvPr/>
        </p:nvCxnSpPr>
        <p:spPr bwMode="auto">
          <a:xfrm flipV="1">
            <a:off x="3314702" y="5977038"/>
            <a:ext cx="748753" cy="176874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9BFA71-D1FD-9C8B-EB8B-8F7C2C971732}"/>
              </a:ext>
            </a:extLst>
          </p:cNvPr>
          <p:cNvSpPr txBox="1">
            <a:spLocks/>
          </p:cNvSpPr>
          <p:nvPr/>
        </p:nvSpPr>
        <p:spPr bwMode="auto">
          <a:xfrm>
            <a:off x="1776432" y="5946693"/>
            <a:ext cx="1538270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implementáció</a:t>
            </a:r>
          </a:p>
        </p:txBody>
      </p:sp>
    </p:spTree>
    <p:extLst>
      <p:ext uri="{BB962C8B-B14F-4D97-AF65-F5344CB8AC3E}">
        <p14:creationId xmlns:p14="http://schemas.microsoft.com/office/powerpoint/2010/main" val="18867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5E163-D4D3-2452-6903-227AB340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D9060-24E3-8138-0C8F-B61726C8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Megadhatunk opcionális paramétereket (?).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r>
              <a:rPr lang="hu-HU" dirty="0"/>
              <a:t>Adhatunk meg</a:t>
            </a:r>
            <a:r>
              <a:rPr lang="en-US" dirty="0"/>
              <a:t> </a:t>
            </a:r>
            <a:r>
              <a:rPr lang="hu-HU" dirty="0"/>
              <a:t>alapértelmezett paraméterértékek.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>
              <a:spcBef>
                <a:spcPts val="600"/>
              </a:spcBef>
            </a:pPr>
            <a:r>
              <a:rPr lang="hu-HU" dirty="0"/>
              <a:t>Az utolsó paraméter lehet </a:t>
            </a:r>
            <a:r>
              <a:rPr lang="hu-HU" i="1" dirty="0"/>
              <a:t>Rest</a:t>
            </a:r>
            <a:r>
              <a:rPr lang="hu-HU" dirty="0"/>
              <a:t> paraméter, amellyel kezelhető a változó paraméterlista.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88D0C-3BF0-4F4A-878A-8CD53C2C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859" y="2711196"/>
            <a:ext cx="5353050" cy="1143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multiplication(a : number, b? : number) 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number 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op2 = b || a;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op2;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A348E8-7C43-43FD-B319-B90E78008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963" y="4279392"/>
            <a:ext cx="5505450" cy="762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multiplication(a : number, b : number = a) : number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2FB602-7514-44B3-8EAC-B9D508CD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071" y="5562600"/>
            <a:ext cx="5581650" cy="12192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multiplication(...numbers) : number {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hu-HU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numbers)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hu-H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number;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093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3FB74-AB56-9CEB-023B-D7335F0D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alias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81C1A1-9901-AEA8-2DED-EECEB711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függvénytípusok segítségével szétválasztható a függvény típusleírása és implementációja.</a:t>
            </a:r>
          </a:p>
          <a:p>
            <a:pPr algn="just"/>
            <a:r>
              <a:rPr lang="hu-HU" dirty="0"/>
              <a:t>A függvénytípusban meghatározzuk</a:t>
            </a:r>
          </a:p>
          <a:p>
            <a:pPr lvl="1" algn="just"/>
            <a:r>
              <a:rPr lang="hu-HU" dirty="0"/>
              <a:t>a függvény visszatérési típusát</a:t>
            </a:r>
            <a:r>
              <a:rPr lang="en-US" dirty="0"/>
              <a:t>,</a:t>
            </a:r>
            <a:endParaRPr lang="hu-HU" dirty="0"/>
          </a:p>
          <a:p>
            <a:pPr lvl="1" algn="just"/>
            <a:r>
              <a:rPr lang="hu-HU" dirty="0"/>
              <a:t>a paraméterek típusát</a:t>
            </a:r>
          </a:p>
          <a:p>
            <a:pPr algn="just"/>
            <a:r>
              <a:rPr lang="hu-HU" dirty="0"/>
              <a:t>Nem azonos a </a:t>
            </a:r>
            <a:r>
              <a:rPr lang="hu-HU" i="1" dirty="0" err="1"/>
              <a:t>fat</a:t>
            </a:r>
            <a:r>
              <a:rPr lang="hu-HU" i="1" dirty="0"/>
              <a:t> </a:t>
            </a:r>
            <a:r>
              <a:rPr lang="hu-HU" i="1" dirty="0" err="1"/>
              <a:t>arrow</a:t>
            </a:r>
            <a:r>
              <a:rPr lang="hu-HU" dirty="0"/>
              <a:t> függvénymegadással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5071E-6BCF-453B-9EAB-A1505A82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013960"/>
            <a:ext cx="6629400" cy="131064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Predicate = (number : number)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isNegative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Predicate = (number : number)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Predicate = (number : number)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%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024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0C40A-53CF-603D-B0A9-872F2C55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B3F04-0085-E13A-2A0D-ABB02282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attribútumokat és a kezelő metódusokat egy egységbe zárjuk. </a:t>
            </a:r>
          </a:p>
          <a:p>
            <a:pPr algn="just"/>
            <a:r>
              <a:rPr lang="hu-HU" dirty="0"/>
              <a:t>A láthatóságon keresztül szabályozzuk, hogy ki férhet hozzá az osztály elemeihez:</a:t>
            </a:r>
          </a:p>
          <a:p>
            <a:pPr lvl="1" algn="just"/>
            <a:r>
              <a:rPr lang="hu-HU" b="1" dirty="0" err="1"/>
              <a:t>private</a:t>
            </a:r>
            <a:r>
              <a:rPr lang="hu-HU" dirty="0"/>
              <a:t>: csak a bevezető osztály látja</a:t>
            </a:r>
          </a:p>
          <a:p>
            <a:pPr lvl="1" algn="just"/>
            <a:r>
              <a:rPr lang="hu-HU" b="1" dirty="0" err="1"/>
              <a:t>protected</a:t>
            </a:r>
            <a:r>
              <a:rPr lang="hu-HU" dirty="0"/>
              <a:t>: definiáló osztály + leszármazottak</a:t>
            </a:r>
          </a:p>
          <a:p>
            <a:pPr lvl="1" algn="just"/>
            <a:r>
              <a:rPr lang="hu-HU" b="1" dirty="0" err="1"/>
              <a:t>public</a:t>
            </a:r>
            <a:r>
              <a:rPr lang="hu-HU" dirty="0"/>
              <a:t>: alapértelmezett, mindenki látja</a:t>
            </a:r>
          </a:p>
          <a:p>
            <a:pPr algn="just"/>
            <a:r>
              <a:rPr lang="hu-HU" dirty="0"/>
              <a:t>Konstruktor: felelős a példány inicializálásáért. </a:t>
            </a:r>
          </a:p>
          <a:p>
            <a:pPr algn="just"/>
            <a:r>
              <a:rPr lang="hu-HU" dirty="0"/>
              <a:t>Az osztályon belül minden példányhivatkozásnál használni kell a </a:t>
            </a:r>
            <a:r>
              <a:rPr lang="hu-HU" i="1" dirty="0" err="1"/>
              <a:t>this</a:t>
            </a:r>
            <a:r>
              <a:rPr lang="hu-HU" dirty="0"/>
              <a:t> kulcsszót!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807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90525-40B6-FFC2-7D83-A17ECAF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0AE241-4ABB-A9AC-2990-7DD61649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Definiálja az alkalmazások felületét </a:t>
            </a:r>
            <a:r>
              <a:rPr lang="hu-HU" dirty="0">
                <a:sym typeface="Wingdings" panose="05000000000000000000" pitchFamily="2" charset="2"/>
              </a:rPr>
              <a:t> csak azt mondjuk meg, hogy milyen mezőkkel és metódusokkal kell rendelkezni, implementációt nem írhatunk.</a:t>
            </a:r>
            <a:endParaRPr lang="hu-HU" dirty="0"/>
          </a:p>
          <a:p>
            <a:pPr algn="just"/>
            <a:r>
              <a:rPr lang="hu-HU" dirty="0"/>
              <a:t>Csak típusellenőrzésre használjuk, nem készül belőle JavaScript forrás.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3B715-4CC4-48EC-AF77-443F8CD3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729331"/>
            <a:ext cx="6324600" cy="276433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UserProfile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email: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status?: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Az 'status' mező opcionális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Status();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getStatus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89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4FD70-0136-0DD3-BCA6-448EDD71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Öröklődés, polimorfizmus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0AD8A2-CAFF-5507-3F43-9733F18C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öröklődés segítségével meg tudjuk valósítani az osztályok között a kódmegosztást. </a:t>
            </a:r>
          </a:p>
          <a:p>
            <a:pPr lvl="1" algn="just"/>
            <a:r>
              <a:rPr lang="hu-HU" dirty="0"/>
              <a:t>A </a:t>
            </a:r>
            <a:r>
              <a:rPr lang="hu-HU" dirty="0" err="1"/>
              <a:t>gyermeko</a:t>
            </a:r>
            <a:r>
              <a:rPr lang="en-US" dirty="0" err="1"/>
              <a:t>sz</a:t>
            </a:r>
            <a:r>
              <a:rPr lang="hu-HU" dirty="0" err="1"/>
              <a:t>tály</a:t>
            </a:r>
            <a:r>
              <a:rPr lang="hu-HU" dirty="0"/>
              <a:t> konstruktora muszáj, hogy meghívja az ős konstruktorát.</a:t>
            </a:r>
          </a:p>
          <a:p>
            <a:pPr algn="just"/>
            <a:r>
              <a:rPr lang="hu-HU" dirty="0"/>
              <a:t>Öröklődéssel kapcsolatos szabályok</a:t>
            </a:r>
          </a:p>
          <a:p>
            <a:pPr lvl="1" algn="just"/>
            <a:r>
              <a:rPr lang="hu-HU" dirty="0"/>
              <a:t>Az osztálynak csakis egy ősosztálya lehet. </a:t>
            </a:r>
          </a:p>
          <a:p>
            <a:pPr lvl="1" algn="just"/>
            <a:r>
              <a:rPr lang="hu-HU" dirty="0"/>
              <a:t>Az osztály bármennyi </a:t>
            </a:r>
            <a:r>
              <a:rPr lang="hu-HU" dirty="0" err="1"/>
              <a:t>interfacet</a:t>
            </a:r>
            <a:r>
              <a:rPr lang="hu-HU" dirty="0"/>
              <a:t> kiterjeszthet</a:t>
            </a:r>
          </a:p>
          <a:p>
            <a:pPr lvl="1" algn="just"/>
            <a:r>
              <a:rPr lang="hu-HU" dirty="0"/>
              <a:t>Az </a:t>
            </a:r>
            <a:r>
              <a:rPr lang="hu-HU" dirty="0" err="1"/>
              <a:t>interface</a:t>
            </a:r>
            <a:r>
              <a:rPr lang="hu-HU" dirty="0"/>
              <a:t> bármennyi </a:t>
            </a:r>
            <a:r>
              <a:rPr lang="hu-HU" dirty="0" err="1"/>
              <a:t>interfacet</a:t>
            </a:r>
            <a:r>
              <a:rPr lang="hu-HU" dirty="0"/>
              <a:t> kiterjeszthet, de osztály nem lehet őse.</a:t>
            </a:r>
          </a:p>
          <a:p>
            <a:pPr algn="just"/>
            <a:r>
              <a:rPr lang="hu-HU" dirty="0"/>
              <a:t>A polimorfizmus szabálya miatt a gyermek felülírhatja az őstől </a:t>
            </a:r>
            <a:r>
              <a:rPr lang="hu-HU" dirty="0" err="1"/>
              <a:t>megörökölt</a:t>
            </a:r>
            <a:r>
              <a:rPr lang="hu-HU" dirty="0"/>
              <a:t> metódust.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538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6F747-1377-261B-522C-79B6C09A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328F22-0D8F-D6EC-B472-8E661762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437376" cy="3581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/>
              <a:t>A metódusok, osztályok, </a:t>
            </a:r>
            <a:r>
              <a:rPr lang="hu-HU" dirty="0" err="1"/>
              <a:t>interface</a:t>
            </a:r>
            <a:r>
              <a:rPr lang="hu-HU" dirty="0"/>
              <a:t>-k típussal történő paraméterezése.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Megkötéseket adhatunk arra vonatkozóan, hogy a típusnak milyen elemeket kell kiterjeszteni. 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Általánosabb kód készítése. </a:t>
            </a:r>
          </a:p>
          <a:p>
            <a:endParaRPr lang="hu-HU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AE9800C-3114-4407-8008-ACC43880E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271" y="2784117"/>
            <a:ext cx="3314700" cy="307929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City&lt;T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people : T[] = [];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add(person : T){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.people.push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City();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Employee());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166B3908-9D5F-4D1E-A78B-2C3EFD58AC8F}"/>
              </a:ext>
            </a:extLst>
          </p:cNvPr>
          <p:cNvCxnSpPr>
            <a:stCxn id="16" idx="2"/>
          </p:cNvCxnSpPr>
          <p:nvPr/>
        </p:nvCxnSpPr>
        <p:spPr bwMode="auto">
          <a:xfrm>
            <a:off x="8998582" y="2409929"/>
            <a:ext cx="494573" cy="602789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B2735A-F350-43EB-9B85-4576B5457016}"/>
              </a:ext>
            </a:extLst>
          </p:cNvPr>
          <p:cNvSpPr txBox="1">
            <a:spLocks/>
          </p:cNvSpPr>
          <p:nvPr/>
        </p:nvSpPr>
        <p:spPr bwMode="auto">
          <a:xfrm>
            <a:off x="8300271" y="2022118"/>
            <a:ext cx="1396621" cy="38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generikus</a:t>
            </a:r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66BBD64B-CEFA-4DF0-9C57-87242A4B8347}"/>
              </a:ext>
            </a:extLst>
          </p:cNvPr>
          <p:cNvCxnSpPr/>
          <p:nvPr/>
        </p:nvCxnSpPr>
        <p:spPr bwMode="auto">
          <a:xfrm flipH="1">
            <a:off x="10370182" y="2295629"/>
            <a:ext cx="342173" cy="602789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5CC3EB-2B51-4DB8-A040-00737EADE985}"/>
              </a:ext>
            </a:extLst>
          </p:cNvPr>
          <p:cNvSpPr txBox="1">
            <a:spLocks/>
          </p:cNvSpPr>
          <p:nvPr/>
        </p:nvSpPr>
        <p:spPr bwMode="auto">
          <a:xfrm>
            <a:off x="10014044" y="1898189"/>
            <a:ext cx="1917511" cy="38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típusmegszorítás</a:t>
            </a:r>
          </a:p>
        </p:txBody>
      </p:sp>
    </p:spTree>
    <p:extLst>
      <p:ext uri="{BB962C8B-B14F-4D97-AF65-F5344CB8AC3E}">
        <p14:creationId xmlns:p14="http://schemas.microsoft.com/office/powerpoint/2010/main" val="37020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D1BA6-CED1-B46C-62A1-3C272CFF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r>
              <a:rPr lang="hu-HU" dirty="0"/>
              <a:t> telepítése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8382F5-F5EA-3FBE-20E3-7DB7A3D2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hu-HU" dirty="0"/>
              <a:t>CLI: </a:t>
            </a:r>
            <a:r>
              <a:rPr lang="hu-HU" dirty="0" err="1"/>
              <a:t>Command</a:t>
            </a:r>
            <a:r>
              <a:rPr lang="hu-HU" dirty="0"/>
              <a:t> Line </a:t>
            </a:r>
            <a:r>
              <a:rPr lang="hu-HU" dirty="0" err="1"/>
              <a:t>Interface</a:t>
            </a:r>
            <a:endParaRPr lang="hu-HU" dirty="0"/>
          </a:p>
          <a:p>
            <a:pPr algn="just"/>
            <a:r>
              <a:rPr lang="hu-HU" dirty="0"/>
              <a:t>Parancssori eszköz az </a:t>
            </a:r>
            <a:r>
              <a:rPr lang="hu-HU" dirty="0" err="1"/>
              <a:t>Angular</a:t>
            </a:r>
            <a:r>
              <a:rPr lang="hu-HU" dirty="0"/>
              <a:t> projektekhez.</a:t>
            </a:r>
          </a:p>
          <a:p>
            <a:pPr algn="just"/>
            <a:r>
              <a:rPr lang="hu-HU" dirty="0"/>
              <a:t>CLI tel</a:t>
            </a:r>
            <a:r>
              <a:rPr lang="en-US" dirty="0"/>
              <a:t>e</a:t>
            </a:r>
            <a:r>
              <a:rPr lang="hu-HU" dirty="0" err="1"/>
              <a:t>pítés</a:t>
            </a:r>
            <a:r>
              <a:rPr lang="hu-HU" dirty="0"/>
              <a:t>: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Windows </a:t>
            </a:r>
            <a:r>
              <a:rPr lang="hu-HU" dirty="0" err="1"/>
              <a:t>Power</a:t>
            </a:r>
            <a:r>
              <a:rPr lang="hu-HU" dirty="0"/>
              <a:t> Shell esetén a PS parancsfájlok használatát előzetesen engedélyezni kell:</a:t>
            </a:r>
          </a:p>
          <a:p>
            <a:pPr algn="just"/>
            <a:endParaRPr lang="hu-HU" dirty="0"/>
          </a:p>
          <a:p>
            <a:pPr marL="0" indent="0" algn="just">
              <a:buNone/>
            </a:pPr>
            <a:r>
              <a:rPr lang="hu-HU" dirty="0"/>
              <a:t>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5EBD6-AD63-4588-8E01-195F2CEA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0276"/>
            <a:ext cx="4876799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-g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typescript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5DD095A5-57A5-46E7-B943-7B576B224E36}"/>
              </a:ext>
            </a:extLst>
          </p:cNvPr>
          <p:cNvCxnSpPr/>
          <p:nvPr/>
        </p:nvCxnSpPr>
        <p:spPr bwMode="auto">
          <a:xfrm flipH="1" flipV="1">
            <a:off x="6316980" y="3429000"/>
            <a:ext cx="838200" cy="4572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0429B1-CA55-42CE-96AB-08D6F60F9651}"/>
              </a:ext>
            </a:extLst>
          </p:cNvPr>
          <p:cNvSpPr txBox="1">
            <a:spLocks/>
          </p:cNvSpPr>
          <p:nvPr/>
        </p:nvSpPr>
        <p:spPr bwMode="auto">
          <a:xfrm>
            <a:off x="6835435" y="3765087"/>
            <a:ext cx="133748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globális</a:t>
            </a:r>
            <a:br>
              <a:rPr lang="hu-HU" sz="1600" kern="0" dirty="0">
                <a:solidFill>
                  <a:schemeClr val="tx1"/>
                </a:solidFill>
              </a:rPr>
            </a:br>
            <a:r>
              <a:rPr lang="hu-HU" sz="1600" kern="0" dirty="0">
                <a:solidFill>
                  <a:schemeClr val="tx1"/>
                </a:solidFill>
              </a:rPr>
              <a:t>telepítés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A79BAD-D57C-4024-BF1B-2919A32E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528" y="5203085"/>
            <a:ext cx="7924799" cy="855577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230563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Set-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ExecutionPolicy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-Scope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CurrentUser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ExecutionPolicy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RemoteSigned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E922EC-3A93-299D-01F7-1A4B189B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r>
              <a:rPr lang="hu-HU" dirty="0"/>
              <a:t> fordítás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75DDCB-DD5B-F6FA-2BA6-52B6BA88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TypeScript</a:t>
            </a:r>
            <a:r>
              <a:rPr lang="hu-HU" dirty="0"/>
              <a:t> forrásokat </a:t>
            </a:r>
            <a:r>
              <a:rPr lang="hu-HU" b="1" dirty="0"/>
              <a:t>.</a:t>
            </a:r>
            <a:r>
              <a:rPr lang="hu-HU" b="1" dirty="0" err="1"/>
              <a:t>ts</a:t>
            </a:r>
            <a:r>
              <a:rPr lang="hu-HU" b="1" dirty="0"/>
              <a:t> </a:t>
            </a:r>
            <a:r>
              <a:rPr lang="hu-HU" dirty="0"/>
              <a:t>kiterjesztésű állományokban tároljuk.</a:t>
            </a:r>
          </a:p>
          <a:p>
            <a:pPr algn="just"/>
            <a:r>
              <a:rPr lang="hu-HU" dirty="0"/>
              <a:t>A böngésző és a Node.js csak JavaScript forrást tud futtatni, ezért a </a:t>
            </a:r>
            <a:r>
              <a:rPr lang="hu-HU" dirty="0" err="1"/>
              <a:t>TypeScriptet</a:t>
            </a:r>
            <a:r>
              <a:rPr lang="hu-HU" dirty="0"/>
              <a:t> lefordítjuk.</a:t>
            </a:r>
          </a:p>
          <a:p>
            <a:pPr algn="just"/>
            <a:r>
              <a:rPr lang="hu-HU" b="1" i="1" dirty="0" err="1"/>
              <a:t>tsc</a:t>
            </a:r>
            <a:r>
              <a:rPr lang="hu-HU" b="1" i="1" dirty="0"/>
              <a:t> &lt;fájl&gt;</a:t>
            </a:r>
            <a:r>
              <a:rPr lang="hu-HU" i="1" dirty="0"/>
              <a:t>: </a:t>
            </a:r>
            <a:r>
              <a:rPr lang="hu-HU" dirty="0"/>
              <a:t>előállítja a fájl .</a:t>
            </a:r>
            <a:r>
              <a:rPr lang="hu-HU" dirty="0" err="1"/>
              <a:t>js</a:t>
            </a:r>
            <a:r>
              <a:rPr lang="hu-HU" dirty="0"/>
              <a:t> kimenetét fordítással</a:t>
            </a:r>
          </a:p>
          <a:p>
            <a:pPr algn="just"/>
            <a:r>
              <a:rPr lang="hu-HU" dirty="0"/>
              <a:t>Projekt szintjén a</a:t>
            </a:r>
            <a:r>
              <a:rPr lang="hu-HU" i="1" dirty="0"/>
              <a:t> </a:t>
            </a:r>
            <a:r>
              <a:rPr lang="hu-HU" i="1" dirty="0" err="1"/>
              <a:t>tsconfig.json</a:t>
            </a:r>
            <a:r>
              <a:rPr lang="hu-HU" i="1" dirty="0"/>
              <a:t> </a:t>
            </a:r>
            <a:r>
              <a:rPr lang="hu-HU" dirty="0"/>
              <a:t>fájlban konfigurálhatjuk a fordítás lehetőségét. </a:t>
            </a:r>
            <a:endParaRPr lang="hu-HU" i="1" dirty="0"/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E17B2-7860-4243-BD32-8B3AF7342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346" y="4572001"/>
            <a:ext cx="4876799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tsc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12833C00-3580-4337-A104-5303BC2385C4}"/>
              </a:ext>
            </a:extLst>
          </p:cNvPr>
          <p:cNvCxnSpPr/>
          <p:nvPr/>
        </p:nvCxnSpPr>
        <p:spPr bwMode="auto">
          <a:xfrm flipH="1" flipV="1">
            <a:off x="6349746" y="5085081"/>
            <a:ext cx="838200" cy="4572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101D6-C16A-4023-ACBC-01C2BCE09A48}"/>
              </a:ext>
            </a:extLst>
          </p:cNvPr>
          <p:cNvSpPr txBox="1">
            <a:spLocks/>
          </p:cNvSpPr>
          <p:nvPr/>
        </p:nvSpPr>
        <p:spPr bwMode="auto">
          <a:xfrm>
            <a:off x="5473445" y="5548975"/>
            <a:ext cx="342900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Konfigurációs állomány létrehozása alapbeállításokkal </a:t>
            </a:r>
          </a:p>
        </p:txBody>
      </p:sp>
    </p:spTree>
    <p:extLst>
      <p:ext uri="{BB962C8B-B14F-4D97-AF65-F5344CB8AC3E}">
        <p14:creationId xmlns:p14="http://schemas.microsoft.com/office/powerpoint/2010/main" val="49400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hu-HU" dirty="0"/>
              <a:t>Használt infrastruktúra, szükséges eszközök:</a:t>
            </a:r>
          </a:p>
          <a:p>
            <a:pPr marL="457200" indent="-457200">
              <a:lnSpc>
                <a:spcPct val="150000"/>
              </a:lnSpc>
              <a:buClr>
                <a:srgbClr val="2E3190"/>
              </a:buClr>
              <a:buSzPct val="100000"/>
              <a:buFont typeface="+mj-lt"/>
              <a:buAutoNum type="arabicPeriod"/>
            </a:pPr>
            <a:r>
              <a:rPr lang="hu-HU" dirty="0"/>
              <a:t>Node.JS (</a:t>
            </a:r>
            <a:r>
              <a:rPr lang="hu-HU" dirty="0" err="1"/>
              <a:t>npm</a:t>
            </a:r>
            <a:r>
              <a:rPr lang="hu-HU" dirty="0"/>
              <a:t> csomagkezelő)</a:t>
            </a:r>
          </a:p>
          <a:p>
            <a:pPr marL="349250" lvl="1" indent="0">
              <a:lnSpc>
                <a:spcPct val="150000"/>
              </a:lnSpc>
              <a:buClr>
                <a:srgbClr val="2E3190"/>
              </a:buClr>
              <a:buSzPct val="100000"/>
              <a:buNone/>
            </a:pPr>
            <a:r>
              <a:rPr lang="hu-HU" dirty="0"/>
              <a:t>	</a:t>
            </a:r>
            <a:r>
              <a:rPr lang="hu-HU" dirty="0" err="1"/>
              <a:t>Node</a:t>
            </a:r>
            <a:r>
              <a:rPr lang="hu-HU" dirty="0"/>
              <a:t> &gt;= v20.11.1, </a:t>
            </a:r>
            <a:r>
              <a:rPr lang="hu-HU" dirty="0" err="1"/>
              <a:t>npm</a:t>
            </a:r>
            <a:r>
              <a:rPr lang="hu-HU" dirty="0"/>
              <a:t> &gt;= 10.2.4</a:t>
            </a:r>
          </a:p>
          <a:p>
            <a:pPr marL="457200" indent="-457200">
              <a:lnSpc>
                <a:spcPct val="150000"/>
              </a:lnSpc>
              <a:buClr>
                <a:srgbClr val="2E3190"/>
              </a:buClr>
              <a:buSzPct val="100000"/>
              <a:buFont typeface="+mj-lt"/>
              <a:buAutoNum type="arabicPeriod"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457200" indent="-457200">
              <a:lnSpc>
                <a:spcPct val="150000"/>
              </a:lnSpc>
              <a:buClr>
                <a:srgbClr val="2E3190"/>
              </a:buClr>
              <a:buSzPct val="100000"/>
              <a:buFont typeface="+mj-lt"/>
              <a:buAutoNum type="arabicPeriod"/>
            </a:pPr>
            <a:r>
              <a:rPr lang="hu-HU" dirty="0">
                <a:effectLst>
                  <a:outerShdw sx="0" sy="0">
                    <a:srgbClr val="000000"/>
                  </a:outerShdw>
                </a:effectLst>
              </a:rPr>
              <a:t>Firefox és Google Chrome böngészők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DB763-83E0-D37E-8E4E-1D292104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C4F3C4-70C4-C2B7-4831-8BF1B1A8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egy nyílt forráskódú, frontend keretrendszer, amelyet a Google és a közösség fejleszt és karbantart. </a:t>
            </a:r>
          </a:p>
          <a:p>
            <a:pPr algn="just"/>
            <a:r>
              <a:rPr lang="hu-HU" dirty="0"/>
              <a:t>A keretrendszer célja, hogy segítse a fejlesztőket dinamikus, egyoldalas webalkalmazások (SPA) készítésében.</a:t>
            </a:r>
          </a:p>
          <a:p>
            <a:pPr algn="just"/>
            <a:r>
              <a:rPr lang="hu-HU" dirty="0"/>
              <a:t>Eredetileg 2010-ben jelent meg </a:t>
            </a:r>
            <a:r>
              <a:rPr lang="hu-HU" dirty="0" err="1"/>
              <a:t>AngularJS</a:t>
            </a:r>
            <a:r>
              <a:rPr lang="hu-HU" dirty="0"/>
              <a:t> néven, és 2016-ban újraírták </a:t>
            </a:r>
            <a:r>
              <a:rPr lang="hu-HU" dirty="0" err="1"/>
              <a:t>Angular</a:t>
            </a:r>
            <a:r>
              <a:rPr lang="hu-HU" dirty="0"/>
              <a:t> 2 néven, a </a:t>
            </a:r>
            <a:r>
              <a:rPr lang="hu-HU" dirty="0" err="1"/>
              <a:t>TypeScript</a:t>
            </a:r>
            <a:r>
              <a:rPr lang="hu-HU" dirty="0"/>
              <a:t> alapú architektúra felhasználásával, ami ma már egyszerűen </a:t>
            </a:r>
            <a:r>
              <a:rPr lang="hu-HU" dirty="0" err="1"/>
              <a:t>Angularként</a:t>
            </a:r>
            <a:r>
              <a:rPr lang="hu-HU" dirty="0"/>
              <a:t> ismert.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38089-F32C-50D7-22CB-88BF1042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jellemzők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2FE47-82CA-87D0-EFAE-83941450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2103120"/>
            <a:ext cx="10817352" cy="4645152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Komponens-alapú architektúra.</a:t>
            </a:r>
          </a:p>
          <a:p>
            <a:pPr algn="just"/>
            <a:r>
              <a:rPr lang="hu-HU" dirty="0" err="1"/>
              <a:t>TypeScript</a:t>
            </a:r>
            <a:r>
              <a:rPr lang="hu-HU" dirty="0"/>
              <a:t> programozási nyelv használata</a:t>
            </a:r>
          </a:p>
          <a:p>
            <a:pPr algn="just"/>
            <a:r>
              <a:rPr lang="hu-HU" dirty="0"/>
              <a:t>Egyoldalas alkalmazások (SPA) létrehozása</a:t>
            </a:r>
          </a:p>
          <a:p>
            <a:pPr algn="just"/>
            <a:r>
              <a:rPr lang="hu-HU" dirty="0"/>
              <a:t>Teljesítmény és skálázhatóság: </a:t>
            </a:r>
          </a:p>
          <a:p>
            <a:pPr lvl="1" algn="just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loading</a:t>
            </a:r>
            <a:r>
              <a:rPr lang="hu-HU" dirty="0"/>
              <a:t>, </a:t>
            </a:r>
          </a:p>
          <a:p>
            <a:pPr lvl="1" algn="just"/>
            <a:r>
              <a:rPr lang="hu-HU" dirty="0"/>
              <a:t>server-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rendering</a:t>
            </a:r>
            <a:endParaRPr lang="hu-HU" dirty="0"/>
          </a:p>
          <a:p>
            <a:pPr lvl="1" algn="just"/>
            <a:r>
              <a:rPr lang="hu-HU" dirty="0" err="1"/>
              <a:t>progressive</a:t>
            </a:r>
            <a:r>
              <a:rPr lang="hu-HU" dirty="0"/>
              <a:t> web </a:t>
            </a:r>
            <a:r>
              <a:rPr lang="hu-HU" dirty="0" err="1"/>
              <a:t>apps</a:t>
            </a:r>
            <a:r>
              <a:rPr lang="hu-HU" dirty="0"/>
              <a:t> (PWA)</a:t>
            </a:r>
          </a:p>
          <a:p>
            <a:pPr algn="just"/>
            <a:r>
              <a:rPr lang="hu-HU" dirty="0"/>
              <a:t>Erős közösségi támogatás.</a:t>
            </a:r>
          </a:p>
          <a:p>
            <a:pPr algn="just"/>
            <a:r>
              <a:rPr lang="hu-HU" dirty="0"/>
              <a:t>Támogatja a teljes fejlesztést a létrehozástól a tesztelésig.</a:t>
            </a:r>
          </a:p>
          <a:p>
            <a:pPr algn="just"/>
            <a:r>
              <a:rPr lang="hu-HU" dirty="0"/>
              <a:t>Számos kiegészítő könyvtár.</a:t>
            </a:r>
          </a:p>
          <a:p>
            <a:pPr algn="just"/>
            <a:r>
              <a:rPr lang="hu-HU" dirty="0"/>
              <a:t>Mobil- és asztali fejlesztésre is használható.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B9206C-66AD-4BA3-8915-0DCF815A6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55" y="1340403"/>
            <a:ext cx="2641002" cy="26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D6F252-3601-64FD-F0DD-E995EF9F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Page </a:t>
            </a:r>
            <a:r>
              <a:rPr lang="hu-HU" dirty="0" err="1"/>
              <a:t>Application</a:t>
            </a:r>
            <a:r>
              <a:rPr lang="hu-HU" dirty="0"/>
              <a:t> (SPA)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55BC6B-6487-94E1-FF91-8138A07F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Egyetlen weboldal betöltése és a nézetek és adattartalom dinamikus cseréje az oldal egyes részein.</a:t>
            </a:r>
          </a:p>
          <a:p>
            <a:pPr lvl="1"/>
            <a:r>
              <a:rPr lang="hu-HU" dirty="0"/>
              <a:t>gyorsabb teljesítmény, jobb felhasználói élmény</a:t>
            </a:r>
          </a:p>
          <a:p>
            <a:pPr lvl="1" algn="just"/>
            <a:r>
              <a:rPr lang="hu-HU" dirty="0"/>
              <a:t>könnyebb karbantarthatóság</a:t>
            </a:r>
          </a:p>
          <a:p>
            <a:endParaRPr lang="hu-HU" dirty="0"/>
          </a:p>
        </p:txBody>
      </p:sp>
      <p:pic>
        <p:nvPicPr>
          <p:cNvPr id="4" name="Picture 2" descr="Why Single Page Application (SPA) architecture is so popular? | by Deepak  Maheshwari | Nerd For Tech | Medium">
            <a:extLst>
              <a:ext uri="{FF2B5EF4-FFF2-40B4-BE49-F238E27FC236}">
                <a16:creationId xmlns:a16="http://schemas.microsoft.com/office/drawing/2014/main" id="{3662F063-CE13-49AB-B702-5B991351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76700"/>
            <a:ext cx="7772400" cy="21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8867F-B13B-6169-7905-529AD72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3B60C-B10F-41C2-A989-4830FDCF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err="1"/>
              <a:t>TypeScript</a:t>
            </a:r>
            <a:r>
              <a:rPr lang="hu-HU" dirty="0"/>
              <a:t> egy nyílt forráskódú nyelv, amelyet a Microsoft fejlesztett. </a:t>
            </a:r>
          </a:p>
          <a:p>
            <a:pPr algn="just"/>
            <a:r>
              <a:rPr lang="hu-HU" dirty="0"/>
              <a:t>Bármely érvényes JavaScript kód érvényes </a:t>
            </a:r>
            <a:r>
              <a:rPr lang="hu-HU" dirty="0" err="1"/>
              <a:t>TypeScript</a:t>
            </a:r>
            <a:r>
              <a:rPr lang="hu-HU" dirty="0"/>
              <a:t> kódként is működik, de további szintaktikai és típusellenőrzési képességeket ad hozzá.</a:t>
            </a:r>
          </a:p>
          <a:p>
            <a:pPr algn="just"/>
            <a:r>
              <a:rPr lang="hu-HU" dirty="0"/>
              <a:t>Előnyei: </a:t>
            </a:r>
          </a:p>
          <a:p>
            <a:pPr lvl="1" algn="just"/>
            <a:r>
              <a:rPr lang="hu-HU" dirty="0"/>
              <a:t>Statikus típusrendszerrel rendelkezik, így a típusellenőrzést megvalósítja. </a:t>
            </a:r>
          </a:p>
          <a:p>
            <a:pPr lvl="1" algn="just"/>
            <a:r>
              <a:rPr lang="hu-HU" dirty="0"/>
              <a:t>Megvalósítja az objektumorientált programozás paradigmát és alapelveket.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41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48A82B-D35F-BE02-3E9D-26DDCF1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r>
              <a:rPr lang="hu-HU" dirty="0"/>
              <a:t>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623A16-941D-D691-57DF-7A91030D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Prim</a:t>
            </a:r>
            <a:r>
              <a:rPr lang="en-US" dirty="0" err="1"/>
              <a:t>i</a:t>
            </a:r>
            <a:r>
              <a:rPr lang="hu-HU" dirty="0" err="1"/>
              <a:t>tív</a:t>
            </a:r>
            <a:r>
              <a:rPr lang="hu-HU" dirty="0"/>
              <a:t> típusok: egy időben egy érték tárolására alkalmasak</a:t>
            </a:r>
          </a:p>
          <a:p>
            <a:pPr lvl="1"/>
            <a:r>
              <a:rPr lang="hu-HU" dirty="0" err="1"/>
              <a:t>number</a:t>
            </a:r>
            <a:r>
              <a:rPr lang="hu-HU" dirty="0"/>
              <a:t>: szám típus (egész és tört)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: szöveg típus</a:t>
            </a:r>
          </a:p>
          <a:p>
            <a:pPr lvl="1"/>
            <a:r>
              <a:rPr lang="hu-HU" dirty="0" err="1"/>
              <a:t>boolean</a:t>
            </a:r>
            <a:r>
              <a:rPr lang="hu-HU" dirty="0"/>
              <a:t>: logikai típus </a:t>
            </a:r>
          </a:p>
          <a:p>
            <a:r>
              <a:rPr lang="hu-HU" dirty="0"/>
              <a:t>Speciális típusok:</a:t>
            </a:r>
          </a:p>
          <a:p>
            <a:pPr lvl="1"/>
            <a:r>
              <a:rPr lang="hu-HU" dirty="0" err="1"/>
              <a:t>any</a:t>
            </a:r>
            <a:r>
              <a:rPr lang="hu-HU" dirty="0"/>
              <a:t>: típusellenőrzés tiltása (dinamikus típus)</a:t>
            </a:r>
          </a:p>
          <a:p>
            <a:pPr lvl="1"/>
            <a:r>
              <a:rPr lang="hu-HU" dirty="0" err="1"/>
              <a:t>void</a:t>
            </a:r>
            <a:r>
              <a:rPr lang="hu-HU" dirty="0"/>
              <a:t>: visszatérés nélküli alprogramok</a:t>
            </a:r>
          </a:p>
          <a:p>
            <a:pPr lvl="1"/>
            <a:r>
              <a:rPr lang="hu-HU" dirty="0" err="1"/>
              <a:t>unknown</a:t>
            </a:r>
            <a:r>
              <a:rPr lang="hu-HU" dirty="0"/>
              <a:t>: ismeretlen típus  </a:t>
            </a:r>
          </a:p>
          <a:p>
            <a:pPr lvl="1"/>
            <a:r>
              <a:rPr lang="hu-HU" dirty="0"/>
              <a:t>null: definiálatlan típus (csak null értéke lehet)</a:t>
            </a:r>
          </a:p>
          <a:p>
            <a:pPr lvl="1"/>
            <a:r>
              <a:rPr lang="hu-HU" dirty="0" err="1"/>
              <a:t>never</a:t>
            </a:r>
            <a:r>
              <a:rPr lang="hu-HU" dirty="0"/>
              <a:t>: jelzi, hogy nem lehet visszatérési érték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575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65E45E-B942-ADC9-F414-9C8B5856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TypeScript</a:t>
            </a:r>
            <a:r>
              <a:rPr lang="hu-HU" dirty="0"/>
              <a:t> összetett 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73C05B-FD80-CB30-EAAA-F8E29447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 err="1"/>
              <a:t>array</a:t>
            </a:r>
            <a:r>
              <a:rPr lang="hu-HU" dirty="0"/>
              <a:t>: elemek sorszámozott tömbje, a tömb elemei azonos típusúak</a:t>
            </a:r>
          </a:p>
          <a:p>
            <a:pPr algn="just"/>
            <a:r>
              <a:rPr lang="hu-HU" b="1" dirty="0" err="1"/>
              <a:t>tuple</a:t>
            </a:r>
            <a:r>
              <a:rPr lang="hu-HU" dirty="0"/>
              <a:t>: olyan tömb, amelye mérete kötött, és az egyes indexen lévő értékek eltérő típusúak</a:t>
            </a:r>
          </a:p>
          <a:p>
            <a:pPr algn="just"/>
            <a:r>
              <a:rPr lang="hu-HU" b="1" dirty="0" err="1"/>
              <a:t>enum</a:t>
            </a:r>
            <a:r>
              <a:rPr lang="hu-HU" dirty="0"/>
              <a:t>: felsorolás típus, ha az értékek listája felsorolással megadható</a:t>
            </a:r>
          </a:p>
          <a:p>
            <a:pPr algn="just"/>
            <a:r>
              <a:rPr lang="hu-HU" b="1" dirty="0"/>
              <a:t>objektum</a:t>
            </a:r>
            <a:r>
              <a:rPr lang="hu-HU" dirty="0"/>
              <a:t>: kulcs-érték pár, ahol az érték lehet adattartalom vagy metódus</a:t>
            </a:r>
          </a:p>
          <a:p>
            <a:pPr algn="just"/>
            <a:r>
              <a:rPr lang="hu-HU" b="1" dirty="0"/>
              <a:t>unió típus</a:t>
            </a:r>
            <a:r>
              <a:rPr lang="hu-HU" dirty="0"/>
              <a:t>: ha egy érték több eltérő típust is fel</a:t>
            </a:r>
            <a:r>
              <a:rPr lang="en-US" dirty="0"/>
              <a:t>v</a:t>
            </a:r>
            <a:r>
              <a:rPr lang="hu-HU" dirty="0"/>
              <a:t>e</a:t>
            </a:r>
            <a:r>
              <a:rPr lang="en-US" dirty="0"/>
              <a:t>h</a:t>
            </a:r>
            <a:r>
              <a:rPr lang="hu-HU" dirty="0" err="1"/>
              <a:t>et</a:t>
            </a:r>
            <a:r>
              <a:rPr lang="hu-HU" dirty="0"/>
              <a:t>, akkor a lehetséges típusok listáját |</a:t>
            </a:r>
            <a:r>
              <a:rPr lang="en-US" dirty="0"/>
              <a:t> (pipe)</a:t>
            </a:r>
            <a:r>
              <a:rPr lang="hu-HU" dirty="0"/>
              <a:t> jellel soroljuk fel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03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D409E-9BE0-7703-622D-81CBEBF3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Típusmegadás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C8B737-3CD8-D0CD-C005-4EA1A67A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Implicit típusmegadás: a változó típusa az adattatartalomból (az inicializáló értékből) következik</a:t>
            </a:r>
          </a:p>
          <a:p>
            <a:r>
              <a:rPr lang="hu-HU" dirty="0"/>
              <a:t>Explicit típusmegadás: a változó típusát rögzítjük a forrásban, nem az inicializálásból derül ki.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69308-D437-44E8-BBBF-9FA3504C7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76700"/>
            <a:ext cx="5334000" cy="22098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Anikó'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u-H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Apró'</a:t>
            </a:r>
            <a:r>
              <a:rPr lang="hu-H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765216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18</TotalTime>
  <Words>1085</Words>
  <Application>Microsoft Office PowerPoint</Application>
  <PresentationFormat>Szélesvásznú</PresentationFormat>
  <Paragraphs>163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Consolas</vt:lpstr>
      <vt:lpstr>Courier New</vt:lpstr>
      <vt:lpstr>Franklin Gothic Book</vt:lpstr>
      <vt:lpstr>Wingdings</vt:lpstr>
      <vt:lpstr>Körülvágás</vt:lpstr>
      <vt:lpstr>Webprogramozás iv.</vt:lpstr>
      <vt:lpstr>Bevezetés</vt:lpstr>
      <vt:lpstr>Angular</vt:lpstr>
      <vt:lpstr>Angular jellemzők</vt:lpstr>
      <vt:lpstr>Single Page Application (SPA)</vt:lpstr>
      <vt:lpstr>TypeScript</vt:lpstr>
      <vt:lpstr>TypeScript típusok</vt:lpstr>
      <vt:lpstr>TypeScript összetett adattípusok</vt:lpstr>
      <vt:lpstr>Típusmegadás</vt:lpstr>
      <vt:lpstr>TypeScript függvények</vt:lpstr>
      <vt:lpstr>Paraméterek kezelése</vt:lpstr>
      <vt:lpstr>Type alias</vt:lpstr>
      <vt:lpstr>Osztályok</vt:lpstr>
      <vt:lpstr>Interface</vt:lpstr>
      <vt:lpstr>Öröklődés, polimorfizmus</vt:lpstr>
      <vt:lpstr>Generikus</vt:lpstr>
      <vt:lpstr>TypeScript telepítése</vt:lpstr>
      <vt:lpstr>TypeScript fordítás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1</cp:revision>
  <dcterms:created xsi:type="dcterms:W3CDTF">2025-09-22T12:31:45Z</dcterms:created>
  <dcterms:modified xsi:type="dcterms:W3CDTF">2025-09-22T12:50:14Z</dcterms:modified>
</cp:coreProperties>
</file>