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Unit testing - </a:t>
            </a:r>
            <a:r>
              <a:rPr lang="hu-HU" sz="2400" dirty="0" err="1"/>
              <a:t>Jasmine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6A6FF8-C494-156D-FD4C-A8413FBDE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 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613809-5D95-EE9D-B2B1-85F02611F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tesztelési fájlok kiterjesztése </a:t>
            </a:r>
            <a:r>
              <a:rPr lang="hu-HU" b="1" dirty="0"/>
              <a:t>.</a:t>
            </a:r>
            <a:r>
              <a:rPr lang="hu-HU" b="1" dirty="0" err="1"/>
              <a:t>spec.ts</a:t>
            </a:r>
            <a:r>
              <a:rPr lang="hu-HU" dirty="0"/>
              <a:t>,</a:t>
            </a:r>
            <a:r>
              <a:rPr lang="hu-HU" b="1" dirty="0"/>
              <a:t> </a:t>
            </a:r>
            <a:r>
              <a:rPr lang="hu-HU" dirty="0"/>
              <a:t>így kiterjesztés alapján azonosíthatóak a tesztfájlok.</a:t>
            </a:r>
          </a:p>
          <a:p>
            <a:pPr algn="just"/>
            <a:r>
              <a:rPr lang="hu-HU" dirty="0"/>
              <a:t>Az egységtesztek az egységek mellett találhatóak közvetlenül, nevük ugyanaz, csak kiterjesztésben térnek el.</a:t>
            </a:r>
          </a:p>
          <a:p>
            <a:pPr algn="just"/>
            <a:r>
              <a:rPr lang="hu-HU" dirty="0"/>
              <a:t>A tesztfájlokban írjuk le a konkrét funkcionalitás tesztjeit:</a:t>
            </a:r>
          </a:p>
          <a:p>
            <a:pPr lvl="1" algn="just"/>
            <a:r>
              <a:rPr lang="hu-HU" dirty="0" err="1"/>
              <a:t>describe</a:t>
            </a:r>
            <a:r>
              <a:rPr lang="hu-HU" dirty="0"/>
              <a:t>: a tesztek csoportja </a:t>
            </a:r>
          </a:p>
          <a:p>
            <a:pPr lvl="1" algn="just"/>
            <a:r>
              <a:rPr lang="hu-HU" dirty="0" err="1"/>
              <a:t>it</a:t>
            </a:r>
            <a:r>
              <a:rPr lang="hu-HU" dirty="0"/>
              <a:t>: egy-egy független teszteset felvétele</a:t>
            </a:r>
          </a:p>
          <a:p>
            <a:pPr lvl="1" algn="just"/>
            <a:r>
              <a:rPr lang="hu-HU" dirty="0" err="1"/>
              <a:t>expect</a:t>
            </a:r>
            <a:r>
              <a:rPr lang="hu-HU" dirty="0"/>
              <a:t> hívás és a </a:t>
            </a:r>
            <a:r>
              <a:rPr lang="hu-HU" dirty="0" err="1"/>
              <a:t>matcherek</a:t>
            </a:r>
            <a:r>
              <a:rPr lang="hu-HU" dirty="0"/>
              <a:t> használatával írható le a visszatérési érték vizsgálata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571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87C0D8-1783-903D-B1AD-6C195BC9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7ACAAC-5614-A37D-FE43-E4BC2C073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160" y="1496568"/>
            <a:ext cx="6400800" cy="5029201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MathOperationService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service: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MathOperationService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beforeEach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TestBed.configureTestingModule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({});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service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TestBed.inject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MathOperationService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call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two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positiveinteger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p1 =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p2 =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service.addition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(p1,p2)).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toEqual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F9324521-74D2-647A-304D-005E6B22A12F}"/>
              </a:ext>
            </a:extLst>
          </p:cNvPr>
          <p:cNvCxnSpPr>
            <a:stCxn id="6" idx="0"/>
          </p:cNvCxnSpPr>
          <p:nvPr/>
        </p:nvCxnSpPr>
        <p:spPr bwMode="auto">
          <a:xfrm flipV="1">
            <a:off x="2914101" y="2029969"/>
            <a:ext cx="728259" cy="30003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5D6F5D-2196-3860-6CDC-DF09BC981778}"/>
              </a:ext>
            </a:extLst>
          </p:cNvPr>
          <p:cNvSpPr txBox="1">
            <a:spLocks/>
          </p:cNvSpPr>
          <p:nvPr/>
        </p:nvSpPr>
        <p:spPr bwMode="auto">
          <a:xfrm>
            <a:off x="2194560" y="2330007"/>
            <a:ext cx="1439081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tesztcsoport</a:t>
            </a:r>
          </a:p>
        </p:txBody>
      </p:sp>
      <p:cxnSp>
        <p:nvCxnSpPr>
          <p:cNvPr id="7" name="Straight Arrow Connector 9">
            <a:extLst>
              <a:ext uri="{FF2B5EF4-FFF2-40B4-BE49-F238E27FC236}">
                <a16:creationId xmlns:a16="http://schemas.microsoft.com/office/drawing/2014/main" id="{152B3520-2131-5DC9-0417-08E1E4C3ADF5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2914101" y="4428047"/>
            <a:ext cx="728259" cy="30003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4FBCA3-AB31-104B-7849-AA38234489E4}"/>
              </a:ext>
            </a:extLst>
          </p:cNvPr>
          <p:cNvSpPr txBox="1">
            <a:spLocks/>
          </p:cNvSpPr>
          <p:nvPr/>
        </p:nvSpPr>
        <p:spPr bwMode="auto">
          <a:xfrm>
            <a:off x="2194560" y="4728085"/>
            <a:ext cx="1439081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teszteset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62454C99-EA16-60C4-0959-384D04A5D39C}"/>
              </a:ext>
            </a:extLst>
          </p:cNvPr>
          <p:cNvCxnSpPr>
            <a:stCxn id="10" idx="2"/>
          </p:cNvCxnSpPr>
          <p:nvPr/>
        </p:nvCxnSpPr>
        <p:spPr bwMode="auto">
          <a:xfrm flipH="1">
            <a:off x="8366760" y="5192428"/>
            <a:ext cx="2252259" cy="26654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B20FDC-ABEA-9460-8442-756B69CAFBBE}"/>
              </a:ext>
            </a:extLst>
          </p:cNvPr>
          <p:cNvSpPr txBox="1">
            <a:spLocks/>
          </p:cNvSpPr>
          <p:nvPr/>
        </p:nvSpPr>
        <p:spPr bwMode="auto">
          <a:xfrm>
            <a:off x="9899478" y="4882866"/>
            <a:ext cx="1439081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vizsgálat</a:t>
            </a:r>
          </a:p>
        </p:txBody>
      </p:sp>
    </p:spTree>
    <p:extLst>
      <p:ext uri="{BB962C8B-B14F-4D97-AF65-F5344CB8AC3E}">
        <p14:creationId xmlns:p14="http://schemas.microsoft.com/office/powerpoint/2010/main" val="377657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C610AD-7996-A5F6-0662-12B292E0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Matcherek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05006D-43C2-0DA4-A914-5CD71B24A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futási eredményeket ellenőrzik.</a:t>
            </a:r>
          </a:p>
          <a:p>
            <a:pPr lvl="1"/>
            <a:r>
              <a:rPr lang="hu-HU" dirty="0" err="1"/>
              <a:t>toBe</a:t>
            </a:r>
            <a:r>
              <a:rPr lang="hu-HU" dirty="0"/>
              <a:t>(), </a:t>
            </a:r>
            <a:r>
              <a:rPr lang="hu-HU" dirty="0" err="1"/>
              <a:t>toEqual</a:t>
            </a:r>
            <a:r>
              <a:rPr lang="hu-HU" dirty="0"/>
              <a:t>(), </a:t>
            </a:r>
            <a:r>
              <a:rPr lang="hu-HU" dirty="0" err="1"/>
              <a:t>not.toBe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toBeDefined</a:t>
            </a:r>
            <a:r>
              <a:rPr lang="hu-HU" dirty="0"/>
              <a:t>(), </a:t>
            </a:r>
            <a:r>
              <a:rPr lang="hu-HU" dirty="0" err="1"/>
              <a:t>toBeUndefined</a:t>
            </a:r>
            <a:r>
              <a:rPr lang="hu-HU" dirty="0"/>
              <a:t>(), </a:t>
            </a:r>
            <a:r>
              <a:rPr lang="hu-HU" dirty="0" err="1"/>
              <a:t>toBeNull</a:t>
            </a:r>
            <a:r>
              <a:rPr lang="hu-HU" dirty="0"/>
              <a:t>(), </a:t>
            </a:r>
            <a:r>
              <a:rPr lang="hu-HU" dirty="0" err="1"/>
              <a:t>toBeNaN</a:t>
            </a:r>
            <a:r>
              <a:rPr lang="hu-HU" dirty="0"/>
              <a:t>(), </a:t>
            </a:r>
            <a:r>
              <a:rPr lang="hu-HU" dirty="0" err="1"/>
              <a:t>toBeFalse</a:t>
            </a:r>
            <a:r>
              <a:rPr lang="hu-HU" dirty="0"/>
              <a:t>(), </a:t>
            </a:r>
            <a:r>
              <a:rPr lang="hu-HU" dirty="0" err="1"/>
              <a:t>toBeInstanceOf</a:t>
            </a:r>
            <a:r>
              <a:rPr lang="hu-HU" dirty="0"/>
              <a:t>(),  </a:t>
            </a:r>
            <a:r>
              <a:rPr lang="hu-HU" dirty="0" err="1"/>
              <a:t>toBeTrue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toThrow</a:t>
            </a:r>
            <a:r>
              <a:rPr lang="hu-HU" dirty="0"/>
              <a:t>(), </a:t>
            </a:r>
            <a:r>
              <a:rPr lang="hu-HU" dirty="0" err="1"/>
              <a:t>toThrowError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toBeCloseTo</a:t>
            </a:r>
            <a:r>
              <a:rPr lang="hu-HU" dirty="0"/>
              <a:t>(), </a:t>
            </a:r>
            <a:r>
              <a:rPr lang="hu-HU" dirty="0" err="1"/>
              <a:t>toBeGreaterThan</a:t>
            </a:r>
            <a:r>
              <a:rPr lang="hu-HU" dirty="0"/>
              <a:t>(), </a:t>
            </a:r>
            <a:r>
              <a:rPr lang="hu-HU" dirty="0" err="1"/>
              <a:t>toBeLessThan</a:t>
            </a:r>
            <a:r>
              <a:rPr lang="hu-HU" dirty="0"/>
              <a:t>(), </a:t>
            </a:r>
            <a:r>
              <a:rPr lang="hu-HU" dirty="0" err="1"/>
              <a:t>toBeGreaterThanOrEqual</a:t>
            </a:r>
            <a:r>
              <a:rPr lang="hu-HU" dirty="0"/>
              <a:t>(), </a:t>
            </a:r>
            <a:r>
              <a:rPr lang="hu-HU" dirty="0" err="1"/>
              <a:t>toBeLessThanOrEqual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toMatch</a:t>
            </a:r>
            <a:r>
              <a:rPr lang="hu-HU" dirty="0"/>
              <a:t>()</a:t>
            </a:r>
          </a:p>
          <a:p>
            <a:pPr lvl="1"/>
            <a:r>
              <a:rPr lang="hu-HU" dirty="0" err="1"/>
              <a:t>toContain</a:t>
            </a:r>
            <a:r>
              <a:rPr lang="hu-HU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1991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5482B3-D0CE-B261-BA08-B13A14EA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Triggerelt</a:t>
            </a:r>
            <a:r>
              <a:rPr lang="hu-HU" dirty="0"/>
              <a:t> események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B504BE-FF39-890A-CC22-88EADA15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Sok esetben a teszteket elő kell készíteni, és a teszt után kiegészítő műveleteket kell végrehajtani. </a:t>
            </a:r>
            <a:r>
              <a:rPr lang="hu-HU" dirty="0">
                <a:sym typeface="Wingdings" panose="05000000000000000000" pitchFamily="2" charset="2"/>
              </a:rPr>
              <a:t> </a:t>
            </a:r>
            <a:r>
              <a:rPr lang="hu-HU" dirty="0" err="1">
                <a:sym typeface="Wingdings" panose="05000000000000000000" pitchFamily="2" charset="2"/>
              </a:rPr>
              <a:t>Triggerelt</a:t>
            </a:r>
            <a:r>
              <a:rPr lang="hu-HU" dirty="0">
                <a:sym typeface="Wingdings" panose="05000000000000000000" pitchFamily="2" charset="2"/>
              </a:rPr>
              <a:t> függvényekben végezhetjük el ezeket a feladatokat.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beforeAll</a:t>
            </a:r>
            <a:r>
              <a:rPr lang="hu-HU" dirty="0">
                <a:sym typeface="Wingdings" panose="05000000000000000000" pitchFamily="2" charset="2"/>
              </a:rPr>
              <a:t>():olyan feladat, amely a tesztcsoport összes tesztje előtt 1x fut le.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beforeEach</a:t>
            </a:r>
            <a:r>
              <a:rPr lang="hu-HU" dirty="0">
                <a:sym typeface="Wingdings" panose="05000000000000000000" pitchFamily="2" charset="2"/>
              </a:rPr>
              <a:t>(): minden teszt előtt lefutó feladat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afterEach</a:t>
            </a:r>
            <a:r>
              <a:rPr lang="hu-HU" dirty="0">
                <a:sym typeface="Wingdings" panose="05000000000000000000" pitchFamily="2" charset="2"/>
              </a:rPr>
              <a:t>(): mindent teszt után lefutó feladat</a:t>
            </a:r>
          </a:p>
          <a:p>
            <a:pPr lvl="1" algn="just"/>
            <a:r>
              <a:rPr lang="hu-HU" dirty="0" err="1">
                <a:sym typeface="Wingdings" panose="05000000000000000000" pitchFamily="2" charset="2"/>
              </a:rPr>
              <a:t>afterAll</a:t>
            </a:r>
            <a:r>
              <a:rPr lang="hu-HU" dirty="0">
                <a:sym typeface="Wingdings" panose="05000000000000000000" pitchFamily="2" charset="2"/>
              </a:rPr>
              <a:t>(): olyan feladat, amely a tesztcsoport összes tesztje után 1x fut le.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286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Biztosítja a szoftver minőségét és stabilitását.</a:t>
            </a:r>
          </a:p>
          <a:p>
            <a:pPr algn="just"/>
            <a:r>
              <a:rPr lang="hu-HU" dirty="0"/>
              <a:t>Ellenőrzi a kód helyes működését, és feltárja az esetleges hibákat vagy mellékhatásokat.</a:t>
            </a:r>
          </a:p>
          <a:p>
            <a:pPr algn="just"/>
            <a:r>
              <a:rPr lang="hu-HU" dirty="0"/>
              <a:t>Tesztelés típusai: </a:t>
            </a:r>
          </a:p>
          <a:p>
            <a:pPr lvl="1" algn="just"/>
            <a:r>
              <a:rPr lang="hu-HU" b="1" dirty="0"/>
              <a:t>Funkcionális tesztelés</a:t>
            </a:r>
            <a:r>
              <a:rPr lang="hu-HU" dirty="0"/>
              <a:t> (</a:t>
            </a:r>
            <a:r>
              <a:rPr lang="hu-HU" dirty="0" err="1"/>
              <a:t>Functional</a:t>
            </a:r>
            <a:r>
              <a:rPr lang="hu-HU" dirty="0"/>
              <a:t> testing): a rendszer funkcióit teszteljük, azaz azt ellenőrizzük, hogy a szoftver a felhasználó által elvárt módon működik-e.</a:t>
            </a:r>
          </a:p>
          <a:p>
            <a:pPr lvl="1" algn="just"/>
            <a:r>
              <a:rPr lang="hu-HU" b="1" dirty="0"/>
              <a:t>Elfogadási tesztelés</a:t>
            </a:r>
            <a:r>
              <a:rPr lang="hu-HU" dirty="0"/>
              <a:t> (</a:t>
            </a:r>
            <a:r>
              <a:rPr lang="hu-HU" dirty="0" err="1"/>
              <a:t>Acceptance</a:t>
            </a:r>
            <a:r>
              <a:rPr lang="hu-HU" dirty="0"/>
              <a:t> testing): a rendszert teszteljük az üzleti követelmények alapján. 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8E393F-0670-DEE8-3D3E-D4A71D7D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szintjei az </a:t>
            </a:r>
            <a:r>
              <a:rPr lang="hu-HU" dirty="0" err="1"/>
              <a:t>Angularban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757302-D419-30B9-4B77-54447901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/>
              <a:t>Egységtesztek</a:t>
            </a:r>
            <a:r>
              <a:rPr lang="hu-HU" dirty="0"/>
              <a:t>: komponensek, szolgáltatások funkcióinak izolált vizsgálata.</a:t>
            </a:r>
          </a:p>
          <a:p>
            <a:pPr marL="806450" lvl="1" indent="-457200" algn="just">
              <a:buSzPct val="100000"/>
            </a:pPr>
            <a:r>
              <a:rPr lang="hu-HU" dirty="0"/>
              <a:t>Eszközök: </a:t>
            </a:r>
            <a:r>
              <a:rPr lang="hu-HU" dirty="0" err="1"/>
              <a:t>Jasmine</a:t>
            </a:r>
            <a:r>
              <a:rPr lang="hu-HU" dirty="0"/>
              <a:t> és Karma kombinációja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/>
              <a:t>Integrációs tesztek</a:t>
            </a:r>
            <a:r>
              <a:rPr lang="hu-HU" dirty="0"/>
              <a:t>: az egyes komponensek közötti interakciók és integrációjának vizsgálata</a:t>
            </a:r>
          </a:p>
          <a:p>
            <a:pPr marL="806450" lvl="1" indent="-457200" algn="just">
              <a:buSzPct val="100000"/>
            </a:pPr>
            <a:r>
              <a:rPr lang="hu-HU" dirty="0"/>
              <a:t>Eszközök: </a:t>
            </a:r>
            <a:r>
              <a:rPr lang="hu-HU" dirty="0" err="1"/>
              <a:t>Angular</a:t>
            </a:r>
            <a:r>
              <a:rPr lang="hu-HU" dirty="0"/>
              <a:t> Testing </a:t>
            </a:r>
            <a:r>
              <a:rPr lang="hu-HU" dirty="0" err="1"/>
              <a:t>Library</a:t>
            </a:r>
            <a:r>
              <a:rPr lang="hu-HU" dirty="0"/>
              <a:t> vagy a </a:t>
            </a:r>
            <a:r>
              <a:rPr lang="hu-HU" dirty="0" err="1"/>
              <a:t>Jasmine</a:t>
            </a:r>
            <a:r>
              <a:rPr lang="hu-HU" dirty="0"/>
              <a:t> és Karma kombinációja</a:t>
            </a:r>
          </a:p>
          <a:p>
            <a:pPr marL="457200" indent="-457200" algn="just">
              <a:buSzPct val="100000"/>
              <a:buFont typeface="+mj-lt"/>
              <a:buAutoNum type="arabicPeriod"/>
            </a:pPr>
            <a:r>
              <a:rPr lang="hu-HU" b="1" dirty="0"/>
              <a:t>End-</a:t>
            </a:r>
            <a:r>
              <a:rPr lang="hu-HU" b="1" dirty="0" err="1"/>
              <a:t>to</a:t>
            </a:r>
            <a:r>
              <a:rPr lang="hu-HU" b="1" dirty="0"/>
              <a:t>-End tesztek</a:t>
            </a:r>
            <a:r>
              <a:rPr lang="hu-HU" dirty="0"/>
              <a:t>: teljes működés szimulálása az interakcióktól kezdve a kommunikációig.</a:t>
            </a:r>
          </a:p>
          <a:p>
            <a:pPr marL="806450" lvl="1" indent="-457200" algn="just">
              <a:buSzPct val="100000"/>
            </a:pPr>
            <a:r>
              <a:rPr lang="hu-HU" dirty="0"/>
              <a:t>Eszközök: pl. </a:t>
            </a:r>
            <a:r>
              <a:rPr lang="hu-HU" dirty="0" err="1"/>
              <a:t>Protractor</a:t>
            </a:r>
            <a:r>
              <a:rPr lang="hu-HU" dirty="0"/>
              <a:t>, </a:t>
            </a:r>
            <a:r>
              <a:rPr lang="hu-HU" dirty="0" err="1"/>
              <a:t>Cypress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02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5D691B-D08B-A621-D9EA-D5DB3E01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Egységtesztelés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6B8C55-EEE2-FEC1-4684-7995A87A2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Kódminőség biztosítása</a:t>
            </a:r>
            <a:r>
              <a:rPr lang="hu-HU" dirty="0"/>
              <a:t>: ellenőrizhető, hogy a kód megfelel az elvárásnak és a specifikációnak.</a:t>
            </a:r>
          </a:p>
          <a:p>
            <a:r>
              <a:rPr lang="hu-HU" b="1" dirty="0"/>
              <a:t>Stabilitás növelése</a:t>
            </a:r>
            <a:r>
              <a:rPr lang="hu-HU" dirty="0"/>
              <a:t>: korai fázisban észrevehetők és kijavíthatók az esetleges hibák.</a:t>
            </a:r>
          </a:p>
          <a:p>
            <a:r>
              <a:rPr lang="hu-HU" b="1" dirty="0"/>
              <a:t>Visszajelzés biztosítása a kód változásaihoz</a:t>
            </a:r>
            <a:r>
              <a:rPr lang="hu-HU" dirty="0"/>
              <a:t>:  módosításkor automatikusan futtatásra kerülnek, így azonnal észrevehetővé válnak a hibák vagy az esetleges mellékhatások.</a:t>
            </a:r>
          </a:p>
          <a:p>
            <a:r>
              <a:rPr lang="hu-HU" b="1" dirty="0"/>
              <a:t>Dokumentáció</a:t>
            </a:r>
            <a:r>
              <a:rPr lang="hu-HU" dirty="0"/>
              <a:t>: egyfajta dokumentációt is nyújtanak a kódhoz, mivel leírják a funkciók működését.</a:t>
            </a:r>
          </a:p>
          <a:p>
            <a:r>
              <a:rPr lang="hu-HU" b="1" dirty="0"/>
              <a:t>Bizalom növelése</a:t>
            </a:r>
            <a:r>
              <a:rPr lang="hu-HU" dirty="0"/>
              <a:t>: a tesztek garantálják a kód helyes működését.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317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D2225F-5FD1-9EFA-A4CB-720C0691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Jasmine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4A897D-9DDC-A74E-27EE-4CB9945BE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Nyílt forráskódú, tesztkerendszer JavaScripthez.</a:t>
            </a:r>
          </a:p>
          <a:p>
            <a:pPr algn="just"/>
            <a:r>
              <a:rPr lang="hu-HU" dirty="0" err="1"/>
              <a:t>Behavior-Driven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(BDD) stílusú tesztek megvalósítása</a:t>
            </a:r>
          </a:p>
          <a:p>
            <a:pPr algn="just"/>
            <a:r>
              <a:rPr lang="hu-HU" dirty="0"/>
              <a:t>Egységtesztek hatékony megvalósítása.</a:t>
            </a:r>
          </a:p>
          <a:p>
            <a:pPr algn="just"/>
            <a:r>
              <a:rPr lang="hu-HU" dirty="0"/>
              <a:t>Egyszerű és intuitív szintaxissal rendelkezik.</a:t>
            </a:r>
          </a:p>
          <a:p>
            <a:pPr algn="just"/>
            <a:r>
              <a:rPr lang="hu-HU" dirty="0"/>
              <a:t>Támogatja az összes szükséges funkcionalitást az egységtesztek készítéséhez.</a:t>
            </a:r>
          </a:p>
          <a:p>
            <a:pPr algn="just"/>
            <a:r>
              <a:rPr lang="hu-HU" dirty="0"/>
              <a:t>Minden tesztet külön-külön lehet futtatni, ami lehetővé teszi a gyors és hatékony tesztelést.</a:t>
            </a:r>
          </a:p>
          <a:p>
            <a:pPr algn="just"/>
            <a:r>
              <a:rPr lang="hu-HU" dirty="0"/>
              <a:t>Könnyen integrálható a meglévő fejlesztési folyamatokba.</a:t>
            </a:r>
          </a:p>
          <a:p>
            <a:pPr algn="just"/>
            <a:r>
              <a:rPr lang="hu-HU" dirty="0"/>
              <a:t>Gazdag közösség és támogatás.</a:t>
            </a:r>
          </a:p>
        </p:txBody>
      </p:sp>
    </p:spTree>
    <p:extLst>
      <p:ext uri="{BB962C8B-B14F-4D97-AF65-F5344CB8AC3E}">
        <p14:creationId xmlns:p14="http://schemas.microsoft.com/office/powerpoint/2010/main" val="159209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DA5F9-7A8A-5652-A772-2736B34D9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Behavior-Driven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(BDD)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2AA348-6C1F-2086-DF78-89B0E524A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BDD fő célja a szoftver viselkedésének leírása és megértése az üzleti szempontból.</a:t>
            </a:r>
          </a:p>
          <a:p>
            <a:pPr algn="just"/>
            <a:r>
              <a:rPr lang="hu-HU" dirty="0"/>
              <a:t>A BDD azt hangsúlyozza, hogy a szoftver működését az üzleti követelményeknek megfelelően kell leírni, és ezt a viselkedést tesztekkel kell ellenőrizni.</a:t>
            </a:r>
          </a:p>
          <a:p>
            <a:pPr algn="just"/>
            <a:r>
              <a:rPr lang="hu-HU" dirty="0"/>
              <a:t>A tesztek az üzleti szcenáriókra épülnek, és az üzleti célokra fókuszálnak.</a:t>
            </a:r>
          </a:p>
          <a:p>
            <a:pPr algn="just"/>
            <a:r>
              <a:rPr lang="hu-HU" dirty="0"/>
              <a:t>A BDD tesztek általában magasabb szintűek és átfogóbbak lehetnek, mint a TDD (Test-</a:t>
            </a:r>
            <a:r>
              <a:rPr lang="hu-HU" dirty="0" err="1"/>
              <a:t>Driven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) tesztek, mivel a különböző üzleti szcenáriókra összpontosítanak.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9227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803A37-3CF3-687F-B894-95DD16AC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Karma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514E53-8C84-B320-D204-DAE788447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Tesztvezérlő keretrendszer, amely lehetővé teszi a tesztek futtatását különböző böngészőkben és környezetekben.</a:t>
            </a:r>
          </a:p>
          <a:p>
            <a:pPr algn="just"/>
            <a:r>
              <a:rPr lang="hu-HU" dirty="0"/>
              <a:t>A </a:t>
            </a:r>
            <a:r>
              <a:rPr lang="hu-HU" dirty="0" err="1"/>
              <a:t>Jasmine</a:t>
            </a:r>
            <a:r>
              <a:rPr lang="hu-HU" dirty="0"/>
              <a:t> tesztek futtathatók a Karma segítségével a különböző böngészőkben.</a:t>
            </a:r>
          </a:p>
          <a:p>
            <a:pPr algn="just"/>
            <a:r>
              <a:rPr lang="hu-HU" dirty="0"/>
              <a:t>A Karma lehetővé teszi a tesztelési környezet konfigurálását, beleértve a teszt fájlok és forrásfájlok betöltését, valamint a böngészők beállítását.</a:t>
            </a:r>
          </a:p>
          <a:p>
            <a:pPr algn="just"/>
            <a:r>
              <a:rPr lang="hu-HU" dirty="0"/>
              <a:t>Általában a </a:t>
            </a:r>
            <a:r>
              <a:rPr lang="hu-HU" dirty="0" err="1"/>
              <a:t>Jasmine</a:t>
            </a:r>
            <a:r>
              <a:rPr lang="hu-HU" dirty="0"/>
              <a:t> teszteket Karma vezérlővel használjuk.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06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3C1183-2C99-9466-E227-90F114A3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előkészítése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BDA092-BA46-80D6-CFAC-215B1B03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1453896"/>
            <a:ext cx="11155680" cy="5276088"/>
          </a:xfrm>
        </p:spPr>
        <p:txBody>
          <a:bodyPr>
            <a:normAutofit/>
          </a:bodyPr>
          <a:lstStyle/>
          <a:p>
            <a:pPr marL="457200" indent="-457200">
              <a:buSzPct val="100000"/>
              <a:buFont typeface="+mj-lt"/>
              <a:buAutoNum type="arabicPeriod"/>
            </a:pPr>
            <a:r>
              <a:rPr lang="hu-HU" dirty="0"/>
              <a:t>Karma telepítése a projektbe 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hu-HU" dirty="0" err="1"/>
              <a:t>Jasmine</a:t>
            </a:r>
            <a:r>
              <a:rPr lang="hu-HU" dirty="0"/>
              <a:t> telepítése a projektbe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>
              <a:buSzPct val="100000"/>
              <a:buFont typeface="+mj-lt"/>
              <a:buAutoNum type="arabicPeriod"/>
            </a:pPr>
            <a:endParaRPr lang="hu-HU" dirty="0"/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hu-HU" dirty="0"/>
              <a:t>Tesztek elkészítése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hu-HU" dirty="0"/>
              <a:t>Tesztek futtatása (teszt szerver indítása)</a:t>
            </a:r>
          </a:p>
          <a:p>
            <a:pPr marL="0" indent="0">
              <a:buSzPct val="100000"/>
              <a:buNone/>
            </a:pPr>
            <a:endParaRPr lang="hu-HU" dirty="0"/>
          </a:p>
          <a:p>
            <a:pPr marL="806450" lvl="1" indent="-457200" algn="just">
              <a:buSzPct val="100000"/>
            </a:pPr>
            <a:r>
              <a:rPr lang="hu-HU" dirty="0"/>
              <a:t>célszerű --</a:t>
            </a:r>
            <a:r>
              <a:rPr lang="hu-HU" dirty="0" err="1"/>
              <a:t>code-coverage</a:t>
            </a:r>
            <a:r>
              <a:rPr lang="hu-HU" dirty="0"/>
              <a:t> kapcsolót használni a lefedettség méréséhez vagy külön </a:t>
            </a:r>
            <a:r>
              <a:rPr lang="hu-HU" dirty="0" err="1"/>
              <a:t>config</a:t>
            </a:r>
            <a:r>
              <a:rPr lang="hu-HU" dirty="0"/>
              <a:t> fájlt használni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1346D6-D695-A814-14DA-D0A925841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456" y="1790700"/>
            <a:ext cx="7162800" cy="762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1798638" indent="-1798638">
              <a:buNone/>
              <a:tabLst>
                <a:tab pos="1971675" algn="l"/>
              </a:tabLst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 karma karma-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jasmine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b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karma-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chrome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launcher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save-dev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6A9A630-4706-74C4-5E83-3019C6516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216" y="3162300"/>
            <a:ext cx="7162800" cy="76200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1798638" indent="-1798638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npm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jasmine-core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--</a:t>
            </a: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save-dev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DE19AD6-591B-2BC7-168C-8EFC8DC61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456" y="4848861"/>
            <a:ext cx="7162800" cy="44703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1798638" indent="-1798638">
              <a:buNone/>
            </a:pPr>
            <a:r>
              <a:rPr lang="hu-HU" sz="20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ng</a:t>
            </a:r>
            <a:r>
              <a:rPr lang="hu-HU" sz="2000" dirty="0">
                <a:solidFill>
                  <a:srgbClr val="000000"/>
                </a:solidFill>
                <a:latin typeface="Courier New" panose="02070309020205020404" pitchFamily="49" charset="0"/>
              </a:rPr>
              <a:t> test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510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62DA96-AA35-EDB4-2CA5-699F4D91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Karma &amp; </a:t>
            </a:r>
            <a:r>
              <a:rPr lang="hu-HU" dirty="0" err="1"/>
              <a:t>Jasmine</a:t>
            </a:r>
            <a:r>
              <a:rPr lang="hu-HU" dirty="0"/>
              <a:t> riport kimenet</a:t>
            </a:r>
          </a:p>
        </p:txBody>
      </p:sp>
      <p:pic>
        <p:nvPicPr>
          <p:cNvPr id="4" name="Tartalom helye 4">
            <a:extLst>
              <a:ext uri="{FF2B5EF4-FFF2-40B4-BE49-F238E27FC236}">
                <a16:creationId xmlns:a16="http://schemas.microsoft.com/office/drawing/2014/main" id="{FE4AA178-F9A5-84D4-7584-80B41421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28800"/>
            <a:ext cx="8229600" cy="362920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E9C0DEA-A9DF-C858-DC78-B59036891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880" y="5257800"/>
            <a:ext cx="8016935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68864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79</TotalTime>
  <Words>736</Words>
  <Application>Microsoft Office PowerPoint</Application>
  <PresentationFormat>Szélesvásznú</PresentationFormat>
  <Paragraphs>94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Consolas</vt:lpstr>
      <vt:lpstr>Courier New</vt:lpstr>
      <vt:lpstr>Franklin Gothic Book</vt:lpstr>
      <vt:lpstr>Wingdings</vt:lpstr>
      <vt:lpstr>Körülvágás</vt:lpstr>
      <vt:lpstr>Webprogramozás iv.</vt:lpstr>
      <vt:lpstr>Tesztelés</vt:lpstr>
      <vt:lpstr>Tesztelés szintjei az Angularban</vt:lpstr>
      <vt:lpstr>Egységtesztelés célja</vt:lpstr>
      <vt:lpstr>Jasmine</vt:lpstr>
      <vt:lpstr>Behavior-Driven Development (BDD)</vt:lpstr>
      <vt:lpstr>Karma</vt:lpstr>
      <vt:lpstr>Tesztelés előkészítése</vt:lpstr>
      <vt:lpstr>Karma &amp; Jasmine riport kimenet</vt:lpstr>
      <vt:lpstr>Tesztek készítése</vt:lpstr>
      <vt:lpstr>Példa</vt:lpstr>
      <vt:lpstr>Matcherek</vt:lpstr>
      <vt:lpstr>Triggerelt események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14</cp:revision>
  <dcterms:created xsi:type="dcterms:W3CDTF">2025-09-22T12:31:45Z</dcterms:created>
  <dcterms:modified xsi:type="dcterms:W3CDTF">2025-10-03T11:48:56Z</dcterms:modified>
</cp:coreProperties>
</file>