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4712"/>
            <a:ext cx="8361229" cy="984959"/>
          </a:xfrm>
        </p:spPr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C371D5-0876-24B8-141D-2D54F7DDB237}"/>
              </a:ext>
            </a:extLst>
          </p:cNvPr>
          <p:cNvSpPr txBox="1"/>
          <p:nvPr/>
        </p:nvSpPr>
        <p:spPr>
          <a:xfrm>
            <a:off x="3474720" y="2816352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Angular</a:t>
            </a:r>
            <a:r>
              <a:rPr lang="hu-HU" sz="2400" dirty="0"/>
              <a:t> alkalmazások felépítése</a:t>
            </a:r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24D0F0-A5E6-6E2C-7C63-8BFA1FE5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struktúrája - modulok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FE1048-1DB9-9228-FD53-24B620DC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NgModules</a:t>
            </a:r>
            <a:r>
              <a:rPr lang="hu-HU" dirty="0"/>
              <a:t>: az </a:t>
            </a:r>
            <a:r>
              <a:rPr lang="hu-HU" dirty="0" err="1"/>
              <a:t>Angular</a:t>
            </a:r>
            <a:r>
              <a:rPr lang="hu-HU" dirty="0"/>
              <a:t> moduláris rendszere.</a:t>
            </a:r>
          </a:p>
          <a:p>
            <a:r>
              <a:rPr lang="hu-HU" dirty="0"/>
              <a:t>Konténerek egy alkalmazási tartományhoz, egy munkafolyamathoz.</a:t>
            </a:r>
          </a:p>
          <a:p>
            <a:r>
              <a:rPr lang="hu-HU" dirty="0"/>
              <a:t>Importálhatják más modulok exportált elemeit.</a:t>
            </a:r>
          </a:p>
          <a:p>
            <a:r>
              <a:rPr lang="hu-HU" dirty="0"/>
              <a:t>Exportálhatják a kiválasztott funkciókat.</a:t>
            </a:r>
          </a:p>
          <a:p>
            <a:r>
              <a:rPr lang="hu-HU" dirty="0"/>
              <a:t>A gyökér modult </a:t>
            </a:r>
            <a:r>
              <a:rPr lang="hu-HU" b="1" dirty="0" err="1"/>
              <a:t>root</a:t>
            </a:r>
            <a:r>
              <a:rPr lang="hu-HU" dirty="0" err="1"/>
              <a:t>-nak</a:t>
            </a:r>
            <a:r>
              <a:rPr lang="hu-HU" dirty="0"/>
              <a:t> nevezték el </a:t>
            </a:r>
            <a:endParaRPr lang="en-US" dirty="0"/>
          </a:p>
          <a:p>
            <a:r>
              <a:rPr lang="en-US" dirty="0"/>
              <a:t>H</a:t>
            </a:r>
            <a:r>
              <a:rPr lang="hu-HU" dirty="0" err="1"/>
              <a:t>ierarchikus</a:t>
            </a:r>
            <a:r>
              <a:rPr lang="hu-HU" dirty="0"/>
              <a:t> szerkezetet alkotnak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238310E-5A1B-4047-885C-03791B143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66" y="4868292"/>
            <a:ext cx="5447634" cy="18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3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5E163-D4D3-2452-6903-227AB340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Standalone</a:t>
            </a:r>
            <a:r>
              <a:rPr lang="hu-HU" dirty="0"/>
              <a:t> komponensek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5D9060-24E3-8138-0C8F-B61726C8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hu-HU" dirty="0"/>
              <a:t>Olyan komponens, amely nem tartozik modulhoz.</a:t>
            </a:r>
          </a:p>
          <a:p>
            <a:pPr algn="just">
              <a:lnSpc>
                <a:spcPct val="150000"/>
              </a:lnSpc>
            </a:pPr>
            <a:r>
              <a:rPr lang="hu-HU" dirty="0" err="1"/>
              <a:t>Angular</a:t>
            </a:r>
            <a:r>
              <a:rPr lang="hu-HU" dirty="0"/>
              <a:t> 17-től alapértelmezetten </a:t>
            </a:r>
            <a:r>
              <a:rPr lang="hu-HU" i="1" dirty="0" err="1"/>
              <a:t>standalone</a:t>
            </a:r>
            <a:r>
              <a:rPr lang="hu-HU" dirty="0"/>
              <a:t> komponensek jönnek létre.</a:t>
            </a:r>
          </a:p>
          <a:p>
            <a:pPr algn="just">
              <a:lnSpc>
                <a:spcPct val="150000"/>
              </a:lnSpc>
            </a:pPr>
            <a:r>
              <a:rPr lang="hu-HU" dirty="0"/>
              <a:t>Általában a gyakran használt komponenseknél használjuk a technikát, így elkerülhető az @NgModule direktíva kezelése.</a:t>
            </a:r>
          </a:p>
          <a:p>
            <a:pPr algn="just">
              <a:lnSpc>
                <a:spcPct val="150000"/>
              </a:lnSpc>
            </a:pPr>
            <a:r>
              <a:rPr lang="hu-HU" dirty="0" err="1"/>
              <a:t>Angular</a:t>
            </a:r>
            <a:r>
              <a:rPr lang="hu-HU" dirty="0"/>
              <a:t> 17-től a létrehozás pillanatában sem jön létre modul, csak ha azt külön kérjük a </a:t>
            </a: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   </a:t>
            </a:r>
            <a:r>
              <a:rPr lang="hu-HU" i="1" dirty="0"/>
              <a:t>--no-</a:t>
            </a:r>
            <a:r>
              <a:rPr lang="hu-HU" i="1" dirty="0" err="1"/>
              <a:t>standalone</a:t>
            </a:r>
            <a:r>
              <a:rPr lang="hu-HU" i="1" dirty="0"/>
              <a:t> </a:t>
            </a:r>
            <a:r>
              <a:rPr lang="hu-HU" dirty="0"/>
              <a:t>kapcsolóval.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093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DA3FB74-AB56-9CEB-023B-D7335F0D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CLI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81C1A1-9901-AEA8-2DED-EECEB7113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CLI: </a:t>
            </a:r>
            <a:r>
              <a:rPr lang="hu-HU" dirty="0" err="1"/>
              <a:t>Command</a:t>
            </a:r>
            <a:r>
              <a:rPr lang="hu-HU" dirty="0"/>
              <a:t> Line </a:t>
            </a:r>
            <a:r>
              <a:rPr lang="hu-HU" dirty="0" err="1"/>
              <a:t>Interface</a:t>
            </a:r>
            <a:endParaRPr lang="hu-HU" dirty="0"/>
          </a:p>
          <a:p>
            <a:pPr algn="just"/>
            <a:r>
              <a:rPr lang="hu-HU" dirty="0"/>
              <a:t>Parancssori eszköz az </a:t>
            </a:r>
            <a:r>
              <a:rPr lang="hu-HU" dirty="0" err="1"/>
              <a:t>Angular</a:t>
            </a:r>
            <a:r>
              <a:rPr lang="hu-HU" dirty="0"/>
              <a:t> projektekhez.</a:t>
            </a:r>
          </a:p>
          <a:p>
            <a:pPr algn="just"/>
            <a:r>
              <a:rPr lang="hu-HU" dirty="0"/>
              <a:t>CLI tel</a:t>
            </a:r>
            <a:r>
              <a:rPr lang="en-US" dirty="0"/>
              <a:t>e</a:t>
            </a:r>
            <a:r>
              <a:rPr lang="hu-HU" dirty="0" err="1"/>
              <a:t>pítés</a:t>
            </a:r>
            <a:r>
              <a:rPr lang="hu-HU" dirty="0"/>
              <a:t>: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Windows </a:t>
            </a:r>
            <a:r>
              <a:rPr lang="hu-HU" dirty="0" err="1"/>
              <a:t>Power</a:t>
            </a:r>
            <a:r>
              <a:rPr lang="hu-HU" dirty="0"/>
              <a:t> Shell esetén a PS parancsfájlok használatát előzetesen engedélyezni kell:</a:t>
            </a:r>
          </a:p>
          <a:p>
            <a:endParaRPr lang="hu-H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735EBD6-AD63-4588-8E01-195F2CEA9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569664"/>
            <a:ext cx="4876799" cy="5334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-g @angular/cli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5DD095A5-57A5-46E7-B943-7B576B224E36}"/>
              </a:ext>
            </a:extLst>
          </p:cNvPr>
          <p:cNvCxnSpPr/>
          <p:nvPr/>
        </p:nvCxnSpPr>
        <p:spPr bwMode="auto">
          <a:xfrm flipH="1" flipV="1">
            <a:off x="6172200" y="4026864"/>
            <a:ext cx="838200" cy="4572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0429B1-CA55-42CE-96AB-08D6F60F9651}"/>
              </a:ext>
            </a:extLst>
          </p:cNvPr>
          <p:cNvSpPr txBox="1">
            <a:spLocks/>
          </p:cNvSpPr>
          <p:nvPr/>
        </p:nvSpPr>
        <p:spPr bwMode="auto">
          <a:xfrm>
            <a:off x="6858000" y="4172451"/>
            <a:ext cx="1337481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globális</a:t>
            </a:r>
            <a:br>
              <a:rPr lang="hu-HU" sz="1600" kern="0" dirty="0">
                <a:solidFill>
                  <a:schemeClr val="tx1"/>
                </a:solidFill>
              </a:rPr>
            </a:br>
            <a:r>
              <a:rPr lang="hu-HU" sz="1600" kern="0" dirty="0">
                <a:solidFill>
                  <a:schemeClr val="tx1"/>
                </a:solidFill>
              </a:rPr>
              <a:t>telepítés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4142B2-A591-4286-A3BF-53B6ECA9F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599" y="5779464"/>
            <a:ext cx="7924799" cy="855577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3230563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Set-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ExecutionPolicy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-Scope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CurrentUser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ExecutionPolicy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RemoteSigned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4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80C40A-53CF-603D-B0A9-872F2C55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projekt létrehozása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1B3F04-0085-E13A-2A0D-ABB02282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CLI-n keresztül új projekt készítése:</a:t>
            </a:r>
            <a:br>
              <a:rPr lang="hu-HU" dirty="0"/>
            </a:br>
            <a:endParaRPr lang="hu-HU" dirty="0"/>
          </a:p>
          <a:p>
            <a:pPr marL="344487" lvl="1" indent="0">
              <a:buNone/>
            </a:pPr>
            <a:endParaRPr lang="hu-HU" dirty="0"/>
          </a:p>
          <a:p>
            <a:pPr lvl="1"/>
            <a:r>
              <a:rPr lang="hu-HU" dirty="0"/>
              <a:t>A létrehozás során kapcsolók segítségével konfigurálható a folyamat (ekkor nem kérdez).</a:t>
            </a:r>
          </a:p>
          <a:p>
            <a:pPr lvl="1"/>
            <a:endParaRPr lang="hu-HU" dirty="0"/>
          </a:p>
          <a:p>
            <a:pPr marL="0" indent="0">
              <a:buNone/>
            </a:pPr>
            <a:endParaRPr lang="hu-HU" dirty="0"/>
          </a:p>
          <a:p>
            <a:pPr lvl="1" algn="just"/>
            <a:r>
              <a:rPr lang="hu-HU" dirty="0" err="1"/>
              <a:t>Angular</a:t>
            </a:r>
            <a:r>
              <a:rPr lang="hu-HU" dirty="0"/>
              <a:t> v17-es verziótól alapértelmezés szerint </a:t>
            </a:r>
            <a:r>
              <a:rPr lang="hu-HU" dirty="0" err="1"/>
              <a:t>standalone</a:t>
            </a:r>
            <a:r>
              <a:rPr lang="hu-HU" dirty="0"/>
              <a:t> projektek jönnek létre. Ha ezt nem szeretnénk, akkor --no-</a:t>
            </a:r>
            <a:r>
              <a:rPr lang="hu-HU" dirty="0" err="1"/>
              <a:t>standalone</a:t>
            </a:r>
            <a:r>
              <a:rPr lang="hu-HU" dirty="0"/>
              <a:t> kapcsoló.</a:t>
            </a:r>
          </a:p>
          <a:p>
            <a:r>
              <a:rPr lang="hu-HU" dirty="0"/>
              <a:t>Fejlesztői szerver indítása (a projekt mappából):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206BD5-CBA2-4AB0-AE05-6517C1FE7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161" y="2623567"/>
            <a:ext cx="3657599" cy="5334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&lt;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projekt_neve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8E852E-DA6C-4519-B953-10825917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761" y="5916168"/>
            <a:ext cx="2438398" cy="5334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serve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BB9AE8-62DE-4AAC-AEC7-A56A6FDC0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467" y="3787903"/>
            <a:ext cx="5562602" cy="5334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&lt;kapcsolók&gt; &lt;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projekt_neve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75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koncepció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</a:t>
            </a:r>
            <a:r>
              <a:rPr lang="hu-HU" dirty="0" err="1"/>
              <a:t>Angular</a:t>
            </a:r>
            <a:r>
              <a:rPr lang="hu-HU" dirty="0"/>
              <a:t> koncepciója 4 központi elemre épül:</a:t>
            </a:r>
          </a:p>
          <a:p>
            <a:pPr lvl="1" algn="just"/>
            <a:r>
              <a:rPr lang="hu-HU" b="1" dirty="0"/>
              <a:t>Komponens</a:t>
            </a:r>
            <a:r>
              <a:rPr lang="hu-HU" dirty="0"/>
              <a:t>: az alkalmazás alapvető építőköve, kapcsolattartás a felhasználóval.</a:t>
            </a:r>
          </a:p>
          <a:p>
            <a:pPr lvl="1" algn="just"/>
            <a:r>
              <a:rPr lang="hu-HU" b="1" dirty="0"/>
              <a:t>Sablon</a:t>
            </a:r>
            <a:r>
              <a:rPr lang="hu-HU" dirty="0"/>
              <a:t>: a böngészőben megjelenő HTML tartalmak leírása, futási időben kiértékelendő JavaScript kifejezésekkel</a:t>
            </a:r>
          </a:p>
          <a:p>
            <a:pPr lvl="1" algn="just"/>
            <a:r>
              <a:rPr lang="hu-HU" b="1" dirty="0"/>
              <a:t>Direktíva</a:t>
            </a:r>
            <a:r>
              <a:rPr lang="hu-HU" dirty="0"/>
              <a:t>: az alkalmazás futása során a DOM viselkedését tudjuk megváltoztatni</a:t>
            </a:r>
          </a:p>
          <a:p>
            <a:pPr lvl="1" algn="just"/>
            <a:r>
              <a:rPr lang="hu-HU" b="1" dirty="0" err="1"/>
              <a:t>Depedency</a:t>
            </a:r>
            <a:r>
              <a:rPr lang="hu-HU" b="1" dirty="0"/>
              <a:t> </a:t>
            </a:r>
            <a:r>
              <a:rPr lang="hu-HU" b="1" dirty="0" err="1"/>
              <a:t>Injection</a:t>
            </a:r>
            <a:r>
              <a:rPr lang="hu-HU" dirty="0"/>
              <a:t>: az alkalmazáson belüli függőségek nyilvántartása, beszúrása, kezelése</a:t>
            </a:r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DB763-83E0-D37E-8E4E-1D292104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Komponensek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C4F3C4-70C4-C2B7-4831-8BF1B1A8C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Az alkalmazások fő építőelemei, a böngészőben megjelenő nézetet és azok működését írják le. </a:t>
            </a:r>
          </a:p>
          <a:p>
            <a:pPr algn="just"/>
            <a:r>
              <a:rPr lang="hu-HU" dirty="0"/>
              <a:t>Különálló elemek, amelyeket egy </a:t>
            </a:r>
            <a:r>
              <a:rPr lang="hu-HU" b="1" dirty="0"/>
              <a:t>@Component</a:t>
            </a:r>
            <a:r>
              <a:rPr lang="hu-HU" dirty="0"/>
              <a:t> dekorátor kapcsol egy egységbe.</a:t>
            </a:r>
          </a:p>
          <a:p>
            <a:pPr lvl="1" algn="just"/>
            <a:r>
              <a:rPr lang="hu-HU" dirty="0"/>
              <a:t>sablon, amely leírja a megjelenést (</a:t>
            </a:r>
            <a:r>
              <a:rPr lang="hu-HU" dirty="0" err="1"/>
              <a:t>html</a:t>
            </a:r>
            <a:r>
              <a:rPr lang="hu-HU" dirty="0"/>
              <a:t>)</a:t>
            </a:r>
          </a:p>
          <a:p>
            <a:pPr lvl="1" algn="just"/>
            <a:r>
              <a:rPr lang="hu-HU" dirty="0"/>
              <a:t>stílus, amely leírja a formázását (</a:t>
            </a:r>
            <a:r>
              <a:rPr lang="hu-HU" dirty="0" err="1"/>
              <a:t>css</a:t>
            </a:r>
            <a:r>
              <a:rPr lang="hu-HU" dirty="0"/>
              <a:t>)</a:t>
            </a:r>
          </a:p>
          <a:p>
            <a:pPr lvl="1" algn="just"/>
            <a:r>
              <a:rPr lang="hu-HU" dirty="0"/>
              <a:t>osztály, amely leírja a viselkedést (</a:t>
            </a:r>
            <a:r>
              <a:rPr lang="hu-HU" dirty="0" err="1"/>
              <a:t>ts</a:t>
            </a:r>
            <a:r>
              <a:rPr lang="hu-HU" dirty="0"/>
              <a:t>)</a:t>
            </a:r>
          </a:p>
          <a:p>
            <a:pPr lvl="1" algn="just"/>
            <a:r>
              <a:rPr lang="hu-HU" dirty="0" err="1"/>
              <a:t>selector</a:t>
            </a:r>
            <a:r>
              <a:rPr lang="hu-HU" dirty="0"/>
              <a:t>, </a:t>
            </a:r>
            <a:r>
              <a:rPr lang="hu-HU" dirty="0" err="1"/>
              <a:t>amel</a:t>
            </a:r>
            <a:r>
              <a:rPr lang="en-US" dirty="0"/>
              <a:t>l</a:t>
            </a:r>
            <a:r>
              <a:rPr lang="hu-HU" dirty="0"/>
              <a:t>y</a:t>
            </a:r>
            <a:r>
              <a:rPr lang="en-US" dirty="0" err="1"/>
              <a:t>el</a:t>
            </a:r>
            <a:r>
              <a:rPr lang="hu-HU" dirty="0"/>
              <a:t> azonosítható a komponens más sablonokban</a:t>
            </a:r>
          </a:p>
          <a:p>
            <a:pPr algn="just"/>
            <a:r>
              <a:rPr lang="hu-HU" dirty="0"/>
              <a:t>A létrehozás során legenerálásra kerül egy tesztelő állomány is.</a:t>
            </a:r>
          </a:p>
        </p:txBody>
      </p:sp>
    </p:spTree>
    <p:extLst>
      <p:ext uri="{BB962C8B-B14F-4D97-AF65-F5344CB8AC3E}">
        <p14:creationId xmlns:p14="http://schemas.microsoft.com/office/powerpoint/2010/main" val="27207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038089-F32C-50D7-22CB-88BF1042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Sablon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72FE47-82CA-87D0-EFAE-839414508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2103120"/>
            <a:ext cx="10817352" cy="4645152"/>
          </a:xfrm>
        </p:spPr>
        <p:txBody>
          <a:bodyPr>
            <a:normAutofit/>
          </a:bodyPr>
          <a:lstStyle/>
          <a:p>
            <a:pPr algn="just"/>
            <a:r>
              <a:rPr lang="hu-HU" dirty="0"/>
              <a:t>Minden komponens esetén kötelező a sablon definíciója!</a:t>
            </a:r>
          </a:p>
          <a:p>
            <a:pPr algn="just"/>
            <a:r>
              <a:rPr lang="hu-HU" dirty="0"/>
              <a:t>A komponens felhasználói felületen történő megjelenését írja elő.</a:t>
            </a:r>
          </a:p>
          <a:p>
            <a:pPr lvl="1" algn="just"/>
            <a:r>
              <a:rPr lang="hu-HU" dirty="0"/>
              <a:t>HTML: statikus HTML tartalom</a:t>
            </a:r>
          </a:p>
          <a:p>
            <a:pPr lvl="1" algn="just"/>
            <a:r>
              <a:rPr lang="hu-HU" dirty="0"/>
              <a:t>Komponensek: más komponensek felhelyezése </a:t>
            </a:r>
          </a:p>
          <a:p>
            <a:pPr lvl="1" algn="just"/>
            <a:r>
              <a:rPr lang="hu-HU" dirty="0"/>
              <a:t>kifejezések: utasítások végrehajtása az adatok megjelenítésére</a:t>
            </a:r>
          </a:p>
          <a:p>
            <a:pPr algn="just"/>
            <a:r>
              <a:rPr lang="hu-HU" dirty="0"/>
              <a:t>A sablonok az oldalak egy-egy részét írják le, így nincs</a:t>
            </a:r>
            <a:r>
              <a:rPr lang="en-US" dirty="0" err="1"/>
              <a:t>enek</a:t>
            </a:r>
            <a:r>
              <a:rPr lang="hu-HU" dirty="0"/>
              <a:t> &lt;</a:t>
            </a:r>
            <a:r>
              <a:rPr lang="hu-HU" dirty="0" err="1"/>
              <a:t>html</a:t>
            </a:r>
            <a:r>
              <a:rPr lang="hu-HU" dirty="0"/>
              <a:t>&gt;, &lt;body&gt;, stb. elemek.</a:t>
            </a:r>
          </a:p>
          <a:p>
            <a:pPr algn="just"/>
            <a:r>
              <a:rPr lang="hu-HU" dirty="0"/>
              <a:t>A &lt;script&gt; taget nem támogatja</a:t>
            </a:r>
            <a:r>
              <a:rPr lang="en-US" dirty="0"/>
              <a:t>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961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D6F252-3601-64FD-F0DD-E995EF9F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Direktíva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55BC6B-6487-94E1-FF91-8138A07F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DOM elemeit manipulálja megjelenés és viselkedés vonatkozásában.</a:t>
            </a:r>
          </a:p>
          <a:p>
            <a:pPr algn="just"/>
            <a:r>
              <a:rPr lang="hu-HU" dirty="0"/>
              <a:t>Három típusát különböztetjük meg:</a:t>
            </a:r>
          </a:p>
          <a:p>
            <a:pPr lvl="1" algn="just"/>
            <a:r>
              <a:rPr lang="hu-HU" b="1" dirty="0"/>
              <a:t>Komponens direktíva</a:t>
            </a:r>
            <a:r>
              <a:rPr lang="hu-HU" dirty="0"/>
              <a:t>: speciális direktíva, sablon csatolása</a:t>
            </a:r>
          </a:p>
          <a:p>
            <a:pPr lvl="1" algn="just"/>
            <a:r>
              <a:rPr lang="hu-HU" b="1" dirty="0"/>
              <a:t>Szerkezeti direktíva</a:t>
            </a:r>
            <a:r>
              <a:rPr lang="hu-HU" dirty="0"/>
              <a:t>: DOM elemek hozzáadása, törlése. </a:t>
            </a:r>
          </a:p>
          <a:p>
            <a:pPr lvl="1" algn="just"/>
            <a:r>
              <a:rPr lang="hu-HU" b="1" dirty="0"/>
              <a:t>Attribútum direktíva</a:t>
            </a:r>
            <a:r>
              <a:rPr lang="hu-HU" dirty="0"/>
              <a:t>: DOM elemek megjelenése  és/vagy viselkedése.</a:t>
            </a:r>
          </a:p>
          <a:p>
            <a:pPr algn="just"/>
            <a:r>
              <a:rPr lang="hu-HU" dirty="0"/>
              <a:t>Saját direktívát is tudunk készíteni a </a:t>
            </a:r>
            <a:r>
              <a:rPr lang="hu-HU" i="1" dirty="0"/>
              <a:t>@Directive</a:t>
            </a:r>
            <a:r>
              <a:rPr lang="hu-HU" dirty="0"/>
              <a:t> dekorátor használatával.</a:t>
            </a:r>
          </a:p>
        </p:txBody>
      </p:sp>
    </p:spTree>
    <p:extLst>
      <p:ext uri="{BB962C8B-B14F-4D97-AF65-F5344CB8AC3E}">
        <p14:creationId xmlns:p14="http://schemas.microsoft.com/office/powerpoint/2010/main" val="38045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8867F-B13B-6169-7905-529AD725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r>
              <a:rPr lang="en-US" dirty="0"/>
              <a:t> (DI)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3B60C-B10F-41C2-A989-4830FDCFF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fejlesztés során az újrahasznosítható kódok, funkcionalitások szolgáltatásként valósulnak meg.</a:t>
            </a:r>
          </a:p>
          <a:p>
            <a:pPr algn="just"/>
            <a:r>
              <a:rPr lang="hu-HU" dirty="0"/>
              <a:t>A komponensek működése a szolgáltatásoktól függenek. </a:t>
            </a:r>
          </a:p>
          <a:p>
            <a:pPr algn="just"/>
            <a:r>
              <a:rPr lang="hu-HU" b="1" dirty="0"/>
              <a:t>DI</a:t>
            </a:r>
            <a:r>
              <a:rPr lang="hu-HU" dirty="0"/>
              <a:t>: osztály a függőségeit külső forrásból kapja, ahelyett, hogy saját maga hozza létre azokat.</a:t>
            </a:r>
          </a:p>
          <a:p>
            <a:pPr algn="just"/>
            <a:r>
              <a:rPr lang="hu-HU" dirty="0"/>
              <a:t>Lazább csatolást, jobb </a:t>
            </a:r>
            <a:r>
              <a:rPr lang="hu-HU" dirty="0" err="1"/>
              <a:t>újrahasznosítást</a:t>
            </a:r>
            <a:r>
              <a:rPr lang="hu-HU" dirty="0"/>
              <a:t> biztosít, könnyebb a tesztelés. </a:t>
            </a:r>
          </a:p>
          <a:p>
            <a:pPr algn="just"/>
            <a:r>
              <a:rPr lang="hu-HU" dirty="0"/>
              <a:t>A későbbiekben például az API hívások során fogjuk használni.</a:t>
            </a:r>
          </a:p>
        </p:txBody>
      </p:sp>
    </p:spTree>
    <p:extLst>
      <p:ext uri="{BB962C8B-B14F-4D97-AF65-F5344CB8AC3E}">
        <p14:creationId xmlns:p14="http://schemas.microsoft.com/office/powerpoint/2010/main" val="110418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48A82B-D35F-BE02-3E9D-26DDCF1C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Dependency</a:t>
            </a:r>
            <a:r>
              <a:rPr lang="hu-HU" dirty="0"/>
              <a:t> </a:t>
            </a:r>
            <a:r>
              <a:rPr lang="hu-HU" dirty="0" err="1"/>
              <a:t>Injection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623A16-941D-D691-57DF-7A91030D4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/>
              <a:t>A komponenseknek a szolgáltatások által biztosított funkcionalitásra szükség van. </a:t>
            </a:r>
          </a:p>
          <a:p>
            <a:pPr marL="344487" lvl="1" indent="0" algn="just">
              <a:buNone/>
            </a:pPr>
            <a:r>
              <a:rPr lang="hu-HU" dirty="0">
                <a:sym typeface="Wingdings" panose="05000000000000000000" pitchFamily="2" charset="2"/>
              </a:rPr>
              <a:t> az komponens </a:t>
            </a:r>
            <a:r>
              <a:rPr lang="hu-HU" dirty="0" err="1">
                <a:sym typeface="Wingdings" panose="05000000000000000000" pitchFamily="2" charset="2"/>
              </a:rPr>
              <a:t>példányosítja</a:t>
            </a:r>
            <a:r>
              <a:rPr lang="hu-HU" dirty="0">
                <a:sym typeface="Wingdings" panose="05000000000000000000" pitchFamily="2" charset="2"/>
              </a:rPr>
              <a:t> a szolgáltatást.</a:t>
            </a:r>
            <a:endParaRPr lang="hu-HU" dirty="0"/>
          </a:p>
          <a:p>
            <a:pPr algn="just"/>
            <a:r>
              <a:rPr lang="hu-HU" dirty="0"/>
              <a:t>Az osztály a függőségeit külső forrásból kapja, ahelyett, hogy saját maga hozza létre azokat.</a:t>
            </a:r>
          </a:p>
          <a:p>
            <a:pPr algn="just"/>
            <a:r>
              <a:rPr lang="hu-HU" dirty="0"/>
              <a:t>Előnyök</a:t>
            </a:r>
          </a:p>
          <a:p>
            <a:pPr lvl="1" algn="just"/>
            <a:r>
              <a:rPr lang="hu-HU" dirty="0" err="1"/>
              <a:t>Újrafelhasználhatóság</a:t>
            </a:r>
            <a:r>
              <a:rPr lang="hu-HU" dirty="0"/>
              <a:t> növelése.</a:t>
            </a:r>
          </a:p>
          <a:p>
            <a:pPr lvl="1" algn="just"/>
            <a:r>
              <a:rPr lang="hu-HU" dirty="0"/>
              <a:t>Lazább csatolás a komponensosztály és a függősége között. </a:t>
            </a:r>
          </a:p>
          <a:p>
            <a:pPr lvl="1" algn="just"/>
            <a:r>
              <a:rPr lang="hu-HU" dirty="0"/>
              <a:t>Könnyebb tesztelés és kódfejlesztés</a:t>
            </a:r>
          </a:p>
        </p:txBody>
      </p:sp>
    </p:spTree>
    <p:extLst>
      <p:ext uri="{BB962C8B-B14F-4D97-AF65-F5344CB8AC3E}">
        <p14:creationId xmlns:p14="http://schemas.microsoft.com/office/powerpoint/2010/main" val="165575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65E45E-B942-ADC9-F414-9C8B5856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Angular</a:t>
            </a:r>
            <a:r>
              <a:rPr lang="hu-HU" dirty="0"/>
              <a:t> DI Framework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73C05B-FD80-CB30-EAAA-F8E294477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Létrehozza, karbantartja és beszúrja a függőségeket.</a:t>
            </a:r>
          </a:p>
          <a:p>
            <a:pPr algn="just"/>
            <a:r>
              <a:rPr lang="hu-HU" dirty="0"/>
              <a:t>Elemei:</a:t>
            </a:r>
          </a:p>
          <a:p>
            <a:pPr lvl="1" algn="just"/>
            <a:r>
              <a:rPr lang="hu-HU" b="1" dirty="0"/>
              <a:t>Consumer</a:t>
            </a:r>
            <a:r>
              <a:rPr lang="hu-HU" dirty="0"/>
              <a:t>: a függőséget igénylő</a:t>
            </a:r>
          </a:p>
          <a:p>
            <a:pPr lvl="1" algn="just"/>
            <a:r>
              <a:rPr lang="hu-HU" b="1" dirty="0" err="1"/>
              <a:t>Dependency</a:t>
            </a:r>
            <a:r>
              <a:rPr lang="hu-HU" dirty="0"/>
              <a:t>: a függőség</a:t>
            </a:r>
          </a:p>
          <a:p>
            <a:pPr lvl="1" algn="just"/>
            <a:r>
              <a:rPr lang="hu-HU" b="1" dirty="0" err="1"/>
              <a:t>Injection</a:t>
            </a:r>
            <a:r>
              <a:rPr lang="hu-HU" b="1" dirty="0"/>
              <a:t> </a:t>
            </a:r>
            <a:r>
              <a:rPr lang="hu-HU" b="1" dirty="0" err="1"/>
              <a:t>Token</a:t>
            </a:r>
            <a:r>
              <a:rPr lang="hu-HU" dirty="0"/>
              <a:t>: a függőség egyedi azonosítója</a:t>
            </a:r>
          </a:p>
          <a:p>
            <a:pPr lvl="1" algn="just"/>
            <a:r>
              <a:rPr lang="hu-HU" b="1" dirty="0" err="1"/>
              <a:t>Provider</a:t>
            </a:r>
            <a:r>
              <a:rPr lang="hu-HU" dirty="0"/>
              <a:t>: függőségek nyilvántartása</a:t>
            </a:r>
          </a:p>
          <a:p>
            <a:pPr lvl="1" algn="just"/>
            <a:r>
              <a:rPr lang="hu-HU" b="1" dirty="0" err="1"/>
              <a:t>Injector</a:t>
            </a:r>
            <a:r>
              <a:rPr lang="hu-HU" dirty="0"/>
              <a:t>: felel a függőségek feloldásáért</a:t>
            </a:r>
          </a:p>
          <a:p>
            <a:pPr algn="just"/>
            <a:r>
              <a:rPr lang="hu-HU" dirty="0"/>
              <a:t>Folyamat: az </a:t>
            </a:r>
            <a:r>
              <a:rPr lang="hu-HU" i="1" dirty="0" err="1"/>
              <a:t>Injector</a:t>
            </a:r>
            <a:r>
              <a:rPr lang="hu-HU" dirty="0"/>
              <a:t> megkeresi a függőséget az </a:t>
            </a:r>
            <a:r>
              <a:rPr lang="hu-HU" i="1" dirty="0" err="1"/>
              <a:t>Injection</a:t>
            </a:r>
            <a:r>
              <a:rPr lang="hu-HU" i="1" dirty="0"/>
              <a:t> </a:t>
            </a:r>
            <a:r>
              <a:rPr lang="hu-HU" i="1" dirty="0" err="1"/>
              <a:t>Token</a:t>
            </a:r>
            <a:r>
              <a:rPr lang="hu-HU" dirty="0"/>
              <a:t> alapján, létrehozza, majd beszúrja.</a:t>
            </a:r>
          </a:p>
        </p:txBody>
      </p:sp>
    </p:spTree>
    <p:extLst>
      <p:ext uri="{BB962C8B-B14F-4D97-AF65-F5344CB8AC3E}">
        <p14:creationId xmlns:p14="http://schemas.microsoft.com/office/powerpoint/2010/main" val="3170371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5D409E-9BE0-7703-622D-81CBEBF3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C8B737-3CD8-D0CD-C005-4EA1A67A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err="1"/>
              <a:t>Workspace</a:t>
            </a:r>
            <a:r>
              <a:rPr lang="hu-HU" dirty="0"/>
              <a:t> (munkaterület): egy vagy több projekt és/vagy könyvtár forrását tartalmazza.</a:t>
            </a:r>
          </a:p>
          <a:p>
            <a:pPr algn="just"/>
            <a:r>
              <a:rPr lang="hu-HU" dirty="0"/>
              <a:t>Projekt: egy-egy önállóan futtatható alkalmazást leíró fájlok összessége.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EAF8210B-955C-481C-BD63-079EF461E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104" y="3665182"/>
            <a:ext cx="2062162" cy="3192818"/>
          </a:xfrm>
          <a:prstGeom prst="rect">
            <a:avLst/>
          </a:prstGeom>
        </p:spPr>
      </p:pic>
      <p:cxnSp>
        <p:nvCxnSpPr>
          <p:cNvPr id="19" name="Straight Arrow Connector 9">
            <a:extLst>
              <a:ext uri="{FF2B5EF4-FFF2-40B4-BE49-F238E27FC236}">
                <a16:creationId xmlns:a16="http://schemas.microsoft.com/office/drawing/2014/main" id="{36597D42-102A-4B0E-8F4E-05C10EDBF943}"/>
              </a:ext>
            </a:extLst>
          </p:cNvPr>
          <p:cNvCxnSpPr>
            <a:stCxn id="20" idx="3"/>
          </p:cNvCxnSpPr>
          <p:nvPr/>
        </p:nvCxnSpPr>
        <p:spPr bwMode="auto">
          <a:xfrm>
            <a:off x="4150530" y="3946315"/>
            <a:ext cx="672974" cy="1727865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729D9BC-3030-4884-9462-C6387E491E6C}"/>
              </a:ext>
            </a:extLst>
          </p:cNvPr>
          <p:cNvSpPr txBox="1">
            <a:spLocks/>
          </p:cNvSpPr>
          <p:nvPr/>
        </p:nvSpPr>
        <p:spPr bwMode="auto">
          <a:xfrm>
            <a:off x="2208211" y="3634702"/>
            <a:ext cx="1942319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1600" kern="0" dirty="0">
                <a:solidFill>
                  <a:schemeClr val="tx1"/>
                </a:solidFill>
              </a:rPr>
              <a:t>telepített függőségek</a:t>
            </a:r>
          </a:p>
        </p:txBody>
      </p: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F4B6E505-8B12-4947-8279-21E84333957D}"/>
              </a:ext>
            </a:extLst>
          </p:cNvPr>
          <p:cNvCxnSpPr>
            <a:stCxn id="20" idx="3"/>
          </p:cNvCxnSpPr>
          <p:nvPr/>
        </p:nvCxnSpPr>
        <p:spPr bwMode="auto">
          <a:xfrm>
            <a:off x="4150530" y="3946315"/>
            <a:ext cx="724681" cy="318423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F3AB366-F3AB-4F0E-AB5E-9E81DC682700}"/>
              </a:ext>
            </a:extLst>
          </p:cNvPr>
          <p:cNvSpPr txBox="1">
            <a:spLocks/>
          </p:cNvSpPr>
          <p:nvPr/>
        </p:nvSpPr>
        <p:spPr bwMode="auto">
          <a:xfrm>
            <a:off x="2208211" y="4346233"/>
            <a:ext cx="1942319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1600" kern="0" dirty="0">
                <a:solidFill>
                  <a:schemeClr val="tx1"/>
                </a:solidFill>
              </a:rPr>
              <a:t>források</a:t>
            </a:r>
          </a:p>
        </p:txBody>
      </p: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BF7A1A72-B971-4164-AC1C-6A81CD395E2E}"/>
              </a:ext>
            </a:extLst>
          </p:cNvPr>
          <p:cNvCxnSpPr>
            <a:stCxn id="22" idx="3"/>
          </p:cNvCxnSpPr>
          <p:nvPr/>
        </p:nvCxnSpPr>
        <p:spPr bwMode="auto">
          <a:xfrm flipV="1">
            <a:off x="4150530" y="4496745"/>
            <a:ext cx="672974" cy="161101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4866098-CF33-466B-938F-0FF09A150400}"/>
              </a:ext>
            </a:extLst>
          </p:cNvPr>
          <p:cNvSpPr txBox="1">
            <a:spLocks/>
          </p:cNvSpPr>
          <p:nvPr/>
        </p:nvSpPr>
        <p:spPr bwMode="auto">
          <a:xfrm>
            <a:off x="1932667" y="4949978"/>
            <a:ext cx="2217864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1600" kern="0" dirty="0">
                <a:solidFill>
                  <a:schemeClr val="tx1"/>
                </a:solidFill>
              </a:rPr>
              <a:t>munkaterület és projekt konfiguráció</a:t>
            </a:r>
          </a:p>
        </p:txBody>
      </p:sp>
      <p:cxnSp>
        <p:nvCxnSpPr>
          <p:cNvPr id="25" name="Straight Arrow Connector 9">
            <a:extLst>
              <a:ext uri="{FF2B5EF4-FFF2-40B4-BE49-F238E27FC236}">
                <a16:creationId xmlns:a16="http://schemas.microsoft.com/office/drawing/2014/main" id="{4E3BD529-6AE7-4824-BAD1-A7D0C6890340}"/>
              </a:ext>
            </a:extLst>
          </p:cNvPr>
          <p:cNvCxnSpPr/>
          <p:nvPr/>
        </p:nvCxnSpPr>
        <p:spPr bwMode="auto">
          <a:xfrm flipV="1">
            <a:off x="4133494" y="5250591"/>
            <a:ext cx="690010" cy="2074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A2607E7-9801-4081-AF6C-3EDFBA696455}"/>
              </a:ext>
            </a:extLst>
          </p:cNvPr>
          <p:cNvSpPr txBox="1">
            <a:spLocks/>
          </p:cNvSpPr>
          <p:nvPr/>
        </p:nvSpPr>
        <p:spPr bwMode="auto">
          <a:xfrm>
            <a:off x="1932667" y="6047064"/>
            <a:ext cx="2217864" cy="62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u-HU" sz="1600" kern="0" dirty="0">
                <a:solidFill>
                  <a:schemeClr val="tx1"/>
                </a:solidFill>
              </a:rPr>
              <a:t>TS fordító konfiguráció</a:t>
            </a:r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C3A42CF2-E200-487F-ACA7-15A2CF7C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465" y="4105526"/>
            <a:ext cx="3296071" cy="1797254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6F903A0-C802-4ACC-A3D4-951E3F0642C8}"/>
              </a:ext>
            </a:extLst>
          </p:cNvPr>
          <p:cNvSpPr txBox="1">
            <a:spLocks/>
          </p:cNvSpPr>
          <p:nvPr/>
        </p:nvSpPr>
        <p:spPr bwMode="auto">
          <a:xfrm>
            <a:off x="7647665" y="6358677"/>
            <a:ext cx="1644779" cy="38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modul leíró</a:t>
            </a:r>
          </a:p>
        </p:txBody>
      </p:sp>
      <p:cxnSp>
        <p:nvCxnSpPr>
          <p:cNvPr id="29" name="Straight Arrow Connector 9">
            <a:extLst>
              <a:ext uri="{FF2B5EF4-FFF2-40B4-BE49-F238E27FC236}">
                <a16:creationId xmlns:a16="http://schemas.microsoft.com/office/drawing/2014/main" id="{47BB747F-08B4-4D20-ACC7-5D5E091EC23E}"/>
              </a:ext>
            </a:extLst>
          </p:cNvPr>
          <p:cNvCxnSpPr>
            <a:stCxn id="28" idx="0"/>
          </p:cNvCxnSpPr>
          <p:nvPr/>
        </p:nvCxnSpPr>
        <p:spPr bwMode="auto">
          <a:xfrm flipH="1" flipV="1">
            <a:off x="8409667" y="5902781"/>
            <a:ext cx="60388" cy="455896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C991DD0-9080-44FA-B758-9BAED1B72229}"/>
              </a:ext>
            </a:extLst>
          </p:cNvPr>
          <p:cNvSpPr txBox="1">
            <a:spLocks/>
          </p:cNvSpPr>
          <p:nvPr/>
        </p:nvSpPr>
        <p:spPr bwMode="auto">
          <a:xfrm>
            <a:off x="9781266" y="5004153"/>
            <a:ext cx="1429043" cy="38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5pPr>
            <a:lvl6pPr marL="20558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6pPr>
            <a:lvl7pPr marL="25130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7pPr>
            <a:lvl8pPr marL="29702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8pPr>
            <a:lvl9pPr marL="3427413" indent="-315913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 kern="12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komponens leíró</a:t>
            </a:r>
          </a:p>
        </p:txBody>
      </p:sp>
      <p:cxnSp>
        <p:nvCxnSpPr>
          <p:cNvPr id="31" name="Straight Arrow Connector 9">
            <a:extLst>
              <a:ext uri="{FF2B5EF4-FFF2-40B4-BE49-F238E27FC236}">
                <a16:creationId xmlns:a16="http://schemas.microsoft.com/office/drawing/2014/main" id="{14DB5FD9-A685-4BAD-94E3-E9A778555F7F}"/>
              </a:ext>
            </a:extLst>
          </p:cNvPr>
          <p:cNvCxnSpPr>
            <a:stCxn id="30" idx="1"/>
          </p:cNvCxnSpPr>
          <p:nvPr/>
        </p:nvCxnSpPr>
        <p:spPr bwMode="auto">
          <a:xfrm flipH="1" flipV="1">
            <a:off x="9292444" y="5140780"/>
            <a:ext cx="488822" cy="57931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9">
            <a:extLst>
              <a:ext uri="{FF2B5EF4-FFF2-40B4-BE49-F238E27FC236}">
                <a16:creationId xmlns:a16="http://schemas.microsoft.com/office/drawing/2014/main" id="{A56E3EAF-E120-9573-D786-7669ACCEBCC4}"/>
              </a:ext>
            </a:extLst>
          </p:cNvPr>
          <p:cNvCxnSpPr/>
          <p:nvPr/>
        </p:nvCxnSpPr>
        <p:spPr bwMode="auto">
          <a:xfrm flipV="1">
            <a:off x="4133494" y="6428569"/>
            <a:ext cx="690010" cy="2074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7652161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37</TotalTime>
  <Words>692</Words>
  <Application>Microsoft Office PowerPoint</Application>
  <PresentationFormat>Szélesvásznú</PresentationFormat>
  <Paragraphs>99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Consolas</vt:lpstr>
      <vt:lpstr>Courier New</vt:lpstr>
      <vt:lpstr>Franklin Gothic Book</vt:lpstr>
      <vt:lpstr>Wingdings</vt:lpstr>
      <vt:lpstr>Körülvágás</vt:lpstr>
      <vt:lpstr>Webprogramozás iv.</vt:lpstr>
      <vt:lpstr>Angular koncepció</vt:lpstr>
      <vt:lpstr>Komponensek</vt:lpstr>
      <vt:lpstr>Sablon</vt:lpstr>
      <vt:lpstr>Direktíva</vt:lpstr>
      <vt:lpstr>Dependency Injection (DI)</vt:lpstr>
      <vt:lpstr>Dependency Injection</vt:lpstr>
      <vt:lpstr>Angular DI Framework</vt:lpstr>
      <vt:lpstr>Projektstruktúra</vt:lpstr>
      <vt:lpstr>Projekt struktúrája - modulok</vt:lpstr>
      <vt:lpstr>Standalone komponensek</vt:lpstr>
      <vt:lpstr>Angular CLI</vt:lpstr>
      <vt:lpstr>Angular projekt létrehozása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3</cp:revision>
  <dcterms:created xsi:type="dcterms:W3CDTF">2025-09-22T12:31:45Z</dcterms:created>
  <dcterms:modified xsi:type="dcterms:W3CDTF">2025-09-24T13:25:42Z</dcterms:modified>
</cp:coreProperties>
</file>