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25349C-7101-CA3D-CE18-D28782D4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94712"/>
            <a:ext cx="8361229" cy="984959"/>
          </a:xfrm>
        </p:spPr>
        <p:txBody>
          <a:bodyPr/>
          <a:lstStyle/>
          <a:p>
            <a:r>
              <a:rPr lang="hu-HU" sz="6000" dirty="0"/>
              <a:t>Webprogramozás iv.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974CA-70EC-47ED-0BD1-456A872C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Apró Anikó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AC371D5-0876-24B8-141D-2D54F7DDB237}"/>
              </a:ext>
            </a:extLst>
          </p:cNvPr>
          <p:cNvSpPr txBox="1"/>
          <p:nvPr/>
        </p:nvSpPr>
        <p:spPr>
          <a:xfrm>
            <a:off x="3474720" y="2816352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Űrlapok készítése</a:t>
            </a:r>
          </a:p>
        </p:txBody>
      </p:sp>
    </p:spTree>
    <p:extLst>
      <p:ext uri="{BB962C8B-B14F-4D97-AF65-F5344CB8AC3E}">
        <p14:creationId xmlns:p14="http://schemas.microsoft.com/office/powerpoint/2010/main" val="72240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670D8A-FD25-B5CE-A58F-12EAF9F0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Űrlap helyességének ellenőrzése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77EC60-15FB-4278-2E64-7868DCEA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dirty="0"/>
              <a:t>A </a:t>
            </a:r>
            <a:r>
              <a:rPr lang="hu-HU" dirty="0" err="1"/>
              <a:t>FromControl</a:t>
            </a:r>
            <a:r>
              <a:rPr lang="hu-HU" dirty="0"/>
              <a:t> </a:t>
            </a:r>
            <a:r>
              <a:rPr lang="hu-HU" dirty="0" err="1"/>
              <a:t>valid</a:t>
            </a:r>
            <a:r>
              <a:rPr lang="hu-HU" dirty="0"/>
              <a:t> mezőjén keresztül, ugyanez lekérdezhető az űrlaptól is</a:t>
            </a:r>
            <a:r>
              <a:rPr lang="en-US" dirty="0"/>
              <a:t>.</a:t>
            </a:r>
            <a:endParaRPr lang="hu-HU" dirty="0"/>
          </a:p>
          <a:p>
            <a:pPr>
              <a:lnSpc>
                <a:spcPct val="150000"/>
              </a:lnSpc>
            </a:pPr>
            <a:r>
              <a:rPr lang="hu-HU" dirty="0"/>
              <a:t>Lehetséges állapotok:</a:t>
            </a:r>
          </a:p>
          <a:p>
            <a:pPr lvl="1">
              <a:lnSpc>
                <a:spcPct val="150000"/>
              </a:lnSpc>
            </a:pPr>
            <a:r>
              <a:rPr lang="hu-HU" b="1" dirty="0" err="1"/>
              <a:t>valid</a:t>
            </a:r>
            <a:r>
              <a:rPr lang="hu-HU" dirty="0"/>
              <a:t>: volt-e hiba, </a:t>
            </a:r>
            <a:r>
              <a:rPr lang="hu-HU" dirty="0" err="1"/>
              <a:t>anull</a:t>
            </a:r>
            <a:r>
              <a:rPr lang="hu-HU" dirty="0"/>
              <a:t> érték </a:t>
            </a:r>
            <a:r>
              <a:rPr lang="hu-HU" dirty="0" err="1"/>
              <a:t>érték</a:t>
            </a:r>
            <a:r>
              <a:rPr lang="hu-HU" dirty="0"/>
              <a:t> </a:t>
            </a:r>
            <a:r>
              <a:rPr lang="hu-HU" dirty="0" err="1"/>
              <a:t>valid</a:t>
            </a:r>
            <a:endParaRPr lang="hu-HU" dirty="0"/>
          </a:p>
          <a:p>
            <a:pPr lvl="1" algn="just">
              <a:lnSpc>
                <a:spcPct val="150000"/>
              </a:lnSpc>
            </a:pPr>
            <a:r>
              <a:rPr lang="hu-HU" b="1" dirty="0" err="1"/>
              <a:t>dirty</a:t>
            </a:r>
            <a:r>
              <a:rPr lang="hu-HU" dirty="0"/>
              <a:t>: a felületen keresztül a felhasználó módosított</a:t>
            </a:r>
          </a:p>
          <a:p>
            <a:pPr lvl="1" algn="just">
              <a:lnSpc>
                <a:spcPct val="150000"/>
              </a:lnSpc>
            </a:pPr>
            <a:r>
              <a:rPr lang="hu-HU" b="1" dirty="0" err="1"/>
              <a:t>touched</a:t>
            </a:r>
            <a:r>
              <a:rPr lang="hu-HU" dirty="0"/>
              <a:t>: a felületen történő műveletek miatt lefutott az űrlapelemre a </a:t>
            </a:r>
            <a:r>
              <a:rPr lang="hu-HU" dirty="0" err="1"/>
              <a:t>blur</a:t>
            </a:r>
            <a:r>
              <a:rPr lang="hu-HU" dirty="0"/>
              <a:t> esemény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61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50072-F287-E6E6-79FB-DBE7DB3B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Reaktív űrlap példa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CE5EF-B88E-476B-9A06-A6552505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32" y="4257387"/>
            <a:ext cx="6995532" cy="2286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hu-HU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formControlName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hu-HU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018A19-70E6-4B76-8408-36D35BF92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832" y="1521621"/>
            <a:ext cx="4633332" cy="2286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FormComponent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 marL="0" indent="0">
              <a:buNone/>
            </a:pPr>
            <a:b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.contactForm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B1B958B4-7EEC-4274-87E9-76468C2C6158}"/>
              </a:ext>
            </a:extLst>
          </p:cNvPr>
          <p:cNvCxnSpPr>
            <a:stCxn id="7" idx="2"/>
            <a:endCxn id="5" idx="1"/>
          </p:cNvCxnSpPr>
          <p:nvPr/>
        </p:nvCxnSpPr>
        <p:spPr bwMode="auto">
          <a:xfrm>
            <a:off x="3260133" y="2514385"/>
            <a:ext cx="1409699" cy="150236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925243-1ABB-49E9-B06A-D140C7A380A1}"/>
              </a:ext>
            </a:extLst>
          </p:cNvPr>
          <p:cNvSpPr txBox="1">
            <a:spLocks/>
          </p:cNvSpPr>
          <p:nvPr/>
        </p:nvSpPr>
        <p:spPr bwMode="auto">
          <a:xfrm>
            <a:off x="1850433" y="1582953"/>
            <a:ext cx="2819399" cy="93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Létrehozzuk a </a:t>
            </a:r>
            <a:r>
              <a:rPr lang="hu-HU" sz="1600" kern="0" dirty="0" err="1">
                <a:solidFill>
                  <a:schemeClr val="tx1"/>
                </a:solidFill>
              </a:rPr>
              <a:t>FormGroup</a:t>
            </a:r>
            <a:r>
              <a:rPr lang="hu-HU" sz="1600" kern="0" dirty="0">
                <a:solidFill>
                  <a:schemeClr val="tx1"/>
                </a:solidFill>
              </a:rPr>
              <a:t>-ot a </a:t>
            </a:r>
            <a:r>
              <a:rPr lang="hu-HU" sz="1600" kern="0" dirty="0" err="1">
                <a:solidFill>
                  <a:schemeClr val="tx1"/>
                </a:solidFill>
              </a:rPr>
              <a:t>FormControl</a:t>
            </a:r>
            <a:r>
              <a:rPr lang="hu-HU" sz="1600" kern="0" dirty="0">
                <a:solidFill>
                  <a:schemeClr val="tx1"/>
                </a:solidFill>
              </a:rPr>
              <a:t> elemekkel.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D458E5-4ADB-4CB9-8D0A-ABFAC7417669}"/>
              </a:ext>
            </a:extLst>
          </p:cNvPr>
          <p:cNvSpPr txBox="1">
            <a:spLocks/>
          </p:cNvSpPr>
          <p:nvPr/>
        </p:nvSpPr>
        <p:spPr bwMode="auto">
          <a:xfrm>
            <a:off x="1828131" y="2964151"/>
            <a:ext cx="2819399" cy="69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Összerendeljük a modell elemeit a nézetekkel.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D1143B3B-9C64-442D-923C-1DE795A5D6BF}"/>
              </a:ext>
            </a:extLst>
          </p:cNvPr>
          <p:cNvCxnSpPr>
            <a:stCxn id="8" idx="2"/>
          </p:cNvCxnSpPr>
          <p:nvPr/>
        </p:nvCxnSpPr>
        <p:spPr bwMode="auto">
          <a:xfrm>
            <a:off x="3237831" y="3662413"/>
            <a:ext cx="1432001" cy="594974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2918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D3A1F-706B-6EB4-0798-FEFECBF2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64AC8F-DC7E-935E-25A7-EB436101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hu-HU" dirty="0"/>
              <a:t>A felhasználó által megadott adatok ellenőrzése.</a:t>
            </a:r>
          </a:p>
          <a:p>
            <a:pPr algn="just">
              <a:lnSpc>
                <a:spcPct val="150000"/>
              </a:lnSpc>
            </a:pPr>
            <a:r>
              <a:rPr lang="hu-HU" dirty="0"/>
              <a:t>A </a:t>
            </a:r>
            <a:r>
              <a:rPr lang="hu-HU" dirty="0" err="1"/>
              <a:t>Validation</a:t>
            </a:r>
            <a:r>
              <a:rPr lang="hu-HU" dirty="0"/>
              <a:t> direktíván keresztül valósítható meg. </a:t>
            </a:r>
          </a:p>
          <a:p>
            <a:pPr>
              <a:lnSpc>
                <a:spcPct val="150000"/>
              </a:lnSpc>
            </a:pPr>
            <a:r>
              <a:rPr lang="hu-HU" dirty="0"/>
              <a:t>A </a:t>
            </a:r>
            <a:r>
              <a:rPr lang="hu-HU" dirty="0" err="1"/>
              <a:t>Forms</a:t>
            </a:r>
            <a:r>
              <a:rPr lang="hu-HU" dirty="0"/>
              <a:t> </a:t>
            </a:r>
            <a:r>
              <a:rPr lang="hu-HU" dirty="0" err="1"/>
              <a:t>Module</a:t>
            </a:r>
            <a:r>
              <a:rPr lang="hu-HU" dirty="0"/>
              <a:t> beépített </a:t>
            </a:r>
            <a:r>
              <a:rPr lang="hu-HU" dirty="0" err="1"/>
              <a:t>validátorai</a:t>
            </a:r>
            <a:r>
              <a:rPr lang="hu-HU" dirty="0"/>
              <a:t>:</a:t>
            </a:r>
          </a:p>
          <a:p>
            <a:pPr lvl="1">
              <a:lnSpc>
                <a:spcPct val="150000"/>
              </a:lnSpc>
            </a:pPr>
            <a:r>
              <a:rPr lang="hu-HU" dirty="0" err="1"/>
              <a:t>required</a:t>
            </a:r>
            <a:r>
              <a:rPr lang="hu-HU" dirty="0"/>
              <a:t>: kötelező kitölteni</a:t>
            </a:r>
          </a:p>
          <a:p>
            <a:pPr lvl="1">
              <a:lnSpc>
                <a:spcPct val="150000"/>
              </a:lnSpc>
            </a:pPr>
            <a:r>
              <a:rPr lang="hu-HU" dirty="0" err="1"/>
              <a:t>minlength</a:t>
            </a:r>
            <a:r>
              <a:rPr lang="hu-HU" dirty="0"/>
              <a:t>: minimális karakterhossz</a:t>
            </a:r>
          </a:p>
          <a:p>
            <a:pPr lvl="1">
              <a:lnSpc>
                <a:spcPct val="150000"/>
              </a:lnSpc>
            </a:pPr>
            <a:r>
              <a:rPr lang="hu-HU" dirty="0" err="1"/>
              <a:t>maxlength</a:t>
            </a:r>
            <a:r>
              <a:rPr lang="hu-HU" dirty="0"/>
              <a:t>: maximális karakterhossz</a:t>
            </a:r>
          </a:p>
          <a:p>
            <a:pPr lvl="1">
              <a:lnSpc>
                <a:spcPct val="150000"/>
              </a:lnSpc>
            </a:pPr>
            <a:r>
              <a:rPr lang="hu-HU" dirty="0" err="1"/>
              <a:t>pattern</a:t>
            </a:r>
            <a:r>
              <a:rPr lang="hu-HU" dirty="0"/>
              <a:t>: reguláris kifejezés alapú minta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email: e-mail cím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492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CE93F6-3802-ADD0-F496-0558B9E4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 használata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C5673-CA0B-4395-A489-8AC179E90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544" y="4790108"/>
            <a:ext cx="6477000" cy="1628078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FormComponent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FormGroup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Validators.required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FormControl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Validators.min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Validators.max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0B602D9A-4E62-46D1-B690-D7DE7048DE3A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8467344" y="5559542"/>
            <a:ext cx="709032" cy="44606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F903AD-A93A-4C89-8233-00736EF206F8}"/>
              </a:ext>
            </a:extLst>
          </p:cNvPr>
          <p:cNvSpPr txBox="1">
            <a:spLocks/>
          </p:cNvSpPr>
          <p:nvPr/>
        </p:nvSpPr>
        <p:spPr bwMode="auto">
          <a:xfrm>
            <a:off x="9176376" y="5326684"/>
            <a:ext cx="1957968" cy="46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200" kern="0" dirty="0">
                <a:solidFill>
                  <a:schemeClr val="tx1"/>
                </a:solidFill>
              </a:rPr>
              <a:t>Reaktív űrlap esetén a modell helyezi fel a </a:t>
            </a:r>
            <a:r>
              <a:rPr lang="hu-HU" sz="1200" kern="0" dirty="0" err="1">
                <a:solidFill>
                  <a:schemeClr val="tx1"/>
                </a:solidFill>
              </a:rPr>
              <a:t>validátort</a:t>
            </a:r>
            <a:endParaRPr lang="hu-HU" sz="1200" kern="0" dirty="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81A063-97C1-4FFF-BF48-5175A9215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544" y="1811414"/>
            <a:ext cx="6477000" cy="2605128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#contactForm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"ngForm"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ngSubmit</a:t>
            </a:r>
            <a:r>
              <a:rPr lang="hu-HU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66BA137D-85D7-4E74-8E34-E2CB610A1DF3}"/>
              </a:ext>
            </a:extLst>
          </p:cNvPr>
          <p:cNvCxnSpPr/>
          <p:nvPr/>
        </p:nvCxnSpPr>
        <p:spPr bwMode="auto">
          <a:xfrm flipH="1">
            <a:off x="8089596" y="3113978"/>
            <a:ext cx="987348" cy="20417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307862-9DF8-4794-A40C-E37EBEB18AAC}"/>
              </a:ext>
            </a:extLst>
          </p:cNvPr>
          <p:cNvSpPr txBox="1">
            <a:spLocks/>
          </p:cNvSpPr>
          <p:nvPr/>
        </p:nvSpPr>
        <p:spPr bwMode="auto">
          <a:xfrm>
            <a:off x="8947776" y="2836480"/>
            <a:ext cx="1957968" cy="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200" kern="0" dirty="0">
                <a:solidFill>
                  <a:schemeClr val="tx1"/>
                </a:solidFill>
              </a:rPr>
              <a:t>Sablon-vezérlet űrlap esetén a sablon határozza meg a </a:t>
            </a:r>
            <a:r>
              <a:rPr lang="hu-HU" sz="1200" kern="0" dirty="0" err="1">
                <a:solidFill>
                  <a:schemeClr val="tx1"/>
                </a:solidFill>
              </a:rPr>
              <a:t>validátorokat</a:t>
            </a:r>
            <a:r>
              <a:rPr lang="hu-HU" sz="1200" kern="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529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C737DC-5A3B-DC64-2191-DB7B04C5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Saját </a:t>
            </a:r>
            <a:r>
              <a:rPr lang="hu-HU" dirty="0" err="1"/>
              <a:t>validátor</a:t>
            </a:r>
            <a:r>
              <a:rPr lang="hu-HU" dirty="0"/>
              <a:t> 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11EBFE-DF7C-0A9C-618B-6B6D992D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/>
              <a:t>Saját </a:t>
            </a:r>
            <a:r>
              <a:rPr lang="hu-HU" dirty="0" err="1"/>
              <a:t>Angular</a:t>
            </a:r>
            <a:r>
              <a:rPr lang="hu-HU" dirty="0"/>
              <a:t> direktívát kell készíteni, amely megvalósítja a </a:t>
            </a:r>
            <a:r>
              <a:rPr lang="hu-HU" dirty="0" err="1"/>
              <a:t>Validator</a:t>
            </a:r>
            <a:r>
              <a:rPr lang="hu-HU" dirty="0"/>
              <a:t> </a:t>
            </a:r>
            <a:r>
              <a:rPr lang="hu-HU" dirty="0" err="1"/>
              <a:t>interfacet</a:t>
            </a:r>
            <a:r>
              <a:rPr lang="hu-HU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hu-HU" dirty="0" err="1"/>
              <a:t>validate</a:t>
            </a:r>
            <a:r>
              <a:rPr lang="hu-HU" dirty="0"/>
              <a:t> metódus: </a:t>
            </a:r>
          </a:p>
          <a:p>
            <a:pPr lvl="1" algn="just">
              <a:lnSpc>
                <a:spcPct val="150000"/>
              </a:lnSpc>
            </a:pPr>
            <a:r>
              <a:rPr lang="hu-HU" dirty="0"/>
              <a:t>paraméterben kap egy </a:t>
            </a:r>
            <a:r>
              <a:rPr lang="hu-HU" dirty="0" err="1"/>
              <a:t>FormControl</a:t>
            </a:r>
            <a:r>
              <a:rPr lang="hu-HU" dirty="0"/>
              <a:t>-t </a:t>
            </a:r>
          </a:p>
          <a:p>
            <a:pPr lvl="1" algn="just">
              <a:lnSpc>
                <a:spcPct val="150000"/>
              </a:lnSpc>
            </a:pPr>
            <a:r>
              <a:rPr lang="hu-HU" dirty="0"/>
              <a:t>null-t ad vissza, ha az adat </a:t>
            </a:r>
            <a:r>
              <a:rPr lang="hu-HU" dirty="0" err="1"/>
              <a:t>valid</a:t>
            </a:r>
            <a:endParaRPr lang="hu-HU" dirty="0"/>
          </a:p>
          <a:p>
            <a:pPr lvl="1" algn="just">
              <a:lnSpc>
                <a:spcPct val="150000"/>
              </a:lnSpc>
            </a:pPr>
            <a:r>
              <a:rPr lang="hu-HU" dirty="0"/>
              <a:t>Hibát ad vissza, ha az adat nem helyes </a:t>
            </a:r>
          </a:p>
          <a:p>
            <a:endParaRPr lang="hu-HU" dirty="0"/>
          </a:p>
        </p:txBody>
      </p:sp>
      <p:sp>
        <p:nvSpPr>
          <p:cNvPr id="4" name="Szövegdoboz 8">
            <a:extLst>
              <a:ext uri="{FF2B5EF4-FFF2-40B4-BE49-F238E27FC236}">
                <a16:creationId xmlns:a16="http://schemas.microsoft.com/office/drawing/2014/main" id="{D5BFE1CD-7F91-36FE-CBE1-258FD74315F7}"/>
              </a:ext>
            </a:extLst>
          </p:cNvPr>
          <p:cNvSpPr txBox="1"/>
          <p:nvPr/>
        </p:nvSpPr>
        <p:spPr>
          <a:xfrm>
            <a:off x="1780032" y="5267235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hu-H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AbstractControl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ValidationErrors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null</a:t>
            </a:r>
          </a:p>
          <a:p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registerOnValidatorChange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hu-H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)?: </a:t>
            </a:r>
            <a:r>
              <a:rPr lang="hu-H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endParaRPr lang="hu-H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4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560E-613C-7923-D360-535F100A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Űrlapok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B4525F-8E2D-C44E-9C53-473CBD0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/>
              <a:t>Űrlapok segítségével támogatjuk a felhasználói adatbevitelt. </a:t>
            </a:r>
            <a:r>
              <a:rPr lang="hu-HU" dirty="0">
                <a:sym typeface="Wingdings" panose="05000000000000000000" pitchFamily="2" charset="2"/>
              </a:rPr>
              <a:t> Az adatokban nem bízunk meg, azokat </a:t>
            </a:r>
            <a:r>
              <a:rPr lang="hu-HU" dirty="0" err="1">
                <a:sym typeface="Wingdings" panose="05000000000000000000" pitchFamily="2" charset="2"/>
              </a:rPr>
              <a:t>validálni</a:t>
            </a:r>
            <a:r>
              <a:rPr lang="hu-HU" dirty="0">
                <a:sym typeface="Wingdings" panose="05000000000000000000" pitchFamily="2" charset="2"/>
              </a:rPr>
              <a:t> kell. </a:t>
            </a:r>
          </a:p>
          <a:p>
            <a:pPr lvl="1" algn="just"/>
            <a:r>
              <a:rPr lang="hu-HU" dirty="0">
                <a:sym typeface="Wingdings" panose="05000000000000000000" pitchFamily="2" charset="2"/>
              </a:rPr>
              <a:t>Az űrlapkezelés során képesnek kell lenni az adatok kezelésére és </a:t>
            </a:r>
            <a:r>
              <a:rPr lang="hu-HU" dirty="0" err="1">
                <a:sym typeface="Wingdings" panose="05000000000000000000" pitchFamily="2" charset="2"/>
              </a:rPr>
              <a:t>validálására</a:t>
            </a:r>
            <a:r>
              <a:rPr lang="hu-HU" dirty="0">
                <a:sym typeface="Wingdings" panose="05000000000000000000" pitchFamily="2" charset="2"/>
              </a:rPr>
              <a:t>.</a:t>
            </a:r>
            <a:endParaRPr lang="hu-HU" dirty="0"/>
          </a:p>
          <a:p>
            <a:pPr algn="just"/>
            <a:r>
              <a:rPr lang="hu-HU" dirty="0" err="1"/>
              <a:t>Angular</a:t>
            </a:r>
            <a:r>
              <a:rPr lang="hu-HU" dirty="0"/>
              <a:t> űrlapkezelési megközelítés:</a:t>
            </a:r>
          </a:p>
          <a:p>
            <a:pPr lvl="1" algn="just"/>
            <a:r>
              <a:rPr lang="hu-HU" dirty="0" err="1"/>
              <a:t>model</a:t>
            </a:r>
            <a:r>
              <a:rPr lang="hu-HU" dirty="0"/>
              <a:t> vezérelt/reaktív (</a:t>
            </a:r>
            <a:r>
              <a:rPr lang="hu-HU" dirty="0" err="1"/>
              <a:t>model-driven</a:t>
            </a:r>
            <a:r>
              <a:rPr lang="hu-HU" dirty="0"/>
              <a:t>): közvetlen hozzáférés az űrlapobjektum modellhez</a:t>
            </a:r>
          </a:p>
          <a:p>
            <a:pPr lvl="1" algn="just"/>
            <a:r>
              <a:rPr lang="hu-HU" dirty="0"/>
              <a:t>sablon vezérelt (</a:t>
            </a:r>
            <a:r>
              <a:rPr lang="hu-HU" dirty="0" err="1"/>
              <a:t>template-driven</a:t>
            </a:r>
            <a:r>
              <a:rPr lang="hu-HU" dirty="0"/>
              <a:t>): az űrlap logikája az űrlap sablonjában kerül implementálásra</a:t>
            </a:r>
          </a:p>
        </p:txBody>
      </p:sp>
    </p:spTree>
    <p:extLst>
      <p:ext uri="{BB962C8B-B14F-4D97-AF65-F5344CB8AC3E}">
        <p14:creationId xmlns:p14="http://schemas.microsoft.com/office/powerpoint/2010/main" val="3228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952175-EF6B-4A3F-A7A5-C701EEAD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 vezérelt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vezérelt űrlapok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DFEA2DC-D188-6FF8-BA76-1B6612A7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717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365922-3BB9-C4CF-0E0A-46A6243C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Űrlapok reprezentálása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B0AB6D-16E9-9884-E4CC-BFD00460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b="1" dirty="0" err="1"/>
              <a:t>AbstractControl</a:t>
            </a:r>
            <a:r>
              <a:rPr lang="hu-HU" dirty="0"/>
              <a:t>: űrlapelem közös őse, biztosítja a közös felületet.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b="1" dirty="0" err="1"/>
              <a:t>FormControl</a:t>
            </a:r>
            <a:r>
              <a:rPr lang="hu-HU" dirty="0"/>
              <a:t>: egy egyszerű beviteli mező, a hozzá kapcsolódó összes adatával.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b="1" dirty="0" err="1"/>
              <a:t>FormGroup</a:t>
            </a:r>
            <a:r>
              <a:rPr lang="hu-HU" dirty="0"/>
              <a:t>: </a:t>
            </a:r>
            <a:r>
              <a:rPr lang="hu-HU" dirty="0" err="1"/>
              <a:t>FormControl</a:t>
            </a:r>
            <a:r>
              <a:rPr lang="hu-HU" dirty="0"/>
              <a:t> típusú elemek gyűjteménye, egységes kezelést biztosít. Támogatja a beágyazást (belső csoport vagy tömb).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b="1" dirty="0" err="1"/>
              <a:t>FormArray</a:t>
            </a:r>
            <a:r>
              <a:rPr lang="hu-HU" dirty="0"/>
              <a:t>: </a:t>
            </a:r>
            <a:r>
              <a:rPr lang="hu-HU" dirty="0" err="1"/>
              <a:t>FormControl</a:t>
            </a:r>
            <a:r>
              <a:rPr lang="hu-HU" dirty="0"/>
              <a:t> elemek tömbje, hasonló a </a:t>
            </a:r>
            <a:r>
              <a:rPr lang="hu-HU" dirty="0" err="1"/>
              <a:t>FormGrouphoz</a:t>
            </a:r>
            <a:r>
              <a:rPr lang="hu-HU" dirty="0"/>
              <a:t>, de tömbként reprezentálja a gyűjtemény. Támogatja a beágyazást (belső csoport vagy tömb). Dinamikus űrlapkészítésnél használjuk.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814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089884-B00D-5EF5-8E01-B1B91EC5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Űrlapok </a:t>
            </a:r>
            <a:r>
              <a:rPr lang="hu-HU" dirty="0" err="1"/>
              <a:t>reprezenetálása</a:t>
            </a:r>
            <a:endParaRPr lang="hu-H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D775BA-6F74-4A6D-8AE1-99DF36E5D253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6" y="1638300"/>
            <a:ext cx="822157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B2149B4A-4515-4224-990E-5CC60B881987}"/>
              </a:ext>
            </a:extLst>
          </p:cNvPr>
          <p:cNvCxnSpPr/>
          <p:nvPr/>
        </p:nvCxnSpPr>
        <p:spPr bwMode="auto">
          <a:xfrm flipH="1">
            <a:off x="5769864" y="2722895"/>
            <a:ext cx="1752600" cy="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092467-47CB-4CA5-9032-3931E6696D97}"/>
              </a:ext>
            </a:extLst>
          </p:cNvPr>
          <p:cNvSpPr txBox="1">
            <a:spLocks/>
          </p:cNvSpPr>
          <p:nvPr/>
        </p:nvSpPr>
        <p:spPr bwMode="auto">
          <a:xfrm>
            <a:off x="7370064" y="2411282"/>
            <a:ext cx="2438400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validáció minden űrlapelemnél lekérdezhető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E1955-E862-4D61-AF15-CA137CE609E8}"/>
              </a:ext>
            </a:extLst>
          </p:cNvPr>
          <p:cNvSpPr txBox="1">
            <a:spLocks/>
          </p:cNvSpPr>
          <p:nvPr/>
        </p:nvSpPr>
        <p:spPr bwMode="auto">
          <a:xfrm>
            <a:off x="7065264" y="3311429"/>
            <a:ext cx="2438400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az értékek lekérdezhetőek</a:t>
            </a: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736519B2-F3D2-412B-83BF-00A591BE9DC1}"/>
              </a:ext>
            </a:extLst>
          </p:cNvPr>
          <p:cNvCxnSpPr/>
          <p:nvPr/>
        </p:nvCxnSpPr>
        <p:spPr bwMode="auto">
          <a:xfrm flipH="1" flipV="1">
            <a:off x="6096000" y="3130997"/>
            <a:ext cx="1414346" cy="246564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4448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B939D6-552E-DFC1-67A4-5836045B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 vezérelt űrlapok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CB2909-CD64-B1BF-D38E-636DE64B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Egyszerű űrlapkészítési technika. </a:t>
            </a:r>
          </a:p>
          <a:p>
            <a:pPr algn="just"/>
            <a:r>
              <a:rPr lang="hu-HU" dirty="0"/>
              <a:t>Az űrlap modell implicit módon kerül a komponens osztályba.</a:t>
            </a:r>
          </a:p>
          <a:p>
            <a:pPr algn="just"/>
            <a:r>
              <a:rPr lang="hu-HU" dirty="0"/>
              <a:t>A sablonban az </a:t>
            </a:r>
            <a:r>
              <a:rPr lang="hu-HU" dirty="0" err="1"/>
              <a:t>ngModel</a:t>
            </a:r>
            <a:r>
              <a:rPr lang="hu-HU" dirty="0"/>
              <a:t> direktíva hozza létre és kezeli a </a:t>
            </a:r>
            <a:r>
              <a:rPr lang="hu-HU" dirty="0" err="1"/>
              <a:t>FormControl</a:t>
            </a:r>
            <a:r>
              <a:rPr lang="hu-HU" dirty="0"/>
              <a:t> példányt az adott elem esetén.</a:t>
            </a:r>
          </a:p>
          <a:p>
            <a:pPr algn="just"/>
            <a:r>
              <a:rPr lang="hu-HU" dirty="0"/>
              <a:t>Közvetett kapcsolat a </a:t>
            </a:r>
            <a:r>
              <a:rPr lang="hu-HU" dirty="0" err="1"/>
              <a:t>FormControl</a:t>
            </a:r>
            <a:r>
              <a:rPr lang="hu-HU" dirty="0"/>
              <a:t> példánnyal az </a:t>
            </a:r>
            <a:r>
              <a:rPr lang="hu-HU" dirty="0" err="1"/>
              <a:t>ngModel</a:t>
            </a:r>
            <a:r>
              <a:rPr lang="hu-HU" dirty="0"/>
              <a:t>-en keresztül.</a:t>
            </a:r>
          </a:p>
          <a:p>
            <a:pPr algn="just"/>
            <a:r>
              <a:rPr lang="hu-HU" dirty="0"/>
              <a:t>A sablonban leírt direktívák és attribútumok segítségével határozzuk meg a viselkedést és validációt.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656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9FE431-31E2-26CA-E70A-0B87A2D7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</a:t>
            </a:r>
            <a:r>
              <a:rPr lang="en-US" dirty="0"/>
              <a:t> v</a:t>
            </a:r>
            <a:r>
              <a:rPr lang="hu-HU" dirty="0" err="1"/>
              <a:t>ezérelt</a:t>
            </a:r>
            <a:r>
              <a:rPr lang="hu-HU" dirty="0"/>
              <a:t> űrlap példa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CE5EF-B88E-476B-9A06-A6552505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516" y="2462875"/>
            <a:ext cx="7543800" cy="28956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#contactForm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"ngForm"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ngSubmit</a:t>
            </a:r>
            <a:r>
              <a:rPr lang="hu-HU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u-HU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hu-HU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06B8E869-7145-404B-AFEA-4EE8CEFA11D5}"/>
              </a:ext>
            </a:extLst>
          </p:cNvPr>
          <p:cNvCxnSpPr/>
          <p:nvPr/>
        </p:nvCxnSpPr>
        <p:spPr bwMode="auto">
          <a:xfrm>
            <a:off x="3976116" y="2171700"/>
            <a:ext cx="876300" cy="3048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A99A6A29-6B5C-49D2-B16F-82DAA6D70FD2}"/>
              </a:ext>
            </a:extLst>
          </p:cNvPr>
          <p:cNvCxnSpPr/>
          <p:nvPr/>
        </p:nvCxnSpPr>
        <p:spPr bwMode="auto">
          <a:xfrm flipH="1">
            <a:off x="8243316" y="2254712"/>
            <a:ext cx="512027" cy="22178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828F6B26-F8ED-4FD6-B930-C0A06E7942E8}"/>
              </a:ext>
            </a:extLst>
          </p:cNvPr>
          <p:cNvCxnSpPr/>
          <p:nvPr/>
        </p:nvCxnSpPr>
        <p:spPr bwMode="auto">
          <a:xfrm flipH="1" flipV="1">
            <a:off x="7671816" y="4367875"/>
            <a:ext cx="1083527" cy="1821989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76556B66-15F0-4D43-BDB3-5515C6E8426C}"/>
              </a:ext>
            </a:extLst>
          </p:cNvPr>
          <p:cNvCxnSpPr/>
          <p:nvPr/>
        </p:nvCxnSpPr>
        <p:spPr bwMode="auto">
          <a:xfrm flipH="1" flipV="1">
            <a:off x="7824216" y="3453475"/>
            <a:ext cx="931127" cy="273638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B30AC1-BE84-4406-9345-E40E820C4FD5}"/>
              </a:ext>
            </a:extLst>
          </p:cNvPr>
          <p:cNvSpPr txBox="1">
            <a:spLocks/>
          </p:cNvSpPr>
          <p:nvPr/>
        </p:nvSpPr>
        <p:spPr bwMode="auto">
          <a:xfrm>
            <a:off x="1600200" y="1548475"/>
            <a:ext cx="4495800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A sablonvezérlés űrlap létrehozza az </a:t>
            </a:r>
            <a:r>
              <a:rPr lang="hu-HU" sz="1600" kern="0" dirty="0" err="1">
                <a:solidFill>
                  <a:schemeClr val="tx1"/>
                </a:solidFill>
              </a:rPr>
              <a:t>ngForm</a:t>
            </a:r>
            <a:r>
              <a:rPr lang="hu-HU" sz="1600" kern="0" dirty="0">
                <a:solidFill>
                  <a:schemeClr val="tx1"/>
                </a:solidFill>
              </a:rPr>
              <a:t>-ot. Mi elnevezzük nézetváltozóval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8851D3-C86D-4C8D-8699-A71DD3CD1B96}"/>
              </a:ext>
            </a:extLst>
          </p:cNvPr>
          <p:cNvSpPr txBox="1">
            <a:spLocks/>
          </p:cNvSpPr>
          <p:nvPr/>
        </p:nvSpPr>
        <p:spPr bwMode="auto">
          <a:xfrm>
            <a:off x="6989027" y="1631487"/>
            <a:ext cx="3276599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 err="1">
                <a:solidFill>
                  <a:schemeClr val="tx1"/>
                </a:solidFill>
              </a:rPr>
              <a:t>Submit</a:t>
            </a:r>
            <a:r>
              <a:rPr lang="hu-HU" sz="1600" kern="0" dirty="0">
                <a:solidFill>
                  <a:schemeClr val="tx1"/>
                </a:solidFill>
              </a:rPr>
              <a:t> eseményre átadjuk az űrlapot (</a:t>
            </a:r>
            <a:r>
              <a:rPr lang="hu-HU" sz="1600" kern="0" dirty="0" err="1">
                <a:solidFill>
                  <a:schemeClr val="tx1"/>
                </a:solidFill>
              </a:rPr>
              <a:t>FormGroup</a:t>
            </a:r>
            <a:r>
              <a:rPr lang="hu-HU" sz="1600" kern="0" dirty="0">
                <a:solidFill>
                  <a:schemeClr val="tx1"/>
                </a:solidFill>
              </a:rPr>
              <a:t> példány).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25F9DE-B2BE-42A1-9278-E745C9364F9D}"/>
              </a:ext>
            </a:extLst>
          </p:cNvPr>
          <p:cNvSpPr txBox="1">
            <a:spLocks/>
          </p:cNvSpPr>
          <p:nvPr/>
        </p:nvSpPr>
        <p:spPr bwMode="auto">
          <a:xfrm>
            <a:off x="6989027" y="6189863"/>
            <a:ext cx="3276599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Létrehozzuk az </a:t>
            </a:r>
            <a:r>
              <a:rPr lang="hu-HU" sz="1600" kern="0" dirty="0" err="1">
                <a:solidFill>
                  <a:schemeClr val="tx1"/>
                </a:solidFill>
              </a:rPr>
              <a:t>FormControl</a:t>
            </a:r>
            <a:r>
              <a:rPr lang="hu-HU" sz="1600" kern="0" dirty="0">
                <a:solidFill>
                  <a:schemeClr val="tx1"/>
                </a:solidFill>
              </a:rPr>
              <a:t> elemeket az űrlapon</a:t>
            </a:r>
          </a:p>
        </p:txBody>
      </p:sp>
    </p:spTree>
    <p:extLst>
      <p:ext uri="{BB962C8B-B14F-4D97-AF65-F5344CB8AC3E}">
        <p14:creationId xmlns:p14="http://schemas.microsoft.com/office/powerpoint/2010/main" val="105387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D2BDE3-82AE-3D4C-9D34-5B6C36F2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Reaktív űrlapok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5D4FB5-4264-BB8E-5008-B879FABC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hu-HU" dirty="0"/>
              <a:t>Az űrlap modell explicit módon a komponens osztályba kerül.</a:t>
            </a:r>
          </a:p>
          <a:p>
            <a:pPr algn="just">
              <a:lnSpc>
                <a:spcPct val="150000"/>
              </a:lnSpc>
            </a:pPr>
            <a:r>
              <a:rPr lang="hu-HU" dirty="0"/>
              <a:t>A sablonban a </a:t>
            </a:r>
            <a:r>
              <a:rPr lang="hu-HU" i="1" dirty="0"/>
              <a:t>[</a:t>
            </a:r>
            <a:r>
              <a:rPr lang="hu-HU" i="1" dirty="0" err="1"/>
              <a:t>formControl</a:t>
            </a:r>
            <a:r>
              <a:rPr lang="hu-HU" i="1" dirty="0"/>
              <a:t>]</a:t>
            </a:r>
            <a:r>
              <a:rPr lang="hu-HU" dirty="0"/>
              <a:t> direktíva közvetlenül hivatkozza az űrlap modellt.</a:t>
            </a:r>
          </a:p>
          <a:p>
            <a:pPr algn="just">
              <a:lnSpc>
                <a:spcPct val="150000"/>
              </a:lnSpc>
            </a:pPr>
            <a:r>
              <a:rPr lang="hu-HU" dirty="0"/>
              <a:t>Közvetlen kapcsolat a </a:t>
            </a:r>
            <a:r>
              <a:rPr lang="hu-HU" dirty="0" err="1"/>
              <a:t>FormControl</a:t>
            </a:r>
            <a:r>
              <a:rPr lang="hu-HU" dirty="0"/>
              <a:t> példánnyal, folyamatosan kezeljük a változásokat. 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18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A56C85-21C3-E605-9D1E-20115B30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Reaktív űrlapok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57171E-891B-96F7-A311-2D7DDEA7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hu-HU" dirty="0"/>
              <a:t>Az űrlaphoz kapcsolódó elemeket és validációs szabályokat a komponens osztályban definiáljuk. Majd kötjük a </a:t>
            </a:r>
            <a:r>
              <a:rPr lang="hu-HU" dirty="0" err="1"/>
              <a:t>template</a:t>
            </a:r>
            <a:r>
              <a:rPr lang="en-US" dirty="0"/>
              <a:t>-</a:t>
            </a:r>
            <a:r>
              <a:rPr lang="hu-HU" dirty="0" err="1"/>
              <a:t>hez</a:t>
            </a:r>
            <a:r>
              <a:rPr lang="hu-HU" dirty="0"/>
              <a:t> az űrlapot. </a:t>
            </a:r>
          </a:p>
          <a:p>
            <a:pPr algn="just">
              <a:lnSpc>
                <a:spcPct val="150000"/>
              </a:lnSpc>
            </a:pPr>
            <a:r>
              <a:rPr lang="hu-HU" dirty="0"/>
              <a:t>Lépések:</a:t>
            </a:r>
          </a:p>
          <a:p>
            <a:pPr marL="801687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dirty="0" err="1"/>
              <a:t>ReactiveFormsModule</a:t>
            </a:r>
            <a:r>
              <a:rPr lang="hu-HU" dirty="0"/>
              <a:t> importálása </a:t>
            </a:r>
          </a:p>
          <a:p>
            <a:pPr marL="801687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készítése a komponens osztályban</a:t>
            </a:r>
          </a:p>
          <a:p>
            <a:pPr marL="801687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Űrlap elkészítése </a:t>
            </a:r>
          </a:p>
          <a:p>
            <a:pPr marL="801687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Űrlap kötése a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Modelhez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983962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54</TotalTime>
  <Words>859</Words>
  <Application>Microsoft Office PowerPoint</Application>
  <PresentationFormat>Szélesvásznú</PresentationFormat>
  <Paragraphs>110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Consolas</vt:lpstr>
      <vt:lpstr>Franklin Gothic Book</vt:lpstr>
      <vt:lpstr>Wingdings</vt:lpstr>
      <vt:lpstr>Körülvágás</vt:lpstr>
      <vt:lpstr>Webprogramozás iv.</vt:lpstr>
      <vt:lpstr>Űrlapok</vt:lpstr>
      <vt:lpstr>Sablon vezérelt vs model vezérelt űrlapok</vt:lpstr>
      <vt:lpstr>Űrlapok reprezentálása</vt:lpstr>
      <vt:lpstr>Űrlapok reprezenetálása</vt:lpstr>
      <vt:lpstr>Sablon vezérelt űrlapok</vt:lpstr>
      <vt:lpstr>Sablon vezérelt űrlap példa</vt:lpstr>
      <vt:lpstr>Reaktív űrlapok</vt:lpstr>
      <vt:lpstr>Reaktív űrlapok</vt:lpstr>
      <vt:lpstr>Űrlap helyességének ellenőrzése</vt:lpstr>
      <vt:lpstr>Reaktív űrlap példa</vt:lpstr>
      <vt:lpstr>Validáció</vt:lpstr>
      <vt:lpstr>Validáció használata</vt:lpstr>
      <vt:lpstr>Saját validátor készítése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Anikó Apró</dc:creator>
  <cp:lastModifiedBy>Anikó Apró</cp:lastModifiedBy>
  <cp:revision>7</cp:revision>
  <dcterms:created xsi:type="dcterms:W3CDTF">2025-09-22T12:31:45Z</dcterms:created>
  <dcterms:modified xsi:type="dcterms:W3CDTF">2025-10-03T11:23:51Z</dcterms:modified>
</cp:coreProperties>
</file>