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25349C-7101-CA3D-CE18-D28782D4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694712"/>
            <a:ext cx="8361229" cy="984959"/>
          </a:xfrm>
        </p:spPr>
        <p:txBody>
          <a:bodyPr/>
          <a:lstStyle/>
          <a:p>
            <a:r>
              <a:rPr lang="hu-HU" sz="6000" dirty="0"/>
              <a:t>Webprogramozás iv.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4974CA-70EC-47ED-0BD1-456A872C3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Apró Anikó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AC371D5-0876-24B8-141D-2D54F7DDB237}"/>
              </a:ext>
            </a:extLst>
          </p:cNvPr>
          <p:cNvSpPr txBox="1"/>
          <p:nvPr/>
        </p:nvSpPr>
        <p:spPr>
          <a:xfrm>
            <a:off x="3474720" y="2816352"/>
            <a:ext cx="567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REST szolgáltatás hívása</a:t>
            </a:r>
          </a:p>
        </p:txBody>
      </p:sp>
    </p:spTree>
    <p:extLst>
      <p:ext uri="{BB962C8B-B14F-4D97-AF65-F5344CB8AC3E}">
        <p14:creationId xmlns:p14="http://schemas.microsoft.com/office/powerpoint/2010/main" val="72240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49560E-613C-7923-D360-535F100A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Szolgáltatások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B4525F-8E2D-C44E-9C53-473CBD06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dirty="0"/>
              <a:t>A szolgáltatás egy </a:t>
            </a:r>
            <a:r>
              <a:rPr lang="hu-HU" dirty="0" err="1"/>
              <a:t>újrafelhasználható</a:t>
            </a:r>
            <a:r>
              <a:rPr lang="hu-HU" dirty="0"/>
              <a:t> kód egy meghatározott cél végrehajtására. </a:t>
            </a:r>
          </a:p>
          <a:p>
            <a:pPr algn="just"/>
            <a:r>
              <a:rPr lang="hu-HU" dirty="0"/>
              <a:t>Tulajdonképpen az </a:t>
            </a:r>
            <a:r>
              <a:rPr lang="hu-HU" dirty="0" err="1"/>
              <a:t>Angular</a:t>
            </a:r>
            <a:r>
              <a:rPr lang="hu-HU" dirty="0"/>
              <a:t> szolgáltatás egyszerűen egy </a:t>
            </a:r>
            <a:r>
              <a:rPr lang="hu-HU" dirty="0" err="1"/>
              <a:t>Javascript</a:t>
            </a:r>
            <a:r>
              <a:rPr lang="hu-HU" dirty="0"/>
              <a:t> függvény. </a:t>
            </a:r>
          </a:p>
          <a:p>
            <a:pPr algn="just"/>
            <a:r>
              <a:rPr lang="hu-HU" dirty="0"/>
              <a:t>Minden elemtől független, egy-egy jól </a:t>
            </a:r>
            <a:r>
              <a:rPr lang="hu-HU" dirty="0" err="1"/>
              <a:t>körülhatárolható</a:t>
            </a:r>
            <a:r>
              <a:rPr lang="hu-HU" dirty="0"/>
              <a:t> funkcionalitást ír le.</a:t>
            </a:r>
          </a:p>
          <a:p>
            <a:pPr algn="just"/>
            <a:r>
              <a:rPr lang="hu-HU" dirty="0"/>
              <a:t>Előnyei</a:t>
            </a:r>
          </a:p>
          <a:p>
            <a:pPr lvl="1" algn="just"/>
            <a:r>
              <a:rPr lang="hu-HU" dirty="0"/>
              <a:t>A szolgáltatások tesztelése egyszerűbb.</a:t>
            </a:r>
          </a:p>
          <a:p>
            <a:pPr lvl="1" algn="just"/>
            <a:r>
              <a:rPr lang="hu-HU" dirty="0"/>
              <a:t>Könnyebb a hibakeresés.</a:t>
            </a:r>
          </a:p>
          <a:p>
            <a:pPr lvl="1" algn="just"/>
            <a:r>
              <a:rPr lang="hu-HU" dirty="0"/>
              <a:t>A szolgáltatást bárhol használhatjuk.</a:t>
            </a:r>
          </a:p>
          <a:p>
            <a:pPr algn="just"/>
            <a:r>
              <a:rPr lang="hu-HU" dirty="0"/>
              <a:t>Például naplózás, vagy API hívás.</a:t>
            </a:r>
          </a:p>
        </p:txBody>
      </p:sp>
    </p:spTree>
    <p:extLst>
      <p:ext uri="{BB962C8B-B14F-4D97-AF65-F5344CB8AC3E}">
        <p14:creationId xmlns:p14="http://schemas.microsoft.com/office/powerpoint/2010/main" val="32282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7B97D4-936E-FE57-7DF7-FB0CA28A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HTTPClient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2AE60B-7A16-9DC3-CC6A-1C73A0670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 </a:t>
            </a:r>
            <a:r>
              <a:rPr lang="hu-HU" dirty="0" err="1"/>
              <a:t>HttpClient</a:t>
            </a:r>
            <a:r>
              <a:rPr lang="hu-HU" dirty="0"/>
              <a:t> egy különálló modell, amely az </a:t>
            </a:r>
            <a:r>
              <a:rPr lang="hu-HU" i="1" dirty="0"/>
              <a:t>@angular/common/http </a:t>
            </a:r>
            <a:r>
              <a:rPr lang="hu-HU" dirty="0"/>
              <a:t>csomagban érhető el.</a:t>
            </a:r>
          </a:p>
          <a:p>
            <a:pPr algn="just"/>
            <a:r>
              <a:rPr lang="hu-HU" dirty="0"/>
              <a:t>Szolgáltatásként valósul meg, injektálni kell a komponens konstruktorában.</a:t>
            </a:r>
          </a:p>
          <a:p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F2BF6-8651-C2C1-CC71-F918C3C9A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429000"/>
            <a:ext cx="6248400" cy="3220719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common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/http'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@Component({...})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UsersComponent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b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446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39ECDA-0C4D-84CF-65DD-F5E95982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HttpClient</a:t>
            </a:r>
            <a:r>
              <a:rPr lang="hu-HU" dirty="0"/>
              <a:t> metódus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430228-5A7D-40D2-6FB1-7381F2A6E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 </a:t>
            </a:r>
            <a:r>
              <a:rPr lang="hu-HU" dirty="0" err="1"/>
              <a:t>HttpClient</a:t>
            </a:r>
            <a:r>
              <a:rPr lang="hu-HU" dirty="0"/>
              <a:t> minden http módszerhez kiajánl egy metódust.</a:t>
            </a:r>
          </a:p>
          <a:p>
            <a:pPr lvl="1" algn="just"/>
            <a:r>
              <a:rPr lang="hu-HU" dirty="0"/>
              <a:t>Az első paramétere a végpont.</a:t>
            </a:r>
          </a:p>
          <a:p>
            <a:pPr lvl="1" algn="just"/>
            <a:r>
              <a:rPr lang="hu-HU" dirty="0"/>
              <a:t>A második paraméterben pedig a kiegészítő adatokat adjuk meg (tartalom, fejléc, stb.)</a:t>
            </a:r>
          </a:p>
          <a:p>
            <a:pPr algn="just"/>
            <a:r>
              <a:rPr lang="hu-HU" dirty="0"/>
              <a:t>A metódus végrehajtása aszinkron: </a:t>
            </a:r>
          </a:p>
          <a:p>
            <a:pPr lvl="1" algn="just"/>
            <a:r>
              <a:rPr lang="hu-HU" dirty="0"/>
              <a:t>Nem azonnal kerül végrehajtásra.</a:t>
            </a:r>
          </a:p>
          <a:p>
            <a:pPr lvl="1" algn="just"/>
            <a:r>
              <a:rPr lang="hu-HU" dirty="0"/>
              <a:t>Feliratkozhatunk és a kérés végrehajtás után megkapjuk az eredményt.</a:t>
            </a:r>
          </a:p>
          <a:p>
            <a:pPr algn="just"/>
            <a:r>
              <a:rPr lang="hu-HU" dirty="0"/>
              <a:t>Haladó szinten a kapott eredményt van lehetőség a lekérdezés során szűrni és transzformálni.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306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14DA7-B41C-B384-EFBA-2AD62816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HttpClient</a:t>
            </a:r>
            <a:r>
              <a:rPr lang="hu-HU" dirty="0"/>
              <a:t> példa – GET kérés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CFC63-87BD-BA38-405A-B0CB54491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160" y="2150618"/>
            <a:ext cx="6400800" cy="332486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loadData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API_URL = 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'https://dummyjson.com/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.httpClient.get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(API_URL)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.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{},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complete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()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16436C08-669F-D6DC-7450-2F46432E6EE5}"/>
              </a:ext>
            </a:extLst>
          </p:cNvPr>
          <p:cNvCxnSpPr/>
          <p:nvPr/>
        </p:nvCxnSpPr>
        <p:spPr bwMode="auto">
          <a:xfrm flipH="1">
            <a:off x="6309360" y="1652146"/>
            <a:ext cx="1828800" cy="1627502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7455F9-D520-4A3B-58DF-3C98B6B352A9}"/>
              </a:ext>
            </a:extLst>
          </p:cNvPr>
          <p:cNvSpPr txBox="1">
            <a:spLocks/>
          </p:cNvSpPr>
          <p:nvPr/>
        </p:nvSpPr>
        <p:spPr bwMode="auto">
          <a:xfrm>
            <a:off x="8008992" y="1374648"/>
            <a:ext cx="1957968" cy="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200" kern="0" dirty="0">
                <a:solidFill>
                  <a:schemeClr val="tx1"/>
                </a:solidFill>
              </a:rPr>
              <a:t>Megfogalmazunk egy GET kérést az adott végpontra</a:t>
            </a:r>
          </a:p>
        </p:txBody>
      </p:sp>
      <p:cxnSp>
        <p:nvCxnSpPr>
          <p:cNvPr id="7" name="Straight Arrow Connector 9">
            <a:extLst>
              <a:ext uri="{FF2B5EF4-FFF2-40B4-BE49-F238E27FC236}">
                <a16:creationId xmlns:a16="http://schemas.microsoft.com/office/drawing/2014/main" id="{39E34C5D-5A22-9AE9-D07F-10F88E22159D}"/>
              </a:ext>
            </a:extLst>
          </p:cNvPr>
          <p:cNvCxnSpPr>
            <a:stCxn id="8" idx="0"/>
          </p:cNvCxnSpPr>
          <p:nvPr/>
        </p:nvCxnSpPr>
        <p:spPr bwMode="auto">
          <a:xfrm flipV="1">
            <a:off x="3337560" y="3736848"/>
            <a:ext cx="1371600" cy="1974420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D38E15-2688-F1A3-508B-F266CCB0EBB4}"/>
              </a:ext>
            </a:extLst>
          </p:cNvPr>
          <p:cNvSpPr txBox="1">
            <a:spLocks/>
          </p:cNvSpPr>
          <p:nvPr/>
        </p:nvSpPr>
        <p:spPr bwMode="auto">
          <a:xfrm>
            <a:off x="2194560" y="5711268"/>
            <a:ext cx="2286000" cy="76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200" kern="0" dirty="0">
                <a:solidFill>
                  <a:schemeClr val="tx1"/>
                </a:solidFill>
              </a:rPr>
              <a:t>A </a:t>
            </a:r>
            <a:r>
              <a:rPr lang="hu-HU" sz="1200" kern="0" dirty="0" err="1">
                <a:solidFill>
                  <a:schemeClr val="tx1"/>
                </a:solidFill>
              </a:rPr>
              <a:t>subscribe-al</a:t>
            </a:r>
            <a:r>
              <a:rPr lang="hu-HU" sz="1200" kern="0" dirty="0">
                <a:solidFill>
                  <a:schemeClr val="tx1"/>
                </a:solidFill>
              </a:rPr>
              <a:t> elindítjuk a kérést és megfogalmazzuk a feldolgozó függvényeket </a:t>
            </a:r>
          </a:p>
        </p:txBody>
      </p:sp>
      <p:cxnSp>
        <p:nvCxnSpPr>
          <p:cNvPr id="9" name="Straight Arrow Connector 9">
            <a:extLst>
              <a:ext uri="{FF2B5EF4-FFF2-40B4-BE49-F238E27FC236}">
                <a16:creationId xmlns:a16="http://schemas.microsoft.com/office/drawing/2014/main" id="{8F6A7DBC-D197-EFF9-D96E-7DC7D6C6889A}"/>
              </a:ext>
            </a:extLst>
          </p:cNvPr>
          <p:cNvCxnSpPr>
            <a:stCxn id="10" idx="0"/>
          </p:cNvCxnSpPr>
          <p:nvPr/>
        </p:nvCxnSpPr>
        <p:spPr bwMode="auto">
          <a:xfrm flipH="1" flipV="1">
            <a:off x="5928360" y="4724058"/>
            <a:ext cx="1428750" cy="937928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837FF3-89BA-3B4E-D680-A8A27EE92FEF}"/>
              </a:ext>
            </a:extLst>
          </p:cNvPr>
          <p:cNvSpPr txBox="1">
            <a:spLocks/>
          </p:cNvSpPr>
          <p:nvPr/>
        </p:nvSpPr>
        <p:spPr bwMode="auto">
          <a:xfrm>
            <a:off x="5280660" y="5661986"/>
            <a:ext cx="4152900" cy="1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u-HU" sz="1200" b="1" kern="0" dirty="0" err="1">
                <a:solidFill>
                  <a:schemeClr val="tx1"/>
                </a:solidFill>
              </a:rPr>
              <a:t>next</a:t>
            </a:r>
            <a:r>
              <a:rPr lang="hu-HU" sz="1200" b="1" kern="0" dirty="0">
                <a:solidFill>
                  <a:schemeClr val="tx1"/>
                </a:solidFill>
              </a:rPr>
              <a:t>()</a:t>
            </a:r>
            <a:r>
              <a:rPr lang="hu-HU" sz="1200" kern="0" dirty="0">
                <a:solidFill>
                  <a:schemeClr val="tx1"/>
                </a:solidFill>
              </a:rPr>
              <a:t>: megérkezett az adat</a:t>
            </a:r>
          </a:p>
          <a:p>
            <a:pPr marL="0" indent="0">
              <a:buNone/>
            </a:pPr>
            <a:r>
              <a:rPr lang="hu-HU" sz="1200" b="1" kern="0" dirty="0" err="1">
                <a:solidFill>
                  <a:schemeClr val="tx1"/>
                </a:solidFill>
              </a:rPr>
              <a:t>error</a:t>
            </a:r>
            <a:r>
              <a:rPr lang="hu-HU" sz="1200" b="1" kern="0" dirty="0">
                <a:solidFill>
                  <a:schemeClr val="tx1"/>
                </a:solidFill>
              </a:rPr>
              <a:t>(): </a:t>
            </a:r>
            <a:r>
              <a:rPr lang="hu-HU" sz="1200" kern="0" dirty="0">
                <a:solidFill>
                  <a:schemeClr val="tx1"/>
                </a:solidFill>
              </a:rPr>
              <a:t>hiba keletkezett a végrehajtás során</a:t>
            </a:r>
          </a:p>
          <a:p>
            <a:pPr marL="0" indent="0">
              <a:buNone/>
            </a:pPr>
            <a:r>
              <a:rPr lang="hu-HU" sz="1200" b="1" kern="0" dirty="0" err="1">
                <a:solidFill>
                  <a:schemeClr val="tx1"/>
                </a:solidFill>
              </a:rPr>
              <a:t>complete</a:t>
            </a:r>
            <a:r>
              <a:rPr lang="hu-HU" sz="1200" b="1" kern="0" dirty="0">
                <a:solidFill>
                  <a:schemeClr val="tx1"/>
                </a:solidFill>
              </a:rPr>
              <a:t>(): </a:t>
            </a:r>
            <a:r>
              <a:rPr lang="hu-HU" sz="1200" kern="0" dirty="0">
                <a:solidFill>
                  <a:schemeClr val="tx1"/>
                </a:solidFill>
              </a:rPr>
              <a:t>befejeződött a feliratkozás</a:t>
            </a:r>
          </a:p>
        </p:txBody>
      </p:sp>
    </p:spTree>
    <p:extLst>
      <p:ext uri="{BB962C8B-B14F-4D97-AF65-F5344CB8AC3E}">
        <p14:creationId xmlns:p14="http://schemas.microsoft.com/office/powerpoint/2010/main" val="161676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1AFC58-A498-DA72-F97D-210F4E6D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RxJS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A8CE04-3867-38F8-FA9D-B5E41A7E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Az </a:t>
            </a:r>
            <a:r>
              <a:rPr lang="hu-HU" dirty="0" err="1"/>
              <a:t>Angular</a:t>
            </a:r>
            <a:r>
              <a:rPr lang="hu-HU" dirty="0"/>
              <a:t> az </a:t>
            </a:r>
            <a:r>
              <a:rPr lang="hu-HU" dirty="0" err="1"/>
              <a:t>RxJs</a:t>
            </a:r>
            <a:r>
              <a:rPr lang="hu-HU" dirty="0"/>
              <a:t> könyvtárat használja a megfigyelhető elemek megvalósításához.</a:t>
            </a:r>
          </a:p>
          <a:p>
            <a:pPr algn="just"/>
            <a:r>
              <a:rPr lang="hu-HU" dirty="0"/>
              <a:t>Lehetővé teszi a kérések és válaszok átalakítását, feldolgozását és kezelését.</a:t>
            </a:r>
          </a:p>
          <a:p>
            <a:pPr algn="just"/>
            <a:r>
              <a:rPr lang="hu-HU" dirty="0"/>
              <a:t>Az </a:t>
            </a:r>
            <a:r>
              <a:rPr lang="hu-HU" dirty="0" err="1"/>
              <a:t>RxJS</a:t>
            </a:r>
            <a:r>
              <a:rPr lang="hu-HU" dirty="0"/>
              <a:t> </a:t>
            </a:r>
            <a:r>
              <a:rPr lang="hu-HU" dirty="0" err="1"/>
              <a:t>pipe</a:t>
            </a:r>
            <a:r>
              <a:rPr lang="hu-HU" dirty="0"/>
              <a:t>-ok és operátorok segítségével ezeket a megfigyelőn keletkező válaszokat feldolgozhatjuk különböző módokon.</a:t>
            </a:r>
          </a:p>
          <a:p>
            <a:pPr lvl="1" algn="just"/>
            <a:r>
              <a:rPr lang="hu-HU" dirty="0" err="1"/>
              <a:t>pipe</a:t>
            </a:r>
            <a:r>
              <a:rPr lang="hu-HU" dirty="0"/>
              <a:t>(): transzformációt leíró metódussor</a:t>
            </a:r>
          </a:p>
          <a:p>
            <a:pPr lvl="1" algn="just"/>
            <a:r>
              <a:rPr lang="hu-HU" dirty="0"/>
              <a:t>map(): átalakítás megvalósítása</a:t>
            </a:r>
          </a:p>
          <a:p>
            <a:pPr lvl="1" algn="just"/>
            <a:r>
              <a:rPr lang="hu-HU" dirty="0"/>
              <a:t>filter(): szűrés megvalósítása</a:t>
            </a:r>
          </a:p>
          <a:p>
            <a:pPr lvl="1" algn="just"/>
            <a:r>
              <a:rPr lang="hu-HU" dirty="0" err="1"/>
              <a:t>catchError</a:t>
            </a:r>
            <a:r>
              <a:rPr lang="hu-HU" dirty="0"/>
              <a:t>(): hibakezelés a folyamat során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057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72EACF-F4C5-7FC1-E316-8C8B80CA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RxJS</a:t>
            </a:r>
            <a:r>
              <a:rPr lang="hu-HU" dirty="0"/>
              <a:t> példa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0F99D0E-68E4-9C0F-46E7-5201A3E3EF59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2194560" y="2171700"/>
            <a:ext cx="8229600" cy="38862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getUsers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[]&gt; {</a:t>
            </a: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this.http.get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'https://jsonplaceholder.typicode.com/</a:t>
            </a:r>
            <a:r>
              <a:rPr lang="hu-HU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hu-H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Hiba esetén egy üres tömböt adunk vissza</a:t>
            </a:r>
            <a:endParaRPr lang="hu-H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catchError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of([])),</a:t>
            </a: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 JSON-t tömbbé alakítjuk</a:t>
            </a:r>
            <a:endParaRPr lang="hu-H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map((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 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data.map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Csak a 18 év felettieket szűrjük</a:t>
            </a:r>
            <a:endParaRPr lang="hu-H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filter(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hu-HU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 felhasználóneveket kisbetűssé alakítjuk</a:t>
            </a:r>
            <a:endParaRPr lang="hu-H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map(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user.username.toLowerCase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 neveket kiírjuk a konzolra</a:t>
            </a:r>
            <a:endParaRPr lang="hu-H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console.log(</a:t>
            </a:r>
            <a:r>
              <a:rPr lang="hu-H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pPr marL="0" indent="0">
              <a:buNone/>
            </a:pPr>
            <a:r>
              <a:rPr lang="hu-H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3345582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63</TotalTime>
  <Words>480</Words>
  <Application>Microsoft Office PowerPoint</Application>
  <PresentationFormat>Szélesvásznú</PresentationFormat>
  <Paragraphs>69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Consolas</vt:lpstr>
      <vt:lpstr>Franklin Gothic Book</vt:lpstr>
      <vt:lpstr>Körülvágás</vt:lpstr>
      <vt:lpstr>Webprogramozás iv.</vt:lpstr>
      <vt:lpstr>Szolgáltatások</vt:lpstr>
      <vt:lpstr>HTTPClient</vt:lpstr>
      <vt:lpstr>HttpClient metódus</vt:lpstr>
      <vt:lpstr>HttpClient példa – GET kérés</vt:lpstr>
      <vt:lpstr>RxJS</vt:lpstr>
      <vt:lpstr>RxJS példa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Anikó Apró</dc:creator>
  <cp:lastModifiedBy>Anikó Apró</cp:lastModifiedBy>
  <cp:revision>11</cp:revision>
  <dcterms:created xsi:type="dcterms:W3CDTF">2025-09-22T12:31:45Z</dcterms:created>
  <dcterms:modified xsi:type="dcterms:W3CDTF">2025-10-03T11:32:15Z</dcterms:modified>
</cp:coreProperties>
</file>