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25349C-7101-CA3D-CE18-D28782D48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694712"/>
            <a:ext cx="8361229" cy="984959"/>
          </a:xfrm>
        </p:spPr>
        <p:txBody>
          <a:bodyPr/>
          <a:lstStyle/>
          <a:p>
            <a:r>
              <a:rPr lang="hu-HU" sz="6000" dirty="0"/>
              <a:t>Webprogramozás iv.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4974CA-70EC-47ED-0BD1-456A872C31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Apró Anikó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AC371D5-0876-24B8-141D-2D54F7DDB237}"/>
              </a:ext>
            </a:extLst>
          </p:cNvPr>
          <p:cNvSpPr txBox="1"/>
          <p:nvPr/>
        </p:nvSpPr>
        <p:spPr>
          <a:xfrm>
            <a:off x="3474720" y="2816352"/>
            <a:ext cx="5678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 err="1"/>
              <a:t>RxJS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72240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0EA026-AA50-93CD-95CC-23F35764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Subject</a:t>
            </a:r>
            <a:r>
              <a:rPr lang="hu-HU" dirty="0"/>
              <a:t> </a:t>
            </a:r>
            <a:r>
              <a:rPr lang="hu-HU" dirty="0" err="1"/>
              <a:t>variants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6148B0-C53D-D88B-A102-53D52B5D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Void</a:t>
            </a:r>
            <a:r>
              <a:rPr lang="hu-HU" b="1" dirty="0"/>
              <a:t> </a:t>
            </a:r>
            <a:r>
              <a:rPr lang="hu-HU" b="1" dirty="0" err="1"/>
              <a:t>subject</a:t>
            </a:r>
            <a:r>
              <a:rPr lang="hu-HU" dirty="0"/>
              <a:t>: Nem a kibocsátott érték, hanem a kibocsátás ténye számít.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BB23B3A-C420-2848-2743-F5E733818D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7352" y="3206496"/>
            <a:ext cx="6096000" cy="2849562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subject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Subject&lt;void&gt;();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subject.subscribe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next: 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'One second has passed'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subject.next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6487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FF7910-9626-816A-22CC-4ACB6EE1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Custom</a:t>
            </a:r>
            <a:r>
              <a:rPr lang="hu-HU" dirty="0"/>
              <a:t> </a:t>
            </a:r>
            <a:r>
              <a:rPr lang="hu-HU" dirty="0" err="1"/>
              <a:t>Observables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AB42543-0A5A-4439-129D-D0BFCC50D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Egyéni </a:t>
            </a:r>
            <a:r>
              <a:rPr lang="hu-HU" dirty="0" err="1"/>
              <a:t>streamek</a:t>
            </a:r>
            <a:r>
              <a:rPr lang="hu-HU" dirty="0"/>
              <a:t> létrehozását biztosítja. </a:t>
            </a:r>
          </a:p>
          <a:p>
            <a:pPr algn="just"/>
            <a:r>
              <a:rPr lang="hu-HU" dirty="0"/>
              <a:t>Segítéségével belső értéksorokat generálhatunk, amelyre fel lehet iratkozni.  </a:t>
            </a:r>
          </a:p>
          <a:p>
            <a:pPr algn="just"/>
            <a:r>
              <a:rPr lang="hu-HU" dirty="0"/>
              <a:t>Két típusát különböztetjük meg:</a:t>
            </a:r>
          </a:p>
          <a:p>
            <a:pPr lvl="1" algn="just"/>
            <a:r>
              <a:rPr lang="hu-HU" dirty="0"/>
              <a:t>Egyszerű egyedi operátor: olyan függvény, amely egy bemeneti értéket alakít át valamilyen módon.</a:t>
            </a:r>
          </a:p>
          <a:p>
            <a:pPr lvl="1" algn="just"/>
            <a:r>
              <a:rPr lang="hu-HU" dirty="0"/>
              <a:t>Magasabb rendű operátor: olyan függvény, amely implementációja során más </a:t>
            </a:r>
            <a:r>
              <a:rPr lang="hu-HU" dirty="0" err="1"/>
              <a:t>rxjs</a:t>
            </a:r>
            <a:r>
              <a:rPr lang="hu-HU" dirty="0"/>
              <a:t> operátorokat is használunk.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97392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11E9624-C644-FD5A-5FD5-86AD145CB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Custom</a:t>
            </a:r>
            <a:r>
              <a:rPr lang="hu-HU" dirty="0"/>
              <a:t> </a:t>
            </a:r>
            <a:r>
              <a:rPr lang="hu-HU" dirty="0" err="1"/>
              <a:t>Observable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C73A41-B8DB-F3D4-A9AC-7F06FFAEC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Saját megfigyelhetőket is készíthetünk saját </a:t>
            </a:r>
            <a:r>
              <a:rPr lang="hu-HU" dirty="0" err="1"/>
              <a:t>Observable</a:t>
            </a:r>
            <a:r>
              <a:rPr lang="hu-HU" dirty="0"/>
              <a:t>-k létrehozásával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379208-BE56-1A8E-BACB-A666089570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6832" y="3133344"/>
            <a:ext cx="7391400" cy="2971798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customObservable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intervalId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setInterval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observer.next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}, 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clearInterval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intervalId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A1F8A9-D0A5-FEF7-22AC-9E5CA53DA71F}"/>
              </a:ext>
            </a:extLst>
          </p:cNvPr>
          <p:cNvSpPr txBox="1">
            <a:spLocks/>
          </p:cNvSpPr>
          <p:nvPr/>
        </p:nvSpPr>
        <p:spPr bwMode="auto">
          <a:xfrm>
            <a:off x="1849408" y="6257544"/>
            <a:ext cx="3816824" cy="5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Visszatérünk a leiratkozáshoz használandó függvénnyel.</a:t>
            </a: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68E4BA54-FB9B-CA4E-2D3C-22E3BB41F3F8}"/>
              </a:ext>
            </a:extLst>
          </p:cNvPr>
          <p:cNvCxnSpPr>
            <a:stCxn id="5" idx="0"/>
          </p:cNvCxnSpPr>
          <p:nvPr/>
        </p:nvCxnSpPr>
        <p:spPr bwMode="auto">
          <a:xfrm flipH="1" flipV="1">
            <a:off x="3608832" y="5495544"/>
            <a:ext cx="148988" cy="762000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CB490F-BD18-E60C-DB1B-6E59AA6A4605}"/>
              </a:ext>
            </a:extLst>
          </p:cNvPr>
          <p:cNvSpPr txBox="1">
            <a:spLocks/>
          </p:cNvSpPr>
          <p:nvPr/>
        </p:nvSpPr>
        <p:spPr bwMode="auto">
          <a:xfrm>
            <a:off x="8811768" y="2447543"/>
            <a:ext cx="3624072" cy="533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A feliratkozást paraméterben kapjuk.</a:t>
            </a:r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421BBC60-EAED-EF1F-3CF8-839F12BB04DA}"/>
              </a:ext>
            </a:extLst>
          </p:cNvPr>
          <p:cNvCxnSpPr>
            <a:stCxn id="7" idx="2"/>
          </p:cNvCxnSpPr>
          <p:nvPr/>
        </p:nvCxnSpPr>
        <p:spPr bwMode="auto">
          <a:xfrm flipH="1">
            <a:off x="8970264" y="2980942"/>
            <a:ext cx="1653540" cy="161543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5897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C43BBE-AC70-323E-E648-FF27695A7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Custom</a:t>
            </a:r>
            <a:r>
              <a:rPr lang="hu-HU" dirty="0"/>
              <a:t> </a:t>
            </a:r>
            <a:r>
              <a:rPr lang="hu-HU" dirty="0" err="1"/>
              <a:t>Observable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DBA0DD-F064-E449-4C5F-4F764672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 err="1"/>
              <a:t>next</a:t>
            </a:r>
            <a:r>
              <a:rPr lang="hu-HU" dirty="0"/>
              <a:t>(): új értéket küldünk az ügyfélnek </a:t>
            </a:r>
          </a:p>
          <a:p>
            <a:pPr algn="just"/>
            <a:r>
              <a:rPr lang="hu-HU" dirty="0" err="1"/>
              <a:t>complete</a:t>
            </a:r>
            <a:r>
              <a:rPr lang="hu-HU" dirty="0"/>
              <a:t>(): befejeződött a végrehajtás</a:t>
            </a:r>
          </a:p>
          <a:p>
            <a:pPr algn="just"/>
            <a:r>
              <a:rPr lang="hu-HU" dirty="0" err="1"/>
              <a:t>error</a:t>
            </a:r>
            <a:r>
              <a:rPr lang="hu-HU" dirty="0"/>
              <a:t>(): hiba a végrehajtás során</a:t>
            </a:r>
          </a:p>
          <a:p>
            <a:pPr algn="just"/>
            <a:r>
              <a:rPr lang="hu-HU" dirty="0"/>
              <a:t>Befejezés vagy hiba után további utasításokat nem hajtunk végre.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25264DC-5C08-50F1-6AF4-126B4EEE6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1764" y="4370832"/>
            <a:ext cx="6400800" cy="2133599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observer.next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observer.complete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observer.next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observer.error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DF3B06B-4ED4-2055-A9AD-B565D798E161}"/>
              </a:ext>
            </a:extLst>
          </p:cNvPr>
          <p:cNvSpPr txBox="1">
            <a:spLocks/>
          </p:cNvSpPr>
          <p:nvPr/>
        </p:nvSpPr>
        <p:spPr bwMode="auto">
          <a:xfrm>
            <a:off x="2017776" y="5209034"/>
            <a:ext cx="1905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Ez a kód már nem fog lefutni</a:t>
            </a: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DAA601B2-F4F3-57E1-6B05-0B322EC17E6D}"/>
              </a:ext>
            </a:extLst>
          </p:cNvPr>
          <p:cNvCxnSpPr>
            <a:stCxn id="5" idx="3"/>
          </p:cNvCxnSpPr>
          <p:nvPr/>
        </p:nvCxnSpPr>
        <p:spPr bwMode="auto">
          <a:xfrm>
            <a:off x="3922776" y="5528915"/>
            <a:ext cx="609600" cy="213518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30566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D4A91B-B0C0-087A-5527-2A40AED5C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Custom</a:t>
            </a:r>
            <a:r>
              <a:rPr lang="hu-HU" dirty="0"/>
              <a:t> operators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5C8B2F-D065-3076-6CDC-83CCB9FF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Saját operátorokat is készíthetünk. </a:t>
            </a:r>
          </a:p>
          <a:p>
            <a:pPr algn="just"/>
            <a:r>
              <a:rPr lang="hu-HU" dirty="0"/>
              <a:t>A saját operátorok gyakran más operátorokat vagy logikákat használnak az adatfolyam kezelésére.</a:t>
            </a:r>
          </a:p>
          <a:p>
            <a:endParaRPr lang="hu-HU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C1018B6-7695-0CBD-9D57-49EA63D38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7348" y="3467101"/>
            <a:ext cx="4572000" cy="2514599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discardOddDoubleEven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 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pipe(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filter((v : number)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!(v %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map((v : number)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 + v)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17B6E4-591C-F29D-0964-71EE7EE9274C}"/>
              </a:ext>
            </a:extLst>
          </p:cNvPr>
          <p:cNvSpPr txBox="1">
            <a:spLocks/>
          </p:cNvSpPr>
          <p:nvPr/>
        </p:nvSpPr>
        <p:spPr bwMode="auto">
          <a:xfrm>
            <a:off x="2136648" y="6142038"/>
            <a:ext cx="19050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Becsomagolok egy </a:t>
            </a:r>
            <a:r>
              <a:rPr lang="hu-HU" sz="1600" kern="0" dirty="0" err="1">
                <a:solidFill>
                  <a:schemeClr val="tx1"/>
                </a:solidFill>
              </a:rPr>
              <a:t>pipe</a:t>
            </a:r>
            <a:r>
              <a:rPr lang="hu-HU" sz="1600" kern="0" dirty="0">
                <a:solidFill>
                  <a:schemeClr val="tx1"/>
                </a:solidFill>
              </a:rPr>
              <a:t> hívást</a:t>
            </a:r>
          </a:p>
        </p:txBody>
      </p: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193039B8-A954-F633-C4D2-FB6232DDBC99}"/>
              </a:ext>
            </a:extLst>
          </p:cNvPr>
          <p:cNvCxnSpPr>
            <a:stCxn id="8" idx="0"/>
          </p:cNvCxnSpPr>
          <p:nvPr/>
        </p:nvCxnSpPr>
        <p:spPr bwMode="auto">
          <a:xfrm flipV="1">
            <a:off x="3089148" y="4533901"/>
            <a:ext cx="1181100" cy="1608137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10270F-80E4-BAD8-D7DA-FD20B2A21328}"/>
              </a:ext>
            </a:extLst>
          </p:cNvPr>
          <p:cNvSpPr txBox="1">
            <a:spLocks/>
          </p:cNvSpPr>
          <p:nvPr/>
        </p:nvSpPr>
        <p:spPr bwMode="auto">
          <a:xfrm>
            <a:off x="8499348" y="4566883"/>
            <a:ext cx="26289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Használom a beépített operátorokat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F4D4D783-11D2-8658-DB11-6D58963C03AC}"/>
              </a:ext>
            </a:extLst>
          </p:cNvPr>
          <p:cNvCxnSpPr/>
          <p:nvPr/>
        </p:nvCxnSpPr>
        <p:spPr bwMode="auto">
          <a:xfrm flipH="1" flipV="1">
            <a:off x="8118348" y="4795484"/>
            <a:ext cx="876300" cy="195617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81183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52CF37-1196-0606-9ABA-77D44C98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Custom</a:t>
            </a:r>
            <a:r>
              <a:rPr lang="hu-HU" dirty="0"/>
              <a:t> operators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5E250C-3C94-04A3-1E01-D39CC29DD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hu-HU" dirty="0"/>
              <a:t>Bonyolultabb esetekben írhatunk saját operátort, az </a:t>
            </a:r>
            <a:r>
              <a:rPr lang="hu-HU" dirty="0" err="1"/>
              <a:t>Observable</a:t>
            </a:r>
            <a:r>
              <a:rPr lang="hu-HU" dirty="0"/>
              <a:t> felhasználásával.</a:t>
            </a:r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endParaRPr lang="hu-HU" dirty="0"/>
          </a:p>
          <a:p>
            <a:pPr algn="just"/>
            <a:r>
              <a:rPr lang="hu-HU" dirty="0"/>
              <a:t>Követendő szabályok: </a:t>
            </a:r>
          </a:p>
          <a:p>
            <a:pPr marL="801687" lvl="1" indent="-457200" algn="just">
              <a:buSzPct val="100000"/>
              <a:buFont typeface="+mj-lt"/>
              <a:buAutoNum type="arabicPeriod"/>
            </a:pPr>
            <a:r>
              <a:rPr lang="hu-HU" dirty="0" err="1"/>
              <a:t>Observable</a:t>
            </a:r>
            <a:r>
              <a:rPr lang="hu-HU" dirty="0"/>
              <a:t> függvények implementációja.</a:t>
            </a:r>
          </a:p>
          <a:p>
            <a:pPr marL="801687" lvl="1" indent="-457200" algn="just">
              <a:buSzPct val="100000"/>
              <a:buFont typeface="+mj-lt"/>
              <a:buAutoNum type="arabicPeriod"/>
            </a:pPr>
            <a:r>
              <a:rPr lang="hu-HU" dirty="0" err="1"/>
              <a:t>Finalization</a:t>
            </a:r>
            <a:r>
              <a:rPr lang="hu-HU" i="0" dirty="0">
                <a:latin typeface="Roboto" panose="02000000000000000000" pitchFamily="2" charset="0"/>
              </a:rPr>
              <a:t> </a:t>
            </a:r>
            <a:r>
              <a:rPr lang="hu-HU" dirty="0"/>
              <a:t>funkciói implementálása.</a:t>
            </a:r>
          </a:p>
          <a:p>
            <a:pPr marL="801687" lvl="1" indent="-457200" algn="just">
              <a:buSzPct val="100000"/>
              <a:buFont typeface="+mj-lt"/>
              <a:buAutoNum type="arabicPeriod"/>
            </a:pPr>
            <a:r>
              <a:rPr lang="hu-HU" dirty="0"/>
              <a:t>Visszatérés a </a:t>
            </a:r>
            <a:r>
              <a:rPr lang="hu-HU" dirty="0" err="1"/>
              <a:t>cleanup</a:t>
            </a:r>
            <a:r>
              <a:rPr lang="hu-HU" dirty="0"/>
              <a:t> függvénnyel.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A6B991-5049-F097-6938-58A51DAE1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6264" y="2825497"/>
            <a:ext cx="5105400" cy="1371599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delayInMillis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Observable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&lt;T&gt;((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D96825-25BD-3C41-E3FA-D715A80EB8C8}"/>
              </a:ext>
            </a:extLst>
          </p:cNvPr>
          <p:cNvSpPr txBox="1">
            <a:spLocks/>
          </p:cNvSpPr>
          <p:nvPr/>
        </p:nvSpPr>
        <p:spPr bwMode="auto">
          <a:xfrm>
            <a:off x="9028267" y="2563915"/>
            <a:ext cx="2742347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Becsomagoljuk az </a:t>
            </a:r>
            <a:r>
              <a:rPr lang="hu-HU" sz="1600" kern="0" dirty="0" err="1">
                <a:solidFill>
                  <a:schemeClr val="tx1"/>
                </a:solidFill>
              </a:rPr>
              <a:t>Observable</a:t>
            </a:r>
            <a:r>
              <a:rPr lang="hu-HU" sz="1600" kern="0" dirty="0">
                <a:solidFill>
                  <a:schemeClr val="tx1"/>
                </a:solidFill>
              </a:rPr>
              <a:t> létrehozását</a:t>
            </a: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CC35F3EB-D311-CA58-98A5-A4696ADCE4EE}"/>
              </a:ext>
            </a:extLst>
          </p:cNvPr>
          <p:cNvCxnSpPr/>
          <p:nvPr/>
        </p:nvCxnSpPr>
        <p:spPr bwMode="auto">
          <a:xfrm flipH="1">
            <a:off x="8590117" y="3203677"/>
            <a:ext cx="1809323" cy="79021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71568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49560E-613C-7923-D360-535F100A3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RxJS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B4525F-8E2D-C44E-9C53-473CBD06A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dirty="0"/>
              <a:t>Könyvtár amely segítségével aszinkron és eseményvezérlet módon tudunk adatokat feldolgozni.</a:t>
            </a:r>
          </a:p>
          <a:p>
            <a:pPr algn="just"/>
            <a:r>
              <a:rPr lang="hu-HU" dirty="0"/>
              <a:t>Megfigyelő tervezési mintára épít, jellemző adattípusok: </a:t>
            </a:r>
            <a:r>
              <a:rPr lang="hu-HU" dirty="0" err="1"/>
              <a:t>Observable</a:t>
            </a:r>
            <a:r>
              <a:rPr lang="hu-HU" dirty="0"/>
              <a:t>, </a:t>
            </a:r>
            <a:r>
              <a:rPr lang="hu-HU" dirty="0" err="1"/>
              <a:t>Observer</a:t>
            </a:r>
            <a:r>
              <a:rPr lang="hu-HU" dirty="0"/>
              <a:t>, </a:t>
            </a:r>
            <a:r>
              <a:rPr lang="hu-HU" dirty="0" err="1"/>
              <a:t>Schedulers</a:t>
            </a:r>
            <a:r>
              <a:rPr lang="hu-HU" dirty="0"/>
              <a:t>, </a:t>
            </a:r>
            <a:r>
              <a:rPr lang="hu-HU" dirty="0" err="1"/>
              <a:t>Subjects</a:t>
            </a:r>
            <a:r>
              <a:rPr lang="hu-HU" dirty="0"/>
              <a:t>.</a:t>
            </a:r>
          </a:p>
          <a:p>
            <a:pPr algn="just"/>
            <a:r>
              <a:rPr lang="hu-HU" dirty="0"/>
              <a:t>Deklaratív operátokat biztosít a feldolgozáshoz, amely a tömbfüggvényekre építhetőek.</a:t>
            </a:r>
          </a:p>
          <a:p>
            <a:pPr algn="just"/>
            <a:r>
              <a:rPr lang="hu-HU" dirty="0"/>
              <a:t>Aszinkron feldolgozás vagy transzformálás estén tudjuk használni. </a:t>
            </a:r>
          </a:p>
        </p:txBody>
      </p:sp>
    </p:spTree>
    <p:extLst>
      <p:ext uri="{BB962C8B-B14F-4D97-AF65-F5344CB8AC3E}">
        <p14:creationId xmlns:p14="http://schemas.microsoft.com/office/powerpoint/2010/main" val="322820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B6195B-8FFA-4EE0-75AE-7239AE3C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High-Order</a:t>
            </a:r>
            <a:r>
              <a:rPr lang="hu-HU" dirty="0"/>
              <a:t> </a:t>
            </a:r>
            <a:r>
              <a:rPr lang="hu-HU" dirty="0" err="1"/>
              <a:t>Observables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E7B4DB-332F-F478-9C23-391B8EDC8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Egy </a:t>
            </a:r>
            <a:r>
              <a:rPr lang="hu-HU" dirty="0" err="1"/>
              <a:t>observable</a:t>
            </a:r>
            <a:r>
              <a:rPr lang="hu-HU" dirty="0"/>
              <a:t> által kibocsátott értékek alapján új </a:t>
            </a:r>
            <a:r>
              <a:rPr lang="hu-HU" dirty="0" err="1"/>
              <a:t>observableseket</a:t>
            </a:r>
            <a:r>
              <a:rPr lang="hu-HU" dirty="0"/>
              <a:t> hozunk létre.</a:t>
            </a:r>
          </a:p>
          <a:p>
            <a:pPr algn="just"/>
            <a:r>
              <a:rPr lang="hu-HU" dirty="0"/>
              <a:t>Operátorok: </a:t>
            </a:r>
          </a:p>
          <a:p>
            <a:pPr lvl="1" algn="just"/>
            <a:r>
              <a:rPr lang="hu-HU" dirty="0" err="1"/>
              <a:t>switchMap</a:t>
            </a:r>
            <a:r>
              <a:rPr lang="hu-HU" dirty="0"/>
              <a:t>: a legutóbbi </a:t>
            </a:r>
            <a:r>
              <a:rPr lang="hu-HU" dirty="0" err="1"/>
              <a:t>observable</a:t>
            </a:r>
            <a:r>
              <a:rPr lang="hu-HU" dirty="0"/>
              <a:t> által kibocsátott értékeket adja tovább.</a:t>
            </a:r>
          </a:p>
          <a:p>
            <a:pPr lvl="1" algn="just"/>
            <a:r>
              <a:rPr lang="hu-HU" dirty="0" err="1"/>
              <a:t>mergeMap:a</a:t>
            </a:r>
            <a:r>
              <a:rPr lang="hu-HU" dirty="0"/>
              <a:t> az értékeket összevonja egyetlen </a:t>
            </a:r>
            <a:r>
              <a:rPr lang="hu-HU" dirty="0" err="1"/>
              <a:t>observable</a:t>
            </a:r>
            <a:r>
              <a:rPr lang="hu-HU" dirty="0"/>
              <a:t>-be (párhuzamosság)</a:t>
            </a:r>
          </a:p>
          <a:p>
            <a:pPr lvl="1" algn="just"/>
            <a:r>
              <a:rPr lang="hu-HU" dirty="0" err="1"/>
              <a:t>concatMap</a:t>
            </a:r>
            <a:r>
              <a:rPr lang="hu-HU" dirty="0"/>
              <a:t>: egymás után kapcsolja össze az értékeket (sorrendiség)</a:t>
            </a:r>
          </a:p>
          <a:p>
            <a:pPr lvl="1" algn="just"/>
            <a:r>
              <a:rPr lang="hu-HU" dirty="0" err="1"/>
              <a:t>exhaustMap</a:t>
            </a:r>
            <a:r>
              <a:rPr lang="hu-HU" dirty="0"/>
              <a:t>: ha van egy aktív </a:t>
            </a:r>
            <a:r>
              <a:rPr lang="hu-HU" dirty="0" err="1"/>
              <a:t>observable</a:t>
            </a:r>
            <a:r>
              <a:rPr lang="hu-HU" dirty="0"/>
              <a:t>, akkor figyelmen kívül hagyja az új értékeket, amíg az aktuális </a:t>
            </a:r>
            <a:r>
              <a:rPr lang="hu-HU" dirty="0" err="1"/>
              <a:t>observable</a:t>
            </a:r>
            <a:r>
              <a:rPr lang="hu-HU" dirty="0"/>
              <a:t> be nem fejeződik.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01028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55E8BA-F1BE-8D59-AEE9-2DA1ABCD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Subject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FF0694-52F4-565F-1028-E19199E31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Működése hasonló az </a:t>
            </a:r>
            <a:r>
              <a:rPr lang="hu-HU" dirty="0" err="1"/>
              <a:t>Observable</a:t>
            </a:r>
            <a:r>
              <a:rPr lang="hu-HU" dirty="0"/>
              <a:t>  működéséhez, de több </a:t>
            </a:r>
            <a:r>
              <a:rPr lang="hu-HU" dirty="0" err="1"/>
              <a:t>Observert</a:t>
            </a:r>
            <a:r>
              <a:rPr lang="hu-HU" dirty="0"/>
              <a:t> képes kezelni </a:t>
            </a:r>
            <a:r>
              <a:rPr lang="hu-HU" dirty="0" err="1"/>
              <a:t>multicaston</a:t>
            </a:r>
            <a:r>
              <a:rPr lang="hu-HU" dirty="0"/>
              <a:t> keresztül.</a:t>
            </a:r>
          </a:p>
          <a:p>
            <a:pPr algn="just"/>
            <a:r>
              <a:rPr lang="hu-HU" dirty="0"/>
              <a:t>Minden </a:t>
            </a:r>
            <a:r>
              <a:rPr lang="hu-HU" dirty="0" err="1"/>
              <a:t>subject</a:t>
            </a:r>
            <a:r>
              <a:rPr lang="hu-HU" dirty="0"/>
              <a:t> </a:t>
            </a:r>
            <a:r>
              <a:rPr lang="hu-HU" dirty="0" err="1"/>
              <a:t>Observer</a:t>
            </a:r>
            <a:r>
              <a:rPr lang="hu-HU" dirty="0"/>
              <a:t> és </a:t>
            </a:r>
            <a:r>
              <a:rPr lang="hu-HU" dirty="0" err="1"/>
              <a:t>Observable</a:t>
            </a:r>
            <a:r>
              <a:rPr lang="hu-HU" dirty="0"/>
              <a:t> egyaránt.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98528A-4288-D202-2E57-B71961C93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6897" y="3771900"/>
            <a:ext cx="7391400" cy="2171699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subject.subscribe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(v)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`Érték 1: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),});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observalbe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observalbe.subscribe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79E3A9-A0EB-3A1C-255D-95650CAF01DA}"/>
              </a:ext>
            </a:extLst>
          </p:cNvPr>
          <p:cNvSpPr txBox="1">
            <a:spLocks/>
          </p:cNvSpPr>
          <p:nvPr/>
        </p:nvSpPr>
        <p:spPr bwMode="auto">
          <a:xfrm>
            <a:off x="5644896" y="3429000"/>
            <a:ext cx="1447799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Létrehozás</a:t>
            </a: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39DE815F-3155-5F53-C13E-58C930F73594}"/>
              </a:ext>
            </a:extLst>
          </p:cNvPr>
          <p:cNvCxnSpPr>
            <a:stCxn id="5" idx="1"/>
          </p:cNvCxnSpPr>
          <p:nvPr/>
        </p:nvCxnSpPr>
        <p:spPr bwMode="auto">
          <a:xfrm flipH="1">
            <a:off x="5035296" y="3619500"/>
            <a:ext cx="609600" cy="281723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4175A5-FCA2-82A9-5EDF-FF10541D3651}"/>
              </a:ext>
            </a:extLst>
          </p:cNvPr>
          <p:cNvSpPr txBox="1">
            <a:spLocks/>
          </p:cNvSpPr>
          <p:nvPr/>
        </p:nvSpPr>
        <p:spPr bwMode="auto">
          <a:xfrm>
            <a:off x="4730496" y="6286499"/>
            <a:ext cx="2743200" cy="53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A </a:t>
            </a:r>
            <a:r>
              <a:rPr lang="hu-HU" sz="1600" kern="0" dirty="0" err="1">
                <a:solidFill>
                  <a:schemeClr val="tx1"/>
                </a:solidFill>
              </a:rPr>
              <a:t>subject</a:t>
            </a:r>
            <a:r>
              <a:rPr lang="hu-HU" sz="1600" kern="0" dirty="0">
                <a:solidFill>
                  <a:schemeClr val="tx1"/>
                </a:solidFill>
              </a:rPr>
              <a:t> is feliratkozhat mivel </a:t>
            </a:r>
            <a:r>
              <a:rPr lang="hu-HU" sz="1600" kern="0" dirty="0" err="1">
                <a:solidFill>
                  <a:schemeClr val="tx1"/>
                </a:solidFill>
              </a:rPr>
              <a:t>Observer</a:t>
            </a:r>
            <a:endParaRPr lang="hu-HU" sz="1600" kern="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70933DCC-A4FA-350C-93FC-DB49069B2C55}"/>
              </a:ext>
            </a:extLst>
          </p:cNvPr>
          <p:cNvCxnSpPr>
            <a:stCxn id="7" idx="0"/>
          </p:cNvCxnSpPr>
          <p:nvPr/>
        </p:nvCxnSpPr>
        <p:spPr bwMode="auto">
          <a:xfrm flipH="1" flipV="1">
            <a:off x="4578096" y="5791204"/>
            <a:ext cx="1524000" cy="495295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0EF99F-94FF-466B-BEC1-A99914376B05}"/>
              </a:ext>
            </a:extLst>
          </p:cNvPr>
          <p:cNvSpPr txBox="1">
            <a:spLocks/>
          </p:cNvSpPr>
          <p:nvPr/>
        </p:nvSpPr>
        <p:spPr bwMode="auto">
          <a:xfrm>
            <a:off x="7835644" y="6095999"/>
            <a:ext cx="3295652" cy="533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A </a:t>
            </a:r>
            <a:r>
              <a:rPr lang="hu-HU" sz="1600" kern="0" dirty="0" err="1">
                <a:solidFill>
                  <a:schemeClr val="tx1"/>
                </a:solidFill>
              </a:rPr>
              <a:t>subjectre</a:t>
            </a:r>
            <a:r>
              <a:rPr lang="hu-HU" sz="1600" kern="0" dirty="0">
                <a:solidFill>
                  <a:schemeClr val="tx1"/>
                </a:solidFill>
              </a:rPr>
              <a:t> fel lehet iratkozni, mivel </a:t>
            </a:r>
            <a:r>
              <a:rPr lang="hu-HU" sz="1600" kern="0" dirty="0" err="1">
                <a:solidFill>
                  <a:schemeClr val="tx1"/>
                </a:solidFill>
              </a:rPr>
              <a:t>Observerable</a:t>
            </a:r>
            <a:endParaRPr lang="hu-HU" sz="1600" kern="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294FA1-C150-0F5C-F1F6-F956DA7BD588}"/>
              </a:ext>
            </a:extLst>
          </p:cNvPr>
          <p:cNvCxnSpPr>
            <a:stCxn id="9" idx="0"/>
          </p:cNvCxnSpPr>
          <p:nvPr/>
        </p:nvCxnSpPr>
        <p:spPr bwMode="auto">
          <a:xfrm flipH="1" flipV="1">
            <a:off x="6711696" y="4762499"/>
            <a:ext cx="2771774" cy="1333500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6574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2AC05A-958F-8EBD-B9A6-95113C7D1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Multicasted</a:t>
            </a:r>
            <a:r>
              <a:rPr lang="hu-HU" dirty="0"/>
              <a:t> </a:t>
            </a:r>
            <a:r>
              <a:rPr lang="hu-HU" dirty="0" err="1"/>
              <a:t>Observables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E3085D-3CF3-0FEE-5292-12219FB06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0512"/>
            <a:ext cx="9601200" cy="3581400"/>
          </a:xfrm>
        </p:spPr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Observable</a:t>
            </a:r>
            <a:r>
              <a:rPr lang="hu-HU" dirty="0"/>
              <a:t> </a:t>
            </a:r>
            <a:r>
              <a:rPr lang="hu-HU" dirty="0" err="1"/>
              <a:t>Subject</a:t>
            </a:r>
            <a:r>
              <a:rPr lang="hu-HU" dirty="0"/>
              <a:t>-en keresztül éri el a </a:t>
            </a:r>
            <a:r>
              <a:rPr lang="hu-HU" dirty="0" err="1"/>
              <a:t>multicasting</a:t>
            </a:r>
            <a:r>
              <a:rPr lang="hu-HU" dirty="0"/>
              <a:t> adatmegosztást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EBDD0B-682D-7D19-B845-E8F1153DA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5284" y="2752340"/>
            <a:ext cx="6172200" cy="3524250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multicasted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source.pipe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multicast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multicasted.subscribe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(v)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observerA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multicasted.subscribe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(v)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observerB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multicasted.connect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D9AD1F-C923-5888-BC2B-B68A975A2711}"/>
              </a:ext>
            </a:extLst>
          </p:cNvPr>
          <p:cNvSpPr txBox="1">
            <a:spLocks/>
          </p:cNvSpPr>
          <p:nvPr/>
        </p:nvSpPr>
        <p:spPr bwMode="auto">
          <a:xfrm>
            <a:off x="7004304" y="2180837"/>
            <a:ext cx="3611880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 err="1">
                <a:solidFill>
                  <a:schemeClr val="tx1"/>
                </a:solidFill>
              </a:rPr>
              <a:t>ConnectableObservable</a:t>
            </a:r>
            <a:r>
              <a:rPr lang="hu-HU" sz="1600" kern="0" dirty="0">
                <a:solidFill>
                  <a:schemeClr val="tx1"/>
                </a:solidFill>
              </a:rPr>
              <a:t>-el tér vissza</a:t>
            </a: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D774D08D-B597-2DF0-8ED9-A4F8CDA441F3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7872987" y="2676138"/>
            <a:ext cx="937257" cy="781052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E6892D9-4B0E-94EE-0914-7738F8F6147C}"/>
              </a:ext>
            </a:extLst>
          </p:cNvPr>
          <p:cNvSpPr txBox="1">
            <a:spLocks/>
          </p:cNvSpPr>
          <p:nvPr/>
        </p:nvSpPr>
        <p:spPr bwMode="auto">
          <a:xfrm>
            <a:off x="5663184" y="6371843"/>
            <a:ext cx="2771774" cy="495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Működés kezdete</a:t>
            </a:r>
          </a:p>
        </p:txBody>
      </p:sp>
      <p:cxnSp>
        <p:nvCxnSpPr>
          <p:cNvPr id="8" name="Straight Arrow Connector 9">
            <a:extLst>
              <a:ext uri="{FF2B5EF4-FFF2-40B4-BE49-F238E27FC236}">
                <a16:creationId xmlns:a16="http://schemas.microsoft.com/office/drawing/2014/main" id="{437C8320-BF51-478A-3A58-6916A5C623FC}"/>
              </a:ext>
            </a:extLst>
          </p:cNvPr>
          <p:cNvCxnSpPr>
            <a:stCxn id="7" idx="1"/>
          </p:cNvCxnSpPr>
          <p:nvPr/>
        </p:nvCxnSpPr>
        <p:spPr bwMode="auto">
          <a:xfrm flipH="1" flipV="1">
            <a:off x="4977384" y="6133716"/>
            <a:ext cx="685800" cy="485778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05658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2BAFB8-658E-6054-1AE9-A989704E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Multicasted</a:t>
            </a:r>
            <a:r>
              <a:rPr lang="hu-HU" dirty="0"/>
              <a:t> </a:t>
            </a:r>
            <a:r>
              <a:rPr lang="hu-HU" dirty="0" err="1"/>
              <a:t>Observables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EABFFA7-48CC-C63C-1668-6A605948E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hu-HU" dirty="0"/>
              <a:t>Néha nehézkes az explicit indítása és leállítása a folyamatnak, ezért implicit módon szeretnénk elérni. </a:t>
            </a:r>
          </a:p>
          <a:p>
            <a:pPr algn="just"/>
            <a:r>
              <a:rPr lang="hu-HU" dirty="0" err="1"/>
              <a:t>refCount</a:t>
            </a:r>
            <a:r>
              <a:rPr lang="hu-HU" dirty="0"/>
              <a:t>: referencia számlálással detektálja, hogy mikor kell elindítani és leállítani a szórást.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004EF-0465-4402-C4E4-CA6FB37BB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6966" y="3599688"/>
            <a:ext cx="7200900" cy="3124199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source = interval(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subject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Subject();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refCounted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source.pipe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(multicast(subject),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refCount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hu-H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refCounted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(v)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observerA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refCounted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subscribe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(v)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observerB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44167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EC1806-7255-E949-9A6F-A59FD5C8A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Subject</a:t>
            </a:r>
            <a:r>
              <a:rPr lang="hu-HU" dirty="0"/>
              <a:t> </a:t>
            </a:r>
            <a:r>
              <a:rPr lang="hu-HU" dirty="0" err="1"/>
              <a:t>Variants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04F990F-2D49-6351-DF6E-9894B473A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BehaviorSubject</a:t>
            </a:r>
            <a:r>
              <a:rPr lang="hu-HU" dirty="0"/>
              <a:t>: eltárolja az utolsó értéket és új feliratkozásnál azonnal továbbítja az utolsó értéket (folyamatok kezelése).</a:t>
            </a:r>
          </a:p>
          <a:p>
            <a:endParaRPr lang="hu-HU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AB57B7E7-4C31-F44D-3E50-21D1D3785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5620" y="3572893"/>
            <a:ext cx="7200900" cy="3022979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BehaviorSubject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subject.subscribe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(v)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subject.subscribe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(v)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hu-H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FB87AB9-2BE5-75F7-A9D7-DC4FDC5744EE}"/>
              </a:ext>
            </a:extLst>
          </p:cNvPr>
          <p:cNvSpPr txBox="1">
            <a:spLocks/>
          </p:cNvSpPr>
          <p:nvPr/>
        </p:nvSpPr>
        <p:spPr bwMode="auto">
          <a:xfrm>
            <a:off x="8040609" y="3108631"/>
            <a:ext cx="2215911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Kezdőérték</a:t>
            </a:r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B5ECE784-87E8-AA46-E6ED-1757DB5A7B1A}"/>
              </a:ext>
            </a:extLst>
          </p:cNvPr>
          <p:cNvCxnSpPr>
            <a:stCxn id="12" idx="1"/>
          </p:cNvCxnSpPr>
          <p:nvPr/>
        </p:nvCxnSpPr>
        <p:spPr bwMode="auto">
          <a:xfrm flipH="1">
            <a:off x="7265671" y="3299131"/>
            <a:ext cx="774938" cy="401141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F9EF7B-4DC1-5033-6672-919B6AF18B8B}"/>
              </a:ext>
            </a:extLst>
          </p:cNvPr>
          <p:cNvSpPr txBox="1">
            <a:spLocks/>
          </p:cNvSpPr>
          <p:nvPr/>
        </p:nvSpPr>
        <p:spPr bwMode="auto">
          <a:xfrm>
            <a:off x="1371600" y="3700272"/>
            <a:ext cx="168402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Megkapja a 0-t.</a:t>
            </a:r>
          </a:p>
        </p:txBody>
      </p:sp>
      <p:cxnSp>
        <p:nvCxnSpPr>
          <p:cNvPr id="15" name="Straight Arrow Connector 9">
            <a:extLst>
              <a:ext uri="{FF2B5EF4-FFF2-40B4-BE49-F238E27FC236}">
                <a16:creationId xmlns:a16="http://schemas.microsoft.com/office/drawing/2014/main" id="{26C4C26D-074D-6897-E023-07C43FC8D260}"/>
              </a:ext>
            </a:extLst>
          </p:cNvPr>
          <p:cNvCxnSpPr/>
          <p:nvPr/>
        </p:nvCxnSpPr>
        <p:spPr bwMode="auto">
          <a:xfrm>
            <a:off x="2255520" y="4081272"/>
            <a:ext cx="800100" cy="381000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4809295-E5EB-B9EF-405A-34B8522B6502}"/>
              </a:ext>
            </a:extLst>
          </p:cNvPr>
          <p:cNvSpPr txBox="1">
            <a:spLocks/>
          </p:cNvSpPr>
          <p:nvPr/>
        </p:nvSpPr>
        <p:spPr bwMode="auto">
          <a:xfrm>
            <a:off x="1078992" y="5113952"/>
            <a:ext cx="191947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Megkapja a 2-t.</a:t>
            </a:r>
          </a:p>
        </p:txBody>
      </p:sp>
      <p:cxnSp>
        <p:nvCxnSpPr>
          <p:cNvPr id="17" name="Straight Arrow Connector 9">
            <a:extLst>
              <a:ext uri="{FF2B5EF4-FFF2-40B4-BE49-F238E27FC236}">
                <a16:creationId xmlns:a16="http://schemas.microsoft.com/office/drawing/2014/main" id="{AE15CFB0-A374-39D3-268D-A63771A07749}"/>
              </a:ext>
            </a:extLst>
          </p:cNvPr>
          <p:cNvCxnSpPr/>
          <p:nvPr/>
        </p:nvCxnSpPr>
        <p:spPr bwMode="auto">
          <a:xfrm>
            <a:off x="2198370" y="5494952"/>
            <a:ext cx="800100" cy="381000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34053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E42359-2330-B98F-2CDD-42D87F02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Subject</a:t>
            </a:r>
            <a:r>
              <a:rPr lang="hu-HU" dirty="0"/>
              <a:t> </a:t>
            </a:r>
            <a:r>
              <a:rPr lang="hu-HU" dirty="0" err="1"/>
              <a:t>Variants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4FCA494-2C8F-CE44-AAE5-BF43D328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ReplaySubject</a:t>
            </a:r>
            <a:r>
              <a:rPr lang="hu-HU" b="1" dirty="0"/>
              <a:t>: </a:t>
            </a:r>
            <a:r>
              <a:rPr lang="hu-HU" dirty="0"/>
              <a:t>a létrehozás során megadott elemszámig és ideig eltárolja kiküldött értékeket, és új feliratkozás esetén visszaadja a tárolt értékeket. 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0FB738-9438-8781-6994-CE7E0C624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726" y="3675068"/>
            <a:ext cx="7200900" cy="3022979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ReplaySubject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subject.subscribe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(v)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),});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subject.subscribe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(v)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),});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A32971-C24B-8F95-AF7A-7F7A99F1F4A5}"/>
              </a:ext>
            </a:extLst>
          </p:cNvPr>
          <p:cNvSpPr txBox="1">
            <a:spLocks/>
          </p:cNvSpPr>
          <p:nvPr/>
        </p:nvSpPr>
        <p:spPr bwMode="auto">
          <a:xfrm>
            <a:off x="5370576" y="3092525"/>
            <a:ext cx="4210050" cy="418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Az utolsó 2 </a:t>
            </a:r>
            <a:r>
              <a:rPr lang="hu-HU" sz="1600" kern="0" dirty="0" err="1">
                <a:solidFill>
                  <a:schemeClr val="tx1"/>
                </a:solidFill>
              </a:rPr>
              <a:t>játszuk</a:t>
            </a:r>
            <a:r>
              <a:rPr lang="hu-HU" sz="1600" kern="0" dirty="0">
                <a:solidFill>
                  <a:schemeClr val="tx1"/>
                </a:solidFill>
              </a:rPr>
              <a:t> vissza,  ha azok 500 </a:t>
            </a:r>
            <a:r>
              <a:rPr lang="hu-HU" sz="1600" kern="0" dirty="0" err="1">
                <a:solidFill>
                  <a:schemeClr val="tx1"/>
                </a:solidFill>
              </a:rPr>
              <a:t>ms</a:t>
            </a:r>
            <a:r>
              <a:rPr lang="hu-HU" sz="1600" kern="0" dirty="0">
                <a:solidFill>
                  <a:schemeClr val="tx1"/>
                </a:solidFill>
              </a:rPr>
              <a:t>-en belül kerültek generálásra </a:t>
            </a:r>
          </a:p>
        </p:txBody>
      </p: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F03F4F2F-023B-5778-5465-44518F6EA5A8}"/>
              </a:ext>
            </a:extLst>
          </p:cNvPr>
          <p:cNvCxnSpPr>
            <a:stCxn id="5" idx="2"/>
          </p:cNvCxnSpPr>
          <p:nvPr/>
        </p:nvCxnSpPr>
        <p:spPr bwMode="auto">
          <a:xfrm flipH="1">
            <a:off x="6970777" y="3511297"/>
            <a:ext cx="504824" cy="380999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3285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607E95-1FA3-F9CE-43F7-64D4CB6B1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Subject</a:t>
            </a:r>
            <a:r>
              <a:rPr lang="hu-HU" dirty="0"/>
              <a:t> </a:t>
            </a:r>
            <a:r>
              <a:rPr lang="hu-HU" dirty="0" err="1"/>
              <a:t>Variants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66078D-84C3-B114-A777-ED72812EA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 err="1"/>
              <a:t>AsyncSubject</a:t>
            </a:r>
            <a:r>
              <a:rPr lang="hu-HU" b="1" dirty="0"/>
              <a:t>: </a:t>
            </a:r>
            <a:r>
              <a:rPr lang="hu-HU" dirty="0"/>
              <a:t>az utolsó értéket adja vissza, de csak abban az esetben, ha a művelet befejeződött.</a:t>
            </a:r>
          </a:p>
          <a:p>
            <a:endParaRPr lang="hu-H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AC3A87-11A9-3A9C-DDCA-6D8F5E5CD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0712" y="3094038"/>
            <a:ext cx="7105650" cy="3763962"/>
          </a:xfrm>
          <a:prstGeom prst="rect">
            <a:avLst/>
          </a:prstGeom>
          <a:solidFill>
            <a:srgbClr val="E5E6F3"/>
          </a:solidFill>
          <a:ln>
            <a:solidFill>
              <a:srgbClr val="2E3190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hu-HU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AsyncSubject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subject.subscribe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(v)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)});</a:t>
            </a: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subject.subscribe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 </a:t>
            </a: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(v)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console.log(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hu-HU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hu-HU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)});</a:t>
            </a:r>
          </a:p>
          <a:p>
            <a:pPr marL="0" indent="0">
              <a:buNone/>
            </a:pPr>
            <a:b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subject.next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hu-H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hu-HU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subject.complete</a:t>
            </a:r>
            <a:r>
              <a:rPr lang="hu-H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</p:txBody>
      </p:sp>
      <p:cxnSp>
        <p:nvCxnSpPr>
          <p:cNvPr id="5" name="Straight Arrow Connector 9">
            <a:extLst>
              <a:ext uri="{FF2B5EF4-FFF2-40B4-BE49-F238E27FC236}">
                <a16:creationId xmlns:a16="http://schemas.microsoft.com/office/drawing/2014/main" id="{1B490292-555F-35FD-0E9D-49BD02319CAF}"/>
              </a:ext>
            </a:extLst>
          </p:cNvPr>
          <p:cNvCxnSpPr/>
          <p:nvPr/>
        </p:nvCxnSpPr>
        <p:spPr bwMode="auto">
          <a:xfrm>
            <a:off x="2593552" y="4389438"/>
            <a:ext cx="800100" cy="381000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9">
            <a:extLst>
              <a:ext uri="{FF2B5EF4-FFF2-40B4-BE49-F238E27FC236}">
                <a16:creationId xmlns:a16="http://schemas.microsoft.com/office/drawing/2014/main" id="{7A6CB022-1796-BFBA-B26E-F94C9D3BA8B4}"/>
              </a:ext>
            </a:extLst>
          </p:cNvPr>
          <p:cNvCxnSpPr/>
          <p:nvPr/>
        </p:nvCxnSpPr>
        <p:spPr bwMode="auto">
          <a:xfrm>
            <a:off x="2593552" y="6294437"/>
            <a:ext cx="800100" cy="381000"/>
          </a:xfrm>
          <a:prstGeom prst="straightConnector1">
            <a:avLst/>
          </a:prstGeom>
          <a:noFill/>
          <a:ln w="19050" cap="flat" cmpd="sng" algn="ctr">
            <a:solidFill>
              <a:srgbClr val="2E3190"/>
            </a:solidFill>
            <a:prstDash val="solid"/>
            <a:round/>
            <a:headEnd type="none" w="lg" len="lg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A19B1B-0AEE-774D-2AE3-9B15DD65C3A8}"/>
              </a:ext>
            </a:extLst>
          </p:cNvPr>
          <p:cNvSpPr txBox="1">
            <a:spLocks/>
          </p:cNvSpPr>
          <p:nvPr/>
        </p:nvSpPr>
        <p:spPr bwMode="auto">
          <a:xfrm>
            <a:off x="1352084" y="3429000"/>
            <a:ext cx="160219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Nincs véglegesítve, nem kapjuk meg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880077-4891-D040-D78B-72C06C311DC9}"/>
              </a:ext>
            </a:extLst>
          </p:cNvPr>
          <p:cNvSpPr txBox="1">
            <a:spLocks/>
          </p:cNvSpPr>
          <p:nvPr/>
        </p:nvSpPr>
        <p:spPr bwMode="auto">
          <a:xfrm>
            <a:off x="1352084" y="5333999"/>
            <a:ext cx="160219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30000"/>
              <a:buFont typeface="Wingdings" pitchFamily="2" charset="2"/>
              <a:buChar char="§"/>
              <a:defRPr sz="2400">
                <a:solidFill>
                  <a:srgbClr val="2E3190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400">
                <a:solidFill>
                  <a:srgbClr val="2E3190"/>
                </a:solidFill>
                <a:latin typeface="+mn-lt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2000">
                <a:solidFill>
                  <a:srgbClr val="2E3190"/>
                </a:solidFill>
                <a:latin typeface="+mn-lt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>
                <a:solidFill>
                  <a:srgbClr val="2E3190"/>
                </a:solidFill>
                <a:latin typeface="+mn-lt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70C0"/>
              </a:buClr>
              <a:buSzPct val="120000"/>
              <a:buFont typeface="Arial" panose="020B0604020202020204" pitchFamily="34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rgbClr val="BCE058"/>
              </a:buClr>
              <a:buSzPct val="120000"/>
              <a:buFont typeface="Arial" charset="0"/>
              <a:buChar char="–"/>
              <a:defRPr sz="1600">
                <a:solidFill>
                  <a:srgbClr val="2E3190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hu-HU" sz="1600" kern="0" dirty="0">
                <a:solidFill>
                  <a:schemeClr val="tx1"/>
                </a:solidFill>
              </a:rPr>
              <a:t>Az 5-ös értékek megkapjuk</a:t>
            </a:r>
          </a:p>
        </p:txBody>
      </p:sp>
    </p:spTree>
    <p:extLst>
      <p:ext uri="{BB962C8B-B14F-4D97-AF65-F5344CB8AC3E}">
        <p14:creationId xmlns:p14="http://schemas.microsoft.com/office/powerpoint/2010/main" val="2411170959"/>
      </p:ext>
    </p:extLst>
  </p:cSld>
  <p:clrMapOvr>
    <a:masterClrMapping/>
  </p:clrMapOvr>
</p:sld>
</file>

<file path=ppt/theme/theme1.xml><?xml version="1.0" encoding="utf-8"?>
<a:theme xmlns:a="http://schemas.openxmlformats.org/drawingml/2006/main" name="Körülvágás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Körülvágás</Template>
  <TotalTime>71</TotalTime>
  <Words>1115</Words>
  <Application>Microsoft Office PowerPoint</Application>
  <PresentationFormat>Szélesvásznú</PresentationFormat>
  <Paragraphs>158</Paragraphs>
  <Slides>15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19" baseType="lpstr">
      <vt:lpstr>Consolas</vt:lpstr>
      <vt:lpstr>Franklin Gothic Book</vt:lpstr>
      <vt:lpstr>Roboto</vt:lpstr>
      <vt:lpstr>Körülvágás</vt:lpstr>
      <vt:lpstr>Webprogramozás iv.</vt:lpstr>
      <vt:lpstr>RxJS</vt:lpstr>
      <vt:lpstr>High-Order Observables</vt:lpstr>
      <vt:lpstr>Subject</vt:lpstr>
      <vt:lpstr>Multicasted Observables</vt:lpstr>
      <vt:lpstr>Multicasted Observables</vt:lpstr>
      <vt:lpstr>Subject Variants</vt:lpstr>
      <vt:lpstr>Subject Variants</vt:lpstr>
      <vt:lpstr>Subject Variants</vt:lpstr>
      <vt:lpstr>Subject variants</vt:lpstr>
      <vt:lpstr>Custom Observables</vt:lpstr>
      <vt:lpstr>Custom Observable</vt:lpstr>
      <vt:lpstr>Custom Observable</vt:lpstr>
      <vt:lpstr>Custom operators</vt:lpstr>
      <vt:lpstr>Custom operators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Anikó Apró</dc:creator>
  <cp:lastModifiedBy>Anikó Apró</cp:lastModifiedBy>
  <cp:revision>12</cp:revision>
  <dcterms:created xsi:type="dcterms:W3CDTF">2025-09-22T12:31:45Z</dcterms:created>
  <dcterms:modified xsi:type="dcterms:W3CDTF">2025-10-03T11:40:38Z</dcterms:modified>
</cp:coreProperties>
</file>