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34" autoAdjust="0"/>
  </p:normalViewPr>
  <p:slideViewPr>
    <p:cSldViewPr snapToGrid="0">
      <p:cViewPr varScale="1">
        <p:scale>
          <a:sx n="50" d="100"/>
          <a:sy n="50" d="100"/>
        </p:scale>
        <p:origin x="1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BA5C6-328E-4E84-8ECB-CFED9A7239C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9517-506F-423E-8AAA-1A516C1C3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前面，我们介绍了高次插值的情况，尽管理论上很完善，但是实验过程中我们发现了一些不好的性质，因此引入了分段低次插值算法。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E9517-506F-423E-8AAA-1A516C1C37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2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E9517-506F-423E-8AAA-1A516C1C37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3379E-FE22-4E9B-902C-14E223C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41989"/>
            <a:ext cx="3058557" cy="8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" y="41990"/>
            <a:ext cx="2662631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E4B1-0511-4746-A2B2-069D0EEEAA5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C531-EA32-4FAD-BEEF-901A5070A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BE64A-AEB7-4ABD-8062-92C04340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Hermite</a:t>
            </a:r>
            <a:r>
              <a:rPr lang="zh-CN" altLang="en-US" dirty="0"/>
              <a:t>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5D00C-EF02-47B0-886E-497C5B89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2.4.1</a:t>
            </a:r>
            <a:r>
              <a:rPr lang="zh-CN" altLang="en-US" dirty="0"/>
              <a:t> </a:t>
            </a:r>
            <a:r>
              <a:rPr lang="en-US" altLang="zh-CN" dirty="0"/>
              <a:t>Hermite</a:t>
            </a:r>
            <a:r>
              <a:rPr lang="zh-CN" altLang="en-US" dirty="0"/>
              <a:t>插值多项式的构造</a:t>
            </a:r>
            <a:endParaRPr lang="en-US" altLang="zh-CN" dirty="0"/>
          </a:p>
          <a:p>
            <a:r>
              <a:rPr lang="en-US" altLang="zh-CN" dirty="0"/>
              <a:t>2.4.2 </a:t>
            </a:r>
            <a:r>
              <a:rPr lang="zh-CN" altLang="en-US" dirty="0"/>
              <a:t>一个重要特列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</a:rPr>
              <a:t>内容：</a:t>
            </a:r>
            <a:r>
              <a:rPr lang="en-US" altLang="zh-CN" dirty="0"/>
              <a:t>Hermite</a:t>
            </a:r>
            <a:r>
              <a:rPr lang="zh-CN" altLang="en-US" dirty="0"/>
              <a:t>插值法及基函数。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</a:rPr>
              <a:t>重点：</a:t>
            </a:r>
            <a:r>
              <a:rPr lang="en-US" altLang="zh-CN" dirty="0"/>
              <a:t>Hermite</a:t>
            </a:r>
            <a:r>
              <a:rPr lang="zh-CN" altLang="en-US" dirty="0"/>
              <a:t>插值基函数及插值多项式的表达式 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</a:rPr>
              <a:t>难点：</a:t>
            </a:r>
            <a:r>
              <a:rPr lang="zh-CN" altLang="en-US" dirty="0"/>
              <a:t>利用基函数的方法构造</a:t>
            </a:r>
            <a:r>
              <a:rPr lang="en-US" altLang="zh-CN" dirty="0"/>
              <a:t>Hermite</a:t>
            </a:r>
            <a:r>
              <a:rPr lang="zh-CN" altLang="en-US" dirty="0"/>
              <a:t>插值多项式的思想方法和过程。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3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4C7E6-ABAD-4DC6-9C7D-E5CBB6DF7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" y="975360"/>
                <a:ext cx="10866120" cy="5201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根据前面推导的公式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便可得到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4C7E6-ABAD-4DC6-9C7D-E5CBB6DF7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" y="975360"/>
                <a:ext cx="10866120" cy="5201603"/>
              </a:xfrm>
              <a:blipFill>
                <a:blip r:embed="rId2"/>
                <a:stretch>
                  <a:fillRect l="-841"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16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0835BF-1150-4C11-899F-9B2E6564E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2160"/>
                <a:ext cx="10515600" cy="54048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于是满足条件（</a:t>
                </a:r>
                <a:r>
                  <a:rPr lang="en-US" altLang="zh-CN" dirty="0"/>
                  <a:t>5.7</a:t>
                </a:r>
                <a:r>
                  <a:rPr lang="zh-CN" altLang="en-US" dirty="0"/>
                  <a:t>）的插值多项式是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（</a:t>
                </a:r>
                <a:r>
                  <a:rPr lang="en-US" altLang="zh-CN" dirty="0"/>
                  <a:t>5.10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，由（</a:t>
                </a:r>
                <a:r>
                  <a:rPr lang="en-US" altLang="zh-CN" dirty="0"/>
                  <a:t>5.6</a:t>
                </a:r>
                <a:r>
                  <a:rPr lang="zh-CN" altLang="en-US" dirty="0"/>
                  <a:t>）式得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0835BF-1150-4C11-899F-9B2E6564E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2160"/>
                <a:ext cx="10515600" cy="5404803"/>
              </a:xfrm>
              <a:blipFill>
                <a:blip r:embed="rId2"/>
                <a:stretch>
                  <a:fillRect l="-1043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30">
            <a:extLst>
              <a:ext uri="{FF2B5EF4-FFF2-40B4-BE49-F238E27FC236}">
                <a16:creationId xmlns:a16="http://schemas.microsoft.com/office/drawing/2014/main" id="{764CB2E1-A05F-462C-AFCE-18D7AA90376B}"/>
              </a:ext>
            </a:extLst>
          </p:cNvPr>
          <p:cNvGrpSpPr>
            <a:grpSpLocks/>
          </p:cNvGrpSpPr>
          <p:nvPr/>
        </p:nvGrpSpPr>
        <p:grpSpPr bwMode="auto">
          <a:xfrm>
            <a:off x="2999581" y="4061778"/>
            <a:ext cx="6192837" cy="1368425"/>
            <a:chOff x="1292" y="2886"/>
            <a:chExt cx="3901" cy="862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963C131C-C5D2-4267-9C0B-699BBDE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886"/>
              <a:ext cx="3901" cy="8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>
                  <a:solidFill>
                    <a:srgbClr val="009900"/>
                  </a:solidFill>
                </a:rPr>
                <a:t>                                                     </a:t>
              </a:r>
              <a:r>
                <a:rPr lang="zh-CN" altLang="en-US" sz="2800" b="1">
                  <a:solidFill>
                    <a:srgbClr val="6600CC"/>
                  </a:solidFill>
                </a:rPr>
                <a:t>（</a:t>
              </a:r>
              <a:r>
                <a:rPr lang="en-US" altLang="zh-CN" sz="2800" b="1">
                  <a:solidFill>
                    <a:srgbClr val="6600CC"/>
                  </a:solidFill>
                </a:rPr>
                <a:t>5.6</a:t>
              </a:r>
              <a:r>
                <a:rPr lang="zh-CN" altLang="en-US" sz="2800" b="1">
                  <a:solidFill>
                    <a:srgbClr val="6600CC"/>
                  </a:solidFill>
                </a:rPr>
                <a:t>）</a:t>
              </a:r>
            </a:p>
          </p:txBody>
        </p:sp>
        <p:graphicFrame>
          <p:nvGraphicFramePr>
            <p:cNvPr id="15" name="Object 29">
              <a:extLst>
                <a:ext uri="{FF2B5EF4-FFF2-40B4-BE49-F238E27FC236}">
                  <a16:creationId xmlns:a16="http://schemas.microsoft.com/office/drawing/2014/main" id="{84877069-1446-4948-B5DC-1D77A3553F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3067"/>
            <a:ext cx="29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06560" imgH="444240" progId="Equation.DSMT4">
                    <p:embed/>
                  </p:oleObj>
                </mc:Choice>
                <mc:Fallback>
                  <p:oleObj name="Equation" r:id="rId3" imgW="2806560" imgH="444240" progId="Equation.DSMT4">
                    <p:embed/>
                    <p:pic>
                      <p:nvPicPr>
                        <p:cNvPr id="110621" name="Object 29">
                          <a:extLst>
                            <a:ext uri="{FF2B5EF4-FFF2-40B4-BE49-F238E27FC236}">
                              <a16:creationId xmlns:a16="http://schemas.microsoft.com/office/drawing/2014/main" id="{B03E1920-9F06-48E1-B131-4367361D38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067"/>
                          <a:ext cx="292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574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88D3E-91DE-4297-95DB-E1A48817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176503"/>
            <a:ext cx="10515600" cy="1325563"/>
          </a:xfrm>
        </p:spPr>
        <p:txBody>
          <a:bodyPr/>
          <a:lstStyle/>
          <a:p>
            <a:r>
              <a:rPr lang="zh-CN" altLang="en-US" dirty="0"/>
              <a:t>从上述特例中，我们应该知道以下事实：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F9E78A3C-203A-44C0-9637-972F6F024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58257"/>
              </p:ext>
            </p:extLst>
          </p:nvPr>
        </p:nvGraphicFramePr>
        <p:xfrm>
          <a:off x="1458913" y="1522095"/>
          <a:ext cx="506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28600" progId="Equation.DSMT4">
                  <p:embed/>
                </p:oleObj>
              </mc:Choice>
              <mc:Fallback>
                <p:oleObj name="Equation" r:id="rId2" imgW="1663560" imgH="228600" progId="Equation.DSMT4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12DF142A-BAC3-4CF3-9097-29BB45829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522095"/>
                        <a:ext cx="506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A9E61C0-0AE6-43F7-BDB9-C415C9824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82607"/>
              </p:ext>
            </p:extLst>
          </p:nvPr>
        </p:nvGraphicFramePr>
        <p:xfrm>
          <a:off x="1439863" y="3425508"/>
          <a:ext cx="49514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DSMT4">
                  <p:embed/>
                </p:oleObj>
              </mc:Choice>
              <mc:Fallback>
                <p:oleObj name="Equation" r:id="rId4" imgW="1625400" imgH="2286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3BD2742F-723B-4DEB-A956-7BB9D1B6D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425508"/>
                        <a:ext cx="49514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AC68B218-5E47-48E6-A601-0ACFE662A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15238"/>
              </p:ext>
            </p:extLst>
          </p:nvPr>
        </p:nvGraphicFramePr>
        <p:xfrm>
          <a:off x="1436688" y="2823845"/>
          <a:ext cx="5688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62167667-0938-4109-8A0F-3E26B1C46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823845"/>
                        <a:ext cx="5688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509CF73D-0261-461D-B69F-D46AE6801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51067"/>
              </p:ext>
            </p:extLst>
          </p:nvPr>
        </p:nvGraphicFramePr>
        <p:xfrm>
          <a:off x="1452563" y="4073208"/>
          <a:ext cx="4370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228600" progId="Equation.DSMT4">
                  <p:embed/>
                </p:oleObj>
              </mc:Choice>
              <mc:Fallback>
                <p:oleObj name="Equation" r:id="rId8" imgW="1434960" imgH="2286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14234C3D-46B1-44CE-8824-F0C48A162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073208"/>
                        <a:ext cx="4370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A5CFFA9-F345-44BF-B2B9-464691F3E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181421"/>
              </p:ext>
            </p:extLst>
          </p:nvPr>
        </p:nvGraphicFramePr>
        <p:xfrm>
          <a:off x="1408113" y="5298758"/>
          <a:ext cx="49514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400" imgH="228600" progId="Equation.DSMT4">
                  <p:embed/>
                </p:oleObj>
              </mc:Choice>
              <mc:Fallback>
                <p:oleObj name="Equation" r:id="rId10" imgW="1625400" imgH="22860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51BAAC23-0ED1-45FF-AFC9-B5F7C8FA1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298758"/>
                        <a:ext cx="49514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5CB03C33-904D-4938-BD9C-502105320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05823"/>
              </p:ext>
            </p:extLst>
          </p:nvPr>
        </p:nvGraphicFramePr>
        <p:xfrm>
          <a:off x="1477963" y="2199958"/>
          <a:ext cx="4333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228600" progId="Equation.DSMT4">
                  <p:embed/>
                </p:oleObj>
              </mc:Choice>
              <mc:Fallback>
                <p:oleObj name="Equation" r:id="rId12" imgW="1422360" imgH="228600" progId="Equation.DSMT4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A320925D-43B1-43F9-A857-224721A87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199958"/>
                        <a:ext cx="4333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7175C9D5-3138-4C81-95DC-487DC9340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70928"/>
              </p:ext>
            </p:extLst>
          </p:nvPr>
        </p:nvGraphicFramePr>
        <p:xfrm>
          <a:off x="1406525" y="4722495"/>
          <a:ext cx="51038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76160" imgH="228600" progId="Equation.DSMT4">
                  <p:embed/>
                </p:oleObj>
              </mc:Choice>
              <mc:Fallback>
                <p:oleObj name="Equation" r:id="rId14" imgW="1676160" imgH="22860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F3122734-C9E6-4B6E-BF77-006479683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722495"/>
                        <a:ext cx="51038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FA1C14FF-8F89-4999-8FF6-ED5A3E6C1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12142"/>
              </p:ext>
            </p:extLst>
          </p:nvPr>
        </p:nvGraphicFramePr>
        <p:xfrm>
          <a:off x="1401763" y="5946458"/>
          <a:ext cx="5724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9560" imgH="228600" progId="Equation.DSMT4">
                  <p:embed/>
                </p:oleObj>
              </mc:Choice>
              <mc:Fallback>
                <p:oleObj name="Equation" r:id="rId16" imgW="1879560" imgH="228600" progId="Equation.DSMT4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57BA0543-9D14-44B3-AFDF-8349C3FF6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946458"/>
                        <a:ext cx="5724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6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AF2C-B7ED-423D-87F1-F4F9AC06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9" y="1485900"/>
            <a:ext cx="4476751" cy="16859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如果题目没要求用</a:t>
            </a:r>
            <a:r>
              <a:rPr lang="en-US" altLang="zh-CN" dirty="0"/>
              <a:t>Hermite</a:t>
            </a:r>
            <a:r>
              <a:rPr lang="zh-CN" altLang="en-US" dirty="0"/>
              <a:t>插值基函数的形式，来解答，那还有其他的解法吗？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20C6EC-859B-499B-B1CB-607B6A0F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25" y="1485900"/>
            <a:ext cx="1227111" cy="16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A316-F4FF-4FBE-ADB9-BF29CF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另一个典型特例：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40D2F-1E97-486F-9003-420B1A843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求满足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) (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的插值多项式及其余项表达式。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解 </a:t>
                </a:r>
                <a:r>
                  <a:rPr lang="zh-CN" altLang="en-US" dirty="0"/>
                  <a:t>由给定的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个条件，可确定次数不超过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的插值多项式，由于多项式通过点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故它的形式为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常数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dirty="0"/>
                  <a:t>可由最后的导数条件确定。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40D2F-1E97-486F-9003-420B1A843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5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3CCC2-5AD1-4CFC-A501-AAB187B4A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4900"/>
                <a:ext cx="10515600" cy="50720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通过计算可得：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]−(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为了求出余项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的表达式，可设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，其中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为待定系数。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构造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)=0 (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=0,1,2),</m:t>
                    </m:r>
                  </m:oMath>
                </a14:m>
                <a:r>
                  <a:rPr lang="zh-CN" altLang="en-US" dirty="0"/>
                  <a:t> 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个零点。反复应用罗尔定理，知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内至少有一个零点</a:t>
                </a:r>
                <a:r>
                  <a:rPr lang="en-US" altLang="zh-CN" b="1" dirty="0">
                    <a:latin typeface="楷体_GB2312" panose="02010609030101010101" pitchFamily="49" charset="-122"/>
                  </a:rPr>
                  <a:t>ξ</a:t>
                </a:r>
                <a:r>
                  <a:rPr lang="zh-CN" altLang="en-US" b="1" dirty="0">
                    <a:latin typeface="楷体_GB2312" panose="02010609030101010101" pitchFamily="49" charset="-122"/>
                  </a:rPr>
                  <a:t>，</a:t>
                </a:r>
                <a:r>
                  <a:rPr lang="zh-CN" altLang="en-US" dirty="0">
                    <a:latin typeface="楷体_GB2312" panose="02010609030101010101" pitchFamily="49" charset="-122"/>
                  </a:rPr>
                  <a:t>因此</a:t>
                </a:r>
                <a:endParaRPr lang="en-US" altLang="zh-CN" dirty="0">
                  <a:latin typeface="楷体_GB2312" panose="0201060903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)−4!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3CCC2-5AD1-4CFC-A501-AAB187B4A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4900"/>
                <a:ext cx="10515600" cy="5072063"/>
              </a:xfrm>
              <a:blipFill>
                <a:blip r:embed="rId2"/>
                <a:stretch>
                  <a:fillRect l="-1217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9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68BBC-4504-4310-8756-DF4CB48B8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于是，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进而余项表达式为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（</a:t>
                </a:r>
                <a:r>
                  <a:rPr lang="en-US" altLang="zh-CN" dirty="0"/>
                  <a:t>5.11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式中</a:t>
                </a:r>
                <a:r>
                  <a:rPr lang="en-US" altLang="zh-CN" b="1" dirty="0">
                    <a:latin typeface="楷体_GB2312" panose="02010609030101010101" pitchFamily="49" charset="-122"/>
                  </a:rPr>
                  <a:t>ξ</a:t>
                </a:r>
                <a:r>
                  <a:rPr lang="zh-CN" altLang="en-US" dirty="0"/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所界定的范围内。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68BBC-4504-4310-8756-DF4CB48B8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D9079-1ABD-464B-92C6-22F421DD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分段低次插值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2DB9C-1447-42FB-87DC-5B086795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2.5.1  </a:t>
            </a:r>
            <a:r>
              <a:rPr lang="zh-CN" altLang="en-US" dirty="0"/>
              <a:t>高次插值的病态性质</a:t>
            </a:r>
          </a:p>
          <a:p>
            <a:pPr marL="0" indent="0">
              <a:buNone/>
            </a:pPr>
            <a:r>
              <a:rPr lang="en-US" altLang="zh-CN" dirty="0"/>
              <a:t>2.5.2  </a:t>
            </a:r>
            <a:r>
              <a:rPr lang="zh-CN" altLang="en-US" dirty="0"/>
              <a:t>分段线性插值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内容： </a:t>
            </a:r>
            <a:r>
              <a:rPr lang="en-US" altLang="zh-CN" dirty="0"/>
              <a:t>Runge</a:t>
            </a:r>
            <a:r>
              <a:rPr lang="zh-CN" altLang="en-US" dirty="0"/>
              <a:t>现象，分段低次插值法。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重点：</a:t>
            </a:r>
            <a:r>
              <a:rPr lang="zh-CN" altLang="en-US" dirty="0"/>
              <a:t>分段低次插值法的基本思想 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难点：</a:t>
            </a:r>
            <a:r>
              <a:rPr lang="zh-CN" altLang="en-US" dirty="0"/>
              <a:t>分段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r>
              <a:rPr lang="en-US" altLang="zh-CN" dirty="0"/>
              <a:t>Hermite</a:t>
            </a:r>
            <a:r>
              <a:rPr lang="zh-CN" altLang="en-US" dirty="0"/>
              <a:t>插值。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6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44A73-D7CC-4011-AD18-05103192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 </a:t>
            </a:r>
            <a:r>
              <a:rPr lang="zh-CN" altLang="en-US" dirty="0"/>
              <a:t>高次插值的病态性质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1A8B0-F517-45E6-95F9-03F7064F7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 根据区间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上给出的节点做出的插值多项式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在次数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增加时，逼近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的精度不一定增加。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这是因为对任意的插值节点，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不一定收敛到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1A8B0-F517-45E6-95F9-03F7064F7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5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D2C02-82FB-4821-830A-D4D7046D8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7700"/>
                <a:ext cx="10515600" cy="5529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 考虑函数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)=1/(1+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，它在</a:t>
                </a:r>
                <a:r>
                  <a:rPr lang="en-US" altLang="zh-CN" dirty="0"/>
                  <a:t>[-5,5]</a:t>
                </a:r>
                <a:r>
                  <a:rPr lang="zh-CN" altLang="en-US" dirty="0"/>
                  <a:t>上的各阶导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数均存在。以</a:t>
                </a:r>
                <a:r>
                  <a:rPr lang="en-US" altLang="zh-CN" dirty="0"/>
                  <a:t>[-5,5]</a:t>
                </a:r>
                <a:r>
                  <a:rPr lang="zh-CN" altLang="en-US" dirty="0"/>
                  <a:t>上的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个等距节点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=−5+10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所构造的拉格朗日插值多项式为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=5−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可根据拉格朗日插值多项式计算不同插值个数时的函数值。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D2C02-82FB-4821-830A-D4D7046D8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7700"/>
                <a:ext cx="10515600" cy="5529263"/>
              </a:xfrm>
              <a:blipFill>
                <a:blip r:embed="rId3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19ED-1703-44E1-A125-D0B0AB36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 Hermite</a:t>
            </a:r>
            <a:r>
              <a:rPr lang="zh-CN" altLang="en-US" dirty="0"/>
              <a:t>插值多项式的构造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5F45C-8B6E-4B00-A3B5-3E3107DB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有些实际的插值问题不但</a:t>
            </a:r>
            <a:r>
              <a:rPr lang="zh-CN" altLang="en-US" dirty="0">
                <a:solidFill>
                  <a:srgbClr val="0000FF"/>
                </a:solidFill>
              </a:rPr>
              <a:t>要求在节点上函数值相等</a:t>
            </a:r>
            <a:r>
              <a:rPr lang="zh-CN" altLang="en-US" dirty="0"/>
              <a:t>，而且还要求</a:t>
            </a:r>
            <a:r>
              <a:rPr lang="zh-CN" altLang="en-US" dirty="0">
                <a:solidFill>
                  <a:srgbClr val="0000FF"/>
                </a:solidFill>
              </a:rPr>
              <a:t>对应的导数值也相等</a:t>
            </a:r>
            <a:r>
              <a:rPr lang="zh-CN" altLang="en-US" dirty="0"/>
              <a:t>，甚至</a:t>
            </a:r>
            <a:r>
              <a:rPr lang="zh-CN" altLang="en-US" dirty="0">
                <a:solidFill>
                  <a:srgbClr val="0000FF"/>
                </a:solidFill>
              </a:rPr>
              <a:t>要求高阶导数也相等</a:t>
            </a:r>
            <a:r>
              <a:rPr lang="zh-CN" altLang="en-US" dirty="0"/>
              <a:t>。满足这种要求的插值多项式就是</a:t>
            </a:r>
            <a:r>
              <a:rPr lang="zh-CN" altLang="en-US" dirty="0">
                <a:solidFill>
                  <a:srgbClr val="C00000"/>
                </a:solidFill>
              </a:rPr>
              <a:t>埃尔米特插值多项式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这里，我们以函数值与导数值个数相等这种特殊情况为例。</a:t>
            </a:r>
          </a:p>
        </p:txBody>
      </p:sp>
    </p:spTree>
    <p:extLst>
      <p:ext uri="{BB962C8B-B14F-4D97-AF65-F5344CB8AC3E}">
        <p14:creationId xmlns:p14="http://schemas.microsoft.com/office/powerpoint/2010/main" val="373725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931091-566D-42EE-8EB4-2DF4F5BE79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表</a:t>
                </a:r>
                <a:r>
                  <a:rPr lang="en-US" altLang="zh-CN" dirty="0"/>
                  <a:t>2-5</a:t>
                </a:r>
                <a:r>
                  <a:rPr lang="zh-CN" altLang="en-US" dirty="0"/>
                  <a:t>列出了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=2,4,⋯,20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的计算结果及在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</m:oMath>
                </a14:m>
                <a:r>
                  <a:rPr lang="zh-CN" altLang="en-US" dirty="0"/>
                  <a:t>上的误差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931091-566D-42EE-8EB4-2DF4F5BE7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0599" r="-58" b="-16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3B4BFF54-2308-4976-9598-02984F6ED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34896"/>
              </p:ext>
            </p:extLst>
          </p:nvPr>
        </p:nvGraphicFramePr>
        <p:xfrm>
          <a:off x="3127376" y="2222500"/>
          <a:ext cx="5959475" cy="413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3320" imgH="2781000" progId="Equation.DSMT4">
                  <p:embed/>
                </p:oleObj>
              </mc:Choice>
              <mc:Fallback>
                <p:oleObj name="Equation" r:id="rId3" imgW="3073320" imgH="2781000" progId="Equation.DSMT4">
                  <p:embed/>
                  <p:pic>
                    <p:nvPicPr>
                      <p:cNvPr id="117771" name="Object 11">
                        <a:extLst>
                          <a:ext uri="{FF2B5EF4-FFF2-40B4-BE49-F238E27FC236}">
                            <a16:creationId xmlns:a16="http://schemas.microsoft.com/office/drawing/2014/main" id="{D5D24045-F7A9-4106-8536-53AF4CE8B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6" y="2222500"/>
                        <a:ext cx="5959475" cy="413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9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FDBCC6-F524-4099-910D-85E66797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82" y="1484300"/>
            <a:ext cx="9460156" cy="38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0AB1B-91E9-4611-A3B9-58BE3E941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800"/>
                <a:ext cx="10515600" cy="5491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zh-CN" altLang="en-US" dirty="0"/>
                  <a:t> 根据计算画出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 </a:t>
                </a:r>
                <a:r>
                  <a:rPr lang="en-US" altLang="zh-CN" dirty="0"/>
                  <a:t>[-5,5]</a:t>
                </a:r>
                <a:r>
                  <a:rPr lang="zh-CN" altLang="en-US" dirty="0"/>
                  <a:t>上的图形，见图</a:t>
                </a:r>
                <a:r>
                  <a:rPr lang="en-US" altLang="zh-CN" dirty="0"/>
                  <a:t>2-5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从图上看到，在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±5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附近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偏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离很远，这说明高次插值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多项式的近似效果并不好。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0AB1B-91E9-4611-A3B9-58BE3E941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800"/>
                <a:ext cx="10515600" cy="5491163"/>
              </a:xfrm>
              <a:blipFill>
                <a:blip r:embed="rId2"/>
                <a:stretch>
                  <a:fillRect l="-121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1">
            <a:extLst>
              <a:ext uri="{FF2B5EF4-FFF2-40B4-BE49-F238E27FC236}">
                <a16:creationId xmlns:a16="http://schemas.microsoft.com/office/drawing/2014/main" id="{03C466EB-60AC-4615-AD27-3020DE8EF951}"/>
              </a:ext>
            </a:extLst>
          </p:cNvPr>
          <p:cNvGrpSpPr>
            <a:grpSpLocks/>
          </p:cNvGrpSpPr>
          <p:nvPr/>
        </p:nvGrpSpPr>
        <p:grpSpPr bwMode="auto">
          <a:xfrm>
            <a:off x="5206999" y="1447801"/>
            <a:ext cx="6146801" cy="4927928"/>
            <a:chOff x="1776" y="1627"/>
            <a:chExt cx="2208" cy="2148"/>
          </a:xfrm>
        </p:grpSpPr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A24B4B63-E5A5-459F-92C4-12215B0B8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627"/>
              <a:ext cx="2208" cy="17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BE70178-64B8-4870-AB48-47D57D4ED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3402"/>
              <a:ext cx="676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楷体_GB2312" panose="02010609030101010101" pitchFamily="49" charset="-122"/>
                </a:rPr>
                <a:t>图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_GB2312" panose="02010609030101010101" pitchFamily="49" charset="-122"/>
                </a:rPr>
                <a:t>2-5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8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49F3-E68D-4F19-9901-30E019E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 </a:t>
            </a:r>
            <a:r>
              <a:rPr lang="zh-CN" altLang="en-US" dirty="0"/>
              <a:t>分段线性插值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34C-0458-4B52-8AE8-F41DD211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由于升高插值多项式的阶数有时并不能达到提高精度的效果</a:t>
                </a:r>
                <a:r>
                  <a:rPr lang="en-US" altLang="zh-CN" dirty="0"/>
                  <a:t>,  </a:t>
                </a:r>
                <a:r>
                  <a:rPr lang="zh-CN" altLang="en-US" dirty="0"/>
                  <a:t>所以实际中常采用分段插值的思想。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分段插值的基本思想</a:t>
                </a:r>
                <a:r>
                  <a:rPr lang="zh-CN" altLang="en-US" dirty="0"/>
                  <a:t>是将插值区间划分为若干个小区间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然后在每个小区间上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做满足一定条件的低阶插值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所谓分段线性插值就是通过插值点用折线段连接起来逼近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34C-0458-4B52-8AE8-F41DD211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 r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0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6AE53-9E42-424A-ABD1-C747197B4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6600"/>
                <a:ext cx="10515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设已知节点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上的函数值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求一折线函数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，满足：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],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在每个小区间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上是线性函数。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为分段线性插值函数。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6AE53-9E42-424A-ABD1-C747197B4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6600"/>
                <a:ext cx="10515600" cy="5440363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3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723EFF-8B1B-405F-818A-2085F1369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7100"/>
                <a:ext cx="10515600" cy="581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由定义可知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在每个小区间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上可表示为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（</a:t>
                </a:r>
                <a:r>
                  <a:rPr lang="en-US" altLang="zh-CN" dirty="0"/>
                  <a:t>6.1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若用插值基函数表示，则在整个区间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/>
                  <a:t>(6.2)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其中基函数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满足条件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,  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略去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,  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略去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∉[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(6.3)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723EFF-8B1B-405F-818A-2085F136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7100"/>
                <a:ext cx="10515600" cy="5816600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F7396D-4F6B-40D4-BA61-494CAE32A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7100"/>
                <a:ext cx="10515600" cy="52498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利用线性插值的余项公式，可得分段线性插值的误差估计为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或者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F7396D-4F6B-40D4-BA61-494CAE32A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7100"/>
                <a:ext cx="10515600" cy="5249863"/>
              </a:xfrm>
              <a:blipFill>
                <a:blip r:embed="rId2"/>
                <a:stretch>
                  <a:fillRect l="-1217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0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A50E9-43F8-4074-B777-E8240188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400173"/>
            <a:ext cx="4419600" cy="40576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分段线性插值也称折</a:t>
            </a:r>
          </a:p>
          <a:p>
            <a:pPr marL="0" indent="0">
              <a:buNone/>
            </a:pPr>
            <a:r>
              <a:rPr lang="zh-CN" altLang="en-US" dirty="0"/>
              <a:t>线插值</a:t>
            </a:r>
            <a:r>
              <a:rPr lang="en-US" altLang="zh-CN" dirty="0"/>
              <a:t>,</a:t>
            </a:r>
            <a:r>
              <a:rPr lang="zh-CN" altLang="en-US" dirty="0"/>
              <a:t>如右图。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不难看出，曲线的光</a:t>
            </a:r>
          </a:p>
          <a:p>
            <a:pPr marL="0" indent="0">
              <a:buNone/>
            </a:pPr>
            <a:r>
              <a:rPr lang="zh-CN" altLang="en-US" dirty="0"/>
              <a:t>滑性较差，在节点处有尖点，这是分段低次插值的缺点所在。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BF09F7-D3D8-43C2-8972-6917F736F18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788987"/>
            <a:ext cx="44958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49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E95A-E357-4893-9277-B6023CED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 </a:t>
            </a:r>
            <a:r>
              <a:rPr lang="zh-CN" altLang="en-US" dirty="0"/>
              <a:t>三次样条插值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348B3-9AA8-4AE8-815E-D83F08C3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2.6.1  </a:t>
            </a:r>
            <a:r>
              <a:rPr lang="zh-CN" altLang="en-US" dirty="0"/>
              <a:t>三次样条函数</a:t>
            </a:r>
          </a:p>
          <a:p>
            <a:pPr marL="0" indent="0">
              <a:buNone/>
            </a:pPr>
            <a:r>
              <a:rPr lang="en-US" altLang="zh-CN" dirty="0"/>
              <a:t>2.6.2  </a:t>
            </a:r>
            <a:r>
              <a:rPr lang="zh-CN" altLang="en-US" dirty="0"/>
              <a:t>样条插值函数的建立</a:t>
            </a:r>
          </a:p>
          <a:p>
            <a:pPr marL="0" indent="0">
              <a:buNone/>
            </a:pPr>
            <a:r>
              <a:rPr lang="en-US" altLang="zh-CN" dirty="0"/>
              <a:t>2.6.3    </a:t>
            </a:r>
            <a:r>
              <a:rPr lang="zh-CN" altLang="en-US" dirty="0"/>
              <a:t>误差界与收敛性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C3300"/>
                </a:solidFill>
              </a:rPr>
              <a:t>内容：</a:t>
            </a:r>
            <a:r>
              <a:rPr lang="zh-CN" altLang="en-US" dirty="0"/>
              <a:t>样条函数插值法的基本概念，边界条件。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C3300"/>
                </a:solidFill>
              </a:rPr>
              <a:t>重点：</a:t>
            </a:r>
            <a:r>
              <a:rPr lang="zh-CN" altLang="en-US" dirty="0"/>
              <a:t>样条函数插值法的基本概念，边界条件的确定。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C3300"/>
                </a:solidFill>
              </a:rPr>
              <a:t>难点：</a:t>
            </a:r>
            <a:r>
              <a:rPr lang="zh-CN" altLang="en-US" dirty="0"/>
              <a:t>三次样条函数插值函数的构造方法。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51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1A16-312E-4A0E-BA2D-AE0E2965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  </a:t>
            </a:r>
            <a:r>
              <a:rPr lang="zh-CN" altLang="en-US" dirty="0"/>
              <a:t>三次样条函数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A85F8-E178-48A6-801C-6BE6232A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CC33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C3300"/>
                    </a:solidFill>
                  </a:rPr>
                  <a:t>4    </a:t>
                </a:r>
                <a:r>
                  <a:rPr lang="zh-CN" altLang="en-US" dirty="0"/>
                  <a:t>若函数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且在每个小区间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三次多项式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是给定节点，则称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上的三次样条函数。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上给定函数值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并成立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（</a:t>
                </a:r>
                <a:r>
                  <a:rPr lang="en-US" altLang="zh-CN" dirty="0"/>
                  <a:t>6.1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为三次样条插值函数。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2A85F8-E178-48A6-801C-6BE6232A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A6E85-80FB-4701-92DB-4ADEEFA55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5360"/>
                <a:ext cx="10515600" cy="52016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设在节点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,  (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要求一插值多项式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使其满足条件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 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5.1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这里共有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个插值条件，可惟一确定一个次数不超过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，其形式为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A6E85-80FB-4701-92DB-4ADEEFA55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5360"/>
                <a:ext cx="10515600" cy="5201603"/>
              </a:xfrm>
              <a:blipFill>
                <a:blip r:embed="rId2"/>
                <a:stretch>
                  <a:fillRect l="-1217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77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F3F5C-E022-444D-B65C-469713BDF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0400"/>
                <a:ext cx="10515600" cy="5516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在每个小区间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个待定系数，总共有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个小区间，所以共有</a:t>
                </a:r>
                <a:r>
                  <a:rPr lang="en-US" altLang="zh-CN" dirty="0"/>
                  <a:t>4n</a:t>
                </a:r>
                <a:r>
                  <a:rPr lang="zh-CN" altLang="en-US" dirty="0"/>
                  <a:t>个待定参数。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又由于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上二阶导数连续，所以在节点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处应满足连续性条件：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+0),</m:t>
                    </m:r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这些共有</a:t>
                </a:r>
                <a:r>
                  <a:rPr lang="en-US" altLang="zh-CN" dirty="0"/>
                  <a:t>3n-3</a:t>
                </a:r>
                <a:r>
                  <a:rPr lang="zh-CN" altLang="en-US" dirty="0"/>
                  <a:t>个条件，再加上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本身还要满足的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个插值条件，共有</a:t>
                </a:r>
                <a:r>
                  <a:rPr lang="en-US" altLang="zh-CN" dirty="0"/>
                  <a:t>4n-2</a:t>
                </a:r>
                <a:r>
                  <a:rPr lang="zh-CN" altLang="en-US" dirty="0"/>
                  <a:t>个条件，因此还需要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个条件才能确定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F3F5C-E022-444D-B65C-469713BDF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0400"/>
                <a:ext cx="10515600" cy="5516563"/>
              </a:xfrm>
              <a:blipFill>
                <a:blip r:embed="rId2"/>
                <a:stretch>
                  <a:fillRect l="-1217" t="-1547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45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C4F7C-ADD3-43E8-B382-2F766797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9300"/>
                <a:ext cx="10515600" cy="5427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通常可在区间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端点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上各加一个条件，称为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边界条件</a:t>
                </a:r>
                <a:r>
                  <a:rPr lang="zh-CN" altLang="en-US" dirty="0"/>
                  <a:t>。常见的边界条件有以下三种：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已知两端的一阶导数值，即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    （</a:t>
                </a:r>
                <a:r>
                  <a:rPr lang="en-US" altLang="zh-CN" dirty="0"/>
                  <a:t>6.3</a:t>
                </a:r>
                <a:r>
                  <a:rPr lang="zh-CN" altLang="en-US" dirty="0"/>
                  <a:t>）</a:t>
                </a:r>
              </a:p>
              <a:p>
                <a:pPr marL="514350" indent="-514350">
                  <a:buAutoNum type="arabicPeriod" startAt="2"/>
                </a:pPr>
                <a:r>
                  <a:rPr lang="zh-CN" altLang="en-US" dirty="0"/>
                  <a:t>已知两端的二阶导数，即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</m:oMath>
                </a14:m>
                <a:r>
                  <a:rPr lang="zh-CN" altLang="en-US" dirty="0"/>
                  <a:t>      （</a:t>
                </a:r>
                <a:r>
                  <a:rPr lang="en-US" altLang="zh-CN" dirty="0"/>
                  <a:t>6.4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特殊情形为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dirty="0"/>
                  <a:t>，此时称为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自然边界条件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14350" indent="-514350">
                  <a:buAutoNum type="arabicPeriod" startAt="2"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7C4F7C-ADD3-43E8-B382-2F7667970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9300"/>
                <a:ext cx="10515600" cy="5427663"/>
              </a:xfrm>
              <a:blipFill>
                <a:blip r:embed="rId2"/>
                <a:stretch>
                  <a:fillRect l="-1217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44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728F0-06F8-46AE-8B07-0DD388FE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9500"/>
                <a:ext cx="10515600" cy="5097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3.   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当𝑓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是以𝑥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_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𝑛−𝑥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_0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为周期的周期函数时，则要求𝑆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也是周期函数。此时的边界条件是：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−0),</m:t>
                    </m:r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−0),</m:t>
                    </m:r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(6.6)</a:t>
                </a:r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此时插值条件（</a:t>
                </a:r>
                <a:r>
                  <a:rPr lang="en-US" altLang="zh-CN" dirty="0"/>
                  <a:t>6.1</a:t>
                </a:r>
                <a:r>
                  <a:rPr lang="zh-CN" altLang="en-US" dirty="0"/>
                  <a:t>）中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这样确定的样条函数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周期样条函数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728F0-06F8-46AE-8B07-0DD388FE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9500"/>
                <a:ext cx="10515600" cy="5097463"/>
              </a:xfrm>
              <a:blipFill>
                <a:blip r:embed="rId2"/>
                <a:stretch>
                  <a:fillRect l="-1217" t="-2392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2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37480-5686-461E-A210-3666F54B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   </a:t>
            </a:r>
            <a:r>
              <a:rPr lang="zh-CN" altLang="en-US" dirty="0"/>
              <a:t>样条插值函数的建立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F6E37-CB02-4FC3-A1AC-72BE12727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下面利用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dirty="0"/>
                  <a:t>的二阶导数值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表示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由于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上是三次多项式，故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是线性函数，可表示为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积分两次，并利用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F6E37-CB02-4FC3-A1AC-72BE12727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1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DC7B1-DDE6-4004-8AAC-C6348FC34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9600"/>
                <a:ext cx="10515600" cy="5567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得三次样条表达式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6.8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是未知的。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DC7B1-DDE6-4004-8AAC-C6348FC34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9600"/>
                <a:ext cx="10515600" cy="5567363"/>
              </a:xfrm>
              <a:blipFill>
                <a:blip r:embed="rId2"/>
                <a:stretch>
                  <a:fillRect l="-1217" t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4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F026A-A755-4A79-B23B-1D2895F00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为了确定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求导得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由此可得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+0)=−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类似上面的操作，可得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上的表达式，从而得到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+0)=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zh-CN" altLang="en-US" dirty="0"/>
                  <a:t>可得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     （</a:t>
                </a:r>
                <a:r>
                  <a:rPr lang="en-US" altLang="zh-CN" dirty="0"/>
                  <a:t>6.10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F026A-A755-4A79-B23B-1D2895F00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  <a:blipFill>
                <a:blip r:embed="rId2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29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A4303-0A28-4507-9A4C-16A1AAE2D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8500"/>
                <a:ext cx="10515600" cy="54784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对第一种边界条件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(6.3)</a:t>
                </a:r>
                <a:r>
                  <a:rPr lang="zh-CN" altLang="en-US" dirty="0"/>
                  <a:t>，可导出两个方程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)  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6.12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A4303-0A28-4507-9A4C-16A1AAE2D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8500"/>
                <a:ext cx="10515600" cy="5478463"/>
              </a:xfrm>
              <a:blipFill>
                <a:blip r:embed="rId2"/>
                <a:stretch>
                  <a:fillRect l="-1217" t="-2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16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0B524-9AE6-4D3C-9114-E3EF30B87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如果令，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=1, 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=1, 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那么（</a:t>
                </a:r>
                <a:r>
                  <a:rPr lang="en-US" altLang="zh-CN" dirty="0"/>
                  <a:t>6.10</a:t>
                </a:r>
                <a:r>
                  <a:rPr lang="zh-CN" altLang="en-US" dirty="0"/>
                  <a:t>）和（</a:t>
                </a:r>
                <a:r>
                  <a:rPr lang="en-US" altLang="zh-CN" dirty="0"/>
                  <a:t>6.12</a:t>
                </a:r>
                <a:r>
                  <a:rPr lang="zh-CN" altLang="en-US" dirty="0"/>
                  <a:t>）可写成矩阵形式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     （</a:t>
                </a:r>
                <a:r>
                  <a:rPr lang="en-US" altLang="zh-CN" dirty="0"/>
                  <a:t>6.13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因此，只需要插值条件外加端点处的导数值，就可以计算出结果。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0B524-9AE6-4D3C-9114-E3EF30B87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  <a:blipFill>
                <a:blip r:embed="rId2"/>
                <a:stretch>
                  <a:fillRect l="-1217" t="-1914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48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21185-1185-45CA-AF9C-ABBAD8D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2500"/>
                <a:ext cx="10515600" cy="5224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对第二种边界条件（</a:t>
                </a:r>
                <a:r>
                  <a:rPr lang="en-US" altLang="zh-CN" dirty="0"/>
                  <a:t>6.4</a:t>
                </a:r>
                <a:r>
                  <a:rPr lang="zh-CN" altLang="en-US" dirty="0"/>
                  <a:t>），直接得端点方程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</m:oMath>
                </a14:m>
                <a:r>
                  <a:rPr lang="zh-CN" altLang="en-US" dirty="0"/>
                  <a:t>         （</a:t>
                </a:r>
                <a:r>
                  <a:rPr lang="en-US" altLang="zh-CN" dirty="0"/>
                  <a:t>6.14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如果令，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</m:oMath>
                </a14:m>
                <a:r>
                  <a:rPr lang="zh-CN" altLang="en-US" dirty="0"/>
                  <a:t>，则（</a:t>
                </a:r>
                <a:r>
                  <a:rPr lang="en-US" altLang="zh-CN" dirty="0"/>
                  <a:t>6.10</a:t>
                </a:r>
                <a:r>
                  <a:rPr lang="zh-CN" altLang="en-US" dirty="0"/>
                  <a:t>）和（</a:t>
                </a:r>
                <a:r>
                  <a:rPr lang="en-US" altLang="zh-CN" dirty="0"/>
                  <a:t>6.14</a:t>
                </a:r>
                <a:r>
                  <a:rPr lang="zh-CN" altLang="en-US" dirty="0"/>
                  <a:t>）也可以写成（</a:t>
                </a:r>
                <a:r>
                  <a:rPr lang="en-US" altLang="zh-CN" dirty="0"/>
                  <a:t>6.13</a:t>
                </a:r>
                <a:r>
                  <a:rPr lang="zh-CN" altLang="en-US" dirty="0"/>
                  <a:t>）的矩阵形式。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21185-1185-45CA-AF9C-ABBAD8D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2500"/>
                <a:ext cx="10515600" cy="5224463"/>
              </a:xfrm>
              <a:blipFill>
                <a:blip r:embed="rId2"/>
                <a:stretch>
                  <a:fillRect l="-1217" t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77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FF61C-33D9-41CF-8EA8-2CFE6E46C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118"/>
                <a:ext cx="10515600" cy="54657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同样对于第三种边界条件</a:t>
                </a:r>
                <a:r>
                  <a:rPr lang="en-US" altLang="zh-CN" dirty="0"/>
                  <a:t>(7.5)</a:t>
                </a:r>
                <a:r>
                  <a:rPr lang="zh-CN" altLang="en-US" dirty="0"/>
                  <a:t>，可得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 , 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  （</a:t>
                </a:r>
                <a:r>
                  <a:rPr lang="en-US" altLang="zh-CN" dirty="0"/>
                  <a:t>6.15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  , 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6.10</a:t>
                </a:r>
                <a:r>
                  <a:rPr lang="zh-CN" altLang="en-US" dirty="0"/>
                  <a:t>）和（</a:t>
                </a:r>
                <a:r>
                  <a:rPr lang="en-US" altLang="zh-CN" dirty="0"/>
                  <a:t>6.15</a:t>
                </a:r>
                <a:r>
                  <a:rPr lang="zh-CN" altLang="en-US" dirty="0"/>
                  <a:t>）也可写成矩阵的形式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   （</a:t>
                </a:r>
                <a:r>
                  <a:rPr lang="en-US" altLang="zh-CN" dirty="0"/>
                  <a:t>6.16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FF61C-33D9-41CF-8EA8-2CFE6E46C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118"/>
                <a:ext cx="10515600" cy="5465763"/>
              </a:xfrm>
              <a:blipFill>
                <a:blip r:embed="rId2"/>
                <a:stretch>
                  <a:fillRect l="-1043" t="-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9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16EC43-0E3E-44E8-A65E-91F9C975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2640"/>
                <a:ext cx="10515600" cy="5374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我们可采用求拉格朗日插值多项式的基函数方法来分析。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将满足条件（</a:t>
                </a:r>
                <a:r>
                  <a:rPr lang="en-US" altLang="zh-CN" dirty="0"/>
                  <a:t>5.1</a:t>
                </a:r>
                <a:r>
                  <a:rPr lang="zh-CN" altLang="en-US" dirty="0"/>
                  <a:t>）的插值多项式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写成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用插值基函数表示的形式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   （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5.2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那么，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个插值基函数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) 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应该满足如下条件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0, 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1, 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</m:mr>
                                  </m: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  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)=0;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)=0,  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=0,1,⋯,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（</a:t>
                </a:r>
                <a:r>
                  <a:rPr lang="en-US" altLang="zh-CN" dirty="0"/>
                  <a:t>5.3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16EC43-0E3E-44E8-A65E-91F9C975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2640"/>
                <a:ext cx="10515600" cy="5374323"/>
              </a:xfrm>
              <a:blipFill>
                <a:blip r:embed="rId2"/>
                <a:stretch>
                  <a:fillRect l="-1217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87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682C2C-64DE-4DD8-A381-5E6C5594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 （</a:t>
                </a:r>
                <a:r>
                  <a:rPr lang="en-US" altLang="zh-CN" sz="3200" dirty="0"/>
                  <a:t>6.13</a:t>
                </a:r>
                <a:r>
                  <a:rPr lang="zh-CN" altLang="en-US" sz="3200" dirty="0"/>
                  <a:t>）和（</a:t>
                </a:r>
                <a:r>
                  <a:rPr lang="en-US" altLang="zh-CN" sz="3200" dirty="0"/>
                  <a:t>6.16</a:t>
                </a:r>
                <a:r>
                  <a:rPr lang="zh-CN" altLang="en-US" sz="3200" dirty="0"/>
                  <a:t>）是关于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在节点处的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二阶</m:t>
                    </m:r>
                    <m:r>
                      <a:rPr lang="zh-CN" alt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导数</m:t>
                    </m:r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的三对角方程组，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在力学上解释为细梁在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截面处的弯矩，称为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𝑆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𝑥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3200" dirty="0"/>
                  <a:t>的矩，方程组（</a:t>
                </a:r>
                <a:r>
                  <a:rPr lang="en-US" altLang="zh-CN" sz="3200" dirty="0"/>
                  <a:t>6.13</a:t>
                </a:r>
                <a:r>
                  <a:rPr lang="zh-CN" altLang="en-US" sz="3200" dirty="0"/>
                  <a:t>）和（</a:t>
                </a:r>
                <a:r>
                  <a:rPr lang="en-US" altLang="zh-CN" sz="3200" dirty="0"/>
                  <a:t>6.16</a:t>
                </a:r>
                <a:r>
                  <a:rPr lang="zh-CN" altLang="en-US" sz="3200" dirty="0"/>
                  <a:t>）称为</a:t>
                </a:r>
                <a:r>
                  <a:rPr lang="zh-CN" altLang="en-US" sz="3200" dirty="0">
                    <a:solidFill>
                      <a:srgbClr val="0000FF"/>
                    </a:solidFill>
                  </a:rPr>
                  <a:t>三弯矩方程</a:t>
                </a:r>
                <a:r>
                  <a:rPr lang="zh-CN" altLang="en-US" sz="3200" dirty="0"/>
                  <a:t>。</a:t>
                </a: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（</a:t>
                </a:r>
                <a:r>
                  <a:rPr lang="en-US" altLang="zh-CN" sz="3200" dirty="0"/>
                  <a:t>6.13</a:t>
                </a:r>
                <a:r>
                  <a:rPr lang="zh-CN" altLang="en-US" sz="3200" dirty="0"/>
                  <a:t>）和（</a:t>
                </a:r>
                <a:r>
                  <a:rPr lang="en-US" altLang="zh-CN" sz="3200" dirty="0"/>
                  <a:t>6.16</a:t>
                </a:r>
                <a:r>
                  <a:rPr lang="zh-CN" altLang="en-US" sz="3200" dirty="0"/>
                  <a:t>）的系数矩阵为严格对角占优矩阵，有惟一解</a:t>
                </a:r>
                <a:r>
                  <a:rPr lang="en-US" altLang="zh-CN" sz="3200" dirty="0"/>
                  <a:t>, </a:t>
                </a:r>
                <a:r>
                  <a:rPr lang="zh-CN" altLang="en-US" sz="3200" dirty="0"/>
                  <a:t>求解方法可利用求线性方程组的追赶法，将解得结果代入（</a:t>
                </a:r>
                <a:r>
                  <a:rPr lang="en-US" altLang="zh-CN" sz="3200" dirty="0"/>
                  <a:t>6.8</a:t>
                </a:r>
                <a:r>
                  <a:rPr lang="zh-CN" altLang="en-US" sz="3200" dirty="0"/>
                  <a:t>）的表达式即可。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682C2C-64DE-4DD8-A381-5E6C5594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  <a:blipFill>
                <a:blip r:embed="rId2"/>
                <a:stretch>
                  <a:fillRect l="-1507" t="-2703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44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1EC5C99-B395-4EE6-BA65-0967A2B5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67" y="887821"/>
            <a:ext cx="8807534" cy="42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B6C08DB-AE70-4C71-A904-BA78F66A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25" y="901989"/>
            <a:ext cx="7815749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1092C3-0F44-47E8-8020-047128AA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33" y="1154995"/>
            <a:ext cx="8547333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89694F-03BB-4629-B0F8-3D3B6F48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49" y="1122680"/>
            <a:ext cx="6950964" cy="23774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3DCA42-A557-4E83-937C-9BB11E10FCA9}"/>
              </a:ext>
            </a:extLst>
          </p:cNvPr>
          <p:cNvSpPr txBox="1"/>
          <p:nvPr/>
        </p:nvSpPr>
        <p:spPr>
          <a:xfrm>
            <a:off x="901700" y="49530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代入（</a:t>
            </a:r>
            <a:r>
              <a:rPr lang="en-US" altLang="zh-CN" sz="2800" dirty="0"/>
              <a:t>6.8</a:t>
            </a:r>
            <a:r>
              <a:rPr lang="zh-CN" altLang="en-US" sz="2800" dirty="0"/>
              <a:t>）式得</a:t>
            </a:r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37C85DD6-13AF-4A8F-B4A1-207C49755CE6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3187700"/>
            <a:ext cx="4476051" cy="3362325"/>
            <a:chOff x="1872" y="432"/>
            <a:chExt cx="2112" cy="1954"/>
          </a:xfrm>
        </p:grpSpPr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094F6C65-EA7E-48BD-832B-18B8871BF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432"/>
              <a:ext cx="2112" cy="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506CFA0D-1D80-4CBC-9ACB-76D3BE1D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11"/>
              <a:ext cx="64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latin typeface="楷体_GB2312" panose="02010609030101010101" pitchFamily="49" charset="-122"/>
                </a:rPr>
                <a:t>图</a:t>
              </a:r>
              <a:r>
                <a:rPr lang="en-US" altLang="zh-CN" sz="2400">
                  <a:solidFill>
                    <a:schemeClr val="tx1"/>
                  </a:solidFill>
                  <a:latin typeface="楷体_GB2312" panose="02010609030101010101" pitchFamily="49" charset="-122"/>
                </a:rPr>
                <a:t>2-6</a:t>
              </a:r>
              <a:endParaRPr lang="en-US" altLang="zh-CN" sz="2000">
                <a:solidFill>
                  <a:schemeClr val="tx1"/>
                </a:solidFill>
                <a:latin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209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F0AD63-DAC8-42FC-85FA-7EC05271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1" y="845105"/>
            <a:ext cx="8608298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8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DAE8EF-F386-4708-B371-7C5DF10A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54" y="449580"/>
            <a:ext cx="8098942" cy="57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61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6FAE6-127A-4BFA-BC6A-035F35F6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514350"/>
            <a:ext cx="7519988" cy="56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7DAA87-A28B-4B59-B720-ABDBB4E856BB}"/>
              </a:ext>
            </a:extLst>
          </p:cNvPr>
          <p:cNvSpPr txBox="1"/>
          <p:nvPr/>
        </p:nvSpPr>
        <p:spPr>
          <a:xfrm>
            <a:off x="1231900" y="2189718"/>
            <a:ext cx="2387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_GB2312" panose="02010609030101010101" pitchFamily="49" charset="-122"/>
              </a:rPr>
              <a:t>右</a:t>
            </a:r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</a:rPr>
              <a:t>图是</a:t>
            </a:r>
            <a:endParaRPr lang="en-US" altLang="zh-CN" sz="2800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</a:rPr>
              <a:t>用</a:t>
            </a:r>
            <a:r>
              <a:rPr lang="en-US" altLang="zh-CN" sz="2800" dirty="0" err="1">
                <a:solidFill>
                  <a:schemeClr val="tx1"/>
                </a:solidFill>
              </a:rPr>
              <a:t>Matlab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</a:rPr>
              <a:t>完成的</a:t>
            </a:r>
            <a:endParaRPr lang="en-US" altLang="zh-CN" sz="2800" dirty="0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楷体_GB2312" panose="02010609030101010101" pitchFamily="49" charset="-122"/>
              </a:rPr>
              <a:t>样条插值：</a:t>
            </a:r>
          </a:p>
        </p:txBody>
      </p:sp>
    </p:spTree>
    <p:extLst>
      <p:ext uri="{BB962C8B-B14F-4D97-AF65-F5344CB8AC3E}">
        <p14:creationId xmlns:p14="http://schemas.microsoft.com/office/powerpoint/2010/main" val="4248593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40A8268-3D76-4140-B25C-9DADA6B4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2" y="368300"/>
            <a:ext cx="8382751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2161AB59-751C-4185-AB7F-7FD5417D5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016000"/>
            <a:ext cx="19800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拉格朗日、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分段线性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与三次样条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/>
              <a:t>插值</a:t>
            </a:r>
            <a:r>
              <a:rPr lang="zh-CN" altLang="en-US" sz="2800" dirty="0">
                <a:solidFill>
                  <a:schemeClr val="tx1"/>
                </a:solidFill>
              </a:rPr>
              <a:t>对比：</a:t>
            </a:r>
          </a:p>
        </p:txBody>
      </p:sp>
    </p:spTree>
    <p:extLst>
      <p:ext uri="{BB962C8B-B14F-4D97-AF65-F5344CB8AC3E}">
        <p14:creationId xmlns:p14="http://schemas.microsoft.com/office/powerpoint/2010/main" val="2653307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C85202-8283-4091-B55F-C58A9033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76" y="247678"/>
            <a:ext cx="9560248" cy="59626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7BCA7F-E812-46C1-921E-AAF6261AC1AC}"/>
              </a:ext>
            </a:extLst>
          </p:cNvPr>
          <p:cNvSpPr/>
          <p:nvPr/>
        </p:nvSpPr>
        <p:spPr>
          <a:xfrm>
            <a:off x="7454900" y="4546600"/>
            <a:ext cx="1282700" cy="5461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2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C3056-63FB-4AC9-A298-987E85DF5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下面的问题就是如何求出这些基函数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) 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了。我们可以利用拉格朗日插值基函数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进行构造。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由条件（</a:t>
                </a:r>
                <a:r>
                  <a:rPr lang="en-US" altLang="zh-CN" dirty="0"/>
                  <a:t>5.3</a:t>
                </a:r>
                <a:r>
                  <a:rPr lang="zh-CN" altLang="en-US" dirty="0"/>
                  <a:t>）得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)+2(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)]=0,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整理得：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=1;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也即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C3056-63FB-4AC9-A298-987E85DF5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  <a:blipFill>
                <a:blip r:embed="rId2"/>
                <a:stretch>
                  <a:fillRect l="-1217" t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97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F590F7-A734-4888-BE2D-40AC04D8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72" y="1627476"/>
            <a:ext cx="9035055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66EF8D-F52D-4B30-AD14-6C455BAE9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5520"/>
                <a:ext cx="10515600" cy="51914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由于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)⋯(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两边取对数，再求导得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于是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66EF8D-F52D-4B30-AD14-6C455BAE9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5520"/>
                <a:ext cx="10515600" cy="5191443"/>
              </a:xfrm>
              <a:blipFill>
                <a:blip r:embed="rId2"/>
                <a:stretch>
                  <a:fillRect l="-1043" t="-2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6D342D-6F02-4752-8278-E5E1163C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4720"/>
                <a:ext cx="10515600" cy="5242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同理，可得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由此我们可以写出</a:t>
                </a:r>
                <a:r>
                  <a:rPr lang="en-US" altLang="zh-CN" dirty="0"/>
                  <a:t>Hermite</a:t>
                </a:r>
                <a:r>
                  <a:rPr lang="zh-CN" altLang="en-US" dirty="0"/>
                  <a:t>插值多项式。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证明：满足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Hermite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插值条件的多项式是唯一的。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反证法。假设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均满足插值条件（</a:t>
                </a:r>
                <a:r>
                  <a:rPr lang="en-US" altLang="zh-CN" dirty="0"/>
                  <a:t>5.1</a:t>
                </a:r>
                <a:r>
                  <a:rPr lang="zh-CN" altLang="en-US" dirty="0"/>
                  <a:t>）（导数值和函数值都相等）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于是函数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在每个节点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上的值及导数值均为零，即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为二重根。这样，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重根，但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是不高于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次的多项式，因此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zh-CN" altLang="en-US" dirty="0"/>
                  <a:t>。唯一性成立。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6D342D-6F02-4752-8278-E5E1163C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4720"/>
                <a:ext cx="10515600" cy="5242243"/>
              </a:xfrm>
              <a:blipFill>
                <a:blip r:embed="rId2"/>
                <a:stretch>
                  <a:fillRect l="-1217" t="-1977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3224F-67A1-4DDF-9DDC-A3F707A0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Hermite</a:t>
            </a:r>
            <a:r>
              <a:rPr lang="zh-CN" altLang="en-US" dirty="0"/>
              <a:t>插值余项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92726-6B57-44DA-9DA5-B0FB98C98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仿照拉格朗日插值余项的证明方法，可知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阶导数存在，则</a:t>
                </a:r>
                <a:r>
                  <a:rPr lang="en-US" altLang="zh-CN" dirty="0"/>
                  <a:t>Hermite</a:t>
                </a:r>
                <a:r>
                  <a:rPr lang="zh-CN" altLang="en-US" dirty="0"/>
                  <a:t>插值多项式的余项为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+2)!</m:t>
                        </m:r>
                      </m:den>
                    </m:f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（</a:t>
                </a:r>
                <a:r>
                  <a:rPr lang="en-US" altLang="zh-CN" dirty="0"/>
                  <a:t>5.6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且与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有关。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E92726-6B57-44DA-9DA5-B0FB98C98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08756-9DA1-41AB-983A-0DE08AC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一个典型特列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600C5-C501-422C-AC8E-D14640629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时，我们取插值节点为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，可以确定一个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次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Hermite</a:t>
                </a:r>
                <a:r>
                  <a:rPr lang="zh-CN" altLang="en-US" dirty="0"/>
                  <a:t>插值多项式，满足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5.7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相应的插值基函数为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它们满足条件：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600C5-C501-422C-AC8E-D14640629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00582"/>
      </p:ext>
    </p:extLst>
  </p:cSld>
  <p:clrMapOvr>
    <a:masterClrMapping/>
  </p:clrMapOvr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321</TotalTime>
  <Words>3363</Words>
  <Application>Microsoft Office PowerPoint</Application>
  <PresentationFormat>宽屏</PresentationFormat>
  <Paragraphs>274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楷体_GB2312</vt:lpstr>
      <vt:lpstr>Arial</vt:lpstr>
      <vt:lpstr>Cambria Math</vt:lpstr>
      <vt:lpstr>Candara</vt:lpstr>
      <vt:lpstr>Times New Roman</vt:lpstr>
      <vt:lpstr>Wingdings</vt:lpstr>
      <vt:lpstr>nchu</vt:lpstr>
      <vt:lpstr>Equation</vt:lpstr>
      <vt:lpstr>2.4 Hermite插值</vt:lpstr>
      <vt:lpstr>2.4.1   Hermite插值多项式的构造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Hermite插值余项:</vt:lpstr>
      <vt:lpstr>2.4.2 一个典型特列</vt:lpstr>
      <vt:lpstr>PowerPoint 演示文稿</vt:lpstr>
      <vt:lpstr>PowerPoint 演示文稿</vt:lpstr>
      <vt:lpstr>从上述特例中，我们应该知道以下事实：</vt:lpstr>
      <vt:lpstr>PowerPoint 演示文稿</vt:lpstr>
      <vt:lpstr>另一个典型特例：</vt:lpstr>
      <vt:lpstr>PowerPoint 演示文稿</vt:lpstr>
      <vt:lpstr>PowerPoint 演示文稿</vt:lpstr>
      <vt:lpstr>2.5 分段低次插值 </vt:lpstr>
      <vt:lpstr>2.5.1   高次插值的病态性质 </vt:lpstr>
      <vt:lpstr>PowerPoint 演示文稿</vt:lpstr>
      <vt:lpstr>表2-5列出了n=2,4,⋯,20时L_n (x_(n-1/2))的计算结果及在x_(n-1/2)上的误差R(x_(n-1/2)).</vt:lpstr>
      <vt:lpstr>PowerPoint 演示文稿</vt:lpstr>
      <vt:lpstr>PowerPoint 演示文稿</vt:lpstr>
      <vt:lpstr>2.5.2   分段线性插值 </vt:lpstr>
      <vt:lpstr>PowerPoint 演示文稿</vt:lpstr>
      <vt:lpstr>PowerPoint 演示文稿</vt:lpstr>
      <vt:lpstr>PowerPoint 演示文稿</vt:lpstr>
      <vt:lpstr>PowerPoint 演示文稿</vt:lpstr>
      <vt:lpstr>2.6   三次样条插值</vt:lpstr>
      <vt:lpstr>2.6.1   三次样条函数 </vt:lpstr>
      <vt:lpstr>PowerPoint 演示文稿</vt:lpstr>
      <vt:lpstr>PowerPoint 演示文稿</vt:lpstr>
      <vt:lpstr>PowerPoint 演示文稿</vt:lpstr>
      <vt:lpstr>2.6.2   样条插值函数的建立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Hermite插值</dc:title>
  <dc:creator>刘 彬</dc:creator>
  <cp:lastModifiedBy>刘 彬</cp:lastModifiedBy>
  <cp:revision>57</cp:revision>
  <dcterms:created xsi:type="dcterms:W3CDTF">2021-09-29T08:57:03Z</dcterms:created>
  <dcterms:modified xsi:type="dcterms:W3CDTF">2021-09-29T14:28:02Z</dcterms:modified>
</cp:coreProperties>
</file>