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6C05B-7D3A-4EFB-A7D4-22A4813E69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042F-67C8-4CD1-A90E-B32FC1FD5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接下来，我们先初步了解下这门课的前半课程，数值分析。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1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数学库函数和其他一些已经经过数值验证的算法，我们要学会合理运用，可大大提高算法设计的效率。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9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3379E-FE22-4E9B-902C-14E223C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41989"/>
            <a:ext cx="3058557" cy="8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" y="41990"/>
            <a:ext cx="2662631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96FF-D7BC-4FC0-AA0F-BF44B2E5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工程数学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7B575-E059-4212-9AEF-93D130E2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800" dirty="0"/>
              <a:t>-------</a:t>
            </a:r>
            <a:r>
              <a:rPr lang="zh-CN" altLang="en-US" sz="2800" dirty="0"/>
              <a:t>数值分析</a:t>
            </a:r>
            <a:r>
              <a:rPr lang="zh-CN" altLang="en-US" sz="2800"/>
              <a:t>及数理统计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6273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4D52F-CEA1-408A-988E-8E7F3459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447"/>
            <a:ext cx="10515600" cy="4999516"/>
          </a:xfrm>
        </p:spPr>
        <p:txBody>
          <a:bodyPr/>
          <a:lstStyle/>
          <a:p>
            <a:r>
              <a:rPr lang="zh-CN" altLang="en-US" dirty="0"/>
              <a:t>总的来说，数值分析就是研究科学计算的一门课程。怎样利用计算机所能执行的加、减、乘、除运算来设计完整的解题步骤，就称为算法。数值计算就是研究各种各样的算法的。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2195AB-C2FB-440A-AD53-6684628C0697}"/>
              </a:ext>
            </a:extLst>
          </p:cNvPr>
          <p:cNvSpPr/>
          <p:nvPr/>
        </p:nvSpPr>
        <p:spPr>
          <a:xfrm>
            <a:off x="947804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实际问题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C98479EA-AD01-4284-8BAC-434CB1E1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77" y="3186091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9D70EC-A016-4D10-8E71-C86177F06DA5}"/>
              </a:ext>
            </a:extLst>
          </p:cNvPr>
          <p:cNvSpPr/>
          <p:nvPr/>
        </p:nvSpPr>
        <p:spPr>
          <a:xfrm>
            <a:off x="3503113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数学模型</a:t>
            </a: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7913899E-1263-4414-8928-FBCB039D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212" y="3186091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CEA231-0B25-4395-9BFC-458AC43D3460}"/>
              </a:ext>
            </a:extLst>
          </p:cNvPr>
          <p:cNvSpPr/>
          <p:nvPr/>
        </p:nvSpPr>
        <p:spPr>
          <a:xfrm>
            <a:off x="6070948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数值算法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E34D52F6-2955-4D0B-9AEE-2860E64F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51" y="3161039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AFF6D8-794C-4A13-9F56-37AB250A6C44}"/>
              </a:ext>
            </a:extLst>
          </p:cNvPr>
          <p:cNvSpPr/>
          <p:nvPr/>
        </p:nvSpPr>
        <p:spPr>
          <a:xfrm>
            <a:off x="8676887" y="2909170"/>
            <a:ext cx="2786517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编程输出结果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3634F0-0303-4EF3-92CE-13F8E59E86D9}"/>
              </a:ext>
            </a:extLst>
          </p:cNvPr>
          <p:cNvCxnSpPr>
            <a:cxnSpLocks/>
          </p:cNvCxnSpPr>
          <p:nvPr/>
        </p:nvCxnSpPr>
        <p:spPr>
          <a:xfrm>
            <a:off x="7004396" y="3710836"/>
            <a:ext cx="0" cy="8235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478D00-EBA3-47D1-ACF0-D763FDA460D6}"/>
              </a:ext>
            </a:extLst>
          </p:cNvPr>
          <p:cNvSpPr/>
          <p:nvPr/>
        </p:nvSpPr>
        <p:spPr>
          <a:xfrm>
            <a:off x="3453868" y="4546948"/>
            <a:ext cx="7275862" cy="90813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那么数值算法应该具备什么样的标准呢？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BBB4-A471-4770-A41A-EAA5699C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概括起来大致有四点：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D329-397A-4753-B881-0A5AB66C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面向计算机，要根据计算机的特点提供切实可行的有效算法。算法只能包括加减乘除和逻辑运算，以及一些</a:t>
            </a:r>
            <a:r>
              <a:rPr lang="zh-CN" altLang="en-US" dirty="0">
                <a:solidFill>
                  <a:srgbClr val="0000FF"/>
                </a:solidFill>
              </a:rPr>
              <a:t>数学库函数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要有可靠的理论分析，能达到指定的精度要求，对近似算法要保证收敛性和数值稳定性，还要对误差进行分析，这些都需要一套相应的数学理论来保证。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要有好的时间复杂性（节省时间）和空间复杂性（节省存储空间），关系到算法能否在计算机上实现。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</a:t>
            </a:r>
            <a:r>
              <a:rPr lang="zh-CN" altLang="en-US" dirty="0">
                <a:solidFill>
                  <a:srgbClr val="0000FF"/>
                </a:solidFill>
              </a:rPr>
              <a:t>通过数值实验验证算法</a:t>
            </a:r>
            <a:r>
              <a:rPr lang="zh-CN" altLang="en-US" dirty="0"/>
              <a:t>是有效的，可靠的。</a:t>
            </a:r>
          </a:p>
        </p:txBody>
      </p:sp>
    </p:spTree>
    <p:extLst>
      <p:ext uri="{BB962C8B-B14F-4D97-AF65-F5344CB8AC3E}">
        <p14:creationId xmlns:p14="http://schemas.microsoft.com/office/powerpoint/2010/main" val="27903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8EDC-15FD-472B-952B-DB98B82C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学习数值分析课程的基本要求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5E980-9DBA-414A-BA4A-E52B179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掌握算法的基本思想和原理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注意方法处理的技巧与计算机的结合，重视误差、稳定性、收敛性等基本理论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通过例子编程实现各种数值方法，并利用其解决实际问题</a:t>
            </a:r>
          </a:p>
        </p:txBody>
      </p:sp>
    </p:spTree>
    <p:extLst>
      <p:ext uri="{BB962C8B-B14F-4D97-AF65-F5344CB8AC3E}">
        <p14:creationId xmlns:p14="http://schemas.microsoft.com/office/powerpoint/2010/main" val="5837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D264-4D12-463F-84ED-A86EAE60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093C-2CFB-422B-9BE2-A289D5D1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数值分析主要研究对求解各种数学问题的算法设计，分析及其具体实现的一门学科，它是</a:t>
            </a:r>
            <a:r>
              <a:rPr lang="zh-CN" altLang="en-US" dirty="0">
                <a:solidFill>
                  <a:srgbClr val="0000FF"/>
                </a:solidFill>
              </a:rPr>
              <a:t>科学计算</a:t>
            </a:r>
            <a:r>
              <a:rPr lang="zh-CN" altLang="en-US" dirty="0"/>
              <a:t>的理论支持。小到随处可见的计算器大到航空航天器，都离不开数值分析。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数理统计则以</a:t>
            </a:r>
            <a:r>
              <a:rPr lang="zh-CN" altLang="en-US" dirty="0">
                <a:solidFill>
                  <a:srgbClr val="0000FF"/>
                </a:solidFill>
              </a:rPr>
              <a:t>数据</a:t>
            </a:r>
            <a:r>
              <a:rPr lang="zh-CN" altLang="en-US" dirty="0"/>
              <a:t>为唯一研究对象，包括对数据的收集、整理、分析和建模，从而给出数据中存在的某些规律来进行预测或决策。现今就是一个大数据时代，统计学习方法必将会起着越来越大的作用。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ACA0-8593-4C76-82D8-6578EFC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数值分析的主要内容：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9D126-4539-4BCE-B97F-F6C156FD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数值逼近：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插值与逼近，数值微分和数值积分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数值代数：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解线性方程组的直接解法和间接解法，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求矩阵的特征值和特征向量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方程求解：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非线性方程，常微分方程的数值解法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4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3FA4E-216C-4283-94F4-490AAAA3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数理统计的主要内容：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7D007-9D2D-4000-91BB-D13E1AA4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如定义抽样方法，怎样设计随机试验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参数估计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点估计，区间估计等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假设检验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正态分布均值与方差的假设检验等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统计学习（扩展）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主要设计统计学习的三要素：模型，策略，算法等概念的理解。</a:t>
            </a:r>
          </a:p>
        </p:txBody>
      </p:sp>
    </p:spTree>
    <p:extLst>
      <p:ext uri="{BB962C8B-B14F-4D97-AF65-F5344CB8AC3E}">
        <p14:creationId xmlns:p14="http://schemas.microsoft.com/office/powerpoint/2010/main" val="336190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0A18-C163-4CD4-A69C-E84EB589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数值分析的入门概述：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1633C-9EC5-4FF2-9C22-B5C86381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工程计算和科学试验中总会遇到诸如线性方程组的求解，函数微分，积分的运算求解等常见的数学问题。有些数学问题我们可以用数学方法求出结果的表达式，这样的解就是精确解或者称为解析解，如求一元二次方程的根；但是大多数问题，我们是无法求得解析解的，比如求解满足某个微分方程的函数，只能通过计算机并结合相关的数学理论，设计数值算法来获取具有一定精度的数值解，这就是这门课研究的主要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6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7E654-704A-44F3-B026-CA18663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：利用计算机计算任意角的正弦值。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D3E4C-5BC3-4080-8F6C-0233654D9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在不调用相应的库函数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Matlab</a:t>
                </a:r>
                <a:r>
                  <a:rPr lang="en-US" altLang="zh-CN" dirty="0"/>
                  <a:t>, C/C++) </a:t>
                </a:r>
                <a:r>
                  <a:rPr lang="zh-CN" altLang="en-US" dirty="0"/>
                  <a:t>的情况下，计算机是不能直接计算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我们也仅仅知道一些特殊角度的函数值，然而由</a:t>
                </a:r>
                <a:r>
                  <a:rPr lang="en-US" altLang="zh-CN" dirty="0"/>
                  <a:t>Taylor</a:t>
                </a:r>
                <a:r>
                  <a:rPr lang="zh-CN" altLang="en-US" dirty="0"/>
                  <a:t>公式（数学理论），我们可得到这样的近似公式：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这样仅仅需要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在编程时做基本的加减乘除</a:t>
                </a:r>
                <a:r>
                  <a:rPr lang="zh-CN" altLang="en-US" dirty="0"/>
                  <a:t>就可以近似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计算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。事实上，计算机语言中的数学库函数都可以采用这种方法计算。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D3E4C-5BC3-4080-8F6C-0233654D9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740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5FE447AC-20F4-4493-8567-85C1660CA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52495"/>
              </p:ext>
            </p:extLst>
          </p:nvPr>
        </p:nvGraphicFramePr>
        <p:xfrm>
          <a:off x="1993900" y="3692525"/>
          <a:ext cx="7654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3760" imgH="438060" progId="Equation.3">
                  <p:embed/>
                </p:oleObj>
              </mc:Choice>
              <mc:Fallback>
                <p:oleObj name="Equation" r:id="rId5" imgW="3533760" imgH="438060" progId="Equation.3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id="{1237CD3F-8F0C-45F4-9513-AAF98A00E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692525"/>
                        <a:ext cx="76549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0C980C-C011-47DD-9C56-F7F6BAC3FC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：给定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的值，计算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0C980C-C011-47DD-9C56-F7F6BAC3F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572AD-5148-4516-8F14-72134538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：直接计算，需要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次乘法，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次减法</a:t>
                </a:r>
                <a:endParaRPr lang="en-US" altLang="zh-CN" dirty="0"/>
              </a:p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：使用公式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计算，需要计算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次乘法，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次加法，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次减法。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572AD-5148-4516-8F14-72134538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1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8DD9-A243-4C95-BA5E-4323032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：给定</a:t>
            </a:r>
            <a:r>
              <a:rPr lang="en-US" altLang="zh-CN" dirty="0"/>
              <a:t>x</a:t>
            </a:r>
            <a:r>
              <a:rPr lang="zh-CN" altLang="en-US" dirty="0"/>
              <a:t>，计算多项式的值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6CF0-58F2-4622-9274-FE3ACA25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：直接按原型计算，需要</a:t>
            </a:r>
            <a:r>
              <a:rPr lang="en-US" altLang="zh-CN" dirty="0"/>
              <a:t>10</a:t>
            </a:r>
            <a:r>
              <a:rPr lang="zh-CN" altLang="en-US" dirty="0"/>
              <a:t>次乘法，</a:t>
            </a:r>
            <a:r>
              <a:rPr lang="en-US" altLang="zh-CN" dirty="0"/>
              <a:t>4</a:t>
            </a:r>
            <a:r>
              <a:rPr lang="zh-CN" altLang="en-US" dirty="0"/>
              <a:t>次加法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：合并同类项为下式再计算，需要</a:t>
            </a:r>
            <a:r>
              <a:rPr lang="en-US" altLang="zh-CN" dirty="0"/>
              <a:t>4</a:t>
            </a:r>
            <a:r>
              <a:rPr lang="zh-CN" altLang="en-US" dirty="0"/>
              <a:t>次乘法，</a:t>
            </a:r>
            <a:r>
              <a:rPr lang="en-US" altLang="zh-CN" dirty="0"/>
              <a:t>4</a:t>
            </a:r>
            <a:r>
              <a:rPr lang="zh-CN" altLang="en-US" dirty="0"/>
              <a:t>次加法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3</a:t>
            </a:r>
            <a:r>
              <a:rPr lang="zh-CN" altLang="en-US" dirty="0"/>
              <a:t>：也可转化为下述形式计算，需要</a:t>
            </a:r>
            <a:r>
              <a:rPr lang="en-US" altLang="zh-CN" dirty="0"/>
              <a:t>3</a:t>
            </a:r>
            <a:r>
              <a:rPr lang="zh-CN" altLang="en-US" dirty="0"/>
              <a:t>次乘法，</a:t>
            </a:r>
            <a:r>
              <a:rPr lang="en-US" altLang="zh-CN" dirty="0"/>
              <a:t>5</a:t>
            </a:r>
            <a:r>
              <a:rPr lang="zh-CN" altLang="en-US" dirty="0"/>
              <a:t>次加法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74A5AF9-C39B-4316-8130-2AD2DB349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40449"/>
              </p:ext>
            </p:extLst>
          </p:nvPr>
        </p:nvGraphicFramePr>
        <p:xfrm>
          <a:off x="2131394" y="1901632"/>
          <a:ext cx="7276346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05270" imgH="190590" progId="Equation.3">
                  <p:embed/>
                </p:oleObj>
              </mc:Choice>
              <mc:Fallback>
                <p:oleObj name="Equation" r:id="rId2" imgW="3105270" imgH="190590" progId="Equation.3">
                  <p:embed/>
                  <p:pic>
                    <p:nvPicPr>
                      <p:cNvPr id="2052" name="Object 3">
                        <a:extLst>
                          <a:ext uri="{FF2B5EF4-FFF2-40B4-BE49-F238E27FC236}">
                            <a16:creationId xmlns:a16="http://schemas.microsoft.com/office/drawing/2014/main" id="{6A6C094A-889F-4CE0-98B0-027986458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394" y="1901632"/>
                        <a:ext cx="7276346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4FF4BCD2-BAEC-45CA-B054-9E2FE3883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38094"/>
              </p:ext>
            </p:extLst>
          </p:nvPr>
        </p:nvGraphicFramePr>
        <p:xfrm>
          <a:off x="2187616" y="3857791"/>
          <a:ext cx="6991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3340" imgH="190590" progId="Equation.3">
                  <p:embed/>
                </p:oleObj>
              </mc:Choice>
              <mc:Fallback>
                <p:oleObj name="Equation" r:id="rId4" imgW="3143340" imgH="190590" progId="Equation.3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20D722CB-072E-4CCE-9B97-15BCAA16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616" y="3857791"/>
                        <a:ext cx="6991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608F6858-E6FC-4068-8A2B-DDE990002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66174"/>
              </p:ext>
            </p:extLst>
          </p:nvPr>
        </p:nvGraphicFramePr>
        <p:xfrm>
          <a:off x="2408238" y="5343525"/>
          <a:ext cx="6977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36680" imgH="228600" progId="Equation.DSMT4">
                  <p:embed/>
                </p:oleObj>
              </mc:Choice>
              <mc:Fallback>
                <p:oleObj name="Equation" r:id="rId6" imgW="3136680" imgH="228600" progId="Equation.DSMT4">
                  <p:embed/>
                  <p:pic>
                    <p:nvPicPr>
                      <p:cNvPr id="3" name="Object 16">
                        <a:extLst>
                          <a:ext uri="{FF2B5EF4-FFF2-40B4-BE49-F238E27FC236}">
                            <a16:creationId xmlns:a16="http://schemas.microsoft.com/office/drawing/2014/main" id="{D26D861A-5CC8-43F2-8FCC-BE31BB814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343525"/>
                        <a:ext cx="69770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5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2E2A7-6D18-4EBC-801C-B7E711D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：求解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列的线性方程组的解。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CC1A4-FCD4-4EB1-A74A-E9B5F6315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1498" y="2168165"/>
                <a:ext cx="3992301" cy="400879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算法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：当</a:t>
                </a:r>
                <a:r>
                  <a:rPr lang="en-US" altLang="zh-CN" dirty="0"/>
                  <a:t>n=20</a:t>
                </a:r>
                <a:r>
                  <a:rPr lang="zh-CN" altLang="en-US" dirty="0"/>
                  <a:t>时，使用</a:t>
                </a:r>
                <a:r>
                  <a:rPr lang="en-US" altLang="zh-CN" dirty="0"/>
                  <a:t>Cramer</a:t>
                </a:r>
                <a:r>
                  <a:rPr lang="zh-CN" altLang="en-US" dirty="0"/>
                  <a:t>法则，需要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9.7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zh-CN" altLang="en-US" dirty="0"/>
                  <a:t>次乘除法运算，大约需要</a:t>
                </a:r>
                <a:r>
                  <a:rPr lang="en-US" altLang="zh-CN" dirty="0"/>
                  <a:t>1~1.5</a:t>
                </a:r>
                <a:r>
                  <a:rPr lang="zh-CN" altLang="en-US" dirty="0"/>
                  <a:t>万年</a:t>
                </a:r>
                <a:r>
                  <a:rPr lang="en-US" altLang="zh-CN" dirty="0"/>
                  <a:t>(20~30</a:t>
                </a:r>
                <a:r>
                  <a:rPr lang="zh-CN" altLang="en-US" dirty="0"/>
                  <a:t>亿次</a:t>
                </a:r>
                <a:r>
                  <a:rPr lang="en-US" altLang="zh-CN" dirty="0"/>
                  <a:t>/s)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：若使用高斯消元法，只需要</a:t>
                </a:r>
                <a:r>
                  <a:rPr lang="en-US" altLang="zh-CN" dirty="0"/>
                  <a:t>3060</a:t>
                </a:r>
                <a:r>
                  <a:rPr lang="zh-CN" altLang="en-US" dirty="0"/>
                  <a:t>次运算。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CC1A4-FCD4-4EB1-A74A-E9B5F6315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1498" y="2168165"/>
                <a:ext cx="3992301" cy="4008798"/>
              </a:xfrm>
              <a:blipFill>
                <a:blip r:embed="rId3"/>
                <a:stretch>
                  <a:fillRect l="-2752" t="-2740" r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F51D1BC-46DA-4E6D-9634-CA8CBD3AA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18613"/>
              </p:ext>
            </p:extLst>
          </p:nvPr>
        </p:nvGraphicFramePr>
        <p:xfrm>
          <a:off x="1387475" y="2382838"/>
          <a:ext cx="5083175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330" imgH="904965" progId="Equation.3">
                  <p:embed/>
                </p:oleObj>
              </mc:Choice>
              <mc:Fallback>
                <p:oleObj name="Equation" r:id="rId4" imgW="1857330" imgH="904965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9E3E169A-337E-44C6-87CD-E0256CA63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382838"/>
                        <a:ext cx="5083175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2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226</TotalTime>
  <Words>863</Words>
  <Application>Microsoft Office PowerPoint</Application>
  <PresentationFormat>宽屏</PresentationFormat>
  <Paragraphs>68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Cambria Math</vt:lpstr>
      <vt:lpstr>Candara</vt:lpstr>
      <vt:lpstr>Wingdings</vt:lpstr>
      <vt:lpstr>nchu</vt:lpstr>
      <vt:lpstr>Equation</vt:lpstr>
      <vt:lpstr>工程数学2</vt:lpstr>
      <vt:lpstr>绪论</vt:lpstr>
      <vt:lpstr>数值分析的主要内容：</vt:lpstr>
      <vt:lpstr>数理统计的主要内容：</vt:lpstr>
      <vt:lpstr>数值分析的入门概述：</vt:lpstr>
      <vt:lpstr>例1：利用计算机计算任意角的正弦值。</vt:lpstr>
      <vt:lpstr>例2：给定a和b的值，计算a^2-b^2 的值。</vt:lpstr>
      <vt:lpstr>例3：给定x，计算多项式的值</vt:lpstr>
      <vt:lpstr>例4：求解n行n列的线性方程组的解。</vt:lpstr>
      <vt:lpstr>PowerPoint 演示文稿</vt:lpstr>
      <vt:lpstr>概括起来大致有四点：</vt:lpstr>
      <vt:lpstr>学习数值分析课程的基本要求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数值分析及数理统计</dc:title>
  <dc:creator>刘 彬</dc:creator>
  <cp:lastModifiedBy>刘 彬</cp:lastModifiedBy>
  <cp:revision>68</cp:revision>
  <dcterms:created xsi:type="dcterms:W3CDTF">2021-09-17T06:37:05Z</dcterms:created>
  <dcterms:modified xsi:type="dcterms:W3CDTF">2021-09-23T10:50:47Z</dcterms:modified>
</cp:coreProperties>
</file>