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61" r:id="rId2"/>
    <p:sldId id="257" r:id="rId3"/>
    <p:sldId id="256"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3" r:id="rId41"/>
    <p:sldId id="296" r:id="rId42"/>
    <p:sldId id="298" r:id="rId43"/>
    <p:sldId id="299" r:id="rId44"/>
    <p:sldId id="300" r:id="rId45"/>
    <p:sldId id="29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85" autoAdjust="0"/>
  </p:normalViewPr>
  <p:slideViewPr>
    <p:cSldViewPr snapToGrid="0">
      <p:cViewPr varScale="1">
        <p:scale>
          <a:sx n="55" d="100"/>
          <a:sy n="55" d="100"/>
        </p:scale>
        <p:origin x="8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508C9-E301-4B8C-9E96-CB82EBEA886B}"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6B0FD-83AA-4C34-B49E-AA06C37F081B}" type="slidenum">
              <a:rPr lang="zh-CN" altLang="en-US" smtClean="0"/>
              <a:t>‹#›</a:t>
            </a:fld>
            <a:endParaRPr lang="zh-CN" altLang="en-US"/>
          </a:p>
        </p:txBody>
      </p:sp>
    </p:spTree>
    <p:extLst>
      <p:ext uri="{BB962C8B-B14F-4D97-AF65-F5344CB8AC3E}">
        <p14:creationId xmlns:p14="http://schemas.microsoft.com/office/powerpoint/2010/main" val="183607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66B0FD-83AA-4C34-B49E-AA06C37F081B}" type="slidenum">
              <a:rPr lang="zh-CN" altLang="en-US" smtClean="0"/>
              <a:t>44</a:t>
            </a:fld>
            <a:endParaRPr lang="zh-CN" altLang="en-US"/>
          </a:p>
        </p:txBody>
      </p:sp>
    </p:spTree>
    <p:extLst>
      <p:ext uri="{BB962C8B-B14F-4D97-AF65-F5344CB8AC3E}">
        <p14:creationId xmlns:p14="http://schemas.microsoft.com/office/powerpoint/2010/main" val="252355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72DBF-3812-4FC6-BDF3-D1436664FB80}"/>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7D142839-9891-42DC-9B1C-2D1F40E0618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6D5183-75C2-4A93-B3EC-AEA44F007C21}"/>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043D842B-5AC0-4C2D-B110-D4DEA3CBD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3E0C7-BC32-488F-A63C-1E16ED02D9C8}"/>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233365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C69EA-EF71-41C8-9EC6-3F35AEEEC2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2FD7D5-CF6A-49DA-BC9E-3B026C001D3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AF6038-914C-4C5E-98D2-B2C91E682E7A}"/>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D94B8C93-E082-4D60-8A24-C38619B67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97893-10C1-485C-BA97-954B165F058C}"/>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52137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05800C-59DA-4F57-89E8-C81640C771F2}"/>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3F03C9-4EC1-4B16-9571-F8AAEA00B169}"/>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84C72E-9D96-4111-B446-A72E4DB35508}"/>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20C7D6C6-D170-4517-885F-A2B7C5985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CCAF5F-4C1D-415D-B106-2EDF16369819}"/>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39872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29B1A-1350-4817-9FA8-32D30A000F0E}"/>
              </a:ext>
            </a:extLst>
          </p:cNvPr>
          <p:cNvSpPr>
            <a:spLocks noGrp="1"/>
          </p:cNvSpPr>
          <p:nvPr>
            <p:ph type="title"/>
          </p:nvPr>
        </p:nvSpPr>
        <p:spPr>
          <a:xfrm>
            <a:off x="628650" y="755624"/>
            <a:ext cx="7886700" cy="1325563"/>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C5A8BE9C-B821-4D65-8A23-13EFEF51E443}"/>
              </a:ext>
            </a:extLst>
          </p:cNvPr>
          <p:cNvSpPr>
            <a:spLocks noGrp="1"/>
          </p:cNvSpPr>
          <p:nvPr>
            <p:ph idx="1"/>
          </p:nvPr>
        </p:nvSpPr>
        <p:spPr>
          <a:xfrm>
            <a:off x="628650" y="2168165"/>
            <a:ext cx="7886700" cy="40087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a:extLst>
              <a:ext uri="{FF2B5EF4-FFF2-40B4-BE49-F238E27FC236}">
                <a16:creationId xmlns:a16="http://schemas.microsoft.com/office/drawing/2014/main" id="{124DB3C5-929E-4EBA-9C9F-84A2776BE86C}"/>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A3DAFCE4-5A3B-4B2B-8283-14D1FA8545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85AD35-1E2A-4B44-8222-1EC3101A7B2B}"/>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334747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9431A-B590-42A3-B15F-09279F061276}"/>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C47C61E7-F6D0-4B38-B81B-D2DE4169F12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FCC522-A901-499F-8977-F670ADC3C331}"/>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780D3509-6DF4-43F8-966B-219683054F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BF6A1D-F0A6-45E2-9E83-74C5569EA62D}"/>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22377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DCAC4-4268-41AC-9384-A78080E2BC36}"/>
              </a:ext>
            </a:extLst>
          </p:cNvPr>
          <p:cNvSpPr>
            <a:spLocks noGrp="1"/>
          </p:cNvSpPr>
          <p:nvPr>
            <p:ph type="title"/>
          </p:nvPr>
        </p:nvSpPr>
        <p:spPr>
          <a:xfrm>
            <a:off x="628650" y="657357"/>
            <a:ext cx="7886700" cy="1325563"/>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0F46E196-5F92-4FC6-97A4-E4195612E84D}"/>
              </a:ext>
            </a:extLst>
          </p:cNvPr>
          <p:cNvSpPr>
            <a:spLocks noGrp="1"/>
          </p:cNvSpPr>
          <p:nvPr>
            <p:ph sz="half" idx="1"/>
          </p:nvPr>
        </p:nvSpPr>
        <p:spPr>
          <a:xfrm>
            <a:off x="628650" y="2064469"/>
            <a:ext cx="3886200" cy="411249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a:extLst>
              <a:ext uri="{FF2B5EF4-FFF2-40B4-BE49-F238E27FC236}">
                <a16:creationId xmlns:a16="http://schemas.microsoft.com/office/drawing/2014/main" id="{E6A46885-175E-4453-A352-E1653D273D0C}"/>
              </a:ext>
            </a:extLst>
          </p:cNvPr>
          <p:cNvSpPr>
            <a:spLocks noGrp="1"/>
          </p:cNvSpPr>
          <p:nvPr>
            <p:ph sz="half" idx="2"/>
          </p:nvPr>
        </p:nvSpPr>
        <p:spPr>
          <a:xfrm>
            <a:off x="4629150" y="2064469"/>
            <a:ext cx="3886200" cy="41124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1B7094-3FE5-4C3C-AF6D-2C7841360835}"/>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E5D68FCF-A011-4BE6-BE98-0D1552ECC0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C4D965-8FCD-4F70-8877-B7A804DE2E6A}"/>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pic>
        <p:nvPicPr>
          <p:cNvPr id="8" name="图片 7">
            <a:extLst>
              <a:ext uri="{FF2B5EF4-FFF2-40B4-BE49-F238E27FC236}">
                <a16:creationId xmlns:a16="http://schemas.microsoft.com/office/drawing/2014/main" id="{B2477DE5-F87D-4D43-980A-9500A4721025}"/>
              </a:ext>
            </a:extLst>
          </p:cNvPr>
          <p:cNvPicPr>
            <a:picLocks noChangeAspect="1"/>
          </p:cNvPicPr>
          <p:nvPr/>
        </p:nvPicPr>
        <p:blipFill>
          <a:blip r:embed="rId2"/>
          <a:stretch>
            <a:fillRect/>
          </a:stretch>
        </p:blipFill>
        <p:spPr>
          <a:xfrm>
            <a:off x="39217" y="41990"/>
            <a:ext cx="1996973" cy="716420"/>
          </a:xfrm>
          <a:prstGeom prst="rect">
            <a:avLst/>
          </a:prstGeom>
        </p:spPr>
      </p:pic>
    </p:spTree>
    <p:extLst>
      <p:ext uri="{BB962C8B-B14F-4D97-AF65-F5344CB8AC3E}">
        <p14:creationId xmlns:p14="http://schemas.microsoft.com/office/powerpoint/2010/main" val="30365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806E-400E-4E71-9B18-7790BDAE740C}"/>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83C3AA-8BA2-4999-A133-4120779BA53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0B2157-C1D7-4286-848F-42E0F1D60E89}"/>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78C954-CE01-42B7-9FF7-2E179D2F03A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114F93-339D-46EC-9B66-A31B48E3A7CC}"/>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84528D-0BAF-45F2-B50F-0B58C6D9A314}"/>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8" name="页脚占位符 7">
            <a:extLst>
              <a:ext uri="{FF2B5EF4-FFF2-40B4-BE49-F238E27FC236}">
                <a16:creationId xmlns:a16="http://schemas.microsoft.com/office/drawing/2014/main" id="{6D2F9539-258F-4F9A-A928-1735057661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DBE1C8-412B-4BE8-AFEB-A6A24F5972CA}"/>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55087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748DB-093C-4893-9A4E-3B854677D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130E34-BA4E-4F5E-8A75-DFD6687FADBD}"/>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4" name="页脚占位符 3">
            <a:extLst>
              <a:ext uri="{FF2B5EF4-FFF2-40B4-BE49-F238E27FC236}">
                <a16:creationId xmlns:a16="http://schemas.microsoft.com/office/drawing/2014/main" id="{48940D7C-8973-4217-A125-E86C13CC25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7A97FA-C3F3-4EC2-A207-04FF8E0C9775}"/>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78132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9369B3-9FFA-4317-B401-887D9B4D13A9}"/>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3" name="页脚占位符 2">
            <a:extLst>
              <a:ext uri="{FF2B5EF4-FFF2-40B4-BE49-F238E27FC236}">
                <a16:creationId xmlns:a16="http://schemas.microsoft.com/office/drawing/2014/main" id="{B4B66141-B2AD-4A60-8B04-5218E45AF3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C829C4-8C12-46F4-BD62-0256196C4AB9}"/>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239679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E5DBB-36B7-47EF-AE5E-A684613F157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AC6C8FBF-2F9B-48A9-A4E5-4072FE1A6B4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457C7E-4E42-41C1-8696-164DF4AA7A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847352-BB59-4F0F-8D65-574F83A77979}"/>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F3865948-2A42-4821-B989-42262BF8C9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DC4048-85F7-4E1E-B2A4-C0FDD1CDBBE0}"/>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321270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359C2-3E08-4191-A0C2-D305BBECE7A2}"/>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ED71D5B-E879-46C3-BC58-4C1845CBE1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a:extLst>
              <a:ext uri="{FF2B5EF4-FFF2-40B4-BE49-F238E27FC236}">
                <a16:creationId xmlns:a16="http://schemas.microsoft.com/office/drawing/2014/main" id="{61F06C49-7530-4F23-A7CD-DC575AEF927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7B3F1C-CB5C-48BD-823C-B7B75D96D473}"/>
              </a:ext>
            </a:extLst>
          </p:cNvPr>
          <p:cNvSpPr>
            <a:spLocks noGrp="1"/>
          </p:cNvSpPr>
          <p:nvPr>
            <p:ph type="dt" sz="half" idx="10"/>
          </p:nvPr>
        </p:nvSpPr>
        <p:spPr/>
        <p:txBody>
          <a:bodyPr/>
          <a:lstStyle/>
          <a:p>
            <a:fld id="{C922BBCB-883C-4D66-B18C-F3F86E04864B}"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D4183B2F-8D75-4289-8C6F-A8D471C10C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6A27D4-0ECC-4693-9E45-3687658992F8}"/>
              </a:ext>
            </a:extLst>
          </p:cNvPr>
          <p:cNvSpPr>
            <a:spLocks noGrp="1"/>
          </p:cNvSpPr>
          <p:nvPr>
            <p:ph type="sldNum" sz="quarter" idx="12"/>
          </p:nvPr>
        </p:nvSpPr>
        <p:spPr/>
        <p:txBody>
          <a:body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366067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903FA9-2229-40F9-8E11-0BC26B5CC2E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EA3287-0EE0-4A27-9E21-934A90B24B5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1E93AF-05D5-4C9C-ADFC-BD5B1BE0EAF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22BBCB-883C-4D66-B18C-F3F86E04864B}"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286F63D8-EA5C-4BE4-946F-99227E4D6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A0FB24-5318-458F-9843-B149CAD656D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4F18CD-A507-44DC-BBC0-9AE44D08164B}" type="slidenum">
              <a:rPr lang="zh-CN" altLang="en-US" smtClean="0"/>
              <a:t>‹#›</a:t>
            </a:fld>
            <a:endParaRPr lang="zh-CN" altLang="en-US"/>
          </a:p>
        </p:txBody>
      </p:sp>
    </p:spTree>
    <p:extLst>
      <p:ext uri="{BB962C8B-B14F-4D97-AF65-F5344CB8AC3E}">
        <p14:creationId xmlns:p14="http://schemas.microsoft.com/office/powerpoint/2010/main" val="1001059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oleObject" Target="../embeddings/oleObject1.bin"/><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3567DBA-BE65-4D3A-BD62-6ACB977BBAA8}"/>
              </a:ext>
            </a:extLst>
          </p:cNvPr>
          <p:cNvPicPr>
            <a:picLocks noChangeAspect="1"/>
          </p:cNvPicPr>
          <p:nvPr/>
        </p:nvPicPr>
        <p:blipFill>
          <a:blip r:embed="rId2"/>
          <a:stretch>
            <a:fillRect/>
          </a:stretch>
        </p:blipFill>
        <p:spPr>
          <a:xfrm>
            <a:off x="175390" y="1869246"/>
            <a:ext cx="8711939" cy="4480948"/>
          </a:xfrm>
          <a:prstGeom prst="rect">
            <a:avLst/>
          </a:prstGeom>
        </p:spPr>
      </p:pic>
      <p:sp>
        <p:nvSpPr>
          <p:cNvPr id="6" name="标题 1">
            <a:extLst>
              <a:ext uri="{FF2B5EF4-FFF2-40B4-BE49-F238E27FC236}">
                <a16:creationId xmlns:a16="http://schemas.microsoft.com/office/drawing/2014/main" id="{00FCAC8E-8C3D-44E9-9AB6-6680FA558892}"/>
              </a:ext>
            </a:extLst>
          </p:cNvPr>
          <p:cNvSpPr txBox="1">
            <a:spLocks/>
          </p:cNvSpPr>
          <p:nvPr/>
        </p:nvSpPr>
        <p:spPr>
          <a:xfrm>
            <a:off x="1356360" y="406399"/>
            <a:ext cx="6858000" cy="787083"/>
          </a:xfrm>
          <a:prstGeom prst="rect">
            <a:avLst/>
          </a:prstGeom>
        </p:spPr>
        <p:txBody>
          <a:bodyPr vert="horz" lIns="91440" tIns="45720" rIns="91440" bIns="45720" rtlCol="0" anchor="ctr">
            <a:normAutofit fontScale="92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4000" b="1" dirty="0">
                <a:solidFill>
                  <a:srgbClr val="0000FF"/>
                </a:solidFill>
              </a:rPr>
              <a:t>第三章 解线性方程组的迭代法</a:t>
            </a:r>
          </a:p>
        </p:txBody>
      </p:sp>
    </p:spTree>
    <p:extLst>
      <p:ext uri="{BB962C8B-B14F-4D97-AF65-F5344CB8AC3E}">
        <p14:creationId xmlns:p14="http://schemas.microsoft.com/office/powerpoint/2010/main" val="262343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FC8E5-B051-4FC8-A32B-0DCD100C8860}"/>
              </a:ext>
            </a:extLst>
          </p:cNvPr>
          <p:cNvSpPr>
            <a:spLocks noGrp="1"/>
          </p:cNvSpPr>
          <p:nvPr>
            <p:ph type="title"/>
          </p:nvPr>
        </p:nvSpPr>
        <p:spPr>
          <a:xfrm>
            <a:off x="405130" y="132080"/>
            <a:ext cx="7886700" cy="983907"/>
          </a:xfrm>
        </p:spPr>
        <p:txBody>
          <a:bodyPr>
            <a:normAutofit/>
          </a:bodyPr>
          <a:lstStyle/>
          <a:p>
            <a:r>
              <a:rPr lang="zh-CN" altLang="en-US" sz="2800" dirty="0">
                <a:solidFill>
                  <a:srgbClr val="0000FF"/>
                </a:solidFill>
              </a:rPr>
              <a:t>这种充分利用新值建立起来的公式称作高斯</a:t>
            </a:r>
            <a:r>
              <a:rPr lang="en-US" altLang="zh-CN" sz="2800" dirty="0">
                <a:solidFill>
                  <a:srgbClr val="0000FF"/>
                </a:solidFill>
              </a:rPr>
              <a:t>-</a:t>
            </a:r>
            <a:r>
              <a:rPr lang="zh-CN" altLang="en-US" sz="2800" dirty="0">
                <a:solidFill>
                  <a:srgbClr val="0000FF"/>
                </a:solidFill>
              </a:rPr>
              <a:t>塞德尔（</a:t>
            </a:r>
            <a:r>
              <a:rPr lang="en-US" altLang="zh-CN" sz="2800" dirty="0">
                <a:solidFill>
                  <a:srgbClr val="0000FF"/>
                </a:solidFill>
              </a:rPr>
              <a:t>Gauss-Seidel</a:t>
            </a:r>
            <a:r>
              <a:rPr lang="zh-CN" altLang="en-US" sz="2800" dirty="0">
                <a:solidFill>
                  <a:srgbClr val="0000FF"/>
                </a:solidFill>
              </a:rPr>
              <a:t>）公式</a:t>
            </a:r>
          </a:p>
        </p:txBody>
      </p:sp>
      <p:pic>
        <p:nvPicPr>
          <p:cNvPr id="4" name="图片 3">
            <a:extLst>
              <a:ext uri="{FF2B5EF4-FFF2-40B4-BE49-F238E27FC236}">
                <a16:creationId xmlns:a16="http://schemas.microsoft.com/office/drawing/2014/main" id="{9DAE23B1-0AA5-4279-85AE-E96D5A2891D5}"/>
              </a:ext>
            </a:extLst>
          </p:cNvPr>
          <p:cNvPicPr>
            <a:picLocks noChangeAspect="1"/>
          </p:cNvPicPr>
          <p:nvPr/>
        </p:nvPicPr>
        <p:blipFill>
          <a:blip r:embed="rId2"/>
          <a:stretch>
            <a:fillRect/>
          </a:stretch>
        </p:blipFill>
        <p:spPr>
          <a:xfrm>
            <a:off x="435610" y="1066311"/>
            <a:ext cx="7846232" cy="5639289"/>
          </a:xfrm>
          <a:prstGeom prst="rect">
            <a:avLst/>
          </a:prstGeom>
        </p:spPr>
      </p:pic>
    </p:spTree>
    <p:extLst>
      <p:ext uri="{BB962C8B-B14F-4D97-AF65-F5344CB8AC3E}">
        <p14:creationId xmlns:p14="http://schemas.microsoft.com/office/powerpoint/2010/main" val="359760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84A18-2716-4C11-AFB0-1787F47BBF8C}"/>
              </a:ext>
            </a:extLst>
          </p:cNvPr>
          <p:cNvSpPr>
            <a:spLocks noGrp="1"/>
          </p:cNvSpPr>
          <p:nvPr>
            <p:ph type="title"/>
          </p:nvPr>
        </p:nvSpPr>
        <p:spPr>
          <a:xfrm>
            <a:off x="421005" y="249246"/>
            <a:ext cx="4491990" cy="723838"/>
          </a:xfrm>
        </p:spPr>
        <p:txBody>
          <a:bodyPr>
            <a:normAutofit/>
          </a:bodyPr>
          <a:lstStyle/>
          <a:p>
            <a:r>
              <a:rPr lang="en-US" altLang="zh-CN" sz="2400" b="1" dirty="0" err="1">
                <a:solidFill>
                  <a:srgbClr val="0000FF"/>
                </a:solidFill>
                <a:latin typeface="楷体_GB2312" panose="02010609030101010101" pitchFamily="49" charset="-122"/>
              </a:rPr>
              <a:t>Guass</a:t>
            </a:r>
            <a:r>
              <a:rPr lang="en-US" altLang="zh-CN" sz="2400" b="1" dirty="0">
                <a:solidFill>
                  <a:srgbClr val="0000FF"/>
                </a:solidFill>
                <a:latin typeface="楷体_GB2312" panose="02010609030101010101" pitchFamily="49" charset="-122"/>
              </a:rPr>
              <a:t>-Seidel</a:t>
            </a:r>
            <a:r>
              <a:rPr lang="zh-CN" altLang="en-US" sz="2400" b="1" dirty="0">
                <a:solidFill>
                  <a:srgbClr val="0000FF"/>
                </a:solidFill>
                <a:latin typeface="楷体_GB2312" panose="02010609030101010101" pitchFamily="49" charset="-122"/>
              </a:rPr>
              <a:t>迭代的矩阵形式</a:t>
            </a:r>
            <a:endParaRPr lang="zh-CN" altLang="en-US" sz="2400" dirty="0"/>
          </a:p>
        </p:txBody>
      </p:sp>
      <mc:AlternateContent xmlns:mc="http://schemas.openxmlformats.org/markup-compatibility/2006" xmlns:a14="http://schemas.microsoft.com/office/drawing/2010/main">
        <mc:Choice Requires="a14">
          <p:sp>
            <p:nvSpPr>
              <p:cNvPr id="5" name="Object 56">
                <a:extLst>
                  <a:ext uri="{FF2B5EF4-FFF2-40B4-BE49-F238E27FC236}">
                    <a16:creationId xmlns:a16="http://schemas.microsoft.com/office/drawing/2014/main" id="{B522A3A9-8E0E-4319-9A2E-AA51D3A9758F}"/>
                  </a:ext>
                </a:extLst>
              </p:cNvPr>
              <p:cNvSpPr txBox="1">
                <a:spLocks noGrp="1"/>
              </p:cNvSpPr>
              <p:nvPr>
                <p:ph idx="1"/>
              </p:nvPr>
            </p:nvSpPr>
            <p:spPr bwMode="auto">
              <a:xfrm>
                <a:off x="2975133" y="4002296"/>
                <a:ext cx="5581650" cy="65324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sSup>
                        <m:sSupPr>
                          <m:ctrlPr>
                            <a:rPr lang="zh-CN" altLang="en-US" sz="2400" b="1" i="1" smtClean="0">
                              <a:solidFill>
                                <a:srgbClr val="000000"/>
                              </a:solidFill>
                              <a:latin typeface="Cambria Math" panose="02040503050406030204" pitchFamily="18" charset="0"/>
                            </a:rPr>
                          </m:ctrlPr>
                        </m:sSupPr>
                        <m:e>
                          <m:r>
                            <a:rPr lang="en-US" altLang="zh-CN" sz="2400" b="1" i="1" smtClean="0">
                              <a:solidFill>
                                <a:srgbClr val="000000"/>
                              </a:solidFill>
                              <a:latin typeface="Cambria Math" panose="02040503050406030204" pitchFamily="18" charset="0"/>
                            </a:rPr>
                            <m:t>𝑫</m:t>
                          </m:r>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𝒙</m:t>
                              </m:r>
                            </m:e>
                          </m:acc>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𝒃</m:t>
                              </m:r>
                            </m:e>
                          </m:acc>
                          <m:r>
                            <a:rPr lang="en-US" altLang="zh-CN" sz="2400" b="1" i="1" smtClean="0">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𝑳</m:t>
                          </m:r>
                          <m:sSup>
                            <m:sSupPr>
                              <m:ctrlPr>
                                <a:rPr lang="zh-CN" altLang="en-US" sz="2400" b="1" i="1">
                                  <a:solidFill>
                                    <a:srgbClr val="000000"/>
                                  </a:solidFill>
                                  <a:latin typeface="Cambria Math" panose="02040503050406030204" pitchFamily="18" charset="0"/>
                                </a:rPr>
                              </m:ctrlPr>
                            </m:sSupPr>
                            <m:e>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𝒙</m:t>
                                  </m:r>
                                </m:e>
                              </m:acc>
                            </m:e>
                            <m:sup>
                              <m:d>
                                <m:dPr>
                                  <m:ctrlPr>
                                    <a:rPr lang="zh-CN" altLang="en-US" sz="2400" b="1" i="1">
                                      <a:solidFill>
                                        <a:srgbClr val="000000"/>
                                      </a:solidFill>
                                      <a:latin typeface="Cambria Math" panose="02040503050406030204" pitchFamily="18" charset="0"/>
                                    </a:rPr>
                                  </m:ctrlPr>
                                </m:dPr>
                                <m:e>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e>
                              </m:d>
                            </m:sup>
                          </m:s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𝑼</m:t>
                          </m:r>
                          <m:sSup>
                            <m:sSupPr>
                              <m:ctrlPr>
                                <a:rPr lang="zh-CN" altLang="en-US" sz="2400" b="1" i="1">
                                  <a:solidFill>
                                    <a:srgbClr val="000000"/>
                                  </a:solidFill>
                                  <a:latin typeface="Cambria Math" panose="02040503050406030204" pitchFamily="18" charset="0"/>
                                </a:rPr>
                              </m:ctrlPr>
                            </m:sSupPr>
                            <m:e>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𝒙</m:t>
                                  </m:r>
                                </m:e>
                              </m:acc>
                            </m:e>
                            <m:sup>
                              <m:d>
                                <m:dPr>
                                  <m:ctrlPr>
                                    <a:rPr lang="zh-CN" altLang="en-US" sz="2400" b="1" i="1">
                                      <a:solidFill>
                                        <a:srgbClr val="000000"/>
                                      </a:solidFill>
                                      <a:latin typeface="Cambria Math" panose="02040503050406030204" pitchFamily="18" charset="0"/>
                                    </a:rPr>
                                  </m:ctrlPr>
                                </m:dPr>
                                <m:e>
                                  <m:r>
                                    <a:rPr lang="zh-CN" altLang="en-US" sz="2400" b="1" i="1">
                                      <a:solidFill>
                                        <a:srgbClr val="000000"/>
                                      </a:solidFill>
                                      <a:latin typeface="Cambria Math" panose="02040503050406030204" pitchFamily="18" charset="0"/>
                                    </a:rPr>
                                    <m:t>𝒌</m:t>
                                  </m:r>
                                </m:e>
                              </m:d>
                            </m:sup>
                          </m:sSup>
                        </m:e>
                      </m:d>
                    </m:oMath>
                  </m:oMathPara>
                </a14:m>
                <a:endParaRPr lang="en-US" altLang="zh-CN" sz="2400" b="1" i="1" dirty="0">
                  <a:solidFill>
                    <a:srgbClr val="000000"/>
                  </a:solidFill>
                  <a:latin typeface="Cambria Math" panose="02040503050406030204" pitchFamily="18" charset="0"/>
                </a:endParaRPr>
              </a:p>
            </p:txBody>
          </p:sp>
        </mc:Choice>
        <mc:Fallback xmlns="">
          <p:sp>
            <p:nvSpPr>
              <p:cNvPr id="5" name="Object 56">
                <a:extLst>
                  <a:ext uri="{FF2B5EF4-FFF2-40B4-BE49-F238E27FC236}">
                    <a16:creationId xmlns:a16="http://schemas.microsoft.com/office/drawing/2014/main" id="{B522A3A9-8E0E-4319-9A2E-AA51D3A9758F}"/>
                  </a:ext>
                </a:extLst>
              </p:cNvPr>
              <p:cNvSpPr txBox="1">
                <a:spLocks noRot="1" noChangeAspect="1" noMove="1" noResize="1" noEditPoints="1" noAdjustHandles="1" noChangeArrowheads="1" noChangeShapeType="1" noTextEdit="1"/>
              </p:cNvSpPr>
              <p:nvPr>
                <p:ph idx="1"/>
              </p:nvPr>
            </p:nvSpPr>
            <p:spPr bwMode="auto">
              <a:xfrm>
                <a:off x="2975133" y="4002296"/>
                <a:ext cx="5581650" cy="65324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23A8380-42D5-480F-98E5-C0F725774E38}"/>
                  </a:ext>
                </a:extLst>
              </p:cNvPr>
              <p:cNvSpPr txBox="1"/>
              <p:nvPr/>
            </p:nvSpPr>
            <p:spPr>
              <a:xfrm>
                <a:off x="2719101" y="5400065"/>
                <a:ext cx="5581650" cy="5164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smtClean="0">
                              <a:solidFill>
                                <a:srgbClr val="000000"/>
                              </a:solidFill>
                              <a:latin typeface="Cambria Math" panose="02040503050406030204" pitchFamily="18" charset="0"/>
                            </a:rPr>
                          </m:ctrlPr>
                        </m:sSupPr>
                        <m:e>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𝒙</m:t>
                              </m:r>
                            </m:e>
                          </m:acc>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𝑫</m:t>
                          </m:r>
                          <m:r>
                            <a:rPr lang="en-US" altLang="zh-CN" sz="2400" b="1" i="1" smtClean="0">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𝑳</m:t>
                          </m:r>
                          <m:r>
                            <a:rPr lang="en-US" altLang="zh-CN" sz="2400" b="1" i="1" smtClean="0">
                              <a:solidFill>
                                <a:srgbClr val="000000"/>
                              </a:solidFill>
                              <a:latin typeface="Cambria Math" panose="02040503050406030204" pitchFamily="18" charset="0"/>
                            </a:rPr>
                            <m:t>)</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r>
                        <a:rPr lang="zh-CN" altLang="en-US" sz="2400" b="1" i="1">
                          <a:solidFill>
                            <a:srgbClr val="000000"/>
                          </a:solidFill>
                          <a:latin typeface="Cambria Math" panose="02040503050406030204" pitchFamily="18" charset="0"/>
                        </a:rPr>
                        <m:t>𝑼</m:t>
                      </m:r>
                      <m:sSup>
                        <m:sSupPr>
                          <m:ctrlPr>
                            <a:rPr lang="zh-CN" altLang="en-US" sz="2400" b="1" i="1">
                              <a:solidFill>
                                <a:srgbClr val="000000"/>
                              </a:solidFill>
                              <a:latin typeface="Cambria Math" panose="02040503050406030204" pitchFamily="18" charset="0"/>
                            </a:rPr>
                          </m:ctrlPr>
                        </m:sSupPr>
                        <m:e>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𝒙</m:t>
                              </m:r>
                            </m:e>
                          </m:acc>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m:t>
                      </m:r>
                      <m:sSup>
                        <m:sSupPr>
                          <m:ctrlPr>
                            <a:rPr lang="zh-CN" altLang="en-US" sz="2400" b="1" i="1">
                              <a:solidFill>
                                <a:srgbClr val="000000"/>
                              </a:solidFill>
                              <a:latin typeface="Cambria Math" panose="02040503050406030204" pitchFamily="18" charset="0"/>
                            </a:rPr>
                          </m:ctrlPr>
                        </m:sSupPr>
                        <m:e>
                          <m:r>
                            <a:rPr lang="en-US" altLang="zh-CN" sz="2400" b="1" i="1" smtClean="0">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𝑫</m:t>
                          </m:r>
                          <m:r>
                            <a:rPr lang="en-US" altLang="zh-CN" sz="2400" b="1" i="1" smtClean="0">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𝑳</m:t>
                          </m:r>
                          <m:r>
                            <a:rPr lang="en-US" altLang="zh-CN" sz="2400" b="1" i="1" smtClean="0">
                              <a:solidFill>
                                <a:srgbClr val="000000"/>
                              </a:solidFill>
                              <a:latin typeface="Cambria Math" panose="02040503050406030204" pitchFamily="18" charset="0"/>
                            </a:rPr>
                            <m:t>)</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acc>
                        <m:accPr>
                          <m:chr m:val="⃑"/>
                          <m:ctrlPr>
                            <a:rPr lang="zh-CN" altLang="en-US" sz="2400" b="1" i="1">
                              <a:solidFill>
                                <a:srgbClr val="000000"/>
                              </a:solidFill>
                              <a:latin typeface="Cambria Math" panose="02040503050406030204" pitchFamily="18" charset="0"/>
                            </a:rPr>
                          </m:ctrlPr>
                        </m:accPr>
                        <m:e>
                          <m:r>
                            <a:rPr lang="zh-CN" altLang="en-US" sz="2400" b="1" i="1">
                              <a:solidFill>
                                <a:srgbClr val="000000"/>
                              </a:solidFill>
                              <a:latin typeface="Cambria Math" panose="02040503050406030204" pitchFamily="18" charset="0"/>
                            </a:rPr>
                            <m:t>𝒃</m:t>
                          </m:r>
                        </m:e>
                      </m:acc>
                    </m:oMath>
                  </m:oMathPara>
                </a14:m>
                <a:endParaRPr lang="zh-CN" altLang="en-US" sz="2400" b="1" dirty="0"/>
              </a:p>
            </p:txBody>
          </p:sp>
        </mc:Choice>
        <mc:Fallback xmlns="">
          <p:sp>
            <p:nvSpPr>
              <p:cNvPr id="9" name="文本框 8">
                <a:extLst>
                  <a:ext uri="{FF2B5EF4-FFF2-40B4-BE49-F238E27FC236}">
                    <a16:creationId xmlns:a16="http://schemas.microsoft.com/office/drawing/2014/main" id="{D23A8380-42D5-480F-98E5-C0F725774E38}"/>
                  </a:ext>
                </a:extLst>
              </p:cNvPr>
              <p:cNvSpPr txBox="1">
                <a:spLocks noRot="1" noChangeAspect="1" noMove="1" noResize="1" noEditPoints="1" noAdjustHandles="1" noChangeArrowheads="1" noChangeShapeType="1" noTextEdit="1"/>
              </p:cNvSpPr>
              <p:nvPr/>
            </p:nvSpPr>
            <p:spPr>
              <a:xfrm>
                <a:off x="2719101" y="5400065"/>
                <a:ext cx="5581650" cy="516488"/>
              </a:xfrm>
              <a:prstGeom prst="rect">
                <a:avLst/>
              </a:prstGeom>
              <a:blipFill>
                <a:blip r:embed="rId4"/>
                <a:stretch>
                  <a:fillRect/>
                </a:stretch>
              </a:blipFill>
            </p:spPr>
            <p:txBody>
              <a:bodyPr/>
              <a:lstStyle/>
              <a:p>
                <a:r>
                  <a:rPr lang="zh-CN" altLang="en-US">
                    <a:noFill/>
                  </a:rPr>
                  <a:t> </a:t>
                </a:r>
              </a:p>
            </p:txBody>
          </p:sp>
        </mc:Fallback>
      </mc:AlternateContent>
      <p:grpSp>
        <p:nvGrpSpPr>
          <p:cNvPr id="10" name="Group 153">
            <a:extLst>
              <a:ext uri="{FF2B5EF4-FFF2-40B4-BE49-F238E27FC236}">
                <a16:creationId xmlns:a16="http://schemas.microsoft.com/office/drawing/2014/main" id="{D8FF4B7F-C667-4264-BAE8-07DFBF3B59FC}"/>
              </a:ext>
            </a:extLst>
          </p:cNvPr>
          <p:cNvGrpSpPr>
            <a:grpSpLocks/>
          </p:cNvGrpSpPr>
          <p:nvPr/>
        </p:nvGrpSpPr>
        <p:grpSpPr bwMode="auto">
          <a:xfrm>
            <a:off x="2294255" y="964741"/>
            <a:ext cx="6259513" cy="1889126"/>
            <a:chOff x="866" y="2997"/>
            <a:chExt cx="3943" cy="1190"/>
          </a:xfrm>
        </p:grpSpPr>
        <p:grpSp>
          <p:nvGrpSpPr>
            <p:cNvPr id="11" name="Group 150">
              <a:extLst>
                <a:ext uri="{FF2B5EF4-FFF2-40B4-BE49-F238E27FC236}">
                  <a16:creationId xmlns:a16="http://schemas.microsoft.com/office/drawing/2014/main" id="{B2322AC5-AF36-404B-AB91-424897C9BDE5}"/>
                </a:ext>
              </a:extLst>
            </p:cNvPr>
            <p:cNvGrpSpPr>
              <a:grpSpLocks/>
            </p:cNvGrpSpPr>
            <p:nvPr/>
          </p:nvGrpSpPr>
          <p:grpSpPr bwMode="auto">
            <a:xfrm>
              <a:off x="866" y="2997"/>
              <a:ext cx="3943" cy="1190"/>
              <a:chOff x="288" y="2561"/>
              <a:chExt cx="510" cy="453"/>
            </a:xfrm>
          </p:grpSpPr>
          <p:sp>
            <p:nvSpPr>
              <p:cNvPr id="13" name="AutoShape 151">
                <a:extLst>
                  <a:ext uri="{FF2B5EF4-FFF2-40B4-BE49-F238E27FC236}">
                    <a16:creationId xmlns:a16="http://schemas.microsoft.com/office/drawing/2014/main" id="{A5108A19-733F-483F-BD2F-3A4800A5A971}"/>
                  </a:ext>
                </a:extLst>
              </p:cNvPr>
              <p:cNvSpPr>
                <a:spLocks noChangeArrowheads="1"/>
              </p:cNvSpPr>
              <p:nvPr/>
            </p:nvSpPr>
            <p:spPr bwMode="auto">
              <a:xfrm>
                <a:off x="302" y="2561"/>
                <a:ext cx="496" cy="453"/>
              </a:xfrm>
              <a:prstGeom prst="bevel">
                <a:avLst>
                  <a:gd name="adj" fmla="val 12500"/>
                </a:avLst>
              </a:prstGeom>
              <a:solidFill>
                <a:schemeClr val="accent5">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1"/>
              </a:p>
            </p:txBody>
          </p:sp>
          <p:sp>
            <p:nvSpPr>
              <p:cNvPr id="14" name="Text Box 152">
                <a:extLst>
                  <a:ext uri="{FF2B5EF4-FFF2-40B4-BE49-F238E27FC236}">
                    <a16:creationId xmlns:a16="http://schemas.microsoft.com/office/drawing/2014/main" id="{352714F9-ABB0-4F61-9CF2-817BFE4DA485}"/>
                  </a:ext>
                </a:extLst>
              </p:cNvPr>
              <p:cNvSpPr txBox="1">
                <a:spLocks noChangeArrowheads="1"/>
              </p:cNvSpPr>
              <p:nvPr/>
            </p:nvSpPr>
            <p:spPr bwMode="auto">
              <a:xfrm>
                <a:off x="288" y="2644"/>
                <a:ext cx="317" cy="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2000" b="1" i="1" baseline="-25000">
                  <a:solidFill>
                    <a:srgbClr val="FF3300"/>
                  </a:solidFill>
                </a:endParaRPr>
              </a:p>
            </p:txBody>
          </p:sp>
        </p:grpSp>
        <p:graphicFrame>
          <p:nvGraphicFramePr>
            <p:cNvPr id="12" name="Object 95">
              <a:extLst>
                <a:ext uri="{FF2B5EF4-FFF2-40B4-BE49-F238E27FC236}">
                  <a16:creationId xmlns:a16="http://schemas.microsoft.com/office/drawing/2014/main" id="{807044CB-939E-48C1-86CE-CE034E8C15DC}"/>
                </a:ext>
              </a:extLst>
            </p:cNvPr>
            <p:cNvGraphicFramePr>
              <a:graphicFrameLocks noChangeAspect="1"/>
            </p:cNvGraphicFramePr>
            <p:nvPr/>
          </p:nvGraphicFramePr>
          <p:xfrm>
            <a:off x="1194" y="3145"/>
            <a:ext cx="3366" cy="887"/>
          </p:xfrm>
          <a:graphic>
            <a:graphicData uri="http://schemas.openxmlformats.org/presentationml/2006/ole">
              <mc:AlternateContent xmlns:mc="http://schemas.openxmlformats.org/markup-compatibility/2006">
                <mc:Choice xmlns:v="urn:schemas-microsoft-com:vml" Requires="v">
                  <p:oleObj spid="_x0000_s2082" name="Equation" r:id="rId5" imgW="2514600" imgH="761760" progId="Equation.3">
                    <p:embed/>
                  </p:oleObj>
                </mc:Choice>
                <mc:Fallback>
                  <p:oleObj name="Equation" r:id="rId5" imgW="2514600" imgH="761760" progId="Equation.3">
                    <p:embed/>
                    <p:pic>
                      <p:nvPicPr>
                        <p:cNvPr id="56415" name="Object 95">
                          <a:extLst>
                            <a:ext uri="{FF2B5EF4-FFF2-40B4-BE49-F238E27FC236}">
                              <a16:creationId xmlns:a16="http://schemas.microsoft.com/office/drawing/2014/main" id="{96EA2E3C-2342-4BA5-AF68-41CE2114F1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 y="3145"/>
                          <a:ext cx="3366" cy="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5" name="图片 14">
            <a:extLst>
              <a:ext uri="{FF2B5EF4-FFF2-40B4-BE49-F238E27FC236}">
                <a16:creationId xmlns:a16="http://schemas.microsoft.com/office/drawing/2014/main" id="{1EEA6B4C-0AD2-45A3-B474-D60AB133CB99}"/>
              </a:ext>
            </a:extLst>
          </p:cNvPr>
          <p:cNvPicPr>
            <a:picLocks noChangeAspect="1"/>
          </p:cNvPicPr>
          <p:nvPr/>
        </p:nvPicPr>
        <p:blipFill>
          <a:blip r:embed="rId7"/>
          <a:stretch>
            <a:fillRect/>
          </a:stretch>
        </p:blipFill>
        <p:spPr>
          <a:xfrm>
            <a:off x="0" y="2789294"/>
            <a:ext cx="2438611" cy="1670449"/>
          </a:xfrm>
          <a:prstGeom prst="rect">
            <a:avLst/>
          </a:prstGeom>
        </p:spPr>
      </p:pic>
      <p:sp>
        <p:nvSpPr>
          <p:cNvPr id="16" name="箭头: 下 15">
            <a:extLst>
              <a:ext uri="{FF2B5EF4-FFF2-40B4-BE49-F238E27FC236}">
                <a16:creationId xmlns:a16="http://schemas.microsoft.com/office/drawing/2014/main" id="{B2EC2F85-E8E5-4208-9736-66F74E6AC100}"/>
              </a:ext>
            </a:extLst>
          </p:cNvPr>
          <p:cNvSpPr/>
          <p:nvPr/>
        </p:nvSpPr>
        <p:spPr>
          <a:xfrm>
            <a:off x="5486717" y="3120496"/>
            <a:ext cx="558483" cy="648864"/>
          </a:xfrm>
          <a:prstGeom prst="down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CFDF75BD-EF30-4E08-9058-D7FDF7DAA7BC}"/>
              </a:ext>
            </a:extLst>
          </p:cNvPr>
          <p:cNvSpPr/>
          <p:nvPr/>
        </p:nvSpPr>
        <p:spPr>
          <a:xfrm>
            <a:off x="5486716" y="4703371"/>
            <a:ext cx="558483" cy="648864"/>
          </a:xfrm>
          <a:prstGeom prst="down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21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B36D96-4CCD-4F7C-BEA6-13F73F0242F7}"/>
              </a:ext>
            </a:extLst>
          </p:cNvPr>
          <p:cNvPicPr>
            <a:picLocks noChangeAspect="1"/>
          </p:cNvPicPr>
          <p:nvPr/>
        </p:nvPicPr>
        <p:blipFill>
          <a:blip r:embed="rId2"/>
          <a:stretch>
            <a:fillRect/>
          </a:stretch>
        </p:blipFill>
        <p:spPr>
          <a:xfrm>
            <a:off x="341009" y="341108"/>
            <a:ext cx="8461981" cy="6175783"/>
          </a:xfrm>
          <a:prstGeom prst="rect">
            <a:avLst/>
          </a:prstGeom>
        </p:spPr>
      </p:pic>
    </p:spTree>
    <p:extLst>
      <p:ext uri="{BB962C8B-B14F-4D97-AF65-F5344CB8AC3E}">
        <p14:creationId xmlns:p14="http://schemas.microsoft.com/office/powerpoint/2010/main" val="47015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4AB390C-E1BD-4686-B00A-89705300401B}"/>
              </a:ext>
            </a:extLst>
          </p:cNvPr>
          <p:cNvSpPr>
            <a:spLocks noGrp="1"/>
          </p:cNvSpPr>
          <p:nvPr>
            <p:ph type="title"/>
          </p:nvPr>
        </p:nvSpPr>
        <p:spPr>
          <a:xfrm>
            <a:off x="421005" y="249246"/>
            <a:ext cx="4491990" cy="723838"/>
          </a:xfrm>
        </p:spPr>
        <p:txBody>
          <a:bodyPr>
            <a:normAutofit/>
          </a:bodyPr>
          <a:lstStyle/>
          <a:p>
            <a:r>
              <a:rPr lang="zh-CN" altLang="en-US" sz="2400" b="1" dirty="0">
                <a:solidFill>
                  <a:srgbClr val="0000FF"/>
                </a:solidFill>
                <a:latin typeface="楷体_GB2312" panose="02010609030101010101" pitchFamily="49" charset="-122"/>
              </a:rPr>
              <a:t>写成矩阵形式</a:t>
            </a:r>
            <a:endParaRPr lang="zh-CN" altLang="en-US" sz="2400" dirty="0"/>
          </a:p>
        </p:txBody>
      </p:sp>
      <p:grpSp>
        <p:nvGrpSpPr>
          <p:cNvPr id="7" name="Group 42">
            <a:extLst>
              <a:ext uri="{FF2B5EF4-FFF2-40B4-BE49-F238E27FC236}">
                <a16:creationId xmlns:a16="http://schemas.microsoft.com/office/drawing/2014/main" id="{CAD67628-B653-4720-B6BA-848EADDE8625}"/>
              </a:ext>
            </a:extLst>
          </p:cNvPr>
          <p:cNvGrpSpPr>
            <a:grpSpLocks/>
          </p:cNvGrpSpPr>
          <p:nvPr/>
        </p:nvGrpSpPr>
        <p:grpSpPr bwMode="auto">
          <a:xfrm>
            <a:off x="1270795" y="1351915"/>
            <a:ext cx="7480300" cy="941388"/>
            <a:chOff x="847" y="993"/>
            <a:chExt cx="4712" cy="593"/>
          </a:xfrm>
        </p:grpSpPr>
        <mc:AlternateContent xmlns:mc="http://schemas.openxmlformats.org/markup-compatibility/2006" xmlns:a14="http://schemas.microsoft.com/office/drawing/2010/main">
          <mc:Choice Requires="a14">
            <p:sp>
              <p:nvSpPr>
                <p:cNvPr id="8" name="Object 43">
                  <a:extLst>
                    <a:ext uri="{FF2B5EF4-FFF2-40B4-BE49-F238E27FC236}">
                      <a16:creationId xmlns:a16="http://schemas.microsoft.com/office/drawing/2014/main" id="{FD33BD46-F413-4EF2-BAC1-27E1B1F98A97}"/>
                    </a:ext>
                  </a:extLst>
                </p:cNvPr>
                <p:cNvSpPr txBox="1"/>
                <p:nvPr/>
              </p:nvSpPr>
              <p:spPr bwMode="auto">
                <a:xfrm>
                  <a:off x="847" y="993"/>
                  <a:ext cx="3306" cy="59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400" b="1" i="1">
                                <a:solidFill>
                                  <a:srgbClr val="000000"/>
                                </a:solidFill>
                                <a:latin typeface="Cambria Math" panose="02040503050406030204" pitchFamily="18" charset="0"/>
                              </a:rPr>
                            </m:ctrlPr>
                          </m:dPr>
                          <m:e>
                            <m:m>
                              <m:mPr>
                                <m:plcHide m:val="on"/>
                                <m:mcs>
                                  <m:mc>
                                    <m:mcPr>
                                      <m:count m:val="1"/>
                                      <m:mcJc m:val="center"/>
                                    </m:mcPr>
                                  </m:mc>
                                </m:mcs>
                                <m:ctrlPr>
                                  <a:rPr lang="zh-CN" altLang="en-US" sz="2400" b="1" i="1">
                                    <a:solidFill>
                                      <a:srgbClr val="000000"/>
                                    </a:solidFill>
                                    <a:latin typeface="Cambria Math" panose="02040503050406030204" pitchFamily="18" charset="0"/>
                                  </a:rPr>
                                </m:ctrlPr>
                              </m:mPr>
                              <m:mr>
                                <m:e>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（初始向量）</m:t>
                                  </m:r>
                                </m:e>
                              </m:mr>
                              <m:mr>
                                <m:e>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𝑳</m:t>
                                      </m:r>
                                    </m:e>
                                    <m:sub>
                                      <m:r>
                                        <a:rPr lang="zh-CN" altLang="en-US" sz="2400" b="1" i="1">
                                          <a:solidFill>
                                            <a:srgbClr val="000000"/>
                                          </a:solidFill>
                                          <a:latin typeface="Cambria Math" panose="02040503050406030204" pitchFamily="18" charset="0"/>
                                        </a:rPr>
                                        <m:t>𝝎</m:t>
                                      </m:r>
                                    </m:sub>
                                  </m:sSub>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𝒇</m:t>
                                  </m:r>
                                  <m:r>
                                    <a:rPr lang="zh-CN" altLang="en-US" sz="2400" b="1" i="1">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𝒌</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e>
                              </m:mr>
                            </m:m>
                          </m:e>
                        </m:d>
                      </m:oMath>
                    </m:oMathPara>
                  </a14:m>
                  <a:endParaRPr lang="zh-CN" altLang="en-US" sz="2400" b="1" i="1" dirty="0"/>
                </a:p>
              </p:txBody>
            </p:sp>
          </mc:Choice>
          <mc:Fallback xmlns="">
            <p:sp>
              <p:nvSpPr>
                <p:cNvPr id="8" name="Object 43">
                  <a:extLst>
                    <a:ext uri="{FF2B5EF4-FFF2-40B4-BE49-F238E27FC236}">
                      <a16:creationId xmlns:a16="http://schemas.microsoft.com/office/drawing/2014/main" id="{FD33BD46-F413-4EF2-BAC1-27E1B1F98A97}"/>
                    </a:ext>
                  </a:extLst>
                </p:cNvPr>
                <p:cNvSpPr txBox="1">
                  <a:spLocks noRot="1" noChangeAspect="1" noMove="1" noResize="1" noEditPoints="1" noAdjustHandles="1" noChangeArrowheads="1" noChangeShapeType="1" noTextEdit="1"/>
                </p:cNvSpPr>
                <p:nvPr/>
              </p:nvSpPr>
              <p:spPr bwMode="auto">
                <a:xfrm>
                  <a:off x="847" y="993"/>
                  <a:ext cx="3306" cy="593"/>
                </a:xfrm>
                <a:prstGeom prst="rect">
                  <a:avLst/>
                </a:prstGeom>
                <a:blipFill>
                  <a:blip r:embed="rId2"/>
                  <a:stretch>
                    <a:fillRect b="-6494"/>
                  </a:stretch>
                </a:blipFill>
                <a:ln>
                  <a:noFill/>
                </a:ln>
                <a:effectLst/>
              </p:spPr>
              <p:txBody>
                <a:bodyPr/>
                <a:lstStyle/>
                <a:p>
                  <a:r>
                    <a:rPr lang="zh-CN" altLang="en-US">
                      <a:noFill/>
                    </a:rPr>
                    <a:t> </a:t>
                  </a:r>
                </a:p>
              </p:txBody>
            </p:sp>
          </mc:Fallback>
        </mc:AlternateContent>
        <p:sp>
          <p:nvSpPr>
            <p:cNvPr id="9" name="Text Box 44">
              <a:extLst>
                <a:ext uri="{FF2B5EF4-FFF2-40B4-BE49-F238E27FC236}">
                  <a16:creationId xmlns:a16="http://schemas.microsoft.com/office/drawing/2014/main" id="{019FFAC6-A3D7-400E-A58C-F977A0BD015E}"/>
                </a:ext>
              </a:extLst>
            </p:cNvPr>
            <p:cNvSpPr txBox="1">
              <a:spLocks noChangeArrowheads="1"/>
            </p:cNvSpPr>
            <p:nvPr/>
          </p:nvSpPr>
          <p:spPr bwMode="auto">
            <a:xfrm>
              <a:off x="4601" y="1094"/>
              <a:ext cx="9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a:t>
              </a:r>
              <a:r>
                <a:rPr lang="en-US" altLang="zh-CN" sz="2800" b="1"/>
                <a:t>2.10</a:t>
              </a:r>
              <a:r>
                <a:rPr lang="zh-CN" altLang="en-US" sz="2800" b="1"/>
                <a:t>）</a:t>
              </a:r>
            </a:p>
          </p:txBody>
        </p:sp>
      </p:grpSp>
      <p:grpSp>
        <p:nvGrpSpPr>
          <p:cNvPr id="10" name="Group 52">
            <a:extLst>
              <a:ext uri="{FF2B5EF4-FFF2-40B4-BE49-F238E27FC236}">
                <a16:creationId xmlns:a16="http://schemas.microsoft.com/office/drawing/2014/main" id="{C08A0B33-853F-438D-9DBE-6768030723D2}"/>
              </a:ext>
            </a:extLst>
          </p:cNvPr>
          <p:cNvGrpSpPr>
            <a:grpSpLocks/>
          </p:cNvGrpSpPr>
          <p:nvPr/>
        </p:nvGrpSpPr>
        <p:grpSpPr bwMode="auto">
          <a:xfrm>
            <a:off x="337218" y="2557836"/>
            <a:ext cx="8703681" cy="1851026"/>
            <a:chOff x="309" y="2940"/>
            <a:chExt cx="5056" cy="1166"/>
          </a:xfrm>
        </p:grpSpPr>
        <p:grpSp>
          <p:nvGrpSpPr>
            <p:cNvPr id="11" name="Group 51">
              <a:extLst>
                <a:ext uri="{FF2B5EF4-FFF2-40B4-BE49-F238E27FC236}">
                  <a16:creationId xmlns:a16="http://schemas.microsoft.com/office/drawing/2014/main" id="{601DAA74-36C2-44A0-B3DB-4DC14E690556}"/>
                </a:ext>
              </a:extLst>
            </p:cNvPr>
            <p:cNvGrpSpPr>
              <a:grpSpLocks/>
            </p:cNvGrpSpPr>
            <p:nvPr/>
          </p:nvGrpSpPr>
          <p:grpSpPr bwMode="auto">
            <a:xfrm>
              <a:off x="309" y="2940"/>
              <a:ext cx="5056" cy="724"/>
              <a:chOff x="309" y="2924"/>
              <a:chExt cx="5056" cy="724"/>
            </a:xfrm>
          </p:grpSpPr>
          <mc:AlternateContent xmlns:mc="http://schemas.openxmlformats.org/markup-compatibility/2006" xmlns:a14="http://schemas.microsoft.com/office/drawing/2010/main">
            <mc:Choice Requires="a14">
              <p:sp>
                <p:nvSpPr>
                  <p:cNvPr id="13" name="Object 11">
                    <a:extLst>
                      <a:ext uri="{FF2B5EF4-FFF2-40B4-BE49-F238E27FC236}">
                        <a16:creationId xmlns:a16="http://schemas.microsoft.com/office/drawing/2014/main" id="{D1733576-3E37-4C91-84A2-E6161F508ECF}"/>
                      </a:ext>
                    </a:extLst>
                  </p:cNvPr>
                  <p:cNvSpPr txBox="1"/>
                  <p:nvPr/>
                </p:nvSpPr>
                <p:spPr bwMode="auto">
                  <a:xfrm>
                    <a:off x="432" y="3366"/>
                    <a:ext cx="4933" cy="28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smtClean="0">
                              <a:solidFill>
                                <a:srgbClr val="000000"/>
                              </a:solidFill>
                              <a:latin typeface="Cambria Math" panose="02040503050406030204" pitchFamily="18" charset="0"/>
                            </a:rPr>
                            <m:t>𝑩</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𝑰</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𝑫</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𝑳</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r>
                            <a:rPr lang="zh-CN" altLang="en-US" sz="2400" b="1" i="1">
                              <a:solidFill>
                                <a:srgbClr val="000000"/>
                              </a:solidFill>
                              <a:latin typeface="Cambria Math" panose="02040503050406030204" pitchFamily="18" charset="0"/>
                            </a:rPr>
                            <m:t>𝑨</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𝑫</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𝑳</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𝑫</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𝑼</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𝑳</m:t>
                              </m:r>
                            </m:e>
                            <m:sub>
                              <m:r>
                                <a:rPr lang="zh-CN" altLang="en-US" sz="2400" b="1" i="1">
                                  <a:solidFill>
                                    <a:srgbClr val="000000"/>
                                  </a:solidFill>
                                  <a:latin typeface="Cambria Math" panose="02040503050406030204" pitchFamily="18" charset="0"/>
                                </a:rPr>
                                <m:t>𝝎</m:t>
                              </m:r>
                            </m:sub>
                          </m:sSub>
                          <m:r>
                            <a:rPr lang="zh-CN" altLang="en-US" sz="2400" b="1" i="1">
                              <a:solidFill>
                                <a:srgbClr val="000000"/>
                              </a:solidFill>
                              <a:latin typeface="Cambria Math" panose="02040503050406030204" pitchFamily="18" charset="0"/>
                            </a:rPr>
                            <m:t>,</m:t>
                          </m:r>
                        </m:oMath>
                      </m:oMathPara>
                    </a14:m>
                    <a:endParaRPr lang="zh-CN" altLang="en-US" sz="2400" b="1" dirty="0"/>
                  </a:p>
                </p:txBody>
              </p:sp>
            </mc:Choice>
            <mc:Fallback xmlns="">
              <p:sp>
                <p:nvSpPr>
                  <p:cNvPr id="13" name="Object 11">
                    <a:extLst>
                      <a:ext uri="{FF2B5EF4-FFF2-40B4-BE49-F238E27FC236}">
                        <a16:creationId xmlns:a16="http://schemas.microsoft.com/office/drawing/2014/main" id="{D1733576-3E37-4C91-84A2-E6161F508ECF}"/>
                      </a:ext>
                    </a:extLst>
                  </p:cNvPr>
                  <p:cNvSpPr txBox="1">
                    <a:spLocks noRot="1" noChangeAspect="1" noMove="1" noResize="1" noEditPoints="1" noAdjustHandles="1" noChangeArrowheads="1" noChangeShapeType="1" noTextEdit="1"/>
                  </p:cNvSpPr>
                  <p:nvPr/>
                </p:nvSpPr>
                <p:spPr bwMode="auto">
                  <a:xfrm>
                    <a:off x="432" y="3366"/>
                    <a:ext cx="4933" cy="282"/>
                  </a:xfrm>
                  <a:prstGeom prst="rect">
                    <a:avLst/>
                  </a:prstGeom>
                  <a:blipFill>
                    <a:blip r:embed="rId3"/>
                    <a:stretch>
                      <a:fillRect l="-144" b="-24658"/>
                    </a:stretch>
                  </a:blipFill>
                  <a:ln>
                    <a:noFill/>
                  </a:ln>
                  <a:effectLst/>
                </p:spPr>
                <p:txBody>
                  <a:bodyPr/>
                  <a:lstStyle/>
                  <a:p>
                    <a:r>
                      <a:rPr lang="zh-CN" altLang="en-US">
                        <a:noFill/>
                      </a:rPr>
                      <a:t> </a:t>
                    </a:r>
                  </a:p>
                </p:txBody>
              </p:sp>
            </mc:Fallback>
          </mc:AlternateContent>
          <p:sp>
            <p:nvSpPr>
              <p:cNvPr id="14" name="Text Box 45">
                <a:extLst>
                  <a:ext uri="{FF2B5EF4-FFF2-40B4-BE49-F238E27FC236}">
                    <a16:creationId xmlns:a16="http://schemas.microsoft.com/office/drawing/2014/main" id="{E655E689-F8DA-46CF-B9A0-B1B6C09BA486}"/>
                  </a:ext>
                </a:extLst>
              </p:cNvPr>
              <p:cNvSpPr txBox="1">
                <a:spLocks noChangeArrowheads="1"/>
              </p:cNvSpPr>
              <p:nvPr/>
            </p:nvSpPr>
            <p:spPr bwMode="auto">
              <a:xfrm>
                <a:off x="309" y="2924"/>
                <a:ext cx="6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楷体_GB2312" panose="02010609030101010101" pitchFamily="49" charset="-122"/>
                  </a:rPr>
                  <a:t>其中 </a:t>
                </a:r>
              </a:p>
            </p:txBody>
          </p:sp>
        </p:grpSp>
        <mc:AlternateContent xmlns:mc="http://schemas.openxmlformats.org/markup-compatibility/2006" xmlns:a14="http://schemas.microsoft.com/office/drawing/2010/main">
          <mc:Choice Requires="a14">
            <p:sp>
              <p:nvSpPr>
                <p:cNvPr id="12" name="Object 49">
                  <a:extLst>
                    <a:ext uri="{FF2B5EF4-FFF2-40B4-BE49-F238E27FC236}">
                      <a16:creationId xmlns:a16="http://schemas.microsoft.com/office/drawing/2014/main" id="{E5C07663-B242-4972-B08A-8C2D23900AC1}"/>
                    </a:ext>
                  </a:extLst>
                </p:cNvPr>
                <p:cNvSpPr txBox="1"/>
                <p:nvPr/>
              </p:nvSpPr>
              <p:spPr bwMode="auto">
                <a:xfrm>
                  <a:off x="397" y="3779"/>
                  <a:ext cx="2974" cy="32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rPr>
                          <m:t>𝒇</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𝑫</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𝝎</m:t>
                        </m:r>
                        <m:r>
                          <a:rPr lang="zh-CN" altLang="en-US" sz="2400" b="1" i="1">
                            <a:solidFill>
                              <a:srgbClr val="000000"/>
                            </a:solidFill>
                            <a:latin typeface="Cambria Math" panose="02040503050406030204" pitchFamily="18" charset="0"/>
                          </a:rPr>
                          <m:t>𝑳</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m:t>
                            </m:r>
                          </m:e>
                          <m:sup>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r>
                          <a:rPr lang="zh-CN" altLang="en-US" sz="2400" b="1" i="1">
                            <a:solidFill>
                              <a:srgbClr val="000000"/>
                            </a:solidFill>
                            <a:latin typeface="Cambria Math" panose="02040503050406030204" pitchFamily="18" charset="0"/>
                          </a:rPr>
                          <m:t>𝒃</m:t>
                        </m:r>
                        <m:r>
                          <a:rPr lang="zh-CN" altLang="en-US" sz="2400" b="1" i="1">
                            <a:solidFill>
                              <a:srgbClr val="000000"/>
                            </a:solidFill>
                            <a:latin typeface="Cambria Math" panose="02040503050406030204" pitchFamily="18" charset="0"/>
                          </a:rPr>
                          <m:t>.</m:t>
                        </m:r>
                      </m:oMath>
                    </m:oMathPara>
                  </a14:m>
                  <a:endParaRPr lang="zh-CN" altLang="en-US" sz="2400" b="1" dirty="0"/>
                </a:p>
              </p:txBody>
            </p:sp>
          </mc:Choice>
          <mc:Fallback xmlns="">
            <p:sp>
              <p:nvSpPr>
                <p:cNvPr id="12" name="Object 49">
                  <a:extLst>
                    <a:ext uri="{FF2B5EF4-FFF2-40B4-BE49-F238E27FC236}">
                      <a16:creationId xmlns:a16="http://schemas.microsoft.com/office/drawing/2014/main" id="{E5C07663-B242-4972-B08A-8C2D23900AC1}"/>
                    </a:ext>
                  </a:extLst>
                </p:cNvPr>
                <p:cNvSpPr txBox="1">
                  <a:spLocks noRot="1" noChangeAspect="1" noMove="1" noResize="1" noEditPoints="1" noAdjustHandles="1" noChangeArrowheads="1" noChangeShapeType="1" noTextEdit="1"/>
                </p:cNvSpPr>
                <p:nvPr/>
              </p:nvSpPr>
              <p:spPr bwMode="auto">
                <a:xfrm>
                  <a:off x="397" y="3779"/>
                  <a:ext cx="2974" cy="327"/>
                </a:xfrm>
                <a:prstGeom prst="rect">
                  <a:avLst/>
                </a:prstGeom>
                <a:blipFill>
                  <a:blip r:embed="rId4"/>
                  <a:stretch>
                    <a:fillRect l="-952" b="-7059"/>
                  </a:stretch>
                </a:blipFill>
                <a:ln>
                  <a:noFill/>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137373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FC8B0-DA26-4710-AC9B-30888278FC4A}"/>
              </a:ext>
            </a:extLst>
          </p:cNvPr>
          <p:cNvSpPr>
            <a:spLocks noGrp="1"/>
          </p:cNvSpPr>
          <p:nvPr>
            <p:ph type="title"/>
          </p:nvPr>
        </p:nvSpPr>
        <p:spPr>
          <a:xfrm>
            <a:off x="628650" y="276529"/>
            <a:ext cx="7886700" cy="809016"/>
          </a:xfrm>
        </p:spPr>
        <p:txBody>
          <a:bodyPr/>
          <a:lstStyle/>
          <a:p>
            <a:r>
              <a:rPr lang="en-US" altLang="zh-CN" dirty="0"/>
              <a:t>SSOR </a:t>
            </a:r>
            <a:r>
              <a:rPr lang="zh-CN" altLang="en-US" dirty="0"/>
              <a:t>迭代的基本思想</a:t>
            </a:r>
          </a:p>
        </p:txBody>
      </p:sp>
      <p:pic>
        <p:nvPicPr>
          <p:cNvPr id="5" name="内容占位符 4">
            <a:extLst>
              <a:ext uri="{FF2B5EF4-FFF2-40B4-BE49-F238E27FC236}">
                <a16:creationId xmlns:a16="http://schemas.microsoft.com/office/drawing/2014/main" id="{4EFBCCC9-1A68-4EFA-8635-07A0F10CA5EB}"/>
              </a:ext>
            </a:extLst>
          </p:cNvPr>
          <p:cNvPicPr>
            <a:picLocks noGrp="1" noChangeAspect="1"/>
          </p:cNvPicPr>
          <p:nvPr>
            <p:ph idx="1"/>
          </p:nvPr>
        </p:nvPicPr>
        <p:blipFill>
          <a:blip r:embed="rId2"/>
          <a:stretch>
            <a:fillRect/>
          </a:stretch>
        </p:blipFill>
        <p:spPr>
          <a:xfrm>
            <a:off x="628650" y="1009583"/>
            <a:ext cx="7886700" cy="1734002"/>
          </a:xfrm>
        </p:spPr>
      </p:pic>
      <p:pic>
        <p:nvPicPr>
          <p:cNvPr id="7" name="图片 6">
            <a:extLst>
              <a:ext uri="{FF2B5EF4-FFF2-40B4-BE49-F238E27FC236}">
                <a16:creationId xmlns:a16="http://schemas.microsoft.com/office/drawing/2014/main" id="{D38A58A4-6017-471C-8BFC-2CF75BABF7F1}"/>
              </a:ext>
            </a:extLst>
          </p:cNvPr>
          <p:cNvPicPr>
            <a:picLocks noChangeAspect="1"/>
          </p:cNvPicPr>
          <p:nvPr/>
        </p:nvPicPr>
        <p:blipFill>
          <a:blip r:embed="rId3"/>
          <a:stretch>
            <a:fillRect/>
          </a:stretch>
        </p:blipFill>
        <p:spPr>
          <a:xfrm>
            <a:off x="628650" y="2987425"/>
            <a:ext cx="7886700" cy="3515671"/>
          </a:xfrm>
          <a:prstGeom prst="rect">
            <a:avLst/>
          </a:prstGeom>
        </p:spPr>
      </p:pic>
    </p:spTree>
    <p:extLst>
      <p:ext uri="{BB962C8B-B14F-4D97-AF65-F5344CB8AC3E}">
        <p14:creationId xmlns:p14="http://schemas.microsoft.com/office/powerpoint/2010/main" val="150802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9C794CF-99C8-45D8-B4AF-1E974F24BF0F}"/>
              </a:ext>
            </a:extLst>
          </p:cNvPr>
          <p:cNvPicPr>
            <a:picLocks noChangeAspect="1"/>
          </p:cNvPicPr>
          <p:nvPr/>
        </p:nvPicPr>
        <p:blipFill>
          <a:blip r:embed="rId2"/>
          <a:stretch>
            <a:fillRect/>
          </a:stretch>
        </p:blipFill>
        <p:spPr>
          <a:xfrm>
            <a:off x="111760" y="572770"/>
            <a:ext cx="8229600" cy="514350"/>
          </a:xfrm>
          <a:prstGeom prst="rect">
            <a:avLst/>
          </a:prstGeom>
        </p:spPr>
      </p:pic>
      <p:pic>
        <p:nvPicPr>
          <p:cNvPr id="7" name="图片 6">
            <a:extLst>
              <a:ext uri="{FF2B5EF4-FFF2-40B4-BE49-F238E27FC236}">
                <a16:creationId xmlns:a16="http://schemas.microsoft.com/office/drawing/2014/main" id="{EF465D4C-F850-47DC-9D1E-224BB598EEC7}"/>
              </a:ext>
            </a:extLst>
          </p:cNvPr>
          <p:cNvPicPr>
            <a:picLocks noChangeAspect="1"/>
          </p:cNvPicPr>
          <p:nvPr/>
        </p:nvPicPr>
        <p:blipFill>
          <a:blip r:embed="rId3"/>
          <a:stretch>
            <a:fillRect/>
          </a:stretch>
        </p:blipFill>
        <p:spPr>
          <a:xfrm>
            <a:off x="233680" y="1315763"/>
            <a:ext cx="8229600" cy="1305385"/>
          </a:xfrm>
          <a:prstGeom prst="rect">
            <a:avLst/>
          </a:prstGeom>
        </p:spPr>
      </p:pic>
      <p:sp>
        <p:nvSpPr>
          <p:cNvPr id="9" name="文本框 8">
            <a:extLst>
              <a:ext uri="{FF2B5EF4-FFF2-40B4-BE49-F238E27FC236}">
                <a16:creationId xmlns:a16="http://schemas.microsoft.com/office/drawing/2014/main" id="{F73B8E17-EB4B-48E5-902C-DE428E4D4882}"/>
              </a:ext>
            </a:extLst>
          </p:cNvPr>
          <p:cNvSpPr txBox="1"/>
          <p:nvPr/>
        </p:nvSpPr>
        <p:spPr>
          <a:xfrm>
            <a:off x="304800" y="3610094"/>
            <a:ext cx="8524240" cy="954107"/>
          </a:xfrm>
          <a:prstGeom prst="rect">
            <a:avLst/>
          </a:prstGeom>
          <a:noFill/>
        </p:spPr>
        <p:txBody>
          <a:bodyPr wrap="square">
            <a:spAutoFit/>
          </a:bodyPr>
          <a:lstStyle/>
          <a:p>
            <a:r>
              <a:rPr lang="zh-CN" altLang="en-US" sz="2800" dirty="0">
                <a:solidFill>
                  <a:srgbClr val="C00000"/>
                </a:solidFill>
              </a:rPr>
              <a:t>注：</a:t>
            </a:r>
            <a:r>
              <a:rPr lang="zh-CN" altLang="en-US" sz="2800" dirty="0">
                <a:solidFill>
                  <a:srgbClr val="0000FF"/>
                </a:solidFill>
              </a:rPr>
              <a:t>以上几种方法都存在收敛性问题，为了更好地解释收敛性，我们定义了一些概念。</a:t>
            </a:r>
          </a:p>
        </p:txBody>
      </p:sp>
    </p:spTree>
    <p:extLst>
      <p:ext uri="{BB962C8B-B14F-4D97-AF65-F5344CB8AC3E}">
        <p14:creationId xmlns:p14="http://schemas.microsoft.com/office/powerpoint/2010/main" val="114582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E195-45F0-4108-A453-51228CEC2A25}"/>
              </a:ext>
            </a:extLst>
          </p:cNvPr>
          <p:cNvSpPr>
            <a:spLocks noGrp="1"/>
          </p:cNvSpPr>
          <p:nvPr>
            <p:ph type="title"/>
          </p:nvPr>
        </p:nvSpPr>
        <p:spPr>
          <a:xfrm>
            <a:off x="232410" y="502730"/>
            <a:ext cx="7886700" cy="1325563"/>
          </a:xfrm>
        </p:spPr>
        <p:txBody>
          <a:bodyPr/>
          <a:lstStyle/>
          <a:p>
            <a:r>
              <a:rPr lang="zh-CN" altLang="en-US" sz="3600" dirty="0">
                <a:solidFill>
                  <a:srgbClr val="C00000"/>
                </a:solidFill>
              </a:rPr>
              <a:t>第二节 </a:t>
            </a:r>
            <a:r>
              <a:rPr lang="zh-CN" altLang="en-US" sz="3600" dirty="0"/>
              <a:t>范数及方程组的性态、条件数</a:t>
            </a:r>
            <a:endParaRPr lang="zh-CN" altLang="en-US" dirty="0"/>
          </a:p>
        </p:txBody>
      </p:sp>
      <p:pic>
        <p:nvPicPr>
          <p:cNvPr id="4" name="图片 3">
            <a:extLst>
              <a:ext uri="{FF2B5EF4-FFF2-40B4-BE49-F238E27FC236}">
                <a16:creationId xmlns:a16="http://schemas.microsoft.com/office/drawing/2014/main" id="{78F5725E-02BF-4FC1-A8D2-6EA8C5B90F3D}"/>
              </a:ext>
            </a:extLst>
          </p:cNvPr>
          <p:cNvPicPr>
            <a:picLocks noChangeAspect="1"/>
          </p:cNvPicPr>
          <p:nvPr/>
        </p:nvPicPr>
        <p:blipFill>
          <a:blip r:embed="rId2"/>
          <a:stretch>
            <a:fillRect/>
          </a:stretch>
        </p:blipFill>
        <p:spPr>
          <a:xfrm>
            <a:off x="83940" y="1965770"/>
            <a:ext cx="8955800" cy="4389500"/>
          </a:xfrm>
          <a:prstGeom prst="rect">
            <a:avLst/>
          </a:prstGeom>
        </p:spPr>
      </p:pic>
    </p:spTree>
    <p:extLst>
      <p:ext uri="{BB962C8B-B14F-4D97-AF65-F5344CB8AC3E}">
        <p14:creationId xmlns:p14="http://schemas.microsoft.com/office/powerpoint/2010/main" val="49588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17D784-EA77-44C8-A16E-ACFDE8C22A5A}"/>
              </a:ext>
            </a:extLst>
          </p:cNvPr>
          <p:cNvPicPr>
            <a:picLocks noChangeAspect="1"/>
          </p:cNvPicPr>
          <p:nvPr/>
        </p:nvPicPr>
        <p:blipFill>
          <a:blip r:embed="rId2"/>
          <a:stretch>
            <a:fillRect/>
          </a:stretch>
        </p:blipFill>
        <p:spPr>
          <a:xfrm>
            <a:off x="288176" y="1234247"/>
            <a:ext cx="8486368" cy="4450466"/>
          </a:xfrm>
          <a:prstGeom prst="rect">
            <a:avLst/>
          </a:prstGeom>
        </p:spPr>
      </p:pic>
    </p:spTree>
    <p:extLst>
      <p:ext uri="{BB962C8B-B14F-4D97-AF65-F5344CB8AC3E}">
        <p14:creationId xmlns:p14="http://schemas.microsoft.com/office/powerpoint/2010/main" val="195372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C679F9C-3BE8-44CB-B2F2-9CEACAF2DAD3}"/>
              </a:ext>
            </a:extLst>
          </p:cNvPr>
          <p:cNvPicPr>
            <a:picLocks noChangeAspect="1"/>
          </p:cNvPicPr>
          <p:nvPr/>
        </p:nvPicPr>
        <p:blipFill>
          <a:blip r:embed="rId2"/>
          <a:stretch>
            <a:fillRect/>
          </a:stretch>
        </p:blipFill>
        <p:spPr>
          <a:xfrm>
            <a:off x="119504" y="1676248"/>
            <a:ext cx="8864352" cy="3505504"/>
          </a:xfrm>
          <a:prstGeom prst="rect">
            <a:avLst/>
          </a:prstGeom>
        </p:spPr>
      </p:pic>
    </p:spTree>
    <p:extLst>
      <p:ext uri="{BB962C8B-B14F-4D97-AF65-F5344CB8AC3E}">
        <p14:creationId xmlns:p14="http://schemas.microsoft.com/office/powerpoint/2010/main" val="311358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B62A0-F7BD-4240-9C9D-D253E03DEF17}"/>
              </a:ext>
            </a:extLst>
          </p:cNvPr>
          <p:cNvSpPr>
            <a:spLocks noGrp="1"/>
          </p:cNvSpPr>
          <p:nvPr>
            <p:ph type="title"/>
          </p:nvPr>
        </p:nvSpPr>
        <p:spPr/>
        <p:txBody>
          <a:bodyPr/>
          <a:lstStyle/>
          <a:p>
            <a:r>
              <a:rPr lang="zh-CN" altLang="en-US" dirty="0"/>
              <a:t>向量序列的收敛性定义：</a:t>
            </a:r>
          </a:p>
        </p:txBody>
      </p:sp>
      <p:pic>
        <p:nvPicPr>
          <p:cNvPr id="24" name="图片 23">
            <a:extLst>
              <a:ext uri="{FF2B5EF4-FFF2-40B4-BE49-F238E27FC236}">
                <a16:creationId xmlns:a16="http://schemas.microsoft.com/office/drawing/2014/main" id="{8099FB72-7CAB-4BA5-8396-AA0F25E02B23}"/>
              </a:ext>
            </a:extLst>
          </p:cNvPr>
          <p:cNvPicPr>
            <a:picLocks noChangeAspect="1"/>
          </p:cNvPicPr>
          <p:nvPr/>
        </p:nvPicPr>
        <p:blipFill>
          <a:blip r:embed="rId2"/>
          <a:stretch>
            <a:fillRect/>
          </a:stretch>
        </p:blipFill>
        <p:spPr>
          <a:xfrm>
            <a:off x="84955" y="1987171"/>
            <a:ext cx="8974090" cy="2883658"/>
          </a:xfrm>
          <a:prstGeom prst="rect">
            <a:avLst/>
          </a:prstGeom>
        </p:spPr>
      </p:pic>
    </p:spTree>
    <p:extLst>
      <p:ext uri="{BB962C8B-B14F-4D97-AF65-F5344CB8AC3E}">
        <p14:creationId xmlns:p14="http://schemas.microsoft.com/office/powerpoint/2010/main" val="11169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6C1A01-F691-4B0C-A3E8-695F2CBF899C}"/>
              </a:ext>
            </a:extLst>
          </p:cNvPr>
          <p:cNvSpPr>
            <a:spLocks noGrp="1"/>
          </p:cNvSpPr>
          <p:nvPr>
            <p:ph idx="1"/>
          </p:nvPr>
        </p:nvSpPr>
        <p:spPr>
          <a:xfrm>
            <a:off x="628650" y="1243604"/>
            <a:ext cx="7886700" cy="5075915"/>
          </a:xfrm>
        </p:spPr>
        <p:txBody>
          <a:bodyPr>
            <a:normAutofit/>
          </a:bodyPr>
          <a:lstStyle/>
          <a:p>
            <a:pPr>
              <a:buFont typeface="Wingdings" panose="05000000000000000000" pitchFamily="2" charset="2"/>
              <a:buChar char="Ø"/>
            </a:pPr>
            <a:r>
              <a:rPr lang="zh-CN" altLang="en-US" sz="2800" dirty="0">
                <a:solidFill>
                  <a:srgbClr val="0000FF"/>
                </a:solidFill>
              </a:rPr>
              <a:t>总的思路：</a:t>
            </a:r>
            <a:endParaRPr lang="en-US" altLang="zh-CN" sz="2800" dirty="0">
              <a:solidFill>
                <a:srgbClr val="0000FF"/>
              </a:solidFill>
            </a:endParaRPr>
          </a:p>
          <a:p>
            <a:pPr>
              <a:buFont typeface="Wingdings" panose="05000000000000000000" pitchFamily="2" charset="2"/>
              <a:buChar char="Ø"/>
            </a:pPr>
            <a:endParaRPr lang="en-US" altLang="zh-CN" sz="2800" dirty="0">
              <a:solidFill>
                <a:srgbClr val="0000FF"/>
              </a:solidFill>
            </a:endParaRPr>
          </a:p>
          <a:p>
            <a:pPr>
              <a:buFont typeface="Wingdings" panose="05000000000000000000" pitchFamily="2" charset="2"/>
              <a:buChar char="Ø"/>
            </a:pPr>
            <a:endParaRPr lang="en-US" altLang="zh-CN" sz="2800" dirty="0">
              <a:solidFill>
                <a:srgbClr val="0000FF"/>
              </a:solidFill>
            </a:endParaRPr>
          </a:p>
          <a:p>
            <a:pPr>
              <a:buFont typeface="Wingdings" panose="05000000000000000000" pitchFamily="2" charset="2"/>
              <a:buChar char="Ø"/>
            </a:pPr>
            <a:endParaRPr lang="en-US" altLang="zh-CN" sz="2800" dirty="0">
              <a:solidFill>
                <a:srgbClr val="0000FF"/>
              </a:solidFill>
            </a:endParaRPr>
          </a:p>
          <a:p>
            <a:pPr>
              <a:buFont typeface="Wingdings" panose="05000000000000000000" pitchFamily="2" charset="2"/>
              <a:buChar char="Ø"/>
            </a:pPr>
            <a:r>
              <a:rPr lang="zh-CN" altLang="en-US" sz="2800" dirty="0">
                <a:solidFill>
                  <a:srgbClr val="0000FF"/>
                </a:solidFill>
              </a:rPr>
              <a:t>优点：</a:t>
            </a:r>
            <a:r>
              <a:rPr lang="zh-CN" altLang="en-US" sz="2500" b="1" dirty="0"/>
              <a:t>计算精度可控，特别适用于求解系数为大型稀疏矩阵的方程组。</a:t>
            </a:r>
            <a:endParaRPr lang="en-US" altLang="zh-CN" sz="2500" b="1" dirty="0"/>
          </a:p>
          <a:p>
            <a:pPr marL="0" indent="0">
              <a:buNone/>
            </a:pPr>
            <a:endParaRPr lang="en-US" altLang="zh-CN" sz="2500" b="1" dirty="0"/>
          </a:p>
          <a:p>
            <a:pPr>
              <a:buFont typeface="Wingdings" panose="05000000000000000000" pitchFamily="2" charset="2"/>
              <a:buChar char="Ø"/>
            </a:pPr>
            <a:endParaRPr lang="en-US" altLang="zh-CN" sz="2500" b="1" dirty="0"/>
          </a:p>
          <a:p>
            <a:pPr>
              <a:buFont typeface="Wingdings" panose="05000000000000000000" pitchFamily="2" charset="2"/>
              <a:buChar char="Ø"/>
            </a:pPr>
            <a:endParaRPr lang="zh-CN" altLang="en-US" sz="2500" b="1" dirty="0"/>
          </a:p>
          <a:p>
            <a:pPr marL="342900" lvl="1" indent="0">
              <a:buNone/>
            </a:pPr>
            <a:endParaRPr lang="en-US" altLang="zh-CN" sz="2500" dirty="0">
              <a:solidFill>
                <a:srgbClr val="0000FF"/>
              </a:solidFill>
            </a:endParaRPr>
          </a:p>
          <a:p>
            <a:pPr marL="342900" lvl="1" indent="0">
              <a:buNone/>
            </a:pPr>
            <a:endParaRPr lang="zh-CN" altLang="en-US" sz="2500" dirty="0">
              <a:solidFill>
                <a:srgbClr val="0000FF"/>
              </a:solidFill>
            </a:endParaRPr>
          </a:p>
        </p:txBody>
      </p:sp>
      <p:pic>
        <p:nvPicPr>
          <p:cNvPr id="4" name="图片 3">
            <a:extLst>
              <a:ext uri="{FF2B5EF4-FFF2-40B4-BE49-F238E27FC236}">
                <a16:creationId xmlns:a16="http://schemas.microsoft.com/office/drawing/2014/main" id="{3BD0B4F9-3F5D-47B5-97E9-A9129FD4C9B8}"/>
              </a:ext>
            </a:extLst>
          </p:cNvPr>
          <p:cNvPicPr>
            <a:picLocks noChangeAspect="1"/>
          </p:cNvPicPr>
          <p:nvPr/>
        </p:nvPicPr>
        <p:blipFill>
          <a:blip r:embed="rId2"/>
          <a:stretch>
            <a:fillRect/>
          </a:stretch>
        </p:blipFill>
        <p:spPr>
          <a:xfrm>
            <a:off x="3226687" y="150328"/>
            <a:ext cx="2975106" cy="908383"/>
          </a:xfrm>
          <a:prstGeom prst="rect">
            <a:avLst/>
          </a:prstGeom>
        </p:spPr>
      </p:pic>
      <p:pic>
        <p:nvPicPr>
          <p:cNvPr id="14" name="图片 13">
            <a:extLst>
              <a:ext uri="{FF2B5EF4-FFF2-40B4-BE49-F238E27FC236}">
                <a16:creationId xmlns:a16="http://schemas.microsoft.com/office/drawing/2014/main" id="{4003A7B5-0FA7-4468-B9C1-826C6C5C67CD}"/>
              </a:ext>
            </a:extLst>
          </p:cNvPr>
          <p:cNvPicPr>
            <a:picLocks noChangeAspect="1"/>
          </p:cNvPicPr>
          <p:nvPr/>
        </p:nvPicPr>
        <p:blipFill>
          <a:blip r:embed="rId3"/>
          <a:stretch>
            <a:fillRect/>
          </a:stretch>
        </p:blipFill>
        <p:spPr>
          <a:xfrm>
            <a:off x="1057351" y="1697676"/>
            <a:ext cx="7029297" cy="1390008"/>
          </a:xfrm>
          <a:prstGeom prst="rect">
            <a:avLst/>
          </a:prstGeom>
        </p:spPr>
      </p:pic>
      <p:pic>
        <p:nvPicPr>
          <p:cNvPr id="15" name="图片 14">
            <a:extLst>
              <a:ext uri="{FF2B5EF4-FFF2-40B4-BE49-F238E27FC236}">
                <a16:creationId xmlns:a16="http://schemas.microsoft.com/office/drawing/2014/main" id="{1C90A59D-B552-4AE6-B473-62B16D4B408F}"/>
              </a:ext>
            </a:extLst>
          </p:cNvPr>
          <p:cNvPicPr>
            <a:picLocks noChangeAspect="1"/>
          </p:cNvPicPr>
          <p:nvPr/>
        </p:nvPicPr>
        <p:blipFill>
          <a:blip r:embed="rId4"/>
          <a:stretch>
            <a:fillRect/>
          </a:stretch>
        </p:blipFill>
        <p:spPr>
          <a:xfrm>
            <a:off x="882561" y="4351516"/>
            <a:ext cx="7468247" cy="1658256"/>
          </a:xfrm>
          <a:prstGeom prst="rect">
            <a:avLst/>
          </a:prstGeom>
        </p:spPr>
      </p:pic>
    </p:spTree>
    <p:extLst>
      <p:ext uri="{BB962C8B-B14F-4D97-AF65-F5344CB8AC3E}">
        <p14:creationId xmlns:p14="http://schemas.microsoft.com/office/powerpoint/2010/main" val="2216787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60548-A2F6-4AC7-8C72-6C8D090D8B06}"/>
              </a:ext>
            </a:extLst>
          </p:cNvPr>
          <p:cNvSpPr>
            <a:spLocks noGrp="1"/>
          </p:cNvSpPr>
          <p:nvPr>
            <p:ph type="title"/>
          </p:nvPr>
        </p:nvSpPr>
        <p:spPr>
          <a:xfrm>
            <a:off x="313690" y="135864"/>
            <a:ext cx="7886700" cy="1325563"/>
          </a:xfrm>
        </p:spPr>
        <p:txBody>
          <a:bodyPr/>
          <a:lstStyle/>
          <a:p>
            <a:r>
              <a:rPr lang="zh-CN" altLang="en-US" sz="3600" b="1" dirty="0">
                <a:solidFill>
                  <a:srgbClr val="C00000"/>
                </a:solidFill>
              </a:rPr>
              <a:t>矩阵的范数</a:t>
            </a:r>
            <a:endParaRPr lang="zh-CN" altLang="en-US" dirty="0">
              <a:solidFill>
                <a:srgbClr val="C00000"/>
              </a:solidFill>
            </a:endParaRPr>
          </a:p>
        </p:txBody>
      </p:sp>
      <p:pic>
        <p:nvPicPr>
          <p:cNvPr id="5" name="图片 4">
            <a:extLst>
              <a:ext uri="{FF2B5EF4-FFF2-40B4-BE49-F238E27FC236}">
                <a16:creationId xmlns:a16="http://schemas.microsoft.com/office/drawing/2014/main" id="{DF727458-211F-4B2E-B387-7F539EADC1F9}"/>
              </a:ext>
            </a:extLst>
          </p:cNvPr>
          <p:cNvPicPr>
            <a:picLocks noChangeAspect="1"/>
          </p:cNvPicPr>
          <p:nvPr/>
        </p:nvPicPr>
        <p:blipFill>
          <a:blip r:embed="rId2"/>
          <a:stretch>
            <a:fillRect/>
          </a:stretch>
        </p:blipFill>
        <p:spPr>
          <a:xfrm>
            <a:off x="101600" y="1407036"/>
            <a:ext cx="8937511" cy="1432684"/>
          </a:xfrm>
          <a:prstGeom prst="rect">
            <a:avLst/>
          </a:prstGeom>
        </p:spPr>
      </p:pic>
      <p:pic>
        <p:nvPicPr>
          <p:cNvPr id="6" name="图片 5">
            <a:extLst>
              <a:ext uri="{FF2B5EF4-FFF2-40B4-BE49-F238E27FC236}">
                <a16:creationId xmlns:a16="http://schemas.microsoft.com/office/drawing/2014/main" id="{A06EA31E-FA64-4B11-BF60-6B600B7C4329}"/>
              </a:ext>
            </a:extLst>
          </p:cNvPr>
          <p:cNvPicPr>
            <a:picLocks noChangeAspect="1"/>
          </p:cNvPicPr>
          <p:nvPr/>
        </p:nvPicPr>
        <p:blipFill>
          <a:blip r:embed="rId3"/>
          <a:stretch>
            <a:fillRect/>
          </a:stretch>
        </p:blipFill>
        <p:spPr>
          <a:xfrm>
            <a:off x="40246" y="2763079"/>
            <a:ext cx="9083827" cy="3505504"/>
          </a:xfrm>
          <a:prstGeom prst="rect">
            <a:avLst/>
          </a:prstGeom>
        </p:spPr>
      </p:pic>
    </p:spTree>
    <p:extLst>
      <p:ext uri="{BB962C8B-B14F-4D97-AF65-F5344CB8AC3E}">
        <p14:creationId xmlns:p14="http://schemas.microsoft.com/office/powerpoint/2010/main" val="391931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284C1F-A586-4261-B79A-AE851EEB4656}"/>
              </a:ext>
            </a:extLst>
          </p:cNvPr>
          <p:cNvPicPr>
            <a:picLocks noChangeAspect="1"/>
          </p:cNvPicPr>
          <p:nvPr/>
        </p:nvPicPr>
        <p:blipFill>
          <a:blip r:embed="rId2"/>
          <a:stretch>
            <a:fillRect/>
          </a:stretch>
        </p:blipFill>
        <p:spPr>
          <a:xfrm>
            <a:off x="66665" y="1146973"/>
            <a:ext cx="9010669" cy="2085013"/>
          </a:xfrm>
          <a:prstGeom prst="rect">
            <a:avLst/>
          </a:prstGeom>
        </p:spPr>
      </p:pic>
      <p:pic>
        <p:nvPicPr>
          <p:cNvPr id="6" name="图片 5">
            <a:extLst>
              <a:ext uri="{FF2B5EF4-FFF2-40B4-BE49-F238E27FC236}">
                <a16:creationId xmlns:a16="http://schemas.microsoft.com/office/drawing/2014/main" id="{B7B30DE2-6B10-4215-85EB-918E93D4A14F}"/>
              </a:ext>
            </a:extLst>
          </p:cNvPr>
          <p:cNvPicPr>
            <a:picLocks noChangeAspect="1"/>
          </p:cNvPicPr>
          <p:nvPr/>
        </p:nvPicPr>
        <p:blipFill>
          <a:blip r:embed="rId3"/>
          <a:stretch>
            <a:fillRect/>
          </a:stretch>
        </p:blipFill>
        <p:spPr>
          <a:xfrm>
            <a:off x="166243" y="3447205"/>
            <a:ext cx="8791194" cy="1914310"/>
          </a:xfrm>
          <a:prstGeom prst="rect">
            <a:avLst/>
          </a:prstGeom>
        </p:spPr>
      </p:pic>
    </p:spTree>
    <p:extLst>
      <p:ext uri="{BB962C8B-B14F-4D97-AF65-F5344CB8AC3E}">
        <p14:creationId xmlns:p14="http://schemas.microsoft.com/office/powerpoint/2010/main" val="299817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0A61D-A7D4-4583-B875-EE227FDC08EF}"/>
              </a:ext>
            </a:extLst>
          </p:cNvPr>
          <p:cNvSpPr>
            <a:spLocks noGrp="1"/>
          </p:cNvSpPr>
          <p:nvPr>
            <p:ph type="title"/>
          </p:nvPr>
        </p:nvSpPr>
        <p:spPr>
          <a:xfrm>
            <a:off x="628650" y="501624"/>
            <a:ext cx="7886700" cy="1325563"/>
          </a:xfrm>
        </p:spPr>
        <p:txBody>
          <a:bodyPr/>
          <a:lstStyle/>
          <a:p>
            <a:r>
              <a:rPr lang="zh-CN" altLang="en-US" b="1" dirty="0"/>
              <a:t>常用的范数的定义：</a:t>
            </a:r>
          </a:p>
        </p:txBody>
      </p:sp>
      <p:pic>
        <p:nvPicPr>
          <p:cNvPr id="8" name="图片 7">
            <a:extLst>
              <a:ext uri="{FF2B5EF4-FFF2-40B4-BE49-F238E27FC236}">
                <a16:creationId xmlns:a16="http://schemas.microsoft.com/office/drawing/2014/main" id="{D2EA1835-5633-4B6E-8DD0-5C4DFFA045C0}"/>
              </a:ext>
            </a:extLst>
          </p:cNvPr>
          <p:cNvPicPr>
            <a:picLocks noChangeAspect="1"/>
          </p:cNvPicPr>
          <p:nvPr/>
        </p:nvPicPr>
        <p:blipFill>
          <a:blip r:embed="rId2"/>
          <a:stretch>
            <a:fillRect/>
          </a:stretch>
        </p:blipFill>
        <p:spPr>
          <a:xfrm>
            <a:off x="293273" y="1807265"/>
            <a:ext cx="8090093" cy="4584589"/>
          </a:xfrm>
          <a:prstGeom prst="rect">
            <a:avLst/>
          </a:prstGeom>
        </p:spPr>
      </p:pic>
    </p:spTree>
    <p:extLst>
      <p:ext uri="{BB962C8B-B14F-4D97-AF65-F5344CB8AC3E}">
        <p14:creationId xmlns:p14="http://schemas.microsoft.com/office/powerpoint/2010/main" val="311440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B9FF9-36B3-4529-AAF0-E8C940868F67}"/>
              </a:ext>
            </a:extLst>
          </p:cNvPr>
          <p:cNvSpPr>
            <a:spLocks noGrp="1"/>
          </p:cNvSpPr>
          <p:nvPr>
            <p:ph type="title"/>
          </p:nvPr>
        </p:nvSpPr>
        <p:spPr/>
        <p:txBody>
          <a:bodyPr/>
          <a:lstStyle/>
          <a:p>
            <a:r>
              <a:rPr lang="zh-CN" altLang="en-US" b="1" dirty="0"/>
              <a:t>矩阵的谱半径的定义：</a:t>
            </a:r>
          </a:p>
        </p:txBody>
      </p:sp>
      <p:pic>
        <p:nvPicPr>
          <p:cNvPr id="16" name="图片 15">
            <a:extLst>
              <a:ext uri="{FF2B5EF4-FFF2-40B4-BE49-F238E27FC236}">
                <a16:creationId xmlns:a16="http://schemas.microsoft.com/office/drawing/2014/main" id="{837D2818-1E5A-4B6E-BD86-2C6755022271}"/>
              </a:ext>
            </a:extLst>
          </p:cNvPr>
          <p:cNvPicPr>
            <a:picLocks noChangeAspect="1"/>
          </p:cNvPicPr>
          <p:nvPr/>
        </p:nvPicPr>
        <p:blipFill>
          <a:blip r:embed="rId2"/>
          <a:stretch>
            <a:fillRect/>
          </a:stretch>
        </p:blipFill>
        <p:spPr>
          <a:xfrm>
            <a:off x="526966" y="1875456"/>
            <a:ext cx="7785267" cy="1847248"/>
          </a:xfrm>
          <a:prstGeom prst="rect">
            <a:avLst/>
          </a:prstGeom>
        </p:spPr>
      </p:pic>
    </p:spTree>
    <p:extLst>
      <p:ext uri="{BB962C8B-B14F-4D97-AF65-F5344CB8AC3E}">
        <p14:creationId xmlns:p14="http://schemas.microsoft.com/office/powerpoint/2010/main" val="186885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2A6B-E3F1-4973-BF2C-2F36F1E16390}"/>
              </a:ext>
            </a:extLst>
          </p:cNvPr>
          <p:cNvSpPr>
            <a:spLocks noGrp="1"/>
          </p:cNvSpPr>
          <p:nvPr>
            <p:ph type="title"/>
          </p:nvPr>
        </p:nvSpPr>
        <p:spPr>
          <a:xfrm>
            <a:off x="466089" y="186664"/>
            <a:ext cx="7886700" cy="1325563"/>
          </a:xfrm>
        </p:spPr>
        <p:txBody>
          <a:bodyPr/>
          <a:lstStyle/>
          <a:p>
            <a:r>
              <a:rPr lang="zh-CN" altLang="en-US" b="1" dirty="0">
                <a:solidFill>
                  <a:srgbClr val="C00000"/>
                </a:solidFill>
              </a:rPr>
              <a:t>矩阵的条件数：</a:t>
            </a:r>
          </a:p>
        </p:txBody>
      </p:sp>
      <p:pic>
        <p:nvPicPr>
          <p:cNvPr id="4" name="图片 3">
            <a:extLst>
              <a:ext uri="{FF2B5EF4-FFF2-40B4-BE49-F238E27FC236}">
                <a16:creationId xmlns:a16="http://schemas.microsoft.com/office/drawing/2014/main" id="{D5BDB0DE-D0BE-4034-A58F-52CC604D5B02}"/>
              </a:ext>
            </a:extLst>
          </p:cNvPr>
          <p:cNvPicPr>
            <a:picLocks noChangeAspect="1"/>
          </p:cNvPicPr>
          <p:nvPr/>
        </p:nvPicPr>
        <p:blipFill>
          <a:blip r:embed="rId2"/>
          <a:stretch>
            <a:fillRect/>
          </a:stretch>
        </p:blipFill>
        <p:spPr>
          <a:xfrm>
            <a:off x="55487" y="1538005"/>
            <a:ext cx="9053345" cy="5041829"/>
          </a:xfrm>
          <a:prstGeom prst="rect">
            <a:avLst/>
          </a:prstGeom>
        </p:spPr>
      </p:pic>
    </p:spTree>
    <p:extLst>
      <p:ext uri="{BB962C8B-B14F-4D97-AF65-F5344CB8AC3E}">
        <p14:creationId xmlns:p14="http://schemas.microsoft.com/office/powerpoint/2010/main" val="382301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87EFB3-7062-46A9-A0AF-7EA43D51B8FA}"/>
              </a:ext>
            </a:extLst>
          </p:cNvPr>
          <p:cNvPicPr>
            <a:picLocks noChangeAspect="1"/>
          </p:cNvPicPr>
          <p:nvPr/>
        </p:nvPicPr>
        <p:blipFill>
          <a:blip r:embed="rId2"/>
          <a:stretch>
            <a:fillRect/>
          </a:stretch>
        </p:blipFill>
        <p:spPr>
          <a:xfrm>
            <a:off x="66665" y="725189"/>
            <a:ext cx="9010669" cy="5407621"/>
          </a:xfrm>
          <a:prstGeom prst="rect">
            <a:avLst/>
          </a:prstGeom>
        </p:spPr>
      </p:pic>
    </p:spTree>
    <p:extLst>
      <p:ext uri="{BB962C8B-B14F-4D97-AF65-F5344CB8AC3E}">
        <p14:creationId xmlns:p14="http://schemas.microsoft.com/office/powerpoint/2010/main" val="331964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C0967CF-4A40-48AA-840E-CF3D610D29C1}"/>
              </a:ext>
            </a:extLst>
          </p:cNvPr>
          <p:cNvPicPr>
            <a:picLocks noChangeAspect="1"/>
          </p:cNvPicPr>
          <p:nvPr/>
        </p:nvPicPr>
        <p:blipFill>
          <a:blip r:embed="rId2"/>
          <a:stretch>
            <a:fillRect/>
          </a:stretch>
        </p:blipFill>
        <p:spPr>
          <a:xfrm>
            <a:off x="0" y="727225"/>
            <a:ext cx="9144000" cy="5403550"/>
          </a:xfrm>
          <a:prstGeom prst="rect">
            <a:avLst/>
          </a:prstGeom>
        </p:spPr>
      </p:pic>
    </p:spTree>
    <p:extLst>
      <p:ext uri="{BB962C8B-B14F-4D97-AF65-F5344CB8AC3E}">
        <p14:creationId xmlns:p14="http://schemas.microsoft.com/office/powerpoint/2010/main" val="3424787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E1A77A-9481-44CF-B70A-A9B4E2F16EC1}"/>
              </a:ext>
            </a:extLst>
          </p:cNvPr>
          <p:cNvPicPr>
            <a:picLocks noChangeAspect="1"/>
          </p:cNvPicPr>
          <p:nvPr/>
        </p:nvPicPr>
        <p:blipFill>
          <a:blip r:embed="rId2"/>
          <a:stretch>
            <a:fillRect/>
          </a:stretch>
        </p:blipFill>
        <p:spPr>
          <a:xfrm>
            <a:off x="197741" y="2112150"/>
            <a:ext cx="8748518" cy="2633700"/>
          </a:xfrm>
          <a:prstGeom prst="rect">
            <a:avLst/>
          </a:prstGeom>
        </p:spPr>
      </p:pic>
    </p:spTree>
    <p:extLst>
      <p:ext uri="{BB962C8B-B14F-4D97-AF65-F5344CB8AC3E}">
        <p14:creationId xmlns:p14="http://schemas.microsoft.com/office/powerpoint/2010/main" val="3557363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4F73BA-3FD5-49D0-BA36-BC015555B9EB}"/>
              </a:ext>
            </a:extLst>
          </p:cNvPr>
          <p:cNvPicPr>
            <a:picLocks noChangeAspect="1"/>
          </p:cNvPicPr>
          <p:nvPr/>
        </p:nvPicPr>
        <p:blipFill>
          <a:blip r:embed="rId2"/>
          <a:stretch>
            <a:fillRect/>
          </a:stretch>
        </p:blipFill>
        <p:spPr>
          <a:xfrm>
            <a:off x="209934" y="129911"/>
            <a:ext cx="8724132" cy="3164098"/>
          </a:xfrm>
          <a:prstGeom prst="rect">
            <a:avLst/>
          </a:prstGeom>
        </p:spPr>
      </p:pic>
      <p:pic>
        <p:nvPicPr>
          <p:cNvPr id="6" name="图片 5">
            <a:extLst>
              <a:ext uri="{FF2B5EF4-FFF2-40B4-BE49-F238E27FC236}">
                <a16:creationId xmlns:a16="http://schemas.microsoft.com/office/drawing/2014/main" id="{EE3A1855-247F-4EE4-A5F5-1A7F4DB8CE42}"/>
              </a:ext>
            </a:extLst>
          </p:cNvPr>
          <p:cNvPicPr>
            <a:picLocks noChangeAspect="1"/>
          </p:cNvPicPr>
          <p:nvPr/>
        </p:nvPicPr>
        <p:blipFill>
          <a:blip r:embed="rId3"/>
          <a:stretch>
            <a:fillRect/>
          </a:stretch>
        </p:blipFill>
        <p:spPr>
          <a:xfrm>
            <a:off x="32124" y="3439160"/>
            <a:ext cx="8937511" cy="2511770"/>
          </a:xfrm>
          <a:prstGeom prst="rect">
            <a:avLst/>
          </a:prstGeom>
        </p:spPr>
      </p:pic>
    </p:spTree>
    <p:extLst>
      <p:ext uri="{BB962C8B-B14F-4D97-AF65-F5344CB8AC3E}">
        <p14:creationId xmlns:p14="http://schemas.microsoft.com/office/powerpoint/2010/main" val="97356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6383583-B894-4254-B7E7-714846E140AA}"/>
              </a:ext>
            </a:extLst>
          </p:cNvPr>
          <p:cNvPicPr>
            <a:picLocks noChangeAspect="1"/>
          </p:cNvPicPr>
          <p:nvPr/>
        </p:nvPicPr>
        <p:blipFill>
          <a:blip r:embed="rId2"/>
          <a:stretch>
            <a:fillRect/>
          </a:stretch>
        </p:blipFill>
        <p:spPr>
          <a:xfrm>
            <a:off x="152017" y="1909936"/>
            <a:ext cx="8839966" cy="3322608"/>
          </a:xfrm>
          <a:prstGeom prst="rect">
            <a:avLst/>
          </a:prstGeom>
        </p:spPr>
      </p:pic>
    </p:spTree>
    <p:extLst>
      <p:ext uri="{BB962C8B-B14F-4D97-AF65-F5344CB8AC3E}">
        <p14:creationId xmlns:p14="http://schemas.microsoft.com/office/powerpoint/2010/main" val="33636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628E7-A6C5-43E7-986C-C18F09A49ADB}"/>
              </a:ext>
            </a:extLst>
          </p:cNvPr>
          <p:cNvSpPr>
            <a:spLocks noGrp="1"/>
          </p:cNvSpPr>
          <p:nvPr>
            <p:ph type="ctrTitle"/>
          </p:nvPr>
        </p:nvSpPr>
        <p:spPr>
          <a:xfrm>
            <a:off x="980440" y="904239"/>
            <a:ext cx="6858000" cy="787083"/>
          </a:xfrm>
        </p:spPr>
        <p:txBody>
          <a:bodyPr>
            <a:normAutofit/>
          </a:bodyPr>
          <a:lstStyle/>
          <a:p>
            <a:pPr algn="l"/>
            <a:r>
              <a:rPr lang="zh-CN" altLang="en-US" sz="3600" dirty="0"/>
              <a:t>内容如下：</a:t>
            </a:r>
          </a:p>
        </p:txBody>
      </p:sp>
      <p:sp>
        <p:nvSpPr>
          <p:cNvPr id="3" name="副标题 2">
            <a:extLst>
              <a:ext uri="{FF2B5EF4-FFF2-40B4-BE49-F238E27FC236}">
                <a16:creationId xmlns:a16="http://schemas.microsoft.com/office/drawing/2014/main" id="{E07AA013-474C-4BF5-B7AF-98D9B0F7F9B5}"/>
              </a:ext>
            </a:extLst>
          </p:cNvPr>
          <p:cNvSpPr>
            <a:spLocks noGrp="1"/>
          </p:cNvSpPr>
          <p:nvPr>
            <p:ph type="subTitle" idx="1"/>
          </p:nvPr>
        </p:nvSpPr>
        <p:spPr>
          <a:xfrm>
            <a:off x="1143000" y="2153920"/>
            <a:ext cx="7259320" cy="3982720"/>
          </a:xfrm>
        </p:spPr>
        <p:txBody>
          <a:bodyPr>
            <a:normAutofit/>
          </a:bodyPr>
          <a:lstStyle/>
          <a:p>
            <a:pPr algn="l"/>
            <a:r>
              <a:rPr lang="en-US" altLang="zh-CN" sz="3200" dirty="0"/>
              <a:t>1.</a:t>
            </a:r>
            <a:r>
              <a:rPr lang="zh-CN" altLang="en-US" sz="3200" dirty="0"/>
              <a:t>基本迭代法</a:t>
            </a:r>
            <a:endParaRPr lang="en-US" altLang="zh-CN" sz="3200" dirty="0"/>
          </a:p>
          <a:p>
            <a:pPr marL="628650" lvl="1" indent="-285750" algn="l">
              <a:buFont typeface="Wingdings" panose="05000000000000000000" pitchFamily="2" charset="2"/>
              <a:buChar char="Ø"/>
            </a:pPr>
            <a:r>
              <a:rPr lang="en-US" altLang="zh-CN" sz="2400" dirty="0">
                <a:solidFill>
                  <a:srgbClr val="0000FF"/>
                </a:solidFill>
              </a:rPr>
              <a:t>Jacobi</a:t>
            </a:r>
            <a:r>
              <a:rPr lang="zh-CN" altLang="en-US" sz="2400" dirty="0">
                <a:solidFill>
                  <a:srgbClr val="0000FF"/>
                </a:solidFill>
              </a:rPr>
              <a:t>迭代法</a:t>
            </a:r>
            <a:endParaRPr lang="en-US" altLang="zh-CN" sz="2400" dirty="0">
              <a:solidFill>
                <a:srgbClr val="0000FF"/>
              </a:solidFill>
            </a:endParaRPr>
          </a:p>
          <a:p>
            <a:pPr marL="628650" lvl="1" indent="-285750" algn="l">
              <a:buFont typeface="Wingdings" panose="05000000000000000000" pitchFamily="2" charset="2"/>
              <a:buChar char="Ø"/>
            </a:pPr>
            <a:r>
              <a:rPr lang="en-US" altLang="zh-CN" sz="2400" dirty="0">
                <a:solidFill>
                  <a:srgbClr val="0000FF"/>
                </a:solidFill>
              </a:rPr>
              <a:t>Gauss-Seidel </a:t>
            </a:r>
            <a:r>
              <a:rPr lang="zh-CN" altLang="en-US" sz="2400" dirty="0">
                <a:solidFill>
                  <a:srgbClr val="0000FF"/>
                </a:solidFill>
              </a:rPr>
              <a:t>迭代法</a:t>
            </a:r>
            <a:endParaRPr lang="en-US" altLang="zh-CN" sz="2400" dirty="0">
              <a:solidFill>
                <a:srgbClr val="0000FF"/>
              </a:solidFill>
            </a:endParaRPr>
          </a:p>
          <a:p>
            <a:pPr marL="628650" lvl="1" indent="-285750" algn="l">
              <a:buFont typeface="Wingdings" panose="05000000000000000000" pitchFamily="2" charset="2"/>
              <a:buChar char="Ø"/>
            </a:pPr>
            <a:r>
              <a:rPr lang="en-US" altLang="zh-CN" sz="2400" dirty="0">
                <a:solidFill>
                  <a:srgbClr val="0000FF"/>
                </a:solidFill>
              </a:rPr>
              <a:t>SOR</a:t>
            </a:r>
            <a:r>
              <a:rPr lang="zh-CN" altLang="en-US" sz="2400" dirty="0">
                <a:solidFill>
                  <a:srgbClr val="0000FF"/>
                </a:solidFill>
              </a:rPr>
              <a:t>迭代法</a:t>
            </a:r>
            <a:endParaRPr lang="en-US" altLang="zh-CN" sz="2400" dirty="0">
              <a:solidFill>
                <a:srgbClr val="0000FF"/>
              </a:solidFill>
            </a:endParaRPr>
          </a:p>
          <a:p>
            <a:pPr marL="628650" lvl="1" indent="-285750" algn="l">
              <a:buFont typeface="Wingdings" panose="05000000000000000000" pitchFamily="2" charset="2"/>
              <a:buChar char="Ø"/>
            </a:pPr>
            <a:r>
              <a:rPr lang="en-US" altLang="zh-CN" sz="2400" dirty="0">
                <a:solidFill>
                  <a:srgbClr val="0000FF"/>
                </a:solidFill>
              </a:rPr>
              <a:t>SSOR</a:t>
            </a:r>
            <a:r>
              <a:rPr lang="zh-CN" altLang="en-US" sz="2400" dirty="0">
                <a:solidFill>
                  <a:srgbClr val="0000FF"/>
                </a:solidFill>
              </a:rPr>
              <a:t>迭代法</a:t>
            </a:r>
            <a:endParaRPr lang="en-US" altLang="zh-CN" sz="2400" dirty="0">
              <a:solidFill>
                <a:srgbClr val="0000FF"/>
              </a:solidFill>
            </a:endParaRPr>
          </a:p>
          <a:p>
            <a:pPr algn="l"/>
            <a:r>
              <a:rPr lang="en-US" altLang="zh-CN" sz="3200" dirty="0"/>
              <a:t>2.</a:t>
            </a:r>
            <a:r>
              <a:rPr lang="zh-CN" altLang="en-US" sz="3200" dirty="0"/>
              <a:t>范数及方程组的性态、条件数</a:t>
            </a:r>
            <a:r>
              <a:rPr lang="zh-CN" altLang="en-US" sz="3200" dirty="0">
                <a:solidFill>
                  <a:srgbClr val="00B050"/>
                </a:solidFill>
              </a:rPr>
              <a:t>（</a:t>
            </a:r>
            <a:r>
              <a:rPr lang="en-US" altLang="zh-CN" sz="3200" dirty="0">
                <a:solidFill>
                  <a:srgbClr val="00B050"/>
                </a:solidFill>
              </a:rPr>
              <a:t>5.4</a:t>
            </a:r>
            <a:r>
              <a:rPr lang="zh-CN" altLang="en-US" sz="3200" dirty="0">
                <a:solidFill>
                  <a:srgbClr val="00B050"/>
                </a:solidFill>
              </a:rPr>
              <a:t>）</a:t>
            </a:r>
            <a:endParaRPr lang="en-US" altLang="zh-CN" sz="3200" dirty="0">
              <a:solidFill>
                <a:srgbClr val="00B050"/>
              </a:solidFill>
            </a:endParaRPr>
          </a:p>
          <a:p>
            <a:pPr algn="l"/>
            <a:r>
              <a:rPr lang="en-US" altLang="zh-CN" sz="3200" dirty="0"/>
              <a:t>3.</a:t>
            </a:r>
            <a:r>
              <a:rPr lang="zh-CN" altLang="en-US" sz="3200" dirty="0"/>
              <a:t>收敛性分析</a:t>
            </a:r>
            <a:endParaRPr lang="en-US" altLang="zh-CN" sz="3200" dirty="0"/>
          </a:p>
          <a:p>
            <a:pPr algn="l"/>
            <a:r>
              <a:rPr lang="en-US" altLang="zh-CN" sz="3200" dirty="0"/>
              <a:t>4.</a:t>
            </a:r>
            <a:r>
              <a:rPr lang="zh-CN" altLang="en-US" sz="3200" dirty="0">
                <a:solidFill>
                  <a:srgbClr val="C00000"/>
                </a:solidFill>
              </a:rPr>
              <a:t>共轭梯度法</a:t>
            </a:r>
            <a:r>
              <a:rPr lang="en-US" altLang="zh-CN" sz="3200" dirty="0">
                <a:solidFill>
                  <a:srgbClr val="C00000"/>
                </a:solidFill>
              </a:rPr>
              <a:t>(</a:t>
            </a:r>
            <a:r>
              <a:rPr lang="zh-CN" altLang="en-US" sz="3200" dirty="0">
                <a:solidFill>
                  <a:srgbClr val="C00000"/>
                </a:solidFill>
              </a:rPr>
              <a:t>系数矩阵为对称正定阵</a:t>
            </a:r>
            <a:r>
              <a:rPr lang="en-US" altLang="zh-CN" sz="3200" dirty="0">
                <a:solidFill>
                  <a:srgbClr val="C00000"/>
                </a:solidFill>
              </a:rPr>
              <a:t>)</a:t>
            </a:r>
          </a:p>
        </p:txBody>
      </p:sp>
    </p:spTree>
    <p:extLst>
      <p:ext uri="{BB962C8B-B14F-4D97-AF65-F5344CB8AC3E}">
        <p14:creationId xmlns:p14="http://schemas.microsoft.com/office/powerpoint/2010/main" val="2101487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0FE99C-F5DA-4DA7-9374-3A9F27600A0C}"/>
              </a:ext>
            </a:extLst>
          </p:cNvPr>
          <p:cNvPicPr>
            <a:picLocks noChangeAspect="1"/>
          </p:cNvPicPr>
          <p:nvPr/>
        </p:nvPicPr>
        <p:blipFill>
          <a:blip r:embed="rId2"/>
          <a:stretch>
            <a:fillRect/>
          </a:stretch>
        </p:blipFill>
        <p:spPr>
          <a:xfrm>
            <a:off x="0" y="620437"/>
            <a:ext cx="9144000" cy="368672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9062E5A-7F4A-4D48-8FA9-9F4A47C92F19}"/>
                  </a:ext>
                </a:extLst>
              </p:cNvPr>
              <p:cNvSpPr txBox="1"/>
              <p:nvPr/>
            </p:nvSpPr>
            <p:spPr>
              <a:xfrm>
                <a:off x="96515" y="4592320"/>
                <a:ext cx="8752845" cy="509178"/>
              </a:xfrm>
              <a:prstGeom prst="rect">
                <a:avLst/>
              </a:prstGeom>
              <a:noFill/>
            </p:spPr>
            <p:txBody>
              <a:bodyPr wrap="square" rtlCol="0">
                <a:spAutoFit/>
              </a:bodyPr>
              <a:lstStyle/>
              <a:p>
                <a:r>
                  <a:rPr lang="zh-CN" altLang="en-US" sz="2400" dirty="0">
                    <a:solidFill>
                      <a:srgbClr val="C00000"/>
                    </a:solidFill>
                  </a:rPr>
                  <a:t>说明系数矩阵</a:t>
                </a:r>
                <a:r>
                  <a:rPr lang="en-US" altLang="zh-CN" sz="2400" dirty="0">
                    <a:solidFill>
                      <a:srgbClr val="C00000"/>
                    </a:solidFill>
                  </a:rPr>
                  <a:t>A</a:t>
                </a:r>
                <a:r>
                  <a:rPr lang="zh-CN" altLang="en-US" sz="2400" dirty="0">
                    <a:solidFill>
                      <a:srgbClr val="C00000"/>
                    </a:solidFill>
                  </a:rPr>
                  <a:t>的范数的相对误差在解中可能放大</a:t>
                </a:r>
                <a14:m>
                  <m:oMath xmlns:m="http://schemas.openxmlformats.org/officeDocument/2006/math">
                    <m:d>
                      <m:dPr>
                        <m:begChr m:val="|"/>
                        <m:endChr m:val="|"/>
                        <m:ctrlPr>
                          <a:rPr lang="en-US" altLang="zh-CN" sz="2400" b="0" i="1" smtClean="0">
                            <a:solidFill>
                              <a:srgbClr val="C00000"/>
                            </a:solidFill>
                            <a:latin typeface="Cambria Math" panose="02040503050406030204" pitchFamily="18" charset="0"/>
                          </a:rPr>
                        </m:ctrlPr>
                      </m:dPr>
                      <m:e>
                        <m:d>
                          <m:dPr>
                            <m:begChr m:val="|"/>
                            <m:endChr m:val="|"/>
                            <m:ctrlPr>
                              <a:rPr lang="en-US" altLang="zh-CN" sz="2400" b="0" i="1" smtClean="0">
                                <a:solidFill>
                                  <a:srgbClr val="C00000"/>
                                </a:solidFill>
                                <a:latin typeface="Cambria Math" panose="02040503050406030204" pitchFamily="18" charset="0"/>
                              </a:rPr>
                            </m:ctrlPr>
                          </m:dPr>
                          <m:e>
                            <m:r>
                              <a:rPr lang="en-US" altLang="zh-CN" sz="2400" b="0" i="1" smtClean="0">
                                <a:solidFill>
                                  <a:srgbClr val="C00000"/>
                                </a:solidFill>
                                <a:latin typeface="Cambria Math" panose="02040503050406030204" pitchFamily="18" charset="0"/>
                              </a:rPr>
                              <m:t>𝐴</m:t>
                            </m:r>
                          </m:e>
                        </m:d>
                      </m:e>
                    </m:d>
                    <m:r>
                      <a:rPr lang="en-US" altLang="zh-CN" sz="2400" b="0" i="1" smtClean="0">
                        <a:solidFill>
                          <a:srgbClr val="C00000"/>
                        </a:solidFill>
                        <a:latin typeface="Cambria Math" panose="02040503050406030204" pitchFamily="18" charset="0"/>
                      </a:rPr>
                      <m:t>||</m:t>
                    </m:r>
                    <m:sSup>
                      <m:sSupPr>
                        <m:ctrlPr>
                          <a:rPr lang="en-US" altLang="zh-CN" sz="2400" b="0" i="1" smtClean="0">
                            <a:solidFill>
                              <a:srgbClr val="C00000"/>
                            </a:solidFill>
                            <a:latin typeface="Cambria Math" panose="02040503050406030204" pitchFamily="18" charset="0"/>
                          </a:rPr>
                        </m:ctrlPr>
                      </m:sSupPr>
                      <m:e>
                        <m:r>
                          <a:rPr lang="en-US" altLang="zh-CN" sz="2400" i="1">
                            <a:solidFill>
                              <a:srgbClr val="C00000"/>
                            </a:solidFill>
                            <a:latin typeface="Cambria Math" panose="02040503050406030204" pitchFamily="18" charset="0"/>
                          </a:rPr>
                          <m:t>𝐴</m:t>
                        </m:r>
                      </m:e>
                      <m:sup>
                        <m:r>
                          <a:rPr lang="en-US" altLang="zh-CN" sz="2400" b="0" i="1" smtClean="0">
                            <a:solidFill>
                              <a:srgbClr val="C00000"/>
                            </a:solidFill>
                            <a:latin typeface="Cambria Math" panose="02040503050406030204" pitchFamily="18" charset="0"/>
                          </a:rPr>
                          <m:t>−1</m:t>
                        </m:r>
                      </m:sup>
                    </m:sSup>
                    <m:r>
                      <a:rPr lang="en-US" altLang="zh-CN" sz="2400" b="0" i="1" smtClean="0">
                        <a:solidFill>
                          <a:srgbClr val="C00000"/>
                        </a:solidFill>
                        <a:latin typeface="Cambria Math" panose="02040503050406030204" pitchFamily="18" charset="0"/>
                      </a:rPr>
                      <m:t>||</m:t>
                    </m:r>
                  </m:oMath>
                </a14:m>
                <a:r>
                  <a:rPr lang="zh-CN" altLang="en-US" sz="2400" dirty="0">
                    <a:solidFill>
                      <a:srgbClr val="C00000"/>
                    </a:solidFill>
                  </a:rPr>
                  <a:t>倍</a:t>
                </a:r>
                <a:r>
                  <a:rPr lang="en-US" altLang="zh-CN" sz="2400" dirty="0">
                    <a:solidFill>
                      <a:srgbClr val="C00000"/>
                    </a:solidFill>
                  </a:rPr>
                  <a:t>.</a:t>
                </a:r>
                <a:endParaRPr lang="zh-CN" altLang="en-US" sz="2400" dirty="0">
                  <a:solidFill>
                    <a:srgbClr val="C00000"/>
                  </a:solidFill>
                </a:endParaRPr>
              </a:p>
            </p:txBody>
          </p:sp>
        </mc:Choice>
        <mc:Fallback xmlns="">
          <p:sp>
            <p:nvSpPr>
              <p:cNvPr id="6" name="文本框 5">
                <a:extLst>
                  <a:ext uri="{FF2B5EF4-FFF2-40B4-BE49-F238E27FC236}">
                    <a16:creationId xmlns:a16="http://schemas.microsoft.com/office/drawing/2014/main" id="{39062E5A-7F4A-4D48-8FA9-9F4A47C92F19}"/>
                  </a:ext>
                </a:extLst>
              </p:cNvPr>
              <p:cNvSpPr txBox="1">
                <a:spLocks noRot="1" noChangeAspect="1" noMove="1" noResize="1" noEditPoints="1" noAdjustHandles="1" noChangeArrowheads="1" noChangeShapeType="1" noTextEdit="1"/>
              </p:cNvSpPr>
              <p:nvPr/>
            </p:nvSpPr>
            <p:spPr>
              <a:xfrm>
                <a:off x="96515" y="4592320"/>
                <a:ext cx="8752845" cy="509178"/>
              </a:xfrm>
              <a:prstGeom prst="rect">
                <a:avLst/>
              </a:prstGeom>
              <a:blipFill>
                <a:blip r:embed="rId3"/>
                <a:stretch>
                  <a:fillRect l="-1114" t="-3571" b="-23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8795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D986A2-BB15-4B60-BFC2-0EE41AE02AD3}"/>
              </a:ext>
            </a:extLst>
          </p:cNvPr>
          <p:cNvPicPr>
            <a:picLocks noChangeAspect="1"/>
          </p:cNvPicPr>
          <p:nvPr/>
        </p:nvPicPr>
        <p:blipFill>
          <a:blip r:embed="rId2"/>
          <a:stretch>
            <a:fillRect/>
          </a:stretch>
        </p:blipFill>
        <p:spPr>
          <a:xfrm>
            <a:off x="0" y="1022902"/>
            <a:ext cx="9144000" cy="4812196"/>
          </a:xfrm>
          <a:prstGeom prst="rect">
            <a:avLst/>
          </a:prstGeom>
        </p:spPr>
      </p:pic>
    </p:spTree>
    <p:extLst>
      <p:ext uri="{BB962C8B-B14F-4D97-AF65-F5344CB8AC3E}">
        <p14:creationId xmlns:p14="http://schemas.microsoft.com/office/powerpoint/2010/main" val="329033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275DE2A-9D5E-469D-9123-52E354DCC496}"/>
              </a:ext>
            </a:extLst>
          </p:cNvPr>
          <p:cNvPicPr>
            <a:picLocks noChangeAspect="1"/>
          </p:cNvPicPr>
          <p:nvPr/>
        </p:nvPicPr>
        <p:blipFill>
          <a:blip r:embed="rId2"/>
          <a:stretch>
            <a:fillRect/>
          </a:stretch>
        </p:blipFill>
        <p:spPr>
          <a:xfrm>
            <a:off x="0" y="512510"/>
            <a:ext cx="9144000" cy="3740020"/>
          </a:xfrm>
          <a:prstGeom prst="rect">
            <a:avLst/>
          </a:prstGeom>
        </p:spPr>
      </p:pic>
      <p:sp>
        <p:nvSpPr>
          <p:cNvPr id="7" name="文本框 6">
            <a:extLst>
              <a:ext uri="{FF2B5EF4-FFF2-40B4-BE49-F238E27FC236}">
                <a16:creationId xmlns:a16="http://schemas.microsoft.com/office/drawing/2014/main" id="{4D7FD3F8-A5AC-4E0D-A75F-7219DE28B036}"/>
              </a:ext>
            </a:extLst>
          </p:cNvPr>
          <p:cNvSpPr txBox="1"/>
          <p:nvPr/>
        </p:nvSpPr>
        <p:spPr>
          <a:xfrm>
            <a:off x="111760" y="4642489"/>
            <a:ext cx="8676640" cy="830997"/>
          </a:xfrm>
          <a:prstGeom prst="rect">
            <a:avLst/>
          </a:prstGeom>
          <a:noFill/>
        </p:spPr>
        <p:txBody>
          <a:bodyPr wrap="square">
            <a:spAutoFit/>
          </a:bodyPr>
          <a:lstStyle/>
          <a:p>
            <a:r>
              <a:rPr lang="zh-CN" altLang="en-US" sz="2400" dirty="0">
                <a:solidFill>
                  <a:srgbClr val="C00000"/>
                </a:solidFill>
              </a:rPr>
              <a:t>说明系数矩阵</a:t>
            </a:r>
            <a:r>
              <a:rPr lang="en-US" altLang="zh-CN" sz="2400" dirty="0">
                <a:solidFill>
                  <a:srgbClr val="C00000"/>
                </a:solidFill>
              </a:rPr>
              <a:t>A</a:t>
            </a:r>
            <a:r>
              <a:rPr lang="zh-CN" altLang="en-US" sz="2400" dirty="0">
                <a:solidFill>
                  <a:srgbClr val="C00000"/>
                </a:solidFill>
              </a:rPr>
              <a:t>的范数的相对误差以及常数向量</a:t>
            </a:r>
            <a:r>
              <a:rPr lang="en-US" altLang="zh-CN" sz="2400" dirty="0">
                <a:solidFill>
                  <a:srgbClr val="C00000"/>
                </a:solidFill>
              </a:rPr>
              <a:t>b</a:t>
            </a:r>
            <a:r>
              <a:rPr lang="zh-CN" altLang="en-US" sz="2400" dirty="0">
                <a:solidFill>
                  <a:srgbClr val="C00000"/>
                </a:solidFill>
              </a:rPr>
              <a:t>的相对误差在解中也有可能被放大。</a:t>
            </a:r>
          </a:p>
        </p:txBody>
      </p:sp>
    </p:spTree>
    <p:extLst>
      <p:ext uri="{BB962C8B-B14F-4D97-AF65-F5344CB8AC3E}">
        <p14:creationId xmlns:p14="http://schemas.microsoft.com/office/powerpoint/2010/main" val="3055124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D9D28A9-335A-496A-BE9A-7395C9B85EC7}"/>
                  </a:ext>
                </a:extLst>
              </p:cNvPr>
              <p:cNvSpPr>
                <a:spLocks noGrp="1"/>
              </p:cNvSpPr>
              <p:nvPr>
                <p:ph type="title"/>
              </p:nvPr>
            </p:nvSpPr>
            <p:spPr>
              <a:xfrm>
                <a:off x="628650" y="156184"/>
                <a:ext cx="7886700" cy="1325563"/>
              </a:xfrm>
            </p:spPr>
            <p:txBody>
              <a:bodyPr>
                <a:normAutofit/>
              </a:bodyPr>
              <a:lstStyle/>
              <a:p>
                <a:r>
                  <a:rPr lang="zh-CN" altLang="en-US" sz="2800" dirty="0"/>
                  <a:t>通过以上的分析可知，</a:t>
                </a:r>
                <a:r>
                  <a:rPr lang="en-US" altLang="zh-CN" sz="2800" b="0" dirty="0">
                    <a:solidFill>
                      <a:srgbClr val="C00000"/>
                    </a:solidFill>
                  </a:rPr>
                  <a:t> </a:t>
                </a:r>
                <a14:m>
                  <m:oMath xmlns:m="http://schemas.openxmlformats.org/officeDocument/2006/math">
                    <m:d>
                      <m:dPr>
                        <m:begChr m:val="|"/>
                        <m:endChr m:val="|"/>
                        <m:ctrlPr>
                          <a:rPr lang="en-US" altLang="zh-CN" sz="2800" b="0" i="1" smtClean="0">
                            <a:solidFill>
                              <a:srgbClr val="C00000"/>
                            </a:solidFill>
                            <a:latin typeface="Cambria Math" panose="02040503050406030204" pitchFamily="18" charset="0"/>
                          </a:rPr>
                        </m:ctrlPr>
                      </m:dPr>
                      <m:e>
                        <m:d>
                          <m:dPr>
                            <m:begChr m:val="|"/>
                            <m:endChr m:val="|"/>
                            <m:ctrlPr>
                              <a:rPr lang="en-US" altLang="zh-CN" sz="2800" b="0" i="1" smtClean="0">
                                <a:solidFill>
                                  <a:srgbClr val="C00000"/>
                                </a:solidFill>
                                <a:latin typeface="Cambria Math" panose="02040503050406030204" pitchFamily="18" charset="0"/>
                              </a:rPr>
                            </m:ctrlPr>
                          </m:dPr>
                          <m:e>
                            <m:r>
                              <a:rPr lang="en-US" altLang="zh-CN" sz="2800" b="0" i="1" smtClean="0">
                                <a:solidFill>
                                  <a:srgbClr val="C00000"/>
                                </a:solidFill>
                                <a:latin typeface="Cambria Math" panose="02040503050406030204" pitchFamily="18" charset="0"/>
                              </a:rPr>
                              <m:t>𝐴</m:t>
                            </m:r>
                          </m:e>
                        </m:d>
                      </m:e>
                    </m:d>
                    <m:r>
                      <a:rPr lang="en-US" altLang="zh-CN" sz="2800" b="0" i="1" smtClean="0">
                        <a:solidFill>
                          <a:srgbClr val="C00000"/>
                        </a:solidFill>
                        <a:latin typeface="Cambria Math" panose="02040503050406030204" pitchFamily="18" charset="0"/>
                      </a:rPr>
                      <m:t>||</m:t>
                    </m:r>
                    <m:sSup>
                      <m:sSupPr>
                        <m:ctrlPr>
                          <a:rPr lang="en-US" altLang="zh-CN" sz="2800" b="0" i="1" smtClean="0">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𝐴</m:t>
                        </m:r>
                      </m:e>
                      <m:sup>
                        <m:r>
                          <a:rPr lang="en-US" altLang="zh-CN" sz="2800" b="0" i="1" smtClean="0">
                            <a:solidFill>
                              <a:srgbClr val="C00000"/>
                            </a:solidFill>
                            <a:latin typeface="Cambria Math" panose="02040503050406030204" pitchFamily="18" charset="0"/>
                          </a:rPr>
                          <m:t>−1</m:t>
                        </m:r>
                      </m:sup>
                    </m:sSup>
                    <m:r>
                      <a:rPr lang="en-US" altLang="zh-CN" sz="2800" b="0" i="1" smtClean="0">
                        <a:solidFill>
                          <a:srgbClr val="C00000"/>
                        </a:solidFill>
                        <a:latin typeface="Cambria Math" panose="02040503050406030204" pitchFamily="18" charset="0"/>
                      </a:rPr>
                      <m:t>||</m:t>
                    </m:r>
                    <m:r>
                      <a:rPr lang="zh-CN" altLang="en-US" sz="2800" i="1" smtClean="0">
                        <a:solidFill>
                          <a:schemeClr val="tx1"/>
                        </a:solidFill>
                        <a:latin typeface="Cambria Math" panose="02040503050406030204" pitchFamily="18" charset="0"/>
                      </a:rPr>
                      <m:t>的</m:t>
                    </m:r>
                  </m:oMath>
                </a14:m>
                <a:r>
                  <a:rPr lang="zh-CN" altLang="en-US" sz="2800" dirty="0"/>
                  <a:t>值对估计解的相对误差有着重要的意义。</a:t>
                </a:r>
              </a:p>
            </p:txBody>
          </p:sp>
        </mc:Choice>
        <mc:Fallback xmlns="">
          <p:sp>
            <p:nvSpPr>
              <p:cNvPr id="2" name="标题 1">
                <a:extLst>
                  <a:ext uri="{FF2B5EF4-FFF2-40B4-BE49-F238E27FC236}">
                    <a16:creationId xmlns:a16="http://schemas.microsoft.com/office/drawing/2014/main" id="{9D9D28A9-335A-496A-BE9A-7395C9B85EC7}"/>
                  </a:ext>
                </a:extLst>
              </p:cNvPr>
              <p:cNvSpPr>
                <a:spLocks noGrp="1" noRot="1" noChangeAspect="1" noMove="1" noResize="1" noEditPoints="1" noAdjustHandles="1" noChangeArrowheads="1" noChangeShapeType="1" noTextEdit="1"/>
              </p:cNvSpPr>
              <p:nvPr>
                <p:ph type="title"/>
              </p:nvPr>
            </p:nvSpPr>
            <p:spPr>
              <a:xfrm>
                <a:off x="628650" y="156184"/>
                <a:ext cx="7886700" cy="1325563"/>
              </a:xfrm>
              <a:blipFill>
                <a:blip r:embed="rId2"/>
                <a:stretch>
                  <a:fillRect l="-154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9E64854-6AB8-48EC-A194-59BF00CD7CA5}"/>
              </a:ext>
            </a:extLst>
          </p:cNvPr>
          <p:cNvPicPr>
            <a:picLocks noChangeAspect="1"/>
          </p:cNvPicPr>
          <p:nvPr/>
        </p:nvPicPr>
        <p:blipFill>
          <a:blip r:embed="rId3"/>
          <a:stretch>
            <a:fillRect/>
          </a:stretch>
        </p:blipFill>
        <p:spPr>
          <a:xfrm>
            <a:off x="311534" y="1285052"/>
            <a:ext cx="8724132" cy="2164268"/>
          </a:xfrm>
          <a:prstGeom prst="rect">
            <a:avLst/>
          </a:prstGeom>
        </p:spPr>
      </p:pic>
      <p:pic>
        <p:nvPicPr>
          <p:cNvPr id="5" name="图片 4">
            <a:extLst>
              <a:ext uri="{FF2B5EF4-FFF2-40B4-BE49-F238E27FC236}">
                <a16:creationId xmlns:a16="http://schemas.microsoft.com/office/drawing/2014/main" id="{28AC6E87-D7A4-4747-907A-DDB8024F258F}"/>
              </a:ext>
            </a:extLst>
          </p:cNvPr>
          <p:cNvPicPr>
            <a:picLocks noChangeAspect="1"/>
          </p:cNvPicPr>
          <p:nvPr/>
        </p:nvPicPr>
        <p:blipFill>
          <a:blip r:embed="rId4"/>
          <a:stretch>
            <a:fillRect/>
          </a:stretch>
        </p:blipFill>
        <p:spPr>
          <a:xfrm>
            <a:off x="209934" y="3316204"/>
            <a:ext cx="8785097" cy="3456732"/>
          </a:xfrm>
          <a:prstGeom prst="rect">
            <a:avLst/>
          </a:prstGeom>
        </p:spPr>
      </p:pic>
    </p:spTree>
    <p:extLst>
      <p:ext uri="{BB962C8B-B14F-4D97-AF65-F5344CB8AC3E}">
        <p14:creationId xmlns:p14="http://schemas.microsoft.com/office/powerpoint/2010/main" val="1577363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A32DBF-698C-404B-8903-4270DB735182}"/>
              </a:ext>
            </a:extLst>
          </p:cNvPr>
          <p:cNvPicPr>
            <a:picLocks noChangeAspect="1"/>
          </p:cNvPicPr>
          <p:nvPr/>
        </p:nvPicPr>
        <p:blipFill>
          <a:blip r:embed="rId2"/>
          <a:stretch>
            <a:fillRect/>
          </a:stretch>
        </p:blipFill>
        <p:spPr>
          <a:xfrm>
            <a:off x="66665" y="792251"/>
            <a:ext cx="9010669" cy="5273497"/>
          </a:xfrm>
          <a:prstGeom prst="rect">
            <a:avLst/>
          </a:prstGeom>
        </p:spPr>
      </p:pic>
    </p:spTree>
    <p:extLst>
      <p:ext uri="{BB962C8B-B14F-4D97-AF65-F5344CB8AC3E}">
        <p14:creationId xmlns:p14="http://schemas.microsoft.com/office/powerpoint/2010/main" val="3091448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F4B6E6-6FD5-48A4-9E93-98EFEF42E15E}"/>
              </a:ext>
            </a:extLst>
          </p:cNvPr>
          <p:cNvPicPr>
            <a:picLocks noChangeAspect="1"/>
          </p:cNvPicPr>
          <p:nvPr/>
        </p:nvPicPr>
        <p:blipFill>
          <a:blip r:embed="rId2"/>
          <a:stretch>
            <a:fillRect/>
          </a:stretch>
        </p:blipFill>
        <p:spPr>
          <a:xfrm>
            <a:off x="554388" y="682514"/>
            <a:ext cx="8035224" cy="5492972"/>
          </a:xfrm>
          <a:prstGeom prst="rect">
            <a:avLst/>
          </a:prstGeom>
        </p:spPr>
      </p:pic>
    </p:spTree>
    <p:extLst>
      <p:ext uri="{BB962C8B-B14F-4D97-AF65-F5344CB8AC3E}">
        <p14:creationId xmlns:p14="http://schemas.microsoft.com/office/powerpoint/2010/main" val="302903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1CEDBD-6369-4AE8-AC6B-CF1A3877275E}"/>
              </a:ext>
            </a:extLst>
          </p:cNvPr>
          <p:cNvPicPr>
            <a:picLocks noChangeAspect="1"/>
          </p:cNvPicPr>
          <p:nvPr/>
        </p:nvPicPr>
        <p:blipFill>
          <a:blip r:embed="rId2"/>
          <a:stretch>
            <a:fillRect/>
          </a:stretch>
        </p:blipFill>
        <p:spPr>
          <a:xfrm>
            <a:off x="502567" y="691659"/>
            <a:ext cx="8138865" cy="5474682"/>
          </a:xfrm>
          <a:prstGeom prst="rect">
            <a:avLst/>
          </a:prstGeom>
        </p:spPr>
      </p:pic>
    </p:spTree>
    <p:extLst>
      <p:ext uri="{BB962C8B-B14F-4D97-AF65-F5344CB8AC3E}">
        <p14:creationId xmlns:p14="http://schemas.microsoft.com/office/powerpoint/2010/main" val="1307386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4880393-79BA-4B61-8FCF-5F5CADEED207}"/>
              </a:ext>
            </a:extLst>
          </p:cNvPr>
          <p:cNvPicPr>
            <a:picLocks noChangeAspect="1"/>
          </p:cNvPicPr>
          <p:nvPr/>
        </p:nvPicPr>
        <p:blipFill>
          <a:blip r:embed="rId2"/>
          <a:stretch>
            <a:fillRect/>
          </a:stretch>
        </p:blipFill>
        <p:spPr>
          <a:xfrm>
            <a:off x="472108" y="1581752"/>
            <a:ext cx="7651143" cy="3694496"/>
          </a:xfrm>
          <a:prstGeom prst="rect">
            <a:avLst/>
          </a:prstGeom>
        </p:spPr>
      </p:pic>
    </p:spTree>
    <p:extLst>
      <p:ext uri="{BB962C8B-B14F-4D97-AF65-F5344CB8AC3E}">
        <p14:creationId xmlns:p14="http://schemas.microsoft.com/office/powerpoint/2010/main" val="1454719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2D4BA-5E4E-4E4E-AB21-A42BE927A873}"/>
              </a:ext>
            </a:extLst>
          </p:cNvPr>
          <p:cNvSpPr>
            <a:spLocks noGrp="1"/>
          </p:cNvSpPr>
          <p:nvPr>
            <p:ph type="title"/>
          </p:nvPr>
        </p:nvSpPr>
        <p:spPr>
          <a:xfrm>
            <a:off x="344170" y="389864"/>
            <a:ext cx="7886700" cy="1325563"/>
          </a:xfrm>
        </p:spPr>
        <p:txBody>
          <a:bodyPr/>
          <a:lstStyle/>
          <a:p>
            <a:r>
              <a:rPr lang="zh-CN" altLang="en-US" dirty="0">
                <a:solidFill>
                  <a:srgbClr val="C00000"/>
                </a:solidFill>
              </a:rPr>
              <a:t>第三节 </a:t>
            </a:r>
            <a:r>
              <a:rPr lang="zh-CN" altLang="en-US" dirty="0"/>
              <a:t>收敛性分析</a:t>
            </a:r>
          </a:p>
        </p:txBody>
      </p:sp>
      <p:pic>
        <p:nvPicPr>
          <p:cNvPr id="7" name="图片 6">
            <a:extLst>
              <a:ext uri="{FF2B5EF4-FFF2-40B4-BE49-F238E27FC236}">
                <a16:creationId xmlns:a16="http://schemas.microsoft.com/office/drawing/2014/main" id="{0BB0368B-2D70-4A57-A43E-7BA5BCBE2AFA}"/>
              </a:ext>
            </a:extLst>
          </p:cNvPr>
          <p:cNvPicPr>
            <a:picLocks noChangeAspect="1"/>
          </p:cNvPicPr>
          <p:nvPr/>
        </p:nvPicPr>
        <p:blipFill>
          <a:blip r:embed="rId2"/>
          <a:stretch>
            <a:fillRect/>
          </a:stretch>
        </p:blipFill>
        <p:spPr>
          <a:xfrm>
            <a:off x="0" y="2002605"/>
            <a:ext cx="9144000" cy="3990709"/>
          </a:xfrm>
          <a:prstGeom prst="rect">
            <a:avLst/>
          </a:prstGeom>
        </p:spPr>
      </p:pic>
    </p:spTree>
    <p:extLst>
      <p:ext uri="{BB962C8B-B14F-4D97-AF65-F5344CB8AC3E}">
        <p14:creationId xmlns:p14="http://schemas.microsoft.com/office/powerpoint/2010/main" val="2088147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FEE80-D002-4B45-B75E-17E4C7798E71}"/>
              </a:ext>
            </a:extLst>
          </p:cNvPr>
          <p:cNvSpPr>
            <a:spLocks noGrp="1"/>
          </p:cNvSpPr>
          <p:nvPr>
            <p:ph type="title"/>
          </p:nvPr>
        </p:nvSpPr>
        <p:spPr/>
        <p:txBody>
          <a:bodyPr/>
          <a:lstStyle/>
          <a:p>
            <a:r>
              <a:rPr lang="zh-CN" altLang="en-US" dirty="0"/>
              <a:t>一般迭代法的基本收敛结果：</a:t>
            </a:r>
          </a:p>
        </p:txBody>
      </p:sp>
      <p:pic>
        <p:nvPicPr>
          <p:cNvPr id="11" name="图片 10">
            <a:extLst>
              <a:ext uri="{FF2B5EF4-FFF2-40B4-BE49-F238E27FC236}">
                <a16:creationId xmlns:a16="http://schemas.microsoft.com/office/drawing/2014/main" id="{FCD0135F-4DEC-4EB4-A9D8-B1293F6C8C1F}"/>
              </a:ext>
            </a:extLst>
          </p:cNvPr>
          <p:cNvPicPr>
            <a:picLocks noChangeAspect="1"/>
          </p:cNvPicPr>
          <p:nvPr/>
        </p:nvPicPr>
        <p:blipFill>
          <a:blip r:embed="rId2"/>
          <a:stretch>
            <a:fillRect/>
          </a:stretch>
        </p:blipFill>
        <p:spPr>
          <a:xfrm>
            <a:off x="0" y="2484120"/>
            <a:ext cx="9144000" cy="3454400"/>
          </a:xfrm>
          <a:prstGeom prst="rect">
            <a:avLst/>
          </a:prstGeom>
        </p:spPr>
      </p:pic>
    </p:spTree>
    <p:extLst>
      <p:ext uri="{BB962C8B-B14F-4D97-AF65-F5344CB8AC3E}">
        <p14:creationId xmlns:p14="http://schemas.microsoft.com/office/powerpoint/2010/main" val="218339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61A23-8B39-4CC6-BD52-1ACFECA6D0E7}"/>
              </a:ext>
            </a:extLst>
          </p:cNvPr>
          <p:cNvSpPr>
            <a:spLocks noGrp="1"/>
          </p:cNvSpPr>
          <p:nvPr>
            <p:ph type="title"/>
          </p:nvPr>
        </p:nvSpPr>
        <p:spPr>
          <a:xfrm>
            <a:off x="628650" y="633704"/>
            <a:ext cx="7886700" cy="1325563"/>
          </a:xfrm>
        </p:spPr>
        <p:txBody>
          <a:bodyPr/>
          <a:lstStyle/>
          <a:p>
            <a:r>
              <a:rPr lang="en-US" altLang="zh-CN" sz="3600" b="1" dirty="0"/>
              <a:t>Jacobi</a:t>
            </a:r>
            <a:r>
              <a:rPr lang="zh-CN" altLang="en-US" sz="3600" b="1" dirty="0"/>
              <a:t>迭代法</a:t>
            </a:r>
            <a:endParaRPr lang="zh-CN" altLang="en-US" dirty="0"/>
          </a:p>
        </p:txBody>
      </p:sp>
      <p:pic>
        <p:nvPicPr>
          <p:cNvPr id="43" name="图片 42">
            <a:extLst>
              <a:ext uri="{FF2B5EF4-FFF2-40B4-BE49-F238E27FC236}">
                <a16:creationId xmlns:a16="http://schemas.microsoft.com/office/drawing/2014/main" id="{98482B6F-5196-4AD2-8177-1E8D66279CAF}"/>
              </a:ext>
            </a:extLst>
          </p:cNvPr>
          <p:cNvPicPr>
            <a:picLocks noChangeAspect="1"/>
          </p:cNvPicPr>
          <p:nvPr/>
        </p:nvPicPr>
        <p:blipFill>
          <a:blip r:embed="rId2"/>
          <a:stretch>
            <a:fillRect/>
          </a:stretch>
        </p:blipFill>
        <p:spPr>
          <a:xfrm>
            <a:off x="560484" y="1824547"/>
            <a:ext cx="8023031" cy="4346825"/>
          </a:xfrm>
          <a:prstGeom prst="rect">
            <a:avLst/>
          </a:prstGeom>
        </p:spPr>
      </p:pic>
    </p:spTree>
    <p:extLst>
      <p:ext uri="{BB962C8B-B14F-4D97-AF65-F5344CB8AC3E}">
        <p14:creationId xmlns:p14="http://schemas.microsoft.com/office/powerpoint/2010/main" val="15921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138AA2A-1BE4-4ADD-BE3F-DD882D2504F7}"/>
              </a:ext>
            </a:extLst>
          </p:cNvPr>
          <p:cNvPicPr>
            <a:picLocks noChangeAspect="1"/>
          </p:cNvPicPr>
          <p:nvPr/>
        </p:nvPicPr>
        <p:blipFill>
          <a:blip r:embed="rId2"/>
          <a:stretch>
            <a:fillRect/>
          </a:stretch>
        </p:blipFill>
        <p:spPr>
          <a:xfrm>
            <a:off x="0" y="491812"/>
            <a:ext cx="9144000" cy="5874375"/>
          </a:xfrm>
          <a:prstGeom prst="rect">
            <a:avLst/>
          </a:prstGeom>
        </p:spPr>
      </p:pic>
      <p:cxnSp>
        <p:nvCxnSpPr>
          <p:cNvPr id="7" name="直接箭头连接符 6">
            <a:extLst>
              <a:ext uri="{FF2B5EF4-FFF2-40B4-BE49-F238E27FC236}">
                <a16:creationId xmlns:a16="http://schemas.microsoft.com/office/drawing/2014/main" id="{9CAE3747-F519-4008-A20F-46860E812F4F}"/>
              </a:ext>
            </a:extLst>
          </p:cNvPr>
          <p:cNvCxnSpPr/>
          <p:nvPr/>
        </p:nvCxnSpPr>
        <p:spPr>
          <a:xfrm flipH="1" flipV="1">
            <a:off x="6350000" y="1747520"/>
            <a:ext cx="304800" cy="497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33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C94E8F-78F7-4663-AD07-07A93F332985}"/>
              </a:ext>
            </a:extLst>
          </p:cNvPr>
          <p:cNvPicPr>
            <a:picLocks noChangeAspect="1"/>
          </p:cNvPicPr>
          <p:nvPr/>
        </p:nvPicPr>
        <p:blipFill>
          <a:blip r:embed="rId2"/>
          <a:stretch>
            <a:fillRect/>
          </a:stretch>
        </p:blipFill>
        <p:spPr>
          <a:xfrm>
            <a:off x="0" y="2095827"/>
            <a:ext cx="9144000" cy="2666346"/>
          </a:xfrm>
          <a:prstGeom prst="rect">
            <a:avLst/>
          </a:prstGeom>
        </p:spPr>
      </p:pic>
    </p:spTree>
    <p:extLst>
      <p:ext uri="{BB962C8B-B14F-4D97-AF65-F5344CB8AC3E}">
        <p14:creationId xmlns:p14="http://schemas.microsoft.com/office/powerpoint/2010/main" val="3455776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789A4A-DB29-48A1-9EC0-61ADE53FEC48}"/>
              </a:ext>
            </a:extLst>
          </p:cNvPr>
          <p:cNvPicPr>
            <a:picLocks noChangeAspect="1"/>
          </p:cNvPicPr>
          <p:nvPr/>
        </p:nvPicPr>
        <p:blipFill>
          <a:blip r:embed="rId2"/>
          <a:stretch>
            <a:fillRect/>
          </a:stretch>
        </p:blipFill>
        <p:spPr>
          <a:xfrm>
            <a:off x="1066583" y="1027078"/>
            <a:ext cx="6309577" cy="2831615"/>
          </a:xfrm>
          <a:prstGeom prst="rect">
            <a:avLst/>
          </a:prstGeom>
        </p:spPr>
      </p:pic>
      <p:pic>
        <p:nvPicPr>
          <p:cNvPr id="5" name="Picture 2">
            <a:extLst>
              <a:ext uri="{FF2B5EF4-FFF2-40B4-BE49-F238E27FC236}">
                <a16:creationId xmlns:a16="http://schemas.microsoft.com/office/drawing/2014/main" id="{1B041E25-0BAF-469C-87C8-E506E969F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773" y="4264025"/>
            <a:ext cx="1068387"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186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A1850B-4C5A-45BB-8858-95C51423DA1E}"/>
              </a:ext>
            </a:extLst>
          </p:cNvPr>
          <p:cNvPicPr>
            <a:picLocks noChangeAspect="1"/>
          </p:cNvPicPr>
          <p:nvPr/>
        </p:nvPicPr>
        <p:blipFill>
          <a:blip r:embed="rId2"/>
          <a:stretch>
            <a:fillRect/>
          </a:stretch>
        </p:blipFill>
        <p:spPr>
          <a:xfrm>
            <a:off x="901890" y="2017653"/>
            <a:ext cx="7340220" cy="2822693"/>
          </a:xfrm>
          <a:prstGeom prst="rect">
            <a:avLst/>
          </a:prstGeom>
        </p:spPr>
      </p:pic>
    </p:spTree>
    <p:extLst>
      <p:ext uri="{BB962C8B-B14F-4D97-AF65-F5344CB8AC3E}">
        <p14:creationId xmlns:p14="http://schemas.microsoft.com/office/powerpoint/2010/main" val="2251848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426A66-1853-40F5-93C9-4A78D0AA3F70}"/>
              </a:ext>
            </a:extLst>
          </p:cNvPr>
          <p:cNvPicPr>
            <a:picLocks noChangeAspect="1"/>
          </p:cNvPicPr>
          <p:nvPr/>
        </p:nvPicPr>
        <p:blipFill>
          <a:blip r:embed="rId3"/>
          <a:stretch>
            <a:fillRect/>
          </a:stretch>
        </p:blipFill>
        <p:spPr>
          <a:xfrm>
            <a:off x="33337" y="42862"/>
            <a:ext cx="9077325" cy="6772275"/>
          </a:xfrm>
          <a:prstGeom prst="rect">
            <a:avLst/>
          </a:prstGeom>
        </p:spPr>
      </p:pic>
      <p:sp>
        <p:nvSpPr>
          <p:cNvPr id="9" name="椭圆 8">
            <a:extLst>
              <a:ext uri="{FF2B5EF4-FFF2-40B4-BE49-F238E27FC236}">
                <a16:creationId xmlns:a16="http://schemas.microsoft.com/office/drawing/2014/main" id="{DAE8E9CB-D4BB-4AFD-B046-EC1DA684B2E2}"/>
              </a:ext>
            </a:extLst>
          </p:cNvPr>
          <p:cNvSpPr/>
          <p:nvPr/>
        </p:nvSpPr>
        <p:spPr>
          <a:xfrm>
            <a:off x="6690167" y="5914662"/>
            <a:ext cx="1099595" cy="671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a:extLst>
              <a:ext uri="{FF2B5EF4-FFF2-40B4-BE49-F238E27FC236}">
                <a16:creationId xmlns:a16="http://schemas.microsoft.com/office/drawing/2014/main" id="{6279FA98-BB59-4376-BC6A-0760621DD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2674" y="5093239"/>
            <a:ext cx="570330" cy="76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621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052FC-621A-40C1-8477-4AD393C4ED7B}"/>
              </a:ext>
            </a:extLst>
          </p:cNvPr>
          <p:cNvSpPr>
            <a:spLocks noGrp="1"/>
          </p:cNvSpPr>
          <p:nvPr>
            <p:ph type="title"/>
          </p:nvPr>
        </p:nvSpPr>
        <p:spPr>
          <a:xfrm>
            <a:off x="84640" y="142168"/>
            <a:ext cx="7886700" cy="691211"/>
          </a:xfrm>
        </p:spPr>
        <p:txBody>
          <a:bodyPr>
            <a:noAutofit/>
          </a:bodyPr>
          <a:lstStyle/>
          <a:p>
            <a:r>
              <a:rPr lang="zh-CN" altLang="en-US" sz="2800" dirty="0">
                <a:solidFill>
                  <a:srgbClr val="C00000"/>
                </a:solidFill>
              </a:rPr>
              <a:t>特殊情形下的收敛判断（了解即可</a:t>
            </a:r>
            <a:r>
              <a:rPr lang="en-US" altLang="zh-CN" sz="2800" dirty="0">
                <a:solidFill>
                  <a:srgbClr val="C00000"/>
                </a:solidFill>
              </a:rPr>
              <a:t>,</a:t>
            </a:r>
            <a:r>
              <a:rPr lang="zh-CN" altLang="en-US" sz="2800" dirty="0">
                <a:solidFill>
                  <a:srgbClr val="C00000"/>
                </a:solidFill>
              </a:rPr>
              <a:t>不要求证明）</a:t>
            </a:r>
          </a:p>
        </p:txBody>
      </p:sp>
      <p:pic>
        <p:nvPicPr>
          <p:cNvPr id="8" name="图片 7">
            <a:extLst>
              <a:ext uri="{FF2B5EF4-FFF2-40B4-BE49-F238E27FC236}">
                <a16:creationId xmlns:a16="http://schemas.microsoft.com/office/drawing/2014/main" id="{31D7AC7C-88B7-4B1C-BE4A-6FFF76EE3079}"/>
              </a:ext>
            </a:extLst>
          </p:cNvPr>
          <p:cNvPicPr>
            <a:picLocks noChangeAspect="1"/>
          </p:cNvPicPr>
          <p:nvPr/>
        </p:nvPicPr>
        <p:blipFill>
          <a:blip r:embed="rId2"/>
          <a:stretch>
            <a:fillRect/>
          </a:stretch>
        </p:blipFill>
        <p:spPr>
          <a:xfrm>
            <a:off x="42862" y="970521"/>
            <a:ext cx="9058275" cy="2162175"/>
          </a:xfrm>
          <a:prstGeom prst="rect">
            <a:avLst/>
          </a:prstGeom>
        </p:spPr>
      </p:pic>
      <p:pic>
        <p:nvPicPr>
          <p:cNvPr id="9" name="图片 8">
            <a:extLst>
              <a:ext uri="{FF2B5EF4-FFF2-40B4-BE49-F238E27FC236}">
                <a16:creationId xmlns:a16="http://schemas.microsoft.com/office/drawing/2014/main" id="{7885028B-9BE5-4B95-95ED-49D47465D386}"/>
              </a:ext>
            </a:extLst>
          </p:cNvPr>
          <p:cNvPicPr>
            <a:picLocks noChangeAspect="1"/>
          </p:cNvPicPr>
          <p:nvPr/>
        </p:nvPicPr>
        <p:blipFill>
          <a:blip r:embed="rId3"/>
          <a:stretch>
            <a:fillRect/>
          </a:stretch>
        </p:blipFill>
        <p:spPr>
          <a:xfrm>
            <a:off x="46300" y="3286108"/>
            <a:ext cx="9010650" cy="1257300"/>
          </a:xfrm>
          <a:prstGeom prst="rect">
            <a:avLst/>
          </a:prstGeom>
        </p:spPr>
      </p:pic>
      <p:sp>
        <p:nvSpPr>
          <p:cNvPr id="10" name="文本框 9">
            <a:extLst>
              <a:ext uri="{FF2B5EF4-FFF2-40B4-BE49-F238E27FC236}">
                <a16:creationId xmlns:a16="http://schemas.microsoft.com/office/drawing/2014/main" id="{87393297-B1C5-48D0-8EFB-BC7A7352883D}"/>
              </a:ext>
            </a:extLst>
          </p:cNvPr>
          <p:cNvSpPr txBox="1"/>
          <p:nvPr/>
        </p:nvSpPr>
        <p:spPr>
          <a:xfrm>
            <a:off x="628650" y="6074730"/>
            <a:ext cx="4826962" cy="461665"/>
          </a:xfrm>
          <a:prstGeom prst="rect">
            <a:avLst/>
          </a:prstGeom>
          <a:noFill/>
        </p:spPr>
        <p:txBody>
          <a:bodyPr wrap="none" rtlCol="0">
            <a:spAutoFit/>
          </a:bodyPr>
          <a:lstStyle/>
          <a:p>
            <a:r>
              <a:rPr lang="zh-CN" altLang="en-US" sz="2400" dirty="0">
                <a:solidFill>
                  <a:srgbClr val="0000FF"/>
                </a:solidFill>
              </a:rPr>
              <a:t>这些均可由定理</a:t>
            </a:r>
            <a:r>
              <a:rPr lang="en-US" altLang="zh-CN" sz="2400" dirty="0">
                <a:solidFill>
                  <a:srgbClr val="0000FF"/>
                </a:solidFill>
              </a:rPr>
              <a:t>3.1</a:t>
            </a:r>
            <a:r>
              <a:rPr lang="zh-CN" altLang="en-US" sz="2400" dirty="0">
                <a:solidFill>
                  <a:srgbClr val="0000FF"/>
                </a:solidFill>
              </a:rPr>
              <a:t>进行推理证明。</a:t>
            </a:r>
          </a:p>
        </p:txBody>
      </p:sp>
      <p:pic>
        <p:nvPicPr>
          <p:cNvPr id="12" name="图片 11">
            <a:extLst>
              <a:ext uri="{FF2B5EF4-FFF2-40B4-BE49-F238E27FC236}">
                <a16:creationId xmlns:a16="http://schemas.microsoft.com/office/drawing/2014/main" id="{11EDE18C-8190-469F-9D96-4E2F37D34E84}"/>
              </a:ext>
            </a:extLst>
          </p:cNvPr>
          <p:cNvPicPr>
            <a:picLocks noChangeAspect="1"/>
          </p:cNvPicPr>
          <p:nvPr/>
        </p:nvPicPr>
        <p:blipFill>
          <a:blip r:embed="rId4"/>
          <a:stretch>
            <a:fillRect/>
          </a:stretch>
        </p:blipFill>
        <p:spPr>
          <a:xfrm>
            <a:off x="69387" y="4701636"/>
            <a:ext cx="9020175" cy="762000"/>
          </a:xfrm>
          <a:prstGeom prst="rect">
            <a:avLst/>
          </a:prstGeom>
        </p:spPr>
      </p:pic>
      <p:cxnSp>
        <p:nvCxnSpPr>
          <p:cNvPr id="14" name="直接连接符 13">
            <a:extLst>
              <a:ext uri="{FF2B5EF4-FFF2-40B4-BE49-F238E27FC236}">
                <a16:creationId xmlns:a16="http://schemas.microsoft.com/office/drawing/2014/main" id="{164613E8-52E7-45A0-81FC-84BDC5DAEB92}"/>
              </a:ext>
            </a:extLst>
          </p:cNvPr>
          <p:cNvCxnSpPr/>
          <p:nvPr/>
        </p:nvCxnSpPr>
        <p:spPr>
          <a:xfrm>
            <a:off x="1006997" y="2051608"/>
            <a:ext cx="78707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DF9B99E-C8D7-4C78-ACD4-C89E8DDF333D}"/>
              </a:ext>
            </a:extLst>
          </p:cNvPr>
          <p:cNvCxnSpPr>
            <a:cxnSpLocks/>
          </p:cNvCxnSpPr>
          <p:nvPr/>
        </p:nvCxnSpPr>
        <p:spPr>
          <a:xfrm>
            <a:off x="881605" y="2805890"/>
            <a:ext cx="15490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590AE65-3D73-4239-A1DE-292B9F82D70F}"/>
              </a:ext>
            </a:extLst>
          </p:cNvPr>
          <p:cNvCxnSpPr>
            <a:cxnSpLocks/>
          </p:cNvCxnSpPr>
          <p:nvPr/>
        </p:nvCxnSpPr>
        <p:spPr>
          <a:xfrm>
            <a:off x="881605" y="3155846"/>
            <a:ext cx="15490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F6E70C-DD2E-4C61-B35A-DDF4FBC77DFD}"/>
              </a:ext>
            </a:extLst>
          </p:cNvPr>
          <p:cNvCxnSpPr>
            <a:cxnSpLocks/>
          </p:cNvCxnSpPr>
          <p:nvPr/>
        </p:nvCxnSpPr>
        <p:spPr>
          <a:xfrm>
            <a:off x="983847" y="4083750"/>
            <a:ext cx="23265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771B934-088A-4D01-A2C8-0EE86CC16E06}"/>
              </a:ext>
            </a:extLst>
          </p:cNvPr>
          <p:cNvCxnSpPr>
            <a:cxnSpLocks/>
          </p:cNvCxnSpPr>
          <p:nvPr/>
        </p:nvCxnSpPr>
        <p:spPr>
          <a:xfrm>
            <a:off x="983847" y="4456069"/>
            <a:ext cx="42016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25BFEB3-D123-4A6C-B77B-CEB748CCD427}"/>
              </a:ext>
            </a:extLst>
          </p:cNvPr>
          <p:cNvCxnSpPr>
            <a:cxnSpLocks/>
          </p:cNvCxnSpPr>
          <p:nvPr/>
        </p:nvCxnSpPr>
        <p:spPr>
          <a:xfrm flipV="1">
            <a:off x="4791919" y="5059486"/>
            <a:ext cx="2245489" cy="23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90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BAD7A6-974B-421C-9E9B-E4D75EF68E2B}"/>
              </a:ext>
            </a:extLst>
          </p:cNvPr>
          <p:cNvPicPr>
            <a:picLocks noChangeAspect="1"/>
          </p:cNvPicPr>
          <p:nvPr/>
        </p:nvPicPr>
        <p:blipFill>
          <a:blip r:embed="rId2"/>
          <a:stretch>
            <a:fillRect/>
          </a:stretch>
        </p:blipFill>
        <p:spPr>
          <a:xfrm>
            <a:off x="2213587" y="1842837"/>
            <a:ext cx="6383065" cy="4310246"/>
          </a:xfrm>
          <a:prstGeom prst="rect">
            <a:avLst/>
          </a:prstGeom>
        </p:spPr>
      </p:pic>
      <p:pic>
        <p:nvPicPr>
          <p:cNvPr id="7" name="图片 6">
            <a:extLst>
              <a:ext uri="{FF2B5EF4-FFF2-40B4-BE49-F238E27FC236}">
                <a16:creationId xmlns:a16="http://schemas.microsoft.com/office/drawing/2014/main" id="{366E7496-13A3-481B-90FA-0A7E3FB0C1ED}"/>
              </a:ext>
            </a:extLst>
          </p:cNvPr>
          <p:cNvPicPr>
            <a:picLocks noChangeAspect="1"/>
          </p:cNvPicPr>
          <p:nvPr/>
        </p:nvPicPr>
        <p:blipFill>
          <a:blip r:embed="rId3"/>
          <a:stretch>
            <a:fillRect/>
          </a:stretch>
        </p:blipFill>
        <p:spPr>
          <a:xfrm>
            <a:off x="534065" y="292302"/>
            <a:ext cx="8096190" cy="1377815"/>
          </a:xfrm>
          <a:prstGeom prst="rect">
            <a:avLst/>
          </a:prstGeom>
        </p:spPr>
      </p:pic>
      <p:sp>
        <p:nvSpPr>
          <p:cNvPr id="8" name="内容占位符 2">
            <a:extLst>
              <a:ext uri="{FF2B5EF4-FFF2-40B4-BE49-F238E27FC236}">
                <a16:creationId xmlns:a16="http://schemas.microsoft.com/office/drawing/2014/main" id="{CAFCF798-0E90-48AC-B1E2-7049A8F68AB8}"/>
              </a:ext>
            </a:extLst>
          </p:cNvPr>
          <p:cNvSpPr>
            <a:spLocks noGrp="1"/>
          </p:cNvSpPr>
          <p:nvPr>
            <p:ph idx="1"/>
          </p:nvPr>
        </p:nvSpPr>
        <p:spPr>
          <a:xfrm>
            <a:off x="364490" y="1842837"/>
            <a:ext cx="1584937" cy="4526680"/>
          </a:xfrm>
        </p:spPr>
        <p:txBody>
          <a:bodyPr>
            <a:normAutofit fontScale="92500"/>
          </a:bodyPr>
          <a:lstStyle/>
          <a:p>
            <a:pPr marL="0" indent="0">
              <a:buNone/>
            </a:pPr>
            <a:r>
              <a:rPr lang="zh-CN" altLang="en-US" sz="2400" dirty="0">
                <a:solidFill>
                  <a:srgbClr val="0000FF"/>
                </a:solidFill>
                <a:latin typeface="+mn-ea"/>
              </a:rPr>
              <a:t>这个简单的例子告诉我们，解线性方程组的迭代法，其基本思想是将联立方程组的求解归结为重复计算一组彼此独立的线性表达式，这就使问题得到了简化。</a:t>
            </a:r>
          </a:p>
        </p:txBody>
      </p:sp>
    </p:spTree>
    <p:extLst>
      <p:ext uri="{BB962C8B-B14F-4D97-AF65-F5344CB8AC3E}">
        <p14:creationId xmlns:p14="http://schemas.microsoft.com/office/powerpoint/2010/main" val="169403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3C4149D-AC24-45C4-9DE5-5CA3667279C9}"/>
              </a:ext>
            </a:extLst>
          </p:cNvPr>
          <p:cNvPicPr>
            <a:picLocks noChangeAspect="1"/>
          </p:cNvPicPr>
          <p:nvPr/>
        </p:nvPicPr>
        <p:blipFill>
          <a:blip r:embed="rId2"/>
          <a:stretch>
            <a:fillRect/>
          </a:stretch>
        </p:blipFill>
        <p:spPr>
          <a:xfrm>
            <a:off x="557431" y="515880"/>
            <a:ext cx="8151058" cy="5724640"/>
          </a:xfrm>
          <a:prstGeom prst="rect">
            <a:avLst/>
          </a:prstGeom>
        </p:spPr>
      </p:pic>
    </p:spTree>
    <p:extLst>
      <p:ext uri="{BB962C8B-B14F-4D97-AF65-F5344CB8AC3E}">
        <p14:creationId xmlns:p14="http://schemas.microsoft.com/office/powerpoint/2010/main" val="190246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DBACDD2-F20A-4C96-9F5D-F5F33B62CBF5}"/>
              </a:ext>
            </a:extLst>
          </p:cNvPr>
          <p:cNvPicPr>
            <a:picLocks noChangeAspect="1"/>
          </p:cNvPicPr>
          <p:nvPr/>
        </p:nvPicPr>
        <p:blipFill>
          <a:blip r:embed="rId2"/>
          <a:stretch>
            <a:fillRect/>
          </a:stretch>
        </p:blipFill>
        <p:spPr>
          <a:xfrm>
            <a:off x="237368" y="621548"/>
            <a:ext cx="8669263" cy="5614903"/>
          </a:xfrm>
          <a:prstGeom prst="rect">
            <a:avLst/>
          </a:prstGeom>
        </p:spPr>
      </p:pic>
    </p:spTree>
    <p:extLst>
      <p:ext uri="{BB962C8B-B14F-4D97-AF65-F5344CB8AC3E}">
        <p14:creationId xmlns:p14="http://schemas.microsoft.com/office/powerpoint/2010/main" val="241617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3872B-C766-4839-B793-11C65591C86E}"/>
              </a:ext>
            </a:extLst>
          </p:cNvPr>
          <p:cNvSpPr>
            <a:spLocks noGrp="1"/>
          </p:cNvSpPr>
          <p:nvPr>
            <p:ph type="title"/>
          </p:nvPr>
        </p:nvSpPr>
        <p:spPr>
          <a:xfrm>
            <a:off x="628650" y="223520"/>
            <a:ext cx="7886700" cy="790867"/>
          </a:xfrm>
        </p:spPr>
        <p:txBody>
          <a:bodyPr/>
          <a:lstStyle/>
          <a:p>
            <a:r>
              <a:rPr lang="en-US" altLang="zh-CN" b="1" dirty="0"/>
              <a:t>Gauss – Seidel</a:t>
            </a:r>
            <a:r>
              <a:rPr lang="zh-CN" altLang="en-US" b="1" dirty="0"/>
              <a:t>迭代法</a:t>
            </a:r>
          </a:p>
        </p:txBody>
      </p:sp>
      <p:pic>
        <p:nvPicPr>
          <p:cNvPr id="4" name="图片 3">
            <a:extLst>
              <a:ext uri="{FF2B5EF4-FFF2-40B4-BE49-F238E27FC236}">
                <a16:creationId xmlns:a16="http://schemas.microsoft.com/office/drawing/2014/main" id="{2CA05D24-A9DB-42D0-A913-3EAA6F7E9DB6}"/>
              </a:ext>
            </a:extLst>
          </p:cNvPr>
          <p:cNvPicPr>
            <a:picLocks noChangeAspect="1"/>
          </p:cNvPicPr>
          <p:nvPr/>
        </p:nvPicPr>
        <p:blipFill>
          <a:blip r:embed="rId2"/>
          <a:stretch>
            <a:fillRect/>
          </a:stretch>
        </p:blipFill>
        <p:spPr>
          <a:xfrm>
            <a:off x="301382" y="1189499"/>
            <a:ext cx="8541236" cy="5474682"/>
          </a:xfrm>
          <a:prstGeom prst="rect">
            <a:avLst/>
          </a:prstGeom>
        </p:spPr>
      </p:pic>
    </p:spTree>
    <p:extLst>
      <p:ext uri="{BB962C8B-B14F-4D97-AF65-F5344CB8AC3E}">
        <p14:creationId xmlns:p14="http://schemas.microsoft.com/office/powerpoint/2010/main" val="138767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C45E39-26AF-4E66-A095-070D5DFFE98F}"/>
              </a:ext>
            </a:extLst>
          </p:cNvPr>
          <p:cNvPicPr>
            <a:picLocks noChangeAspect="1"/>
          </p:cNvPicPr>
          <p:nvPr/>
        </p:nvPicPr>
        <p:blipFill>
          <a:blip r:embed="rId2"/>
          <a:stretch>
            <a:fillRect/>
          </a:stretch>
        </p:blipFill>
        <p:spPr>
          <a:xfrm>
            <a:off x="587918" y="318818"/>
            <a:ext cx="7968163" cy="4737003"/>
          </a:xfrm>
          <a:prstGeom prst="rect">
            <a:avLst/>
          </a:prstGeom>
        </p:spPr>
      </p:pic>
      <p:pic>
        <p:nvPicPr>
          <p:cNvPr id="6" name="图片 5">
            <a:extLst>
              <a:ext uri="{FF2B5EF4-FFF2-40B4-BE49-F238E27FC236}">
                <a16:creationId xmlns:a16="http://schemas.microsoft.com/office/drawing/2014/main" id="{733E0ACC-5CA0-40FB-83A7-A8C6A51E132C}"/>
              </a:ext>
            </a:extLst>
          </p:cNvPr>
          <p:cNvPicPr>
            <a:picLocks noChangeAspect="1"/>
          </p:cNvPicPr>
          <p:nvPr/>
        </p:nvPicPr>
        <p:blipFill>
          <a:blip r:embed="rId3"/>
          <a:stretch>
            <a:fillRect/>
          </a:stretch>
        </p:blipFill>
        <p:spPr>
          <a:xfrm>
            <a:off x="998975" y="5372688"/>
            <a:ext cx="7464305" cy="1220127"/>
          </a:xfrm>
          <a:prstGeom prst="rect">
            <a:avLst/>
          </a:prstGeom>
        </p:spPr>
      </p:pic>
    </p:spTree>
    <p:extLst>
      <p:ext uri="{BB962C8B-B14F-4D97-AF65-F5344CB8AC3E}">
        <p14:creationId xmlns:p14="http://schemas.microsoft.com/office/powerpoint/2010/main" val="1503499437"/>
      </p:ext>
    </p:extLst>
  </p:cSld>
  <p:clrMapOvr>
    <a:masterClrMapping/>
  </p:clrMapOvr>
</p:sld>
</file>

<file path=ppt/theme/theme1.xml><?xml version="1.0" encoding="utf-8"?>
<a:theme xmlns:a="http://schemas.openxmlformats.org/drawingml/2006/main" name="nch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hu" id="{F903EBF2-485E-4D30-A8E0-996ADC85025F}" vid="{0DD528CF-6554-4E08-9605-2E50E45A1EE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nchu</Template>
  <TotalTime>308</TotalTime>
  <Words>350</Words>
  <Application>Microsoft Office PowerPoint</Application>
  <PresentationFormat>全屏显示(4:3)</PresentationFormat>
  <Paragraphs>47</Paragraphs>
  <Slides>45</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4" baseType="lpstr">
      <vt:lpstr>等线</vt:lpstr>
      <vt:lpstr>华文楷体</vt:lpstr>
      <vt:lpstr>楷体_GB2312</vt:lpstr>
      <vt:lpstr>Arial</vt:lpstr>
      <vt:lpstr>Cambria Math</vt:lpstr>
      <vt:lpstr>Candara</vt:lpstr>
      <vt:lpstr>Wingdings</vt:lpstr>
      <vt:lpstr>nchu</vt:lpstr>
      <vt:lpstr>Equation</vt:lpstr>
      <vt:lpstr>PowerPoint 演示文稿</vt:lpstr>
      <vt:lpstr>PowerPoint 演示文稿</vt:lpstr>
      <vt:lpstr>内容如下：</vt:lpstr>
      <vt:lpstr>Jacobi迭代法</vt:lpstr>
      <vt:lpstr>PowerPoint 演示文稿</vt:lpstr>
      <vt:lpstr>PowerPoint 演示文稿</vt:lpstr>
      <vt:lpstr>PowerPoint 演示文稿</vt:lpstr>
      <vt:lpstr>Gauss – Seidel迭代法</vt:lpstr>
      <vt:lpstr>PowerPoint 演示文稿</vt:lpstr>
      <vt:lpstr>这种充分利用新值建立起来的公式称作高斯-塞德尔（Gauss-Seidel）公式</vt:lpstr>
      <vt:lpstr>Guass-Seidel迭代的矩阵形式</vt:lpstr>
      <vt:lpstr>PowerPoint 演示文稿</vt:lpstr>
      <vt:lpstr>写成矩阵形式</vt:lpstr>
      <vt:lpstr>SSOR 迭代的基本思想</vt:lpstr>
      <vt:lpstr>PowerPoint 演示文稿</vt:lpstr>
      <vt:lpstr>第二节 范数及方程组的性态、条件数</vt:lpstr>
      <vt:lpstr>PowerPoint 演示文稿</vt:lpstr>
      <vt:lpstr>PowerPoint 演示文稿</vt:lpstr>
      <vt:lpstr>向量序列的收敛性定义：</vt:lpstr>
      <vt:lpstr>矩阵的范数</vt:lpstr>
      <vt:lpstr>PowerPoint 演示文稿</vt:lpstr>
      <vt:lpstr>常用的范数的定义：</vt:lpstr>
      <vt:lpstr>矩阵的谱半径的定义：</vt:lpstr>
      <vt:lpstr>矩阵的条件数：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通过以上的分析可知， |(|A|)|||A^(-1) ||的值对估计解的相对误差有着重要的意义。</vt:lpstr>
      <vt:lpstr>PowerPoint 演示文稿</vt:lpstr>
      <vt:lpstr>PowerPoint 演示文稿</vt:lpstr>
      <vt:lpstr>PowerPoint 演示文稿</vt:lpstr>
      <vt:lpstr>PowerPoint 演示文稿</vt:lpstr>
      <vt:lpstr>第三节 收敛性分析</vt:lpstr>
      <vt:lpstr>一般迭代法的基本收敛结果：</vt:lpstr>
      <vt:lpstr>PowerPoint 演示文稿</vt:lpstr>
      <vt:lpstr>PowerPoint 演示文稿</vt:lpstr>
      <vt:lpstr>PowerPoint 演示文稿</vt:lpstr>
      <vt:lpstr>PowerPoint 演示文稿</vt:lpstr>
      <vt:lpstr>PowerPoint 演示文稿</vt:lpstr>
      <vt:lpstr>特殊情形下的收敛判断（了解即可,不要求证明）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解线性方程组的迭代法</dc:title>
  <dc:creator>刘 彬</dc:creator>
  <cp:lastModifiedBy>刘 彬</cp:lastModifiedBy>
  <cp:revision>41</cp:revision>
  <dcterms:created xsi:type="dcterms:W3CDTF">2021-10-16T11:46:47Z</dcterms:created>
  <dcterms:modified xsi:type="dcterms:W3CDTF">2021-10-17T16:55:14Z</dcterms:modified>
</cp:coreProperties>
</file>