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6" r:id="rId2"/>
    <p:sldId id="259" r:id="rId3"/>
    <p:sldId id="257" r:id="rId4"/>
    <p:sldId id="260" r:id="rId5"/>
    <p:sldId id="278" r:id="rId6"/>
    <p:sldId id="279" r:id="rId7"/>
    <p:sldId id="25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80" r:id="rId25"/>
    <p:sldId id="290" r:id="rId26"/>
    <p:sldId id="276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2" r:id="rId37"/>
    <p:sldId id="303" r:id="rId38"/>
    <p:sldId id="304" r:id="rId39"/>
    <p:sldId id="305" r:id="rId40"/>
    <p:sldId id="306" r:id="rId41"/>
    <p:sldId id="310" r:id="rId42"/>
    <p:sldId id="308" r:id="rId43"/>
    <p:sldId id="309" r:id="rId44"/>
    <p:sldId id="311" r:id="rId45"/>
    <p:sldId id="312" r:id="rId46"/>
    <p:sldId id="313" r:id="rId47"/>
    <p:sldId id="314" r:id="rId48"/>
    <p:sldId id="315" r:id="rId49"/>
    <p:sldId id="316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60" autoAdjust="0"/>
  </p:normalViewPr>
  <p:slideViewPr>
    <p:cSldViewPr snapToGrid="0">
      <p:cViewPr varScale="1">
        <p:scale>
          <a:sx n="53" d="100"/>
          <a:sy n="53" d="100"/>
        </p:scale>
        <p:origin x="9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3ACC5-9451-4149-9792-D86F6A1B2B4E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6D654-B6FA-470D-88D4-A7634A696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26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本章主要研究解线性方程组的直接法。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6D654-B6FA-470D-88D4-A7634A696BD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85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6D654-B6FA-470D-88D4-A7634A696BD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29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72DBF-3812-4FC6-BDF3-D1436664F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142839-9891-42DC-9B1C-2D1F40E06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D5183-75C2-4A93-B3EC-AEA44F00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B53E-6598-487E-A3D5-5782440F095D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D842B-5AC0-4C2D-B110-D4DEA3CB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3E0C7-BC32-488F-A63C-1E16ED02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B67C-14BA-46E3-B7AE-9D48BF5BF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9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C69EA-EF71-41C8-9EC6-3F35AEEE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FD7D5-CF6A-49DA-BC9E-3B026C00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F6038-914C-4C5E-98D2-B2C91E68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B53E-6598-487E-A3D5-5782440F095D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B8C93-E082-4D60-8A24-C38619B6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97893-10C1-485C-BA97-954B165F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B67C-14BA-46E3-B7AE-9D48BF5BF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23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05800C-59DA-4F57-89E8-C81640C77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3F03C9-4EC1-4B16-9571-F8AAEA00B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4C72E-9D96-4111-B446-A72E4DB3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B53E-6598-487E-A3D5-5782440F095D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7D6C6-D170-4517-885F-A2B7C598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CAF5F-4C1D-415D-B106-2EDF1636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B67C-14BA-46E3-B7AE-9D48BF5BF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7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29B1A-1350-4817-9FA8-32D30A00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56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8BE9C-B821-4D65-8A23-13EFEF51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68165"/>
            <a:ext cx="7886700" cy="400879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DB3C5-929E-4EBA-9C9F-84A2776B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B53E-6598-487E-A3D5-5782440F095D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AFCE4-5A3B-4B2B-8283-14D1FA85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5AD35-1E2A-4B44-8222-1EC3101A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B67C-14BA-46E3-B7AE-9D48BF5BF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31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9431A-B590-42A3-B15F-09279F06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C61E7-F6D0-4B38-B81B-D2DE4169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CC522-A901-499F-8977-F670ADC3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B53E-6598-487E-A3D5-5782440F095D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D3509-6DF4-43F8-966B-21968305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F6A1D-F0A6-45E2-9E83-74C5569E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B67C-14BA-46E3-B7AE-9D48BF5BF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7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DCAC4-4268-41AC-9384-A78080E2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35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6E196-5F92-4FC6-97A4-E4195612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064469"/>
            <a:ext cx="3886200" cy="41124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46885-175E-4453-A352-E1653D273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064469"/>
            <a:ext cx="3886200" cy="41124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B7094-3FE5-4C3C-AF6D-2C784136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B53E-6598-487E-A3D5-5782440F095D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68FCF-A011-4BE6-BE98-0D1552EC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4D965-8FCD-4F70-8877-B7A804DE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B67C-14BA-46E3-B7AE-9D48BF5BFAE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477DE5-F87D-4D43-980A-9500A4721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8" y="41990"/>
            <a:ext cx="1996973" cy="71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9806E-400E-4E71-9B18-7790BDAE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3C3AA-8BA2-4999-A133-4120779B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B2157-C1D7-4286-848F-42E0F1D60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8C954-CE01-42B7-9FF7-2E179D2F0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114F93-339D-46EC-9B66-A31B48E3A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84528D-0BAF-45F2-B50F-0B58C6D9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B53E-6598-487E-A3D5-5782440F095D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2F9539-258F-4F9A-A928-17350576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DBE1C8-412B-4BE8-AFEB-A6A24F59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B67C-14BA-46E3-B7AE-9D48BF5BF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65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748DB-093C-4893-9A4E-3B854677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130E34-BA4E-4F5E-8A75-DFD6687F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B53E-6598-487E-A3D5-5782440F095D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940D7C-8973-4217-A125-E86C13CC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7A97FA-C3F3-4EC2-A207-04FF8E0C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B67C-14BA-46E3-B7AE-9D48BF5BF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54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9369B3-9FFA-4317-B401-887D9B4D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B53E-6598-487E-A3D5-5782440F095D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B66141-B2AD-4A60-8B04-5218E45A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829C4-8C12-46F4-BD62-0256196C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B67C-14BA-46E3-B7AE-9D48BF5BF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E5DBB-36B7-47EF-AE5E-A684613F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C8FBF-2F9B-48A9-A4E5-4072FE1A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457C7E-4E42-41C1-8696-164DF4AA7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47352-BB59-4F0F-8D65-574F83A7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B53E-6598-487E-A3D5-5782440F095D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65948-2A42-4821-B989-42262BF8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DC4048-85F7-4E1E-B2A4-C0FDD1C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B67C-14BA-46E3-B7AE-9D48BF5BF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359C2-3E08-4191-A0C2-D305BBEC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D71D5B-E879-46C3-BC58-4C1845CB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06C49-7530-4F23-A7CD-DC575AEF9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B3F1C-CB5C-48BD-823C-B7B75D96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B53E-6598-487E-A3D5-5782440F095D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183B2F-8D75-4289-8C6F-A8D471C1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A27D4-0ECC-4693-9E45-36876589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B67C-14BA-46E3-B7AE-9D48BF5BF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61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903FA9-2229-40F9-8E11-0BC26B5C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A3287-0EE0-4A27-9E21-934A90B24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E93AF-05D5-4C9C-ADFC-BD5B1BE0E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CB53E-6598-487E-A3D5-5782440F095D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F63D8-EA5C-4BE4-946F-99227E4D6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0FB24-5318-458F-9843-B149CAD65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BB67C-14BA-46E3-B7AE-9D48BF5BF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43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8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3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36C0-0908-42B7-A5D2-9829233D6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94092"/>
            <a:ext cx="6858000" cy="1537077"/>
          </a:xfrm>
        </p:spPr>
        <p:txBody>
          <a:bodyPr/>
          <a:lstStyle/>
          <a:p>
            <a:r>
              <a:rPr lang="zh-CN" altLang="en-US" dirty="0"/>
              <a:t>解线性方程组的直接解法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DDD6F0-3E87-4EC2-9AEB-5391E157C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48526"/>
            <a:ext cx="6858000" cy="200927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2400" dirty="0"/>
              <a:t>自然科学和工程技术中很多问题的解决常常归结为解线性方程组。例如，三次样条插值，常规基函数的多项式插值，最小二乘法求实验数据的曲线曲面拟合问题等。</a:t>
            </a:r>
          </a:p>
        </p:txBody>
      </p:sp>
    </p:spTree>
    <p:extLst>
      <p:ext uri="{BB962C8B-B14F-4D97-AF65-F5344CB8AC3E}">
        <p14:creationId xmlns:p14="http://schemas.microsoft.com/office/powerpoint/2010/main" val="381350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CBFABE-8EB5-4EA8-A397-0DAD3367B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1" y="722141"/>
            <a:ext cx="8967993" cy="54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2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536D9C-0A56-42CD-884D-F2411580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5" y="676417"/>
            <a:ext cx="8870449" cy="55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7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048CF5F-5A9A-41C8-AFB7-C7FFE72E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" y="810541"/>
            <a:ext cx="8858256" cy="52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7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B4908A1A-1E57-40F5-A4F4-4DABDB0F5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7" y="548390"/>
            <a:ext cx="8980186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2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270A0E53-9FCD-4855-90E8-32C47571A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1" y="786155"/>
            <a:ext cx="8961897" cy="52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DF62A88-0146-4FB1-86F0-0A83AE220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" y="1039161"/>
            <a:ext cx="9077731" cy="47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2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F8543DE-8947-4562-8F1D-0E60812DE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91" y="914665"/>
            <a:ext cx="8144962" cy="49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86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4296848-78EB-4CAE-9E46-8587A2AF7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7" y="822734"/>
            <a:ext cx="8736325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8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BD94BFA-A33C-42E4-8959-C4D10AD9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36" y="700803"/>
            <a:ext cx="8382727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98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414F16-EC11-4508-8F10-B2CC3D36C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9" y="770913"/>
            <a:ext cx="8919221" cy="531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2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C5AEB-38F0-47FE-8FA9-A5DEE43D9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9055"/>
            <a:ext cx="7886700" cy="1325563"/>
          </a:xfrm>
        </p:spPr>
        <p:txBody>
          <a:bodyPr/>
          <a:lstStyle/>
          <a:p>
            <a:r>
              <a:rPr lang="zh-CN" altLang="en-US" sz="3600" b="1" dirty="0">
                <a:latin typeface="楷体_GB2312" panose="02010609030101010101" pitchFamily="49" charset="-122"/>
              </a:rPr>
              <a:t>根据考虑因素的不同，可以将线性方程组作如下分类：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684DB-5E5A-42A9-A044-4AEF4804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7375"/>
            <a:ext cx="7886700" cy="42567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800" b="1" dirty="0"/>
              <a:t>按系数矩阵中</a:t>
            </a:r>
            <a:r>
              <a:rPr lang="zh-CN" altLang="en-US" sz="2800" b="1" dirty="0">
                <a:solidFill>
                  <a:srgbClr val="FF0000"/>
                </a:solidFill>
              </a:rPr>
              <a:t>零元素</a:t>
            </a:r>
            <a:r>
              <a:rPr lang="zh-CN" altLang="en-US" sz="2800" b="1" dirty="0"/>
              <a:t>的个数，可分为：</a:t>
            </a:r>
            <a:endParaRPr lang="en-US" altLang="zh-CN" sz="2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稠密线性方程组；</a:t>
            </a:r>
            <a:endParaRPr lang="en-US" altLang="zh-CN" sz="24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anose="02010609030101010101" pitchFamily="49" charset="-122"/>
              </a:rPr>
              <a:t>稀疏线性方程组。约占</a:t>
            </a:r>
            <a:r>
              <a:rPr lang="zh-CN" altLang="en-US" sz="2400" b="1" dirty="0">
                <a:solidFill>
                  <a:srgbClr val="C00000"/>
                </a:solidFill>
                <a:ea typeface="楷体_GB2312" panose="02010609030101010101" pitchFamily="49" charset="-122"/>
              </a:rPr>
              <a:t>实际问题</a:t>
            </a:r>
            <a:r>
              <a:rPr lang="zh-CN" altLang="en-US" sz="2400" b="1" dirty="0">
                <a:ea typeface="楷体_GB2312" panose="02010609030101010101" pitchFamily="49" charset="-122"/>
              </a:rPr>
              <a:t>所产生方程组的</a:t>
            </a:r>
            <a:r>
              <a:rPr lang="en-US" altLang="zh-CN" sz="2400" b="1" dirty="0">
                <a:ea typeface="楷体_GB2312" panose="02010609030101010101" pitchFamily="49" charset="-122"/>
              </a:rPr>
              <a:t>80%</a:t>
            </a:r>
            <a:r>
              <a:rPr lang="zh-CN" altLang="en-US" sz="2400" b="1" dirty="0">
                <a:ea typeface="楷体_GB2312" panose="02010609030101010101" pitchFamily="49" charset="-122"/>
              </a:rPr>
              <a:t>。</a:t>
            </a:r>
            <a:endParaRPr lang="en-US" altLang="zh-CN" sz="2400" b="1" dirty="0"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b="1" dirty="0"/>
              <a:t>按系数矩阵中</a:t>
            </a:r>
            <a:r>
              <a:rPr lang="zh-CN" altLang="en-US" sz="2800" b="1" dirty="0">
                <a:solidFill>
                  <a:srgbClr val="FF0000"/>
                </a:solidFill>
              </a:rPr>
              <a:t>未知量</a:t>
            </a:r>
            <a:r>
              <a:rPr lang="zh-CN" altLang="en-US" sz="2800" b="1" dirty="0"/>
              <a:t>的个数，可分为：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高阶线性方程组；如含</a:t>
            </a:r>
            <a:r>
              <a:rPr lang="en-US" altLang="zh-CN" sz="2400" b="1" dirty="0"/>
              <a:t>1000</a:t>
            </a:r>
            <a:r>
              <a:rPr lang="zh-CN" altLang="en-US" sz="2400" b="1" dirty="0"/>
              <a:t>个未知量的方程组</a:t>
            </a:r>
            <a:endParaRPr lang="en-US" altLang="zh-CN" sz="2400" b="1" dirty="0">
              <a:ea typeface="楷体_GB2312" panose="0201060903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anose="02010609030101010101" pitchFamily="49" charset="-122"/>
              </a:rPr>
              <a:t>低阶线性方程组。</a:t>
            </a:r>
            <a:endParaRPr lang="en-US" altLang="zh-CN" sz="2400" b="1" dirty="0"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b="1" dirty="0"/>
              <a:t>按系数矩阵的</a:t>
            </a:r>
            <a:r>
              <a:rPr lang="zh-CN" altLang="en-US" sz="2800" b="1" dirty="0">
                <a:solidFill>
                  <a:srgbClr val="FF0000"/>
                </a:solidFill>
              </a:rPr>
              <a:t>形状</a:t>
            </a:r>
            <a:r>
              <a:rPr lang="zh-CN" altLang="en-US" sz="2800" b="1" dirty="0"/>
              <a:t>，可分为：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三角形线性方程组；</a:t>
            </a:r>
            <a:endParaRPr lang="en-US" altLang="zh-CN" sz="2400" b="1" dirty="0">
              <a:ea typeface="楷体_GB2312" panose="0201060903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三对角线性方程组。如三次样条插值所产生的方程组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对称正定方程组。</a:t>
            </a:r>
          </a:p>
        </p:txBody>
      </p:sp>
    </p:spTree>
    <p:extLst>
      <p:ext uri="{BB962C8B-B14F-4D97-AF65-F5344CB8AC3E}">
        <p14:creationId xmlns:p14="http://schemas.microsoft.com/office/powerpoint/2010/main" val="693067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5604B39-A0BC-477D-B779-1B5176BCB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5" y="834927"/>
            <a:ext cx="9010669" cy="518814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637C06F-EE90-4FA2-907C-D2A92DE99503}"/>
              </a:ext>
            </a:extLst>
          </p:cNvPr>
          <p:cNvSpPr/>
          <p:nvPr/>
        </p:nvSpPr>
        <p:spPr>
          <a:xfrm>
            <a:off x="4932947" y="4271211"/>
            <a:ext cx="1070811" cy="529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18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99875E8A-F893-4B3B-B5B8-22C270CA6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82" y="786155"/>
            <a:ext cx="8718036" cy="52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46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D212B1-744C-44E2-9E08-7E8EA20C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7" y="880651"/>
            <a:ext cx="9016765" cy="50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33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777C2A9-C3ED-468B-88DB-CA5A7F25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77" y="606307"/>
            <a:ext cx="7651143" cy="5645385"/>
          </a:xfrm>
          <a:prstGeom prst="rect">
            <a:avLst/>
          </a:prstGeom>
        </p:spPr>
      </p:pic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52FADEA7-584B-43C0-ACE1-07D0BE2E3772}"/>
              </a:ext>
            </a:extLst>
          </p:cNvPr>
          <p:cNvSpPr/>
          <p:nvPr/>
        </p:nvSpPr>
        <p:spPr>
          <a:xfrm>
            <a:off x="6593306" y="2821405"/>
            <a:ext cx="1792236" cy="1215190"/>
          </a:xfrm>
          <a:prstGeom prst="cloud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   主元？</a:t>
            </a:r>
          </a:p>
        </p:txBody>
      </p:sp>
    </p:spTree>
    <p:extLst>
      <p:ext uri="{BB962C8B-B14F-4D97-AF65-F5344CB8AC3E}">
        <p14:creationId xmlns:p14="http://schemas.microsoft.com/office/powerpoint/2010/main" val="2058313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24FDF5E0-DDC2-43AD-99BF-CA3E89BE8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36" y="2692794"/>
            <a:ext cx="6401463" cy="20656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B23967E-1F30-4DAD-9A7F-61C621EF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700" b="1" dirty="0">
                <a:solidFill>
                  <a:srgbClr val="C00000"/>
                </a:solidFill>
              </a:rPr>
              <a:t>运算量  </a:t>
            </a:r>
            <a:r>
              <a:rPr lang="zh-CN" altLang="en-US" sz="2700" b="1" dirty="0"/>
              <a:t>由于计算机中乘除运算的时间远远超过加减运算的时间，故估计某种算法的运算量时，往往只估计乘除的次数，而且通常以乘除次数的最高次幂为运算量的数量级。</a:t>
            </a:r>
            <a:endParaRPr lang="zh-CN" altLang="en-US" b="1" dirty="0"/>
          </a:p>
        </p:txBody>
      </p:sp>
      <p:sp>
        <p:nvSpPr>
          <p:cNvPr id="5" name="AutoShape 326">
            <a:extLst>
              <a:ext uri="{FF2B5EF4-FFF2-40B4-BE49-F238E27FC236}">
                <a16:creationId xmlns:a16="http://schemas.microsoft.com/office/drawing/2014/main" id="{D4F8F88B-9155-4528-9EDD-505C011BC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905" y="2081189"/>
            <a:ext cx="1900989" cy="533400"/>
          </a:xfrm>
          <a:prstGeom prst="wedgeEllipseCallout">
            <a:avLst>
              <a:gd name="adj1" fmla="val -113136"/>
              <a:gd name="adj2" fmla="val 84241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 dirty="0"/>
              <a:t>(</a:t>
            </a:r>
            <a:r>
              <a:rPr lang="en-US" altLang="zh-CN" sz="2000" b="1" i="1" dirty="0"/>
              <a:t>n </a:t>
            </a:r>
            <a:r>
              <a:rPr lang="en-US" altLang="zh-CN" sz="2000" b="1" dirty="0">
                <a:sym typeface="Symbol" panose="05050102010706020507" pitchFamily="18" charset="2"/>
              </a:rPr>
              <a:t></a:t>
            </a:r>
            <a:r>
              <a:rPr lang="en-US" altLang="zh-CN" sz="2000" b="1" i="1" dirty="0"/>
              <a:t> k</a:t>
            </a:r>
            <a:r>
              <a:rPr lang="en-US" altLang="zh-CN" sz="2000" b="1" dirty="0"/>
              <a:t>) </a:t>
            </a:r>
            <a:r>
              <a:rPr lang="zh-CN" altLang="en-US" sz="2000" b="1" dirty="0">
                <a:ea typeface="楷体_GB2312" panose="02010609030101010101" pitchFamily="49" charset="-122"/>
              </a:rPr>
              <a:t>次</a:t>
            </a:r>
          </a:p>
        </p:txBody>
      </p:sp>
      <p:sp>
        <p:nvSpPr>
          <p:cNvPr id="14" name="AutoShape 325">
            <a:extLst>
              <a:ext uri="{FF2B5EF4-FFF2-40B4-BE49-F238E27FC236}">
                <a16:creationId xmlns:a16="http://schemas.microsoft.com/office/drawing/2014/main" id="{6F79A855-600C-47CB-8811-EEFEA175A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999" y="2835902"/>
            <a:ext cx="1828800" cy="533400"/>
          </a:xfrm>
          <a:prstGeom prst="wedgeEllipseCallout">
            <a:avLst>
              <a:gd name="adj1" fmla="val -230988"/>
              <a:gd name="adj2" fmla="val 49110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/>
              <a:t>(</a:t>
            </a:r>
            <a:r>
              <a:rPr lang="en-US" altLang="zh-CN" sz="2000" b="1" i="1"/>
              <a:t>n </a:t>
            </a:r>
            <a:r>
              <a:rPr lang="en-US" altLang="zh-CN" sz="2000" b="1">
                <a:sym typeface="Symbol" panose="05050102010706020507" pitchFamily="18" charset="2"/>
              </a:rPr>
              <a:t></a:t>
            </a:r>
            <a:r>
              <a:rPr lang="en-US" altLang="zh-CN" sz="2000" b="1" i="1"/>
              <a:t> k</a:t>
            </a:r>
            <a:r>
              <a:rPr lang="en-US" altLang="zh-CN" sz="2000" b="1"/>
              <a:t>)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 </a:t>
            </a:r>
            <a:r>
              <a:rPr lang="zh-CN" altLang="en-US" sz="2000" b="1">
                <a:ea typeface="楷体_GB2312" panose="02010609030101010101" pitchFamily="49" charset="-122"/>
              </a:rPr>
              <a:t>次</a:t>
            </a:r>
          </a:p>
        </p:txBody>
      </p:sp>
      <p:sp>
        <p:nvSpPr>
          <p:cNvPr id="15" name="AutoShape 324">
            <a:extLst>
              <a:ext uri="{FF2B5EF4-FFF2-40B4-BE49-F238E27FC236}">
                <a16:creationId xmlns:a16="http://schemas.microsoft.com/office/drawing/2014/main" id="{94B49BB2-3DCD-492F-BCDC-5626DF2DB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999" y="3537117"/>
            <a:ext cx="1828800" cy="533400"/>
          </a:xfrm>
          <a:prstGeom prst="wedgeEllipseCallout">
            <a:avLst>
              <a:gd name="adj1" fmla="val -241011"/>
              <a:gd name="adj2" fmla="val -10117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/>
              <a:t>(</a:t>
            </a:r>
            <a:r>
              <a:rPr lang="en-US" altLang="zh-CN" sz="2000" b="1" i="1"/>
              <a:t>n </a:t>
            </a:r>
            <a:r>
              <a:rPr lang="en-US" altLang="zh-CN" sz="2000" b="1">
                <a:sym typeface="Symbol" panose="05050102010706020507" pitchFamily="18" charset="2"/>
              </a:rPr>
              <a:t></a:t>
            </a:r>
            <a:r>
              <a:rPr lang="en-US" altLang="zh-CN" sz="2000" b="1" i="1"/>
              <a:t> k</a:t>
            </a:r>
            <a:r>
              <a:rPr lang="en-US" altLang="zh-CN" sz="2000" b="1"/>
              <a:t>) </a:t>
            </a:r>
            <a:r>
              <a:rPr lang="zh-CN" altLang="en-US" sz="2000" b="1">
                <a:ea typeface="楷体_GB2312" panose="02010609030101010101" pitchFamily="49" charset="-122"/>
              </a:rPr>
              <a:t>次</a:t>
            </a:r>
          </a:p>
        </p:txBody>
      </p:sp>
      <p:sp>
        <p:nvSpPr>
          <p:cNvPr id="16" name="Text Box 328">
            <a:extLst>
              <a:ext uri="{FF2B5EF4-FFF2-40B4-BE49-F238E27FC236}">
                <a16:creationId xmlns:a16="http://schemas.microsoft.com/office/drawing/2014/main" id="{C2B67698-7866-463B-911B-59ACB47D0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399" y="444633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i="1" dirty="0">
                <a:solidFill>
                  <a:srgbClr val="FF0000"/>
                </a:solidFill>
              </a:rPr>
              <a:t>n 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000" b="1" i="1" dirty="0">
                <a:solidFill>
                  <a:srgbClr val="FF0000"/>
                </a:solidFill>
              </a:rPr>
              <a:t> k</a:t>
            </a:r>
            <a:r>
              <a:rPr lang="en-US" altLang="zh-CN" sz="2000" b="1" dirty="0">
                <a:solidFill>
                  <a:srgbClr val="FF0000"/>
                </a:solidFill>
              </a:rPr>
              <a:t>) (</a:t>
            </a:r>
            <a:r>
              <a:rPr lang="en-US" altLang="zh-CN" sz="2000" b="1" i="1" dirty="0">
                <a:solidFill>
                  <a:srgbClr val="FF0000"/>
                </a:solidFill>
              </a:rPr>
              <a:t>n 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000" b="1" i="1" dirty="0">
                <a:solidFill>
                  <a:srgbClr val="FF0000"/>
                </a:solidFill>
              </a:rPr>
              <a:t> k</a:t>
            </a:r>
            <a:r>
              <a:rPr lang="en-US" altLang="zh-CN" sz="2000" b="1" dirty="0">
                <a:solidFill>
                  <a:srgbClr val="FF0000"/>
                </a:solidFill>
              </a:rPr>
              <a:t> + 2)</a:t>
            </a:r>
            <a:r>
              <a:rPr lang="en-US" altLang="zh-CN" sz="2000" b="1" dirty="0"/>
              <a:t> </a:t>
            </a:r>
            <a:r>
              <a:rPr lang="zh-CN" altLang="en-US" sz="2000" b="1" dirty="0">
                <a:ea typeface="楷体_GB2312" panose="02010609030101010101" pitchFamily="49" charset="-122"/>
              </a:rPr>
              <a:t>次</a:t>
            </a:r>
          </a:p>
        </p:txBody>
      </p:sp>
      <p:sp>
        <p:nvSpPr>
          <p:cNvPr id="17" name="AutoShape 327">
            <a:extLst>
              <a:ext uri="{FF2B5EF4-FFF2-40B4-BE49-F238E27FC236}">
                <a16:creationId xmlns:a16="http://schemas.microsoft.com/office/drawing/2014/main" id="{58BE9A71-6E1A-4228-988C-A0D6FC488E93}"/>
              </a:ext>
            </a:extLst>
          </p:cNvPr>
          <p:cNvSpPr>
            <a:spLocks/>
          </p:cNvSpPr>
          <p:nvPr/>
        </p:nvSpPr>
        <p:spPr bwMode="auto">
          <a:xfrm rot="5400000">
            <a:off x="7573961" y="3374609"/>
            <a:ext cx="396876" cy="1828800"/>
          </a:xfrm>
          <a:prstGeom prst="rightBrace">
            <a:avLst>
              <a:gd name="adj1" fmla="val 38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334">
            <a:extLst>
              <a:ext uri="{FF2B5EF4-FFF2-40B4-BE49-F238E27FC236}">
                <a16:creationId xmlns:a16="http://schemas.microsoft.com/office/drawing/2014/main" id="{58E8CC83-A902-4CB3-BB50-8E53A09324E0}"/>
              </a:ext>
            </a:extLst>
          </p:cNvPr>
          <p:cNvGrpSpPr>
            <a:grpSpLocks/>
          </p:cNvGrpSpPr>
          <p:nvPr/>
        </p:nvGrpSpPr>
        <p:grpSpPr bwMode="auto">
          <a:xfrm>
            <a:off x="3829050" y="4989095"/>
            <a:ext cx="2286000" cy="1587500"/>
            <a:chOff x="4032" y="2736"/>
            <a:chExt cx="1440" cy="1000"/>
          </a:xfrm>
        </p:grpSpPr>
        <p:graphicFrame>
          <p:nvGraphicFramePr>
            <p:cNvPr id="19" name="Object 332">
              <a:extLst>
                <a:ext uri="{FF2B5EF4-FFF2-40B4-BE49-F238E27FC236}">
                  <a16:creationId xmlns:a16="http://schemas.microsoft.com/office/drawing/2014/main" id="{544794CD-1F39-4615-A107-AEE3ED9EE8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2976"/>
            <a:ext cx="1401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" name="Equation" r:id="rId4" imgW="1282680" imgH="787320" progId="Equation.3">
                    <p:embed/>
                  </p:oleObj>
                </mc:Choice>
                <mc:Fallback>
                  <p:oleObj name="Equation" r:id="rId4" imgW="1282680" imgH="787320" progId="Equation.3">
                    <p:embed/>
                    <p:pic>
                      <p:nvPicPr>
                        <p:cNvPr id="37196" name="Object 332">
                          <a:extLst>
                            <a:ext uri="{FF2B5EF4-FFF2-40B4-BE49-F238E27FC236}">
                              <a16:creationId xmlns:a16="http://schemas.microsoft.com/office/drawing/2014/main" id="{92D1CBE0-227B-4236-A70D-EDE2A8F0B5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976"/>
                          <a:ext cx="1401" cy="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333">
              <a:extLst>
                <a:ext uri="{FF2B5EF4-FFF2-40B4-BE49-F238E27FC236}">
                  <a16:creationId xmlns:a16="http://schemas.microsoft.com/office/drawing/2014/main" id="{E56B2D30-C9E6-48A4-9C07-0F208BDEE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736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accent2"/>
                  </a:solidFill>
                  <a:ea typeface="楷体_GB2312" panose="02010609030101010101" pitchFamily="49" charset="-122"/>
                </a:rPr>
                <a:t>消元乘除次数：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195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E784DEE-66AB-4734-B094-8BC12794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90" y="909051"/>
            <a:ext cx="4574057" cy="1901264"/>
          </a:xfrm>
          <a:prstGeom prst="rect">
            <a:avLst/>
          </a:prstGeom>
        </p:spPr>
      </p:pic>
      <p:sp>
        <p:nvSpPr>
          <p:cNvPr id="6" name="AutoShape 336">
            <a:extLst>
              <a:ext uri="{FF2B5EF4-FFF2-40B4-BE49-F238E27FC236}">
                <a16:creationId xmlns:a16="http://schemas.microsoft.com/office/drawing/2014/main" id="{6AF6C74B-F85C-45EF-A2F2-F7A1B7F77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547" y="1316257"/>
            <a:ext cx="2723148" cy="1086852"/>
          </a:xfrm>
          <a:prstGeom prst="wedgeEllipseCallout">
            <a:avLst>
              <a:gd name="adj1" fmla="val -147157"/>
              <a:gd name="adj2" fmla="val 29570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 dirty="0"/>
              <a:t>(</a:t>
            </a:r>
            <a:r>
              <a:rPr lang="en-US" altLang="zh-CN" sz="2000" b="1" i="1" dirty="0"/>
              <a:t>n </a:t>
            </a:r>
            <a:r>
              <a:rPr lang="en-US" altLang="zh-CN" sz="2000" b="1" dirty="0">
                <a:sym typeface="Symbol" panose="05050102010706020507" pitchFamily="18" charset="2"/>
              </a:rPr>
              <a:t></a:t>
            </a:r>
            <a:r>
              <a:rPr lang="en-US" altLang="zh-CN" sz="2000" b="1" i="1" dirty="0"/>
              <a:t> </a:t>
            </a:r>
            <a:r>
              <a:rPr lang="en-US" altLang="zh-CN" sz="2000" b="1" i="1" dirty="0" err="1"/>
              <a:t>i</a:t>
            </a:r>
            <a:r>
              <a:rPr lang="en-US" altLang="zh-CN" sz="2000" b="1" dirty="0"/>
              <a:t> ) </a:t>
            </a:r>
            <a:r>
              <a:rPr lang="zh-CN" altLang="en-US" sz="2000" b="1" dirty="0">
                <a:ea typeface="楷体_GB2312" panose="02010609030101010101" pitchFamily="49" charset="-122"/>
              </a:rPr>
              <a:t>次乘法</a:t>
            </a:r>
            <a:endParaRPr lang="en-US" altLang="zh-CN" sz="2000" b="1" dirty="0">
              <a:ea typeface="楷体_GB2312" panose="02010609030101010101" pitchFamily="49" charset="-122"/>
            </a:endParaRPr>
          </a:p>
          <a:p>
            <a:pPr algn="ctr"/>
            <a:r>
              <a:rPr lang="en-US" altLang="zh-CN" sz="2000" b="1" dirty="0">
                <a:ea typeface="楷体_GB2312" panose="02010609030101010101" pitchFamily="49" charset="-122"/>
              </a:rPr>
              <a:t>1</a:t>
            </a:r>
            <a:r>
              <a:rPr lang="zh-CN" altLang="en-US" sz="2000" b="1" dirty="0">
                <a:ea typeface="楷体_GB2312" panose="02010609030101010101" pitchFamily="49" charset="-122"/>
              </a:rPr>
              <a:t>次除法</a:t>
            </a:r>
          </a:p>
        </p:txBody>
      </p:sp>
      <p:sp>
        <p:nvSpPr>
          <p:cNvPr id="7" name="AutoShape 335">
            <a:extLst>
              <a:ext uri="{FF2B5EF4-FFF2-40B4-BE49-F238E27FC236}">
                <a16:creationId xmlns:a16="http://schemas.microsoft.com/office/drawing/2014/main" id="{88CC75D7-F1D9-47B8-91D6-8BA72E3F6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443" y="510004"/>
            <a:ext cx="1953126" cy="533400"/>
          </a:xfrm>
          <a:prstGeom prst="wedgeEllipseCallout">
            <a:avLst>
              <a:gd name="adj1" fmla="val -176535"/>
              <a:gd name="adj2" fmla="val 61058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 dirty="0"/>
              <a:t>1 </a:t>
            </a:r>
            <a:r>
              <a:rPr lang="zh-CN" altLang="en-US" sz="2000" b="1" dirty="0">
                <a:ea typeface="楷体_GB2312" panose="02010609030101010101" pitchFamily="49" charset="-122"/>
              </a:rPr>
              <a:t>次除法</a:t>
            </a:r>
          </a:p>
        </p:txBody>
      </p:sp>
      <p:grpSp>
        <p:nvGrpSpPr>
          <p:cNvPr id="8" name="Group 350">
            <a:extLst>
              <a:ext uri="{FF2B5EF4-FFF2-40B4-BE49-F238E27FC236}">
                <a16:creationId xmlns:a16="http://schemas.microsoft.com/office/drawing/2014/main" id="{26CA1E33-3599-47CB-8AFC-31354A997339}"/>
              </a:ext>
            </a:extLst>
          </p:cNvPr>
          <p:cNvGrpSpPr>
            <a:grpSpLocks/>
          </p:cNvGrpSpPr>
          <p:nvPr/>
        </p:nvGrpSpPr>
        <p:grpSpPr bwMode="auto">
          <a:xfrm>
            <a:off x="820489" y="3143328"/>
            <a:ext cx="2774950" cy="1062038"/>
            <a:chOff x="2496" y="3408"/>
            <a:chExt cx="1748" cy="669"/>
          </a:xfrm>
        </p:grpSpPr>
        <p:graphicFrame>
          <p:nvGraphicFramePr>
            <p:cNvPr id="9" name="Object 338">
              <a:extLst>
                <a:ext uri="{FF2B5EF4-FFF2-40B4-BE49-F238E27FC236}">
                  <a16:creationId xmlns:a16="http://schemas.microsoft.com/office/drawing/2014/main" id="{1EF9E0DC-8F3A-4B26-A63C-0B88F657F1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3648"/>
            <a:ext cx="1748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6" name="Equation" r:id="rId4" imgW="1600200" imgH="444240" progId="Equation.3">
                    <p:embed/>
                  </p:oleObj>
                </mc:Choice>
                <mc:Fallback>
                  <p:oleObj name="Equation" r:id="rId4" imgW="1600200" imgH="444240" progId="Equation.3">
                    <p:embed/>
                    <p:pic>
                      <p:nvPicPr>
                        <p:cNvPr id="37202" name="Object 338">
                          <a:extLst>
                            <a:ext uri="{FF2B5EF4-FFF2-40B4-BE49-F238E27FC236}">
                              <a16:creationId xmlns:a16="http://schemas.microsoft.com/office/drawing/2014/main" id="{938640F7-7C29-4AE1-A307-79C415CB7E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648"/>
                          <a:ext cx="1748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339">
              <a:extLst>
                <a:ext uri="{FF2B5EF4-FFF2-40B4-BE49-F238E27FC236}">
                  <a16:creationId xmlns:a16="http://schemas.microsoft.com/office/drawing/2014/main" id="{A6EE0BCC-E20A-496F-BF35-185093094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408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accent2"/>
                  </a:solidFill>
                  <a:ea typeface="楷体_GB2312" panose="02010609030101010101" pitchFamily="49" charset="-122"/>
                </a:rPr>
                <a:t>回代乘除次数：</a:t>
              </a:r>
            </a:p>
          </p:txBody>
        </p:sp>
      </p:grpSp>
      <p:grpSp>
        <p:nvGrpSpPr>
          <p:cNvPr id="11" name="Group 344">
            <a:extLst>
              <a:ext uri="{FF2B5EF4-FFF2-40B4-BE49-F238E27FC236}">
                <a16:creationId xmlns:a16="http://schemas.microsoft.com/office/drawing/2014/main" id="{83E89487-AFC0-4970-991B-DF4CB2484690}"/>
              </a:ext>
            </a:extLst>
          </p:cNvPr>
          <p:cNvGrpSpPr>
            <a:grpSpLocks/>
          </p:cNvGrpSpPr>
          <p:nvPr/>
        </p:nvGrpSpPr>
        <p:grpSpPr bwMode="auto">
          <a:xfrm>
            <a:off x="1675398" y="4466741"/>
            <a:ext cx="5867400" cy="1905000"/>
            <a:chOff x="336" y="2112"/>
            <a:chExt cx="3696" cy="1200"/>
          </a:xfrm>
        </p:grpSpPr>
        <p:sp>
          <p:nvSpPr>
            <p:cNvPr id="12" name="Oval 345">
              <a:extLst>
                <a:ext uri="{FF2B5EF4-FFF2-40B4-BE49-F238E27FC236}">
                  <a16:creationId xmlns:a16="http://schemas.microsoft.com/office/drawing/2014/main" id="{9FF0F4B5-0D2F-4B05-9DAD-235CC1E19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112"/>
              <a:ext cx="3696" cy="120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ea typeface="楷体_GB2312" panose="02010609030101010101" pitchFamily="49" charset="-122"/>
                </a:rPr>
                <a:t>高斯消元法的总乘除次数为</a:t>
              </a:r>
            </a:p>
            <a:p>
              <a:pPr algn="ctr">
                <a:lnSpc>
                  <a:spcPct val="130000"/>
                </a:lnSpc>
              </a:pPr>
              <a:r>
                <a:rPr lang="zh-CN" altLang="en-US" sz="2400" b="1" dirty="0">
                  <a:ea typeface="楷体_GB2312" panose="02010609030101010101" pitchFamily="49" charset="-122"/>
                </a:rPr>
                <a:t>                        ，运算量为     级。</a:t>
              </a:r>
            </a:p>
          </p:txBody>
        </p:sp>
        <p:graphicFrame>
          <p:nvGraphicFramePr>
            <p:cNvPr id="13" name="Object 346">
              <a:extLst>
                <a:ext uri="{FF2B5EF4-FFF2-40B4-BE49-F238E27FC236}">
                  <a16:creationId xmlns:a16="http://schemas.microsoft.com/office/drawing/2014/main" id="{F46646D1-5187-4516-8E8D-9BE871E167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640"/>
            <a:ext cx="100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7" name="Equation" r:id="rId6" imgW="863280" imgH="419040" progId="Equation.3">
                    <p:embed/>
                  </p:oleObj>
                </mc:Choice>
                <mc:Fallback>
                  <p:oleObj name="Equation" r:id="rId6" imgW="863280" imgH="419040" progId="Equation.3">
                    <p:embed/>
                    <p:pic>
                      <p:nvPicPr>
                        <p:cNvPr id="37210" name="Object 346">
                          <a:extLst>
                            <a:ext uri="{FF2B5EF4-FFF2-40B4-BE49-F238E27FC236}">
                              <a16:creationId xmlns:a16="http://schemas.microsoft.com/office/drawing/2014/main" id="{536BD871-2D95-46AB-91C7-CF33AD3651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640"/>
                          <a:ext cx="100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347">
              <a:extLst>
                <a:ext uri="{FF2B5EF4-FFF2-40B4-BE49-F238E27FC236}">
                  <a16:creationId xmlns:a16="http://schemas.microsoft.com/office/drawing/2014/main" id="{28912E18-6236-436A-A227-CF47BB476C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1811065"/>
                </p:ext>
              </p:extLst>
            </p:nvPr>
          </p:nvGraphicFramePr>
          <p:xfrm>
            <a:off x="2885" y="2647"/>
            <a:ext cx="183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8" name="Equation" r:id="rId8" imgW="228600" imgH="419040" progId="Equation.3">
                    <p:embed/>
                  </p:oleObj>
                </mc:Choice>
                <mc:Fallback>
                  <p:oleObj name="Equation" r:id="rId8" imgW="228600" imgH="419040" progId="Equation.3">
                    <p:embed/>
                    <p:pic>
                      <p:nvPicPr>
                        <p:cNvPr id="37211" name="Object 347">
                          <a:extLst>
                            <a:ext uri="{FF2B5EF4-FFF2-40B4-BE49-F238E27FC236}">
                              <a16:creationId xmlns:a16="http://schemas.microsoft.com/office/drawing/2014/main" id="{5D8904D8-7794-4E38-AEA8-BCAB6467A8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5" y="2647"/>
                          <a:ext cx="183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334">
            <a:extLst>
              <a:ext uri="{FF2B5EF4-FFF2-40B4-BE49-F238E27FC236}">
                <a16:creationId xmlns:a16="http://schemas.microsoft.com/office/drawing/2014/main" id="{608D0037-1597-4C90-9835-398781C65E94}"/>
              </a:ext>
            </a:extLst>
          </p:cNvPr>
          <p:cNvGrpSpPr>
            <a:grpSpLocks/>
          </p:cNvGrpSpPr>
          <p:nvPr/>
        </p:nvGrpSpPr>
        <p:grpSpPr bwMode="auto">
          <a:xfrm>
            <a:off x="6113713" y="2942288"/>
            <a:ext cx="2286000" cy="1587500"/>
            <a:chOff x="4032" y="2736"/>
            <a:chExt cx="1440" cy="1000"/>
          </a:xfrm>
        </p:grpSpPr>
        <p:graphicFrame>
          <p:nvGraphicFramePr>
            <p:cNvPr id="16" name="Object 332">
              <a:extLst>
                <a:ext uri="{FF2B5EF4-FFF2-40B4-BE49-F238E27FC236}">
                  <a16:creationId xmlns:a16="http://schemas.microsoft.com/office/drawing/2014/main" id="{D53C3ED5-D70A-4C4F-97D4-FA172BDB17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2976"/>
            <a:ext cx="1401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9" name="Equation" r:id="rId10" imgW="1282680" imgH="787320" progId="Equation.3">
                    <p:embed/>
                  </p:oleObj>
                </mc:Choice>
                <mc:Fallback>
                  <p:oleObj name="Equation" r:id="rId10" imgW="1282680" imgH="787320" progId="Equation.3">
                    <p:embed/>
                    <p:pic>
                      <p:nvPicPr>
                        <p:cNvPr id="19" name="Object 332">
                          <a:extLst>
                            <a:ext uri="{FF2B5EF4-FFF2-40B4-BE49-F238E27FC236}">
                              <a16:creationId xmlns:a16="http://schemas.microsoft.com/office/drawing/2014/main" id="{544794CD-1F39-4615-A107-AEE3ED9EE8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976"/>
                          <a:ext cx="1401" cy="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333">
              <a:extLst>
                <a:ext uri="{FF2B5EF4-FFF2-40B4-BE49-F238E27FC236}">
                  <a16:creationId xmlns:a16="http://schemas.microsoft.com/office/drawing/2014/main" id="{EBD4DB34-F0DA-4D18-8ED2-1537918F3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736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accent2"/>
                  </a:solidFill>
                  <a:ea typeface="楷体_GB2312" panose="02010609030101010101" pitchFamily="49" charset="-122"/>
                </a:rPr>
                <a:t>消元乘除次数：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6796B46-6D6B-4410-859F-11BF74574B05}"/>
              </a:ext>
            </a:extLst>
          </p:cNvPr>
          <p:cNvSpPr txBox="1"/>
          <p:nvPr/>
        </p:nvSpPr>
        <p:spPr>
          <a:xfrm>
            <a:off x="4572000" y="32977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又因为</a:t>
            </a:r>
          </a:p>
        </p:txBody>
      </p:sp>
    </p:spTree>
    <p:extLst>
      <p:ext uri="{BB962C8B-B14F-4D97-AF65-F5344CB8AC3E}">
        <p14:creationId xmlns:p14="http://schemas.microsoft.com/office/powerpoint/2010/main" val="2152657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75E79-1C3B-4088-AA91-5E6333EDB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0772"/>
            <a:ext cx="78867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2.2 </a:t>
            </a:r>
            <a:r>
              <a:rPr lang="zh-CN" altLang="en-US" b="1" dirty="0">
                <a:solidFill>
                  <a:srgbClr val="0000FF"/>
                </a:solidFill>
              </a:rPr>
              <a:t>矩阵的三角分解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296C8D-C5C4-444B-BADB-530DD74F0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5" y="1584918"/>
            <a:ext cx="9010669" cy="45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26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0A12D8-66B9-4A90-AEDD-79DD4A72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4" y="658128"/>
            <a:ext cx="8937511" cy="55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3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5AAB27A-835C-4A8F-9507-ED8FAB6A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77" y="847120"/>
            <a:ext cx="8638781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62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9D76931F-6C3F-4265-BA3C-FC91945EE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3" y="755672"/>
            <a:ext cx="8967993" cy="53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3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977E4-70E8-44D4-8A50-ADDC31AD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线性方程组的解法，一般有两类：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E9BF0-2AC8-4DA2-AF30-1B9D94F6D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5055"/>
            <a:ext cx="7886700" cy="42013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</a:rPr>
              <a:t>直接法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zh-CN" altLang="en-US" sz="2800" dirty="0"/>
              <a:t>直接法就是通过有限步的算术运算，可以求得线性方程组的精确解的方法。但是在实际计算中，由于存在舍入误差，这种方法也只能求得线性方程组的近似解。这类方法是求解</a:t>
            </a:r>
            <a:r>
              <a:rPr lang="zh-CN" altLang="en-US" sz="2800" dirty="0">
                <a:solidFill>
                  <a:srgbClr val="C00000"/>
                </a:solidFill>
              </a:rPr>
              <a:t>低阶稠密矩阵方程组及某些大型稀疏方程组</a:t>
            </a:r>
            <a:r>
              <a:rPr lang="zh-CN" altLang="en-US" sz="2800" dirty="0"/>
              <a:t>（例如，带状方程组）的有效方法。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</a:rPr>
              <a:t>迭代法</a:t>
            </a:r>
            <a:r>
              <a:rPr lang="zh-CN" altLang="en-US" sz="2800" dirty="0"/>
              <a:t> 迭代法就是用某种极限过程去逐步逼近线性方程组精确解的方法。迭代法是解</a:t>
            </a:r>
            <a:r>
              <a:rPr lang="zh-CN" altLang="en-US" sz="2800" dirty="0">
                <a:solidFill>
                  <a:srgbClr val="C00000"/>
                </a:solidFill>
              </a:rPr>
              <a:t>大型稀疏矩阵方程组</a:t>
            </a:r>
            <a:r>
              <a:rPr lang="zh-CN" altLang="en-US" sz="2800" dirty="0"/>
              <a:t>的重要方法。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 lvl="1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285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091A0C4-E0EF-4AC1-8663-349CE22B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13" y="816959"/>
            <a:ext cx="8650974" cy="51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07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0DBC3-D436-44A2-8F0E-00B14079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此外，满足以下两个条件之一的非奇异矩阵</a:t>
            </a:r>
            <a:r>
              <a:rPr lang="en-US" altLang="zh-CN" dirty="0"/>
              <a:t>A</a:t>
            </a:r>
            <a:r>
              <a:rPr lang="zh-CN" altLang="en-US" dirty="0"/>
              <a:t>也可进行</a:t>
            </a:r>
            <a:r>
              <a:rPr lang="en-US" altLang="zh-CN" dirty="0"/>
              <a:t>LU</a:t>
            </a:r>
            <a:r>
              <a:rPr lang="zh-CN" altLang="en-US" dirty="0"/>
              <a:t>分解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41995D-B2E2-4214-9FE1-6C63FCB5F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800" dirty="0"/>
                  <a:t>严格对角占优的矩阵</a:t>
                </a:r>
                <a:endParaRPr lang="en-US" altLang="zh-CN" sz="28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sub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nary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,(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=2,…,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/>
              </a:p>
              <a:p>
                <a:endParaRPr lang="en-US" altLang="zh-CN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800" dirty="0"/>
                  <a:t>对称正定矩阵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41995D-B2E2-4214-9FE1-6C63FCB5F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184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492B62-8314-4ED4-89B5-C53CB3DEE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5" y="847120"/>
            <a:ext cx="9010669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44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9557AA6-26DD-47E1-92B9-092E4C664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66" y="767865"/>
            <a:ext cx="7431668" cy="53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9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616489-04AE-4A27-A817-107A90257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4" y="764978"/>
            <a:ext cx="8815580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71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61844-8A16-45C7-8A60-6E724AEA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</a:t>
            </a:r>
            <a:r>
              <a:rPr lang="zh-CN" altLang="en-US" dirty="0"/>
              <a:t>分解的其他变形情况（了解即可）：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6B15A2-B59D-4662-AB74-1E8B67CEF6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800" dirty="0"/>
                  <a:t>矩阵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有唯一的</a:t>
                </a:r>
                <a:r>
                  <a:rPr lang="en-US" altLang="zh-CN" sz="2800" dirty="0"/>
                  <a:t>LDR</a:t>
                </a:r>
                <a:r>
                  <a:rPr lang="zh-CN" altLang="en-US" sz="2800" dirty="0"/>
                  <a:t>分解：</a:t>
                </a:r>
                <a:r>
                  <a:rPr lang="en-US" altLang="zh-CN" sz="2800" dirty="0"/>
                  <a:t>A=LDR</a:t>
                </a:r>
                <a:r>
                  <a:rPr lang="zh-CN" altLang="en-US" sz="2800" dirty="0"/>
                  <a:t>。其中，</a:t>
                </a:r>
                <a:r>
                  <a:rPr lang="en-US" altLang="zh-CN" sz="2800" dirty="0"/>
                  <a:t>L</a:t>
                </a:r>
                <a:r>
                  <a:rPr lang="zh-CN" altLang="en-US" sz="2800" dirty="0"/>
                  <a:t>为单位下三角阵，</a:t>
                </a:r>
                <a:r>
                  <a:rPr lang="en-US" altLang="zh-CN" sz="2800" dirty="0"/>
                  <a:t>D</a:t>
                </a:r>
                <a:r>
                  <a:rPr lang="zh-CN" altLang="en-US" sz="2800" dirty="0"/>
                  <a:t>为对角阵，</a:t>
                </a:r>
                <a:r>
                  <a:rPr lang="en-US" altLang="zh-CN" sz="2800" dirty="0"/>
                  <a:t>R</a:t>
                </a:r>
                <a:r>
                  <a:rPr lang="zh-CN" altLang="en-US" sz="2800" dirty="0"/>
                  <a:t>为单位上三角阵。</a:t>
                </a:r>
                <a:endParaRPr lang="en-US" altLang="zh-CN" sz="28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800" dirty="0"/>
                  <a:t>A</a:t>
                </a:r>
                <a:r>
                  <a:rPr lang="zh-CN" altLang="en-US" sz="2800" dirty="0"/>
                  <a:t>有唯一的</a:t>
                </a:r>
                <a:r>
                  <a:rPr lang="en-US" altLang="zh-CN" sz="2800" dirty="0" err="1"/>
                  <a:t>Crout</a:t>
                </a:r>
                <a:r>
                  <a:rPr lang="zh-CN" altLang="en-US" sz="2800" dirty="0"/>
                  <a:t>分解：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zh-CN" altLang="en-US" sz="2800" dirty="0"/>
                  <a:t> 。其中，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acc>
                  </m:oMath>
                </a14:m>
                <a:r>
                  <a:rPr lang="zh-CN" altLang="en-US" sz="2800" dirty="0"/>
                  <a:t>为下三角阵，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zh-CN" altLang="en-US" sz="2800" dirty="0"/>
                  <a:t> 为单位上三角阵。</a:t>
                </a:r>
                <a:endParaRPr lang="en-US" altLang="zh-CN" sz="2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C00000"/>
                    </a:solidFill>
                  </a:rPr>
                  <a:t>对应的算法就是按照对应的分解格式进行分解，最后求出递推公式。教材上只给出了递推公式。</a:t>
                </a:r>
                <a:endParaRPr lang="en-US" altLang="zh-CN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6B15A2-B59D-4662-AB74-1E8B67CEF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756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24683-93A9-4241-8666-04676D2E1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6710"/>
            <a:ext cx="7886700" cy="1325563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矩阵的三角分解之平方根法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A6207C-08E4-45D9-8E01-F33F8A4D9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1527729"/>
            <a:ext cx="9144000" cy="45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92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FCEA9A-2135-4C0B-8634-6D4BA0F64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7" y="773962"/>
            <a:ext cx="8596105" cy="53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85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23883FF4-65E6-42D8-946A-887E393F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11" y="1131959"/>
            <a:ext cx="7693819" cy="3029975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0CE20D8D-197B-4CC2-8FA4-426CCEF711CC}"/>
              </a:ext>
            </a:extLst>
          </p:cNvPr>
          <p:cNvSpPr/>
          <p:nvPr/>
        </p:nvSpPr>
        <p:spPr>
          <a:xfrm>
            <a:off x="6641432" y="3429000"/>
            <a:ext cx="1744579" cy="625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90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90793F-B4C0-4485-BA85-B00E993AD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4" y="625100"/>
            <a:ext cx="8894835" cy="14448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8BE147-B47A-46EA-AE52-1AEEF3C4F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69" y="4523872"/>
            <a:ext cx="8004742" cy="2152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63EC7A-8F9C-4E1A-BE6F-93815A94C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25" y="1949659"/>
            <a:ext cx="7974259" cy="24812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97B3C7-5942-4129-AFD8-BCA5FFBAA960}"/>
              </a:ext>
            </a:extLst>
          </p:cNvPr>
          <p:cNvSpPr txBox="1"/>
          <p:nvPr/>
        </p:nvSpPr>
        <p:spPr>
          <a:xfrm>
            <a:off x="172588" y="22355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另一方面：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4AA956-1886-4A76-9C9F-131BEE7E942D}"/>
              </a:ext>
            </a:extLst>
          </p:cNvPr>
          <p:cNvSpPr/>
          <p:nvPr/>
        </p:nvSpPr>
        <p:spPr>
          <a:xfrm>
            <a:off x="7447547" y="5323184"/>
            <a:ext cx="862132" cy="468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3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34B1CF-04EA-4E66-BB5C-F2E88168E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4" y="1060498"/>
            <a:ext cx="9041152" cy="473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84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1A2C4B6-57D0-4923-9D81-A31929213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4" y="3343349"/>
            <a:ext cx="8852159" cy="33957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FCBCC8-F6EE-43B3-A916-BB2318DAA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5" y="641254"/>
            <a:ext cx="8998476" cy="263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50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89AF955-C382-438D-8D15-4B60047829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Cholesky</a:t>
                </a:r>
                <a:r>
                  <a:rPr lang="zh-CN" altLang="en-US" dirty="0"/>
                  <a:t>分解（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分解）和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𝐿𝐷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分解求解线性方程组的思路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89AF955-C382-438D-8D15-4B6004782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b="-3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1C3D55-EEC5-41D2-BD7F-F9B909BD0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分解过程：</a:t>
                </a:r>
                <a:r>
                  <a:rPr lang="zh-CN" altLang="en-US" dirty="0"/>
                  <a:t>使用递推公式算出对应分解的三角矩阵中的元素。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回代过程：</a:t>
                </a:r>
                <a:r>
                  <a:rPr lang="zh-CN" altLang="en-US" dirty="0"/>
                  <a:t>求解简单线性方程组。如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1C3D55-EEC5-41D2-BD7F-F9B909BD0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6" t="-2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032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1B8D3-4542-4D7F-9A63-836ED561F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2012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2.3 </a:t>
            </a:r>
            <a:r>
              <a:rPr lang="zh-CN" altLang="en-US" dirty="0">
                <a:solidFill>
                  <a:srgbClr val="0000FF"/>
                </a:solidFill>
              </a:rPr>
              <a:t>解三对角方程组的追赶法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261336-F714-4D75-96CA-39FF334D7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7" y="1031465"/>
            <a:ext cx="7408047" cy="3862292"/>
          </a:xfrm>
          <a:prstGeom prst="rect">
            <a:avLst/>
          </a:prstGeom>
        </p:spPr>
      </p:pic>
      <p:grpSp>
        <p:nvGrpSpPr>
          <p:cNvPr id="11" name="Group 1047">
            <a:extLst>
              <a:ext uri="{FF2B5EF4-FFF2-40B4-BE49-F238E27FC236}">
                <a16:creationId xmlns:a16="http://schemas.microsoft.com/office/drawing/2014/main" id="{91B2A07E-D4E9-4344-825A-01122D749A38}"/>
              </a:ext>
            </a:extLst>
          </p:cNvPr>
          <p:cNvGrpSpPr>
            <a:grpSpLocks/>
          </p:cNvGrpSpPr>
          <p:nvPr/>
        </p:nvGrpSpPr>
        <p:grpSpPr bwMode="auto">
          <a:xfrm>
            <a:off x="544015" y="4876079"/>
            <a:ext cx="6910387" cy="1838325"/>
            <a:chOff x="317" y="725"/>
            <a:chExt cx="4353" cy="11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Object 1026">
                  <a:extLst>
                    <a:ext uri="{FF2B5EF4-FFF2-40B4-BE49-F238E27FC236}">
                      <a16:creationId xmlns:a16="http://schemas.microsoft.com/office/drawing/2014/main" id="{4281F756-BC38-4BD5-877D-2B7502C6639F}"/>
                    </a:ext>
                  </a:extLst>
                </p:cNvPr>
                <p:cNvSpPr txBox="1"/>
                <p:nvPr/>
              </p:nvSpPr>
              <p:spPr bwMode="auto">
                <a:xfrm>
                  <a:off x="345" y="1128"/>
                  <a:ext cx="4325" cy="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, 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=2,3,⋯,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−1);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2" name="Object 1026">
                  <a:extLst>
                    <a:ext uri="{FF2B5EF4-FFF2-40B4-BE49-F238E27FC236}">
                      <a16:creationId xmlns:a16="http://schemas.microsoft.com/office/drawing/2014/main" id="{4281F756-BC38-4BD5-877D-2B7502C663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5" y="1128"/>
                  <a:ext cx="4325" cy="275"/>
                </a:xfrm>
                <a:prstGeom prst="rect">
                  <a:avLst/>
                </a:prstGeom>
                <a:blipFill>
                  <a:blip r:embed="rId3"/>
                  <a:stretch>
                    <a:fillRect r="-2398" b="-563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bject 1027">
                  <a:extLst>
                    <a:ext uri="{FF2B5EF4-FFF2-40B4-BE49-F238E27FC236}">
                      <a16:creationId xmlns:a16="http://schemas.microsoft.com/office/drawing/2014/main" id="{FDDC7CF7-73C9-43C7-8738-5F325F366631}"/>
                    </a:ext>
                  </a:extLst>
                </p:cNvPr>
                <p:cNvSpPr txBox="1"/>
                <p:nvPr/>
              </p:nvSpPr>
              <p:spPr bwMode="auto">
                <a:xfrm>
                  <a:off x="353" y="1542"/>
                  <a:ext cx="2774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zh-CN" alt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3" name="Object 1027">
                  <a:extLst>
                    <a:ext uri="{FF2B5EF4-FFF2-40B4-BE49-F238E27FC236}">
                      <a16:creationId xmlns:a16="http://schemas.microsoft.com/office/drawing/2014/main" id="{FDDC7CF7-73C9-43C7-8738-5F325F366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3" y="1542"/>
                  <a:ext cx="2774" cy="341"/>
                </a:xfrm>
                <a:prstGeom prst="rect">
                  <a:avLst/>
                </a:prstGeom>
                <a:blipFill>
                  <a:blip r:embed="rId4"/>
                  <a:stretch>
                    <a:fillRect l="-1247" b="-1136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bject 1039">
                  <a:extLst>
                    <a:ext uri="{FF2B5EF4-FFF2-40B4-BE49-F238E27FC236}">
                      <a16:creationId xmlns:a16="http://schemas.microsoft.com/office/drawing/2014/main" id="{6CC7F137-D8A4-4C07-8005-C7A401A5FD33}"/>
                    </a:ext>
                  </a:extLst>
                </p:cNvPr>
                <p:cNvSpPr txBox="1"/>
                <p:nvPr/>
              </p:nvSpPr>
              <p:spPr bwMode="auto">
                <a:xfrm>
                  <a:off x="317" y="725"/>
                  <a:ext cx="345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zh-CN" alt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0;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4" name="Object 1039">
                  <a:extLst>
                    <a:ext uri="{FF2B5EF4-FFF2-40B4-BE49-F238E27FC236}">
                      <a16:creationId xmlns:a16="http://schemas.microsoft.com/office/drawing/2014/main" id="{6CC7F137-D8A4-4C07-8005-C7A401A5F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" y="725"/>
                  <a:ext cx="3454" cy="403"/>
                </a:xfrm>
                <a:prstGeom prst="rect">
                  <a:avLst/>
                </a:prstGeom>
                <a:blipFill>
                  <a:blip r:embed="rId5"/>
                  <a:stretch>
                    <a:fillRect l="-88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257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CABB872-37C2-40AC-BCE9-FC736E613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40" y="226295"/>
            <a:ext cx="7339765" cy="64054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B00883-61BE-4161-B8E6-1D4268B8F86C}"/>
              </a:ext>
            </a:extLst>
          </p:cNvPr>
          <p:cNvSpPr txBox="1"/>
          <p:nvPr/>
        </p:nvSpPr>
        <p:spPr>
          <a:xfrm>
            <a:off x="300789" y="1323477"/>
            <a:ext cx="1214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我们以追赶法为例来说明其他的三角分解算法地推公式的推导过程。</a:t>
            </a:r>
          </a:p>
        </p:txBody>
      </p:sp>
    </p:spTree>
    <p:extLst>
      <p:ext uri="{BB962C8B-B14F-4D97-AF65-F5344CB8AC3E}">
        <p14:creationId xmlns:p14="http://schemas.microsoft.com/office/powerpoint/2010/main" val="3641114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AB9DE1A-C826-4A38-971A-755A171F8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28" y="322848"/>
            <a:ext cx="8429406" cy="3791952"/>
          </a:xfrm>
          <a:prstGeom prst="rect">
            <a:avLst/>
          </a:prstGeom>
        </p:spPr>
      </p:pic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id="{3B42300C-97EC-4F1F-8CB2-F375424BEEF2}"/>
              </a:ext>
            </a:extLst>
          </p:cNvPr>
          <p:cNvSpPr/>
          <p:nvPr/>
        </p:nvSpPr>
        <p:spPr>
          <a:xfrm>
            <a:off x="5642811" y="1624264"/>
            <a:ext cx="2683041" cy="806116"/>
          </a:xfrm>
          <a:prstGeom prst="wedgeEllipseCallout">
            <a:avLst>
              <a:gd name="adj1" fmla="val -105711"/>
              <a:gd name="adj2" fmla="val 490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追的过程</a:t>
            </a:r>
          </a:p>
        </p:txBody>
      </p:sp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id="{A44F4474-D1A1-4E79-A7C6-58C1174108F9}"/>
              </a:ext>
            </a:extLst>
          </p:cNvPr>
          <p:cNvSpPr/>
          <p:nvPr/>
        </p:nvSpPr>
        <p:spPr>
          <a:xfrm>
            <a:off x="5642811" y="4024563"/>
            <a:ext cx="2683041" cy="806116"/>
          </a:xfrm>
          <a:prstGeom prst="wedgeEllipseCallout">
            <a:avLst>
              <a:gd name="adj1" fmla="val -117371"/>
              <a:gd name="adj2" fmla="val -47948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赶的过程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AD6929-50C2-409A-9AAF-9CC92F5388BD}"/>
              </a:ext>
            </a:extLst>
          </p:cNvPr>
          <p:cNvSpPr txBox="1"/>
          <p:nvPr/>
        </p:nvSpPr>
        <p:spPr>
          <a:xfrm>
            <a:off x="656223" y="5154985"/>
            <a:ext cx="57246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追赶法公式实际上就是把高斯消去法用到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r>
              <a:rPr lang="zh-CN" altLang="en-US" sz="2400" b="1" dirty="0">
                <a:solidFill>
                  <a:srgbClr val="0000FF"/>
                </a:solidFill>
              </a:rPr>
              <a:t>求解三对角线方程组上去的结果。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6992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07E6635-4AD6-4C78-A164-52DF8974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34" y="60160"/>
            <a:ext cx="7189119" cy="671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06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21185-339B-4236-A516-5B6B7A4C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364464-CB4A-4E65-96F6-7B016828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67" y="118537"/>
            <a:ext cx="8032583" cy="51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85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1654A6-CFCE-4D20-A75B-35B4850C2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05" y="385014"/>
            <a:ext cx="8385064" cy="60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736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FC99CD-BBF6-49B9-A119-D58663AD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02" y="222584"/>
            <a:ext cx="7543972" cy="63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31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FA798D0-0BA1-4E7C-A4E3-0564F8524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4" y="1581651"/>
            <a:ext cx="8810051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1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E97E4E8-1451-4579-AA9A-844CA0CD6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5" y="308060"/>
            <a:ext cx="8821677" cy="61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2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ACC226-B671-4095-A85B-660F531E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82" y="1444580"/>
            <a:ext cx="8705843" cy="39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4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5468E91-A690-4D70-AEA3-4707918D1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7" y="679467"/>
            <a:ext cx="8925318" cy="549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7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9C30C348-2A18-4080-AFC4-6C507B93B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2" y="585936"/>
            <a:ext cx="8760711" cy="55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4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E70EC65-F1AE-4BBE-AC4F-DB57542E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34" y="1075740"/>
            <a:ext cx="8535140" cy="47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99392"/>
      </p:ext>
    </p:extLst>
  </p:cSld>
  <p:clrMapOvr>
    <a:masterClrMapping/>
  </p:clrMapOvr>
</p:sld>
</file>

<file path=ppt/theme/theme1.xml><?xml version="1.0" encoding="utf-8"?>
<a:theme xmlns:a="http://schemas.openxmlformats.org/drawingml/2006/main" name="nch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hu" id="{F903EBF2-485E-4D30-A8E0-996ADC85025F}" vid="{0DD528CF-6554-4E08-9605-2E50E45A1E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nchu</Template>
  <TotalTime>292</TotalTime>
  <Words>630</Words>
  <Application>Microsoft Office PowerPoint</Application>
  <PresentationFormat>全屏显示(4:3)</PresentationFormat>
  <Paragraphs>60</Paragraphs>
  <Slides>49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等线</vt:lpstr>
      <vt:lpstr>楷体_GB2312</vt:lpstr>
      <vt:lpstr>Arial</vt:lpstr>
      <vt:lpstr>Cambria Math</vt:lpstr>
      <vt:lpstr>Candara</vt:lpstr>
      <vt:lpstr>Wingdings</vt:lpstr>
      <vt:lpstr>nchu</vt:lpstr>
      <vt:lpstr>Microsoft 公式 3.0</vt:lpstr>
      <vt:lpstr>解线性方程组的直接解法</vt:lpstr>
      <vt:lpstr>根据考虑因素的不同，可以将线性方程组作如下分类：</vt:lpstr>
      <vt:lpstr>线性方程组的解法，一般有两类：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运算量  由于计算机中乘除运算的时间远远超过加减运算的时间，故估计某种算法的运算量时，往往只估计乘除的次数，而且通常以乘除次数的最高次幂为运算量的数量级。</vt:lpstr>
      <vt:lpstr>PowerPoint 演示文稿</vt:lpstr>
      <vt:lpstr>2.2 矩阵的三角分解</vt:lpstr>
      <vt:lpstr>PowerPoint 演示文稿</vt:lpstr>
      <vt:lpstr>PowerPoint 演示文稿</vt:lpstr>
      <vt:lpstr>PowerPoint 演示文稿</vt:lpstr>
      <vt:lpstr>PowerPoint 演示文稿</vt:lpstr>
      <vt:lpstr>此外，满足以下两个条件之一的非奇异矩阵A也可进行LU分解</vt:lpstr>
      <vt:lpstr>PowerPoint 演示文稿</vt:lpstr>
      <vt:lpstr>PowerPoint 演示文稿</vt:lpstr>
      <vt:lpstr>PowerPoint 演示文稿</vt:lpstr>
      <vt:lpstr>LU分解的其他变形情况（了解即可）：</vt:lpstr>
      <vt:lpstr>矩阵的三角分解之平方根法</vt:lpstr>
      <vt:lpstr>PowerPoint 演示文稿</vt:lpstr>
      <vt:lpstr>PowerPoint 演示文稿</vt:lpstr>
      <vt:lpstr>PowerPoint 演示文稿</vt:lpstr>
      <vt:lpstr>PowerPoint 演示文稿</vt:lpstr>
      <vt:lpstr>Cholesky分解（LL^T分解）和LDL^T分解求解线性方程组的思路</vt:lpstr>
      <vt:lpstr>2.3 解三对角方程组的追赶法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彬</dc:creator>
  <cp:lastModifiedBy>刘 彬</cp:lastModifiedBy>
  <cp:revision>30</cp:revision>
  <dcterms:created xsi:type="dcterms:W3CDTF">2021-10-10T02:09:27Z</dcterms:created>
  <dcterms:modified xsi:type="dcterms:W3CDTF">2021-10-10T09:45:26Z</dcterms:modified>
</cp:coreProperties>
</file>