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8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5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5EDB8-C9C3-4E34-90D5-5429BD60048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42BF6-4859-4D56-9267-271C5A12F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今天我们来接触日常生活中常见的插值问题，解释与回归问题的区别（黑板，点集拟合）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7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两点式的每一项都经过一个指定点，在其他点上的值都为零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我们再看</a:t>
                </a:r>
                <a:r>
                  <a:rPr lang="en-US" altLang="zh-CN" dirty="0"/>
                  <a:t>n=2</a:t>
                </a:r>
                <a:r>
                  <a:rPr lang="zh-CN" altLang="en-US" dirty="0"/>
                  <a:t>的情形，也即有三个插值节点，三个插值条件。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我们同样可以用类似两点式求直线方法来求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的表达式，也即这些单项函数应该满足过某一点，而在其他点上的值都为零。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我们再看</a:t>
                </a:r>
                <a:r>
                  <a:rPr lang="en-US" altLang="zh-CN" dirty="0"/>
                  <a:t>n=2</a:t>
                </a:r>
                <a:r>
                  <a:rPr lang="zh-CN" altLang="en-US" dirty="0"/>
                  <a:t>的情形，也即有三个插值节点，三个插值条件。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我们同样可以用类似两点式求直线方法来求</a:t>
                </a:r>
                <a:r>
                  <a:rPr lang="en-US" altLang="zh-CN" i="0">
                    <a:latin typeface="Cambria Math" panose="02040503050406030204" pitchFamily="18" charset="0"/>
                  </a:rPr>
                  <a:t>𝐿_</a:t>
                </a:r>
                <a:r>
                  <a:rPr lang="en-US" altLang="zh-CN" i="0">
                    <a:solidFill>
                      <a:srgbClr val="D60000"/>
                    </a:solidFill>
                    <a:latin typeface="Cambria Math" panose="02040503050406030204" pitchFamily="18" charset="0"/>
                  </a:rPr>
                  <a:t>2 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𝑥)</a:t>
                </a:r>
                <a:r>
                  <a:rPr lang="zh-CN" altLang="en-US" dirty="0"/>
                  <a:t>的表达式，也即这些单项函数应该满足过某一点，而在其他点上的值都为零。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7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70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观察每一项都有什么特点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通过以上两个例子，我们大致</a:t>
            </a:r>
            <a:r>
              <a:rPr lang="zh-CN" altLang="en-US"/>
              <a:t>了解了低次的拉格朗日插值多项式，接下来我们来看看它的一般情形。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9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这只是多项式的一种表示形式，实际上还有其他的形式，如我们中学学过的直线的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各种表示形式</a:t>
            </a:r>
            <a:r>
              <a:rPr lang="zh-CN" altLang="en-US" dirty="0"/>
              <a:t>，但是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化简后它们是一样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但是当时我们不是很清楚为什么我们需要背这么多的表示形式，仅仅了解到那个对求解问题更方便就用那个。在这里也是如此，</a:t>
            </a:r>
            <a:endParaRPr lang="en-US" altLang="zh-CN" dirty="0"/>
          </a:p>
          <a:p>
            <a:r>
              <a:rPr lang="zh-CN" altLang="en-US" dirty="0"/>
              <a:t>考虑问题的角度不同，我们就可能采用不同的插值多项式。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3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不要看到这些东西就感觉很难，不要慌，我们只要把这些概念和原理理解了就可以，最好能够在脑海中建立一套分析问题的逻辑系统，那么我认为这门课大家就学会了。以后一旦碰到类似的问题，大家就知道怎样去分析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理解构造和一般的求解过程（优化）的不同。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首先，我们来看第一个问题。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至此第一个问题我们解决了，下面就是如何构造这个</a:t>
            </a:r>
            <a:r>
              <a:rPr lang="en-US" altLang="zh-CN" dirty="0"/>
              <a:t>n</a:t>
            </a:r>
            <a:r>
              <a:rPr lang="zh-CN" altLang="en-US" dirty="0"/>
              <a:t>次多项式了。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4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至此第一个问题我们解决了，下面就是如何构造这个</a:t>
            </a:r>
            <a:r>
              <a:rPr lang="en-US" altLang="zh-CN" dirty="0"/>
              <a:t>n</a:t>
            </a:r>
            <a:r>
              <a:rPr lang="zh-CN" altLang="en-US" dirty="0"/>
              <a:t>次多项式了。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8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本节包括三个方面的内容，第一小节拉格朗日插值法在</a:t>
            </a:r>
            <a:r>
              <a:rPr lang="en-US" altLang="zh-CN" dirty="0"/>
              <a:t>n</a:t>
            </a:r>
            <a:r>
              <a:rPr lang="zh-CN" altLang="en-US" dirty="0"/>
              <a:t>取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的情形，为的是从我们已有的知识引入拉格朗日插值法，便于我们理解。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1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时，也即有两个插值节点，满足两个插值条件。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2BF6-4859-4D56-9267-271C5A12FC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9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3379E-FE22-4E9B-902C-14E223C2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41989"/>
            <a:ext cx="3058557" cy="8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5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2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DF06FE-055A-4EE8-9237-27EB7D49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41990"/>
            <a:ext cx="2962098" cy="7969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C43508-8980-4FB9-945F-E89A95F7179D}"/>
              </a:ext>
            </a:extLst>
          </p:cNvPr>
          <p:cNvSpPr txBox="1"/>
          <p:nvPr userDrawn="1"/>
        </p:nvSpPr>
        <p:spPr>
          <a:xfrm>
            <a:off x="5128181" y="1788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77C174-5861-447D-85D5-E629F783A523}"/>
              </a:ext>
            </a:extLst>
          </p:cNvPr>
          <p:cNvSpPr txBox="1"/>
          <p:nvPr userDrawn="1"/>
        </p:nvSpPr>
        <p:spPr>
          <a:xfrm>
            <a:off x="9732843" y="17887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数值分析</a:t>
            </a:r>
          </a:p>
        </p:txBody>
      </p:sp>
    </p:spTree>
    <p:extLst>
      <p:ext uri="{BB962C8B-B14F-4D97-AF65-F5344CB8AC3E}">
        <p14:creationId xmlns:p14="http://schemas.microsoft.com/office/powerpoint/2010/main" val="116114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4469"/>
            <a:ext cx="51816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4469"/>
            <a:ext cx="51816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477DE5-F87D-4D43-980A-9500A47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" y="41990"/>
            <a:ext cx="2662631" cy="7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8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3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2D90-23B0-48BE-9497-E987C5C12F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8031-9489-4AAA-B3E7-2BC61176A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7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AC2C-ED20-42A7-8F84-7DACDBCF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插值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959BC-272C-4747-B152-E82CA2F20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0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2061-1F3F-470D-B7C4-F4187492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待定系数法：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E3DA3A-DDC7-4A5F-99BA-A59FF8F1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=1,−1,2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=0,−3,4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插值</m:t>
                    </m:r>
                  </m:oMath>
                </a14:m>
                <a:r>
                  <a:rPr lang="zh-CN" altLang="en-US" dirty="0"/>
                  <a:t>多项式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则由插值条件可知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消元法解线性方程组可知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E3DA3A-DDC7-4A5F-99BA-A59FF8F1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740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57EDF-598C-490A-912C-D81687BA5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656"/>
                <a:ext cx="10515600" cy="50250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2  </a:t>
                </a:r>
                <a:r>
                  <a:rPr lang="zh-CN" altLang="en-US" dirty="0"/>
                  <a:t>已知函数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的如下数据，求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的插值多项式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解：由于已知函数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的三个插值节点上的函数值和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个插值节点上的导数值，故可以构造一个不超过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次的插值多项式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含有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个待定系数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并且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57EDF-598C-490A-912C-D81687BA5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656"/>
                <a:ext cx="10515600" cy="5025057"/>
              </a:xfrm>
              <a:blipFill>
                <a:blip r:embed="rId2"/>
                <a:stretch>
                  <a:fillRect l="-1217" t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8B6CA24-C842-459D-96A1-52CB77FA7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146640"/>
                  </p:ext>
                </p:extLst>
              </p:nvPr>
            </p:nvGraphicFramePr>
            <p:xfrm>
              <a:off x="1746992" y="1693445"/>
              <a:ext cx="8128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824504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0412204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7210797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60728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568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519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947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8B6CA24-C842-459D-96A1-52CB77FA7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146640"/>
                  </p:ext>
                </p:extLst>
              </p:nvPr>
            </p:nvGraphicFramePr>
            <p:xfrm>
              <a:off x="1746992" y="1693445"/>
              <a:ext cx="8128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824504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0412204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7210797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6072863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" t="-9333" r="-300000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5687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" t="-107895" r="-30000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5192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" t="-210667" r="-3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9478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4B09E7A-ABB1-4A77-88F9-1808D082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554" y="5040673"/>
            <a:ext cx="1567914" cy="171045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2530629-D10D-4A4B-85C6-29F6CF30CA70}"/>
              </a:ext>
            </a:extLst>
          </p:cNvPr>
          <p:cNvSpPr/>
          <p:nvPr/>
        </p:nvSpPr>
        <p:spPr>
          <a:xfrm>
            <a:off x="3728858" y="5658594"/>
            <a:ext cx="344381" cy="4471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344A31-2CE1-4725-A086-DF19045F6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131" y="5044323"/>
            <a:ext cx="2770230" cy="17068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88360C-EE3D-46D9-A42B-4BB268209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554" y="4881420"/>
            <a:ext cx="1801090" cy="1893454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185EFB7-0DAA-474C-9C53-294DBE106302}"/>
              </a:ext>
            </a:extLst>
          </p:cNvPr>
          <p:cNvSpPr/>
          <p:nvPr/>
        </p:nvSpPr>
        <p:spPr>
          <a:xfrm>
            <a:off x="7303520" y="5660389"/>
            <a:ext cx="344381" cy="4471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4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B01665-D1D1-4638-A87F-BDA735851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29"/>
                <a:ext cx="10515600" cy="5131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解法二：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观察先函数值和导数值为零的点。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由插值条件知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是函数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</a:rPr>
                  <a:t>的二重零点，故可直接设</a:t>
                </a:r>
                <a:endParaRPr lang="en-US" altLang="zh-CN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</a:rPr>
                  <a:t>这样含有三个待定系数</a:t>
                </a:r>
                <a:endParaRPr lang="en-US" altLang="zh-CN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>
                    <a:solidFill>
                      <a:schemeClr val="tx1"/>
                    </a:solidFill>
                  </a:rPr>
                  <a:t>代入另外的三个插值条件，同样可得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B01665-D1D1-4638-A87F-BDA735851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29"/>
                <a:ext cx="10515600" cy="5131934"/>
              </a:xfrm>
              <a:blipFill>
                <a:blip r:embed="rId3"/>
                <a:stretch>
                  <a:fillRect l="-1217" t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B7B468D-6C6D-4A53-A578-E945DA97B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115" y="1068782"/>
            <a:ext cx="7768066" cy="14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F3493-065D-48CE-9A96-F613EF2D0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158"/>
                <a:ext cx="10515600" cy="49538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D60000"/>
                    </a:solidFill>
                  </a:rPr>
                  <a:t>思考： </a:t>
                </a:r>
                <a:r>
                  <a:rPr lang="zh-CN" altLang="en-US" dirty="0"/>
                  <a:t>使用待定系数法求解插值多项式的优缺点是什么？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优点：基函数简单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缺点：需要求解线性方程组，当线性方程组过大的时候，手工求解过于繁琐。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        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F3493-065D-48CE-9A96-F613EF2D0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158"/>
                <a:ext cx="10515600" cy="4953805"/>
              </a:xfrm>
              <a:blipFill>
                <a:blip r:embed="rId2"/>
                <a:stretch>
                  <a:fillRect l="-1217" t="-2217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4576CE1-C4F2-4B6A-B710-4660EE3E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50" y="4358704"/>
            <a:ext cx="1227111" cy="164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4C22C3-C4A1-4BDA-A6E9-87900230EF82}"/>
              </a:ext>
            </a:extLst>
          </p:cNvPr>
          <p:cNvSpPr txBox="1"/>
          <p:nvPr/>
        </p:nvSpPr>
        <p:spPr>
          <a:xfrm>
            <a:off x="3364681" y="4536834"/>
            <a:ext cx="60168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60000"/>
                </a:solidFill>
              </a:rPr>
              <a:t>那么，有没有一种方法可以直接写出插值多项式呢？</a:t>
            </a:r>
            <a:endParaRPr lang="en-US" altLang="zh-CN" sz="2800" dirty="0">
              <a:solidFill>
                <a:srgbClr val="D6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7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E7C29-2E4B-427A-8DA4-60D12C2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拉格朗日插值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166C9-C9A6-4E46-8981-9B85EAD8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线性插值与抛物插值</a:t>
            </a:r>
          </a:p>
          <a:p>
            <a:r>
              <a:rPr lang="en-US" altLang="zh-CN" dirty="0"/>
              <a:t>2.2.2  </a:t>
            </a:r>
            <a:r>
              <a:rPr lang="zh-CN" altLang="en-US" dirty="0"/>
              <a:t>拉格朗日插值多项式 </a:t>
            </a:r>
          </a:p>
          <a:p>
            <a:r>
              <a:rPr lang="en-US" altLang="zh-CN" dirty="0"/>
              <a:t>2.2.3  </a:t>
            </a:r>
            <a:r>
              <a:rPr lang="zh-CN" altLang="en-US" dirty="0"/>
              <a:t>插值余项与误差估计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难点：</a:t>
            </a:r>
            <a:r>
              <a:rPr lang="en-US" altLang="zh-CN" dirty="0"/>
              <a:t>Lagrange</a:t>
            </a:r>
            <a:r>
              <a:rPr lang="zh-CN" altLang="en-US" dirty="0"/>
              <a:t>插值基函数及其构造与截断误差分析。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72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F091-E2FD-4ADF-BFD1-9D2499CF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 </a:t>
            </a:r>
            <a:r>
              <a:rPr lang="zh-CN" altLang="en-US" dirty="0"/>
              <a:t>线性插值与抛物插值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4B27B-8F59-4F1D-9415-EA1C88179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040"/>
                <a:ext cx="10515600" cy="40087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问题：给定区间                    及端点函数值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要求求线性差值多项式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使它满足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其几何其几何意义就是通过两点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的直线，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如右图所示。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4B27B-8F59-4F1D-9415-EA1C88179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040"/>
                <a:ext cx="10515600" cy="4008798"/>
              </a:xfrm>
              <a:blipFill>
                <a:blip r:embed="rId3"/>
                <a:stretch>
                  <a:fillRect l="-1217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05E98C36-F9AB-4AA2-BD6C-74384A5EFA12}"/>
                  </a:ext>
                </a:extLst>
              </p:cNvPr>
              <p:cNvSpPr txBox="1"/>
              <p:nvPr/>
            </p:nvSpPr>
            <p:spPr bwMode="auto">
              <a:xfrm>
                <a:off x="3415001" y="1930659"/>
                <a:ext cx="1776062" cy="578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05E98C36-F9AB-4AA2-BD6C-74384A5E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001" y="1930659"/>
                <a:ext cx="1776062" cy="578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E3D5259B-5E9E-42E9-B241-D8CE03682E41}"/>
                  </a:ext>
                </a:extLst>
              </p:cNvPr>
              <p:cNvSpPr txBox="1"/>
              <p:nvPr/>
            </p:nvSpPr>
            <p:spPr bwMode="auto">
              <a:xfrm>
                <a:off x="7107813" y="1899396"/>
                <a:ext cx="4446876" cy="633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E3D5259B-5E9E-42E9-B241-D8CE0368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7813" y="1899396"/>
                <a:ext cx="4446876" cy="633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1">
                <a:extLst>
                  <a:ext uri="{FF2B5EF4-FFF2-40B4-BE49-F238E27FC236}">
                    <a16:creationId xmlns:a16="http://schemas.microsoft.com/office/drawing/2014/main" id="{46AAF2A3-A6D7-4B8A-B8AD-A729CB6A5876}"/>
                  </a:ext>
                </a:extLst>
              </p:cNvPr>
              <p:cNvSpPr txBox="1"/>
              <p:nvPr/>
            </p:nvSpPr>
            <p:spPr bwMode="auto">
              <a:xfrm>
                <a:off x="3391251" y="3061039"/>
                <a:ext cx="6179807" cy="745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Object 11">
                <a:extLst>
                  <a:ext uri="{FF2B5EF4-FFF2-40B4-BE49-F238E27FC236}">
                    <a16:creationId xmlns:a16="http://schemas.microsoft.com/office/drawing/2014/main" id="{46AAF2A3-A6D7-4B8A-B8AD-A729CB6A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1251" y="3061039"/>
                <a:ext cx="6179807" cy="745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054">
            <a:extLst>
              <a:ext uri="{FF2B5EF4-FFF2-40B4-BE49-F238E27FC236}">
                <a16:creationId xmlns:a16="http://schemas.microsoft.com/office/drawing/2014/main" id="{4C7C79DB-D729-45A6-9C1A-1FB59F10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95" y="3809598"/>
            <a:ext cx="4078744" cy="282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BE586-1DE9-4564-9BC1-4E64C1371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2530"/>
                <a:ext cx="10515600" cy="5581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一条线段，因此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由两点式可以看出，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是由下面两个线性函数的组合得到的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其系数分别为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，也即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可以写成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BE586-1DE9-4564-9BC1-4E64C1371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2530"/>
                <a:ext cx="10515600" cy="5581402"/>
              </a:xfrm>
              <a:blipFill>
                <a:blip r:embed="rId3"/>
                <a:stretch>
                  <a:fillRect l="-1217" t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13">
            <a:extLst>
              <a:ext uri="{FF2B5EF4-FFF2-40B4-BE49-F238E27FC236}">
                <a16:creationId xmlns:a16="http://schemas.microsoft.com/office/drawing/2014/main" id="{FEF8845A-7107-4E11-9127-58F166FD00D7}"/>
              </a:ext>
            </a:extLst>
          </p:cNvPr>
          <p:cNvGrpSpPr>
            <a:grpSpLocks/>
          </p:cNvGrpSpPr>
          <p:nvPr/>
        </p:nvGrpSpPr>
        <p:grpSpPr bwMode="auto">
          <a:xfrm>
            <a:off x="1734828" y="1638888"/>
            <a:ext cx="9034463" cy="2074866"/>
            <a:chOff x="1018" y="980"/>
            <a:chExt cx="5691" cy="1307"/>
          </a:xfrm>
        </p:grpSpPr>
        <p:sp>
          <p:nvSpPr>
            <p:cNvPr id="19" name="Text Box 2060">
              <a:extLst>
                <a:ext uri="{FF2B5EF4-FFF2-40B4-BE49-F238E27FC236}">
                  <a16:creationId xmlns:a16="http://schemas.microsoft.com/office/drawing/2014/main" id="{E6C398DA-F35A-418B-BA91-3C856D6E4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1" y="1319"/>
              <a:ext cx="80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</a:rPr>
                <a:t>（</a:t>
              </a:r>
              <a:r>
                <a:rPr lang="en-US" altLang="zh-CN" sz="2800" dirty="0">
                  <a:solidFill>
                    <a:schemeClr val="tx1"/>
                  </a:solidFill>
                </a:rPr>
                <a:t>2.1</a:t>
              </a:r>
              <a:r>
                <a:rPr lang="zh-CN" altLang="en-US" sz="2800" dirty="0">
                  <a:solidFill>
                    <a:schemeClr val="tx1"/>
                  </a:solidFill>
                </a:rPr>
                <a:t>）</a:t>
              </a:r>
            </a:p>
          </p:txBody>
        </p:sp>
        <p:grpSp>
          <p:nvGrpSpPr>
            <p:cNvPr id="20" name="Group 2096">
              <a:extLst>
                <a:ext uri="{FF2B5EF4-FFF2-40B4-BE49-F238E27FC236}">
                  <a16:creationId xmlns:a16="http://schemas.microsoft.com/office/drawing/2014/main" id="{94CC7646-B00A-4EC4-9D1E-0788D9F98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980"/>
              <a:ext cx="5114" cy="679"/>
              <a:chOff x="975" y="935"/>
              <a:chExt cx="5114" cy="679"/>
            </a:xfrm>
          </p:grpSpPr>
          <p:sp>
            <p:nvSpPr>
              <p:cNvPr id="23" name="Text Box 2057">
                <a:extLst>
                  <a:ext uri="{FF2B5EF4-FFF2-40B4-BE49-F238E27FC236}">
                    <a16:creationId xmlns:a16="http://schemas.microsoft.com/office/drawing/2014/main" id="{24E4B25C-81BD-4026-A897-EB9E7D364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2" y="938"/>
                <a:ext cx="1247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楷体_GB2312" panose="02010609030101010101" pitchFamily="49" charset="-122"/>
                  </a:rPr>
                  <a:t>（点斜式）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bject 2092">
                    <a:extLst>
                      <a:ext uri="{FF2B5EF4-FFF2-40B4-BE49-F238E27FC236}">
                        <a16:creationId xmlns:a16="http://schemas.microsoft.com/office/drawing/2014/main" id="{21D690E0-A5B3-4E83-8301-9C779159EC4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75" y="935"/>
                    <a:ext cx="4077" cy="6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Object 2092">
                    <a:extLst>
                      <a:ext uri="{FF2B5EF4-FFF2-40B4-BE49-F238E27FC236}">
                        <a16:creationId xmlns:a16="http://schemas.microsoft.com/office/drawing/2014/main" id="{21D690E0-A5B3-4E83-8301-9C779159E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75" y="935"/>
                    <a:ext cx="4077" cy="6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 Box 2059">
              <a:extLst>
                <a:ext uri="{FF2B5EF4-FFF2-40B4-BE49-F238E27FC236}">
                  <a16:creationId xmlns:a16="http://schemas.microsoft.com/office/drawing/2014/main" id="{98A95A3E-A441-4C47-B7BA-F6E53B6F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" y="1656"/>
              <a:ext cx="1648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楷体_GB2312" panose="02010609030101010101" pitchFamily="49" charset="-122"/>
                </a:rPr>
                <a:t>（两点式）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2093">
                  <a:extLst>
                    <a:ext uri="{FF2B5EF4-FFF2-40B4-BE49-F238E27FC236}">
                      <a16:creationId xmlns:a16="http://schemas.microsoft.com/office/drawing/2014/main" id="{73DD3C0F-3509-45D0-A22A-9D34200C1029}"/>
                    </a:ext>
                  </a:extLst>
                </p:cNvPr>
                <p:cNvSpPr txBox="1"/>
                <p:nvPr/>
              </p:nvSpPr>
              <p:spPr bwMode="auto">
                <a:xfrm>
                  <a:off x="1018" y="1608"/>
                  <a:ext cx="4180" cy="6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" name="Object 2093">
                  <a:extLst>
                    <a:ext uri="{FF2B5EF4-FFF2-40B4-BE49-F238E27FC236}">
                      <a16:creationId xmlns:a16="http://schemas.microsoft.com/office/drawing/2014/main" id="{73DD3C0F-3509-45D0-A22A-9D34200C1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8" y="1608"/>
                  <a:ext cx="4180" cy="6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100">
                <a:extLst>
                  <a:ext uri="{FF2B5EF4-FFF2-40B4-BE49-F238E27FC236}">
                    <a16:creationId xmlns:a16="http://schemas.microsoft.com/office/drawing/2014/main" id="{F157DD6A-00A9-452B-BE05-3803EC26A587}"/>
                  </a:ext>
                </a:extLst>
              </p:cNvPr>
              <p:cNvSpPr txBox="1"/>
              <p:nvPr/>
            </p:nvSpPr>
            <p:spPr bwMode="auto">
              <a:xfrm>
                <a:off x="1824905" y="4207087"/>
                <a:ext cx="3530868" cy="10152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Object 2100">
                <a:extLst>
                  <a:ext uri="{FF2B5EF4-FFF2-40B4-BE49-F238E27FC236}">
                    <a16:creationId xmlns:a16="http://schemas.microsoft.com/office/drawing/2014/main" id="{F157DD6A-00A9-452B-BE05-3803EC26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4905" y="4207087"/>
                <a:ext cx="3530868" cy="1015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101">
                <a:extLst>
                  <a:ext uri="{FF2B5EF4-FFF2-40B4-BE49-F238E27FC236}">
                    <a16:creationId xmlns:a16="http://schemas.microsoft.com/office/drawing/2014/main" id="{41DE5963-A6A1-4D60-8C06-00F192BD892B}"/>
                  </a:ext>
                </a:extLst>
              </p:cNvPr>
              <p:cNvSpPr txBox="1"/>
              <p:nvPr/>
            </p:nvSpPr>
            <p:spPr bwMode="auto">
              <a:xfrm>
                <a:off x="5210618" y="4207087"/>
                <a:ext cx="3771054" cy="869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Object 2101">
                <a:extLst>
                  <a:ext uri="{FF2B5EF4-FFF2-40B4-BE49-F238E27FC236}">
                    <a16:creationId xmlns:a16="http://schemas.microsoft.com/office/drawing/2014/main" id="{41DE5963-A6A1-4D60-8C06-00F192BD8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0618" y="4207087"/>
                <a:ext cx="3771054" cy="8696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2104">
                <a:extLst>
                  <a:ext uri="{FF2B5EF4-FFF2-40B4-BE49-F238E27FC236}">
                    <a16:creationId xmlns:a16="http://schemas.microsoft.com/office/drawing/2014/main" id="{756028EE-DBBC-463C-9D37-CE410CD10FA2}"/>
                  </a:ext>
                </a:extLst>
              </p:cNvPr>
              <p:cNvSpPr txBox="1"/>
              <p:nvPr/>
            </p:nvSpPr>
            <p:spPr bwMode="auto">
              <a:xfrm>
                <a:off x="6393119" y="5765470"/>
                <a:ext cx="5177106" cy="6423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Object 2104">
                <a:extLst>
                  <a:ext uri="{FF2B5EF4-FFF2-40B4-BE49-F238E27FC236}">
                    <a16:creationId xmlns:a16="http://schemas.microsoft.com/office/drawing/2014/main" id="{756028EE-DBBC-463C-9D37-CE410CD1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3119" y="5765470"/>
                <a:ext cx="5177106" cy="6423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9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B6D7D0-D41F-42DC-9E5A-DBEAF2D34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0650"/>
                <a:ext cx="10515600" cy="52863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显然，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也是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差值多项式</m:t>
                    </m:r>
                  </m:oMath>
                </a14:m>
                <a:r>
                  <a:rPr lang="zh-CN" altLang="en-US" dirty="0"/>
                  <a:t>，他们过如下的两点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线性插值基函数</a:t>
                </a:r>
                <a:r>
                  <a:rPr lang="zh-CN" altLang="en-US" dirty="0"/>
                  <a:t>，他们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的图示如下：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B6D7D0-D41F-42DC-9E5A-DBEAF2D34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0650"/>
                <a:ext cx="10515600" cy="5286314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8">
                <a:extLst>
                  <a:ext uri="{FF2B5EF4-FFF2-40B4-BE49-F238E27FC236}">
                    <a16:creationId xmlns:a16="http://schemas.microsoft.com/office/drawing/2014/main" id="{4845D8F3-71BC-4217-ADE2-B55750E4861F}"/>
                  </a:ext>
                </a:extLst>
              </p:cNvPr>
              <p:cNvSpPr txBox="1"/>
              <p:nvPr/>
            </p:nvSpPr>
            <p:spPr bwMode="auto">
              <a:xfrm>
                <a:off x="2621643" y="1597606"/>
                <a:ext cx="2220686" cy="646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 smtClean="0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Object 58">
                <a:extLst>
                  <a:ext uri="{FF2B5EF4-FFF2-40B4-BE49-F238E27FC236}">
                    <a16:creationId xmlns:a16="http://schemas.microsoft.com/office/drawing/2014/main" id="{4845D8F3-71BC-4217-ADE2-B55750E48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1643" y="1597606"/>
                <a:ext cx="2220686" cy="64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9">
                <a:extLst>
                  <a:ext uri="{FF2B5EF4-FFF2-40B4-BE49-F238E27FC236}">
                    <a16:creationId xmlns:a16="http://schemas.microsoft.com/office/drawing/2014/main" id="{AF1EFB4B-3CB9-42B6-BA6E-B569200086BE}"/>
                  </a:ext>
                </a:extLst>
              </p:cNvPr>
              <p:cNvSpPr txBox="1"/>
              <p:nvPr/>
            </p:nvSpPr>
            <p:spPr bwMode="auto">
              <a:xfrm>
                <a:off x="5044209" y="1573859"/>
                <a:ext cx="2651001" cy="646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 smtClean="0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Object 59">
                <a:extLst>
                  <a:ext uri="{FF2B5EF4-FFF2-40B4-BE49-F238E27FC236}">
                    <a16:creationId xmlns:a16="http://schemas.microsoft.com/office/drawing/2014/main" id="{AF1EFB4B-3CB9-42B6-BA6E-B56920008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209" y="1573859"/>
                <a:ext cx="2651001" cy="64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0">
                <a:extLst>
                  <a:ext uri="{FF2B5EF4-FFF2-40B4-BE49-F238E27FC236}">
                    <a16:creationId xmlns:a16="http://schemas.microsoft.com/office/drawing/2014/main" id="{1F662E07-D404-46E4-8796-26DF403CBFD4}"/>
                  </a:ext>
                </a:extLst>
              </p:cNvPr>
              <p:cNvSpPr txBox="1"/>
              <p:nvPr/>
            </p:nvSpPr>
            <p:spPr bwMode="auto">
              <a:xfrm>
                <a:off x="2620963" y="2332037"/>
                <a:ext cx="2423246" cy="5948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 smtClean="0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Object 60">
                <a:extLst>
                  <a:ext uri="{FF2B5EF4-FFF2-40B4-BE49-F238E27FC236}">
                    <a16:creationId xmlns:a16="http://schemas.microsoft.com/office/drawing/2014/main" id="{1F662E07-D404-46E4-8796-26DF403C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963" y="2332037"/>
                <a:ext cx="2423246" cy="594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61">
                <a:extLst>
                  <a:ext uri="{FF2B5EF4-FFF2-40B4-BE49-F238E27FC236}">
                    <a16:creationId xmlns:a16="http://schemas.microsoft.com/office/drawing/2014/main" id="{4EA9D7BA-6B09-4E43-BF82-346D7F0DE6E2}"/>
                  </a:ext>
                </a:extLst>
              </p:cNvPr>
              <p:cNvSpPr txBox="1"/>
              <p:nvPr/>
            </p:nvSpPr>
            <p:spPr bwMode="auto">
              <a:xfrm>
                <a:off x="5044208" y="2308290"/>
                <a:ext cx="2651001" cy="594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 smtClean="0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Object 61">
                <a:extLst>
                  <a:ext uri="{FF2B5EF4-FFF2-40B4-BE49-F238E27FC236}">
                    <a16:creationId xmlns:a16="http://schemas.microsoft.com/office/drawing/2014/main" id="{4EA9D7BA-6B09-4E43-BF82-346D7F0D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208" y="2308290"/>
                <a:ext cx="2651001" cy="594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70">
            <a:extLst>
              <a:ext uri="{FF2B5EF4-FFF2-40B4-BE49-F238E27FC236}">
                <a16:creationId xmlns:a16="http://schemas.microsoft.com/office/drawing/2014/main" id="{96C1F866-9D5F-464A-96E2-49B6FD40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2" y="2991497"/>
            <a:ext cx="5635337" cy="349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9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B6D641-CB66-4D1E-A8D3-7621CF8A9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0026"/>
                <a:ext cx="10515600" cy="52269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假定插值节点为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zh-CN" altLang="en-US" dirty="0"/>
                  <a:t>求二次插值多项式，使它满足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几何上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是通过三点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的抛物线。采用类似两点式求直线方法来求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D6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的表达式，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也就是说让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这三项均满足过某一个已知点，其他两个点上的值都为零。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B6D641-CB66-4D1E-A8D3-7621CF8A9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0026"/>
                <a:ext cx="10515600" cy="5226938"/>
              </a:xfrm>
              <a:blipFill>
                <a:blip r:embed="rId3"/>
                <a:stretch>
                  <a:fillRect l="-1043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8">
                <a:extLst>
                  <a:ext uri="{FF2B5EF4-FFF2-40B4-BE49-F238E27FC236}">
                    <a16:creationId xmlns:a16="http://schemas.microsoft.com/office/drawing/2014/main" id="{4CE62AA9-557A-461F-AF6C-EA51A0A2B2D9}"/>
                  </a:ext>
                </a:extLst>
              </p:cNvPr>
              <p:cNvSpPr txBox="1"/>
              <p:nvPr/>
            </p:nvSpPr>
            <p:spPr bwMode="auto">
              <a:xfrm>
                <a:off x="3177649" y="1646261"/>
                <a:ext cx="5836701" cy="7881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Object 28">
                <a:extLst>
                  <a:ext uri="{FF2B5EF4-FFF2-40B4-BE49-F238E27FC236}">
                    <a16:creationId xmlns:a16="http://schemas.microsoft.com/office/drawing/2014/main" id="{4CE62AA9-557A-461F-AF6C-EA51A0A2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7649" y="1646261"/>
                <a:ext cx="5836701" cy="788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2">
                <a:extLst>
                  <a:ext uri="{FF2B5EF4-FFF2-40B4-BE49-F238E27FC236}">
                    <a16:creationId xmlns:a16="http://schemas.microsoft.com/office/drawing/2014/main" id="{9DA8E55D-302A-4261-A724-58997F9AA994}"/>
                  </a:ext>
                </a:extLst>
              </p:cNvPr>
              <p:cNvSpPr txBox="1"/>
              <p:nvPr/>
            </p:nvSpPr>
            <p:spPr bwMode="auto">
              <a:xfrm>
                <a:off x="2566390" y="3583379"/>
                <a:ext cx="7705764" cy="6090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Object 42">
                <a:extLst>
                  <a:ext uri="{FF2B5EF4-FFF2-40B4-BE49-F238E27FC236}">
                    <a16:creationId xmlns:a16="http://schemas.microsoft.com/office/drawing/2014/main" id="{9DA8E55D-302A-4261-A724-58997F9A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390" y="3583379"/>
                <a:ext cx="7705764" cy="609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FFA4F4-C698-476F-8EF1-F55D65F25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8779"/>
                <a:ext cx="10515600" cy="51081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此时这些函数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是二次函数，且在插值节点上应该满足以下条件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那么怎么求这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三项</m:t>
                    </m:r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呢？以求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例，由上述的插值条件，我们知道它应该有两个零点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可表示为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FFA4F4-C698-476F-8EF1-F55D65F25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8779"/>
                <a:ext cx="10515600" cy="5108184"/>
              </a:xfrm>
              <a:blipFill>
                <a:blip r:embed="rId3"/>
                <a:stretch>
                  <a:fillRect l="-1043" t="-2029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30B2DA3-194A-45B1-A1F2-E771D5355D40}"/>
              </a:ext>
            </a:extLst>
          </p:cNvPr>
          <p:cNvGrpSpPr/>
          <p:nvPr/>
        </p:nvGrpSpPr>
        <p:grpSpPr>
          <a:xfrm>
            <a:off x="2038534" y="1958120"/>
            <a:ext cx="8637381" cy="1867528"/>
            <a:chOff x="1979158" y="3751300"/>
            <a:chExt cx="8637381" cy="186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ct 77">
                  <a:extLst>
                    <a:ext uri="{FF2B5EF4-FFF2-40B4-BE49-F238E27FC236}">
                      <a16:creationId xmlns:a16="http://schemas.microsoft.com/office/drawing/2014/main" id="{347F32B4-2C29-4379-8FA2-DD315DABC878}"/>
                    </a:ext>
                  </a:extLst>
                </p:cNvPr>
                <p:cNvSpPr txBox="1"/>
                <p:nvPr/>
              </p:nvSpPr>
              <p:spPr bwMode="auto">
                <a:xfrm>
                  <a:off x="1979158" y="3751300"/>
                  <a:ext cx="8637381" cy="788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)=1, 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)=0, 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)=0;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Object 77">
                  <a:extLst>
                    <a:ext uri="{FF2B5EF4-FFF2-40B4-BE49-F238E27FC236}">
                      <a16:creationId xmlns:a16="http://schemas.microsoft.com/office/drawing/2014/main" id="{347F32B4-2C29-4379-8FA2-DD315DABC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158" y="3751300"/>
                  <a:ext cx="8637381" cy="7881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ct 78">
                  <a:extLst>
                    <a:ext uri="{FF2B5EF4-FFF2-40B4-BE49-F238E27FC236}">
                      <a16:creationId xmlns:a16="http://schemas.microsoft.com/office/drawing/2014/main" id="{D6F67D53-5F0C-4912-9BF4-499C892B86BD}"/>
                    </a:ext>
                  </a:extLst>
                </p:cNvPr>
                <p:cNvSpPr txBox="1"/>
                <p:nvPr/>
              </p:nvSpPr>
              <p:spPr bwMode="auto">
                <a:xfrm>
                  <a:off x="1979613" y="4313340"/>
                  <a:ext cx="7295016" cy="788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)=1, 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)=0,  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)=0;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Object 78">
                  <a:extLst>
                    <a:ext uri="{FF2B5EF4-FFF2-40B4-BE49-F238E27FC236}">
                      <a16:creationId xmlns:a16="http://schemas.microsoft.com/office/drawing/2014/main" id="{D6F67D53-5F0C-4912-9BF4-499C892B8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613" y="4313340"/>
                  <a:ext cx="7295016" cy="7881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79">
                  <a:extLst>
                    <a:ext uri="{FF2B5EF4-FFF2-40B4-BE49-F238E27FC236}">
                      <a16:creationId xmlns:a16="http://schemas.microsoft.com/office/drawing/2014/main" id="{5AC0F94C-E740-4FD7-A583-6FDDAA8B784C}"/>
                    </a:ext>
                  </a:extLst>
                </p:cNvPr>
                <p:cNvSpPr txBox="1"/>
                <p:nvPr/>
              </p:nvSpPr>
              <p:spPr bwMode="auto">
                <a:xfrm>
                  <a:off x="1979613" y="4831427"/>
                  <a:ext cx="8530049" cy="7874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)=1, 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)=0, 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Object 79">
                  <a:extLst>
                    <a:ext uri="{FF2B5EF4-FFF2-40B4-BE49-F238E27FC236}">
                      <a16:creationId xmlns:a16="http://schemas.microsoft.com/office/drawing/2014/main" id="{5AC0F94C-E740-4FD7-A583-6FDDAA8B7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613" y="4831427"/>
                  <a:ext cx="8530049" cy="7874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4">
                <a:extLst>
                  <a:ext uri="{FF2B5EF4-FFF2-40B4-BE49-F238E27FC236}">
                    <a16:creationId xmlns:a16="http://schemas.microsoft.com/office/drawing/2014/main" id="{204CE935-7C00-474E-81CB-62C70CDDF079}"/>
                  </a:ext>
                </a:extLst>
              </p:cNvPr>
              <p:cNvSpPr txBox="1"/>
              <p:nvPr/>
            </p:nvSpPr>
            <p:spPr bwMode="auto">
              <a:xfrm>
                <a:off x="3806472" y="5217948"/>
                <a:ext cx="5101503" cy="5712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Object 94">
                <a:extLst>
                  <a:ext uri="{FF2B5EF4-FFF2-40B4-BE49-F238E27FC236}">
                    <a16:creationId xmlns:a16="http://schemas.microsoft.com/office/drawing/2014/main" id="{204CE935-7C00-474E-81CB-62C70CDD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6472" y="5217948"/>
                <a:ext cx="5101503" cy="571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12F64-DB9E-4667-816F-6572739A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插值问题的提出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85B1A-4DA5-4DED-A227-A6FF850E7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许多实际问题都可以用函数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来表示某种内在的规律关系，其中大部分都是通过实验或者观测得到的，并且大部分情况下我们只能得到其在某个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上的一系列对应点集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这实际上是一张函数表。</a:t>
                </a:r>
                <a:endParaRPr lang="en-US" altLang="zh-CN" dirty="0"/>
              </a:p>
              <a:p>
                <a:r>
                  <a:rPr lang="zh-CN" altLang="en-US" dirty="0"/>
                  <a:t>另外一些问题虽有解析表达式，但由于计算复杂，使用不方便，通常也造一个函数表，比如平方根表、对数表和三角函数表等。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为了研究函数的变化规律，往往需要求出不在表上的函数值，因此我们希望根据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给定的数据</a:t>
                </a:r>
                <a:r>
                  <a:rPr lang="zh-CN" altLang="en-US" dirty="0"/>
                  <a:t>，估计出一个简单的连续函数便于我们计算。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85B1A-4DA5-4DED-A227-A6FF850E7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3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507949-E107-45A8-9698-A4D3689DC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8156"/>
                <a:ext cx="10515600" cy="504880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为待定系数，可由插值条件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)=1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算</m:t>
                    </m:r>
                  </m:oMath>
                </a14:m>
                <a:r>
                  <a:rPr lang="zh-CN" altLang="en-US" dirty="0"/>
                  <a:t>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于是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同理可得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507949-E107-45A8-9698-A4D3689DC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8156"/>
                <a:ext cx="10515600" cy="5048807"/>
              </a:xfrm>
              <a:blipFill>
                <a:blip r:embed="rId2"/>
                <a:stretch>
                  <a:fillRect l="-1043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3">
                <a:extLst>
                  <a:ext uri="{FF2B5EF4-FFF2-40B4-BE49-F238E27FC236}">
                    <a16:creationId xmlns:a16="http://schemas.microsoft.com/office/drawing/2014/main" id="{75083573-D146-41D1-9860-506BE8483C68}"/>
                  </a:ext>
                </a:extLst>
              </p:cNvPr>
              <p:cNvSpPr txBox="1"/>
              <p:nvPr/>
            </p:nvSpPr>
            <p:spPr bwMode="auto">
              <a:xfrm>
                <a:off x="3183453" y="1670486"/>
                <a:ext cx="5046147" cy="12033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Object 13">
                <a:extLst>
                  <a:ext uri="{FF2B5EF4-FFF2-40B4-BE49-F238E27FC236}">
                    <a16:creationId xmlns:a16="http://schemas.microsoft.com/office/drawing/2014/main" id="{75083573-D146-41D1-9860-506BE848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3453" y="1670486"/>
                <a:ext cx="5046147" cy="1203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5">
                <a:extLst>
                  <a:ext uri="{FF2B5EF4-FFF2-40B4-BE49-F238E27FC236}">
                    <a16:creationId xmlns:a16="http://schemas.microsoft.com/office/drawing/2014/main" id="{FCED13DF-4D7C-4356-BA59-30B4145798C8}"/>
                  </a:ext>
                </a:extLst>
              </p:cNvPr>
              <p:cNvSpPr txBox="1"/>
              <p:nvPr/>
            </p:nvSpPr>
            <p:spPr bwMode="auto">
              <a:xfrm>
                <a:off x="4113605" y="2956989"/>
                <a:ext cx="6665438" cy="12033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Object 15">
                <a:extLst>
                  <a:ext uri="{FF2B5EF4-FFF2-40B4-BE49-F238E27FC236}">
                    <a16:creationId xmlns:a16="http://schemas.microsoft.com/office/drawing/2014/main" id="{FCED13DF-4D7C-4356-BA59-30B41457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3605" y="2956989"/>
                <a:ext cx="6665438" cy="1203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3">
                <a:extLst>
                  <a:ext uri="{FF2B5EF4-FFF2-40B4-BE49-F238E27FC236}">
                    <a16:creationId xmlns:a16="http://schemas.microsoft.com/office/drawing/2014/main" id="{3322AA50-7838-413B-826C-B7A8DD1F1DDE}"/>
                  </a:ext>
                </a:extLst>
              </p:cNvPr>
              <p:cNvSpPr txBox="1"/>
              <p:nvPr/>
            </p:nvSpPr>
            <p:spPr bwMode="auto">
              <a:xfrm>
                <a:off x="4137355" y="4084148"/>
                <a:ext cx="6253554" cy="11657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Object 43">
                <a:extLst>
                  <a:ext uri="{FF2B5EF4-FFF2-40B4-BE49-F238E27FC236}">
                    <a16:creationId xmlns:a16="http://schemas.microsoft.com/office/drawing/2014/main" id="{3322AA50-7838-413B-826C-B7A8DD1F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355" y="4084148"/>
                <a:ext cx="6253554" cy="1165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4">
                <a:extLst>
                  <a:ext uri="{FF2B5EF4-FFF2-40B4-BE49-F238E27FC236}">
                    <a16:creationId xmlns:a16="http://schemas.microsoft.com/office/drawing/2014/main" id="{422A7120-BB43-406A-86CE-09DA0BC29F90}"/>
                  </a:ext>
                </a:extLst>
              </p:cNvPr>
              <p:cNvSpPr txBox="1"/>
              <p:nvPr/>
            </p:nvSpPr>
            <p:spPr bwMode="auto">
              <a:xfrm>
                <a:off x="4137356" y="5258871"/>
                <a:ext cx="6039798" cy="14130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Object 44">
                <a:extLst>
                  <a:ext uri="{FF2B5EF4-FFF2-40B4-BE49-F238E27FC236}">
                    <a16:creationId xmlns:a16="http://schemas.microsoft.com/office/drawing/2014/main" id="{422A7120-BB43-406A-86CE-09DA0BC2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356" y="5258871"/>
                <a:ext cx="6039798" cy="1413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8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7835E-E378-468C-A21C-137AF81FE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904"/>
                <a:ext cx="10515600" cy="5120059"/>
              </a:xfrm>
            </p:spPr>
            <p:txBody>
              <a:bodyPr/>
              <a:lstStyle/>
              <a:p>
                <a:r>
                  <a:rPr lang="zh-CN" altLang="en-US" dirty="0"/>
                  <a:t>这三个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函数</m:t>
                    </m:r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插值区间中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上的图形如下所示。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7835E-E378-468C-A21C-137AF81FE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904"/>
                <a:ext cx="10515600" cy="5120059"/>
              </a:xfrm>
              <a:blipFill>
                <a:blip r:embed="rId2"/>
                <a:stretch>
                  <a:fillRect l="-1043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2">
            <a:extLst>
              <a:ext uri="{FF2B5EF4-FFF2-40B4-BE49-F238E27FC236}">
                <a16:creationId xmlns:a16="http://schemas.microsoft.com/office/drawing/2014/main" id="{8F5E36FD-C2DF-4F81-8844-485C8803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57" y="2090389"/>
            <a:ext cx="6231763" cy="42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4D49F-3846-4183-9E8A-9EAB5AEAA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5657"/>
                <a:ext cx="10515600" cy="500130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代入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便可得到满足插值条件的抛物型的插值多项式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4D49F-3846-4183-9E8A-9EAB5AEAA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5657"/>
                <a:ext cx="10515600" cy="5001306"/>
              </a:xfrm>
              <a:blipFill>
                <a:blip r:embed="rId3"/>
                <a:stretch>
                  <a:fillRect l="-1217" t="-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2">
                <a:extLst>
                  <a:ext uri="{FF2B5EF4-FFF2-40B4-BE49-F238E27FC236}">
                    <a16:creationId xmlns:a16="http://schemas.microsoft.com/office/drawing/2014/main" id="{3A2151B5-4575-427D-9F06-D3CBA19E5076}"/>
                  </a:ext>
                </a:extLst>
              </p:cNvPr>
              <p:cNvSpPr txBox="1"/>
              <p:nvPr/>
            </p:nvSpPr>
            <p:spPr bwMode="auto">
              <a:xfrm>
                <a:off x="2435761" y="1861455"/>
                <a:ext cx="7705764" cy="6090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Object 42">
                <a:extLst>
                  <a:ext uri="{FF2B5EF4-FFF2-40B4-BE49-F238E27FC236}">
                    <a16:creationId xmlns:a16="http://schemas.microsoft.com/office/drawing/2014/main" id="{3A2151B5-4575-427D-9F06-D3CBA19E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5761" y="1861455"/>
                <a:ext cx="7705764" cy="60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09C0F3-C1E7-4EBE-9822-36284F9DD580}"/>
              </a:ext>
            </a:extLst>
          </p:cNvPr>
          <p:cNvGrpSpPr/>
          <p:nvPr/>
        </p:nvGrpSpPr>
        <p:grpSpPr>
          <a:xfrm>
            <a:off x="2435761" y="3210204"/>
            <a:ext cx="7705764" cy="3207453"/>
            <a:chOff x="2435761" y="3210204"/>
            <a:chExt cx="7705764" cy="3207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ct 17">
                  <a:extLst>
                    <a:ext uri="{FF2B5EF4-FFF2-40B4-BE49-F238E27FC236}">
                      <a16:creationId xmlns:a16="http://schemas.microsoft.com/office/drawing/2014/main" id="{2520C9DC-0D60-48FF-B151-DBDF35936528}"/>
                    </a:ext>
                  </a:extLst>
                </p:cNvPr>
                <p:cNvSpPr txBox="1"/>
                <p:nvPr/>
              </p:nvSpPr>
              <p:spPr bwMode="auto">
                <a:xfrm>
                  <a:off x="2435761" y="3210204"/>
                  <a:ext cx="7705764" cy="1168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Object 17">
                  <a:extLst>
                    <a:ext uri="{FF2B5EF4-FFF2-40B4-BE49-F238E27FC236}">
                      <a16:creationId xmlns:a16="http://schemas.microsoft.com/office/drawing/2014/main" id="{2520C9DC-0D60-48FF-B151-DBDF35936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5761" y="3210204"/>
                  <a:ext cx="7705764" cy="11682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bject 18">
                  <a:extLst>
                    <a:ext uri="{FF2B5EF4-FFF2-40B4-BE49-F238E27FC236}">
                      <a16:creationId xmlns:a16="http://schemas.microsoft.com/office/drawing/2014/main" id="{3DD26F3F-AF9E-4D12-9FC5-727731DC9BB7}"/>
                    </a:ext>
                  </a:extLst>
                </p:cNvPr>
                <p:cNvSpPr txBox="1"/>
                <p:nvPr/>
              </p:nvSpPr>
              <p:spPr bwMode="auto">
                <a:xfrm>
                  <a:off x="3665914" y="4311498"/>
                  <a:ext cx="5513717" cy="1168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Object 18">
                  <a:extLst>
                    <a:ext uri="{FF2B5EF4-FFF2-40B4-BE49-F238E27FC236}">
                      <a16:creationId xmlns:a16="http://schemas.microsoft.com/office/drawing/2014/main" id="{3DD26F3F-AF9E-4D12-9FC5-727731DC9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5914" y="4311498"/>
                  <a:ext cx="5513717" cy="11682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19">
                  <a:extLst>
                    <a:ext uri="{FF2B5EF4-FFF2-40B4-BE49-F238E27FC236}">
                      <a16:creationId xmlns:a16="http://schemas.microsoft.com/office/drawing/2014/main" id="{85572989-A6A6-4A87-8F82-AB4A1C56F11C}"/>
                    </a:ext>
                  </a:extLst>
                </p:cNvPr>
                <p:cNvSpPr txBox="1"/>
                <p:nvPr/>
              </p:nvSpPr>
              <p:spPr bwMode="auto">
                <a:xfrm>
                  <a:off x="3595334" y="5402585"/>
                  <a:ext cx="5809921" cy="10150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Object 19">
                  <a:extLst>
                    <a:ext uri="{FF2B5EF4-FFF2-40B4-BE49-F238E27FC236}">
                      <a16:creationId xmlns:a16="http://schemas.microsoft.com/office/drawing/2014/main" id="{85572989-A6A6-4A87-8F82-AB4A1C56F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5334" y="5402585"/>
                  <a:ext cx="5809921" cy="10150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500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BE23-65A7-434A-9F10-A728969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 </a:t>
            </a:r>
            <a:r>
              <a:rPr lang="zh-CN" altLang="en-US" dirty="0"/>
              <a:t>拉格朗日插值多项式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5308A7-2EB1-416B-B6C3-74F03B964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接下来，我们讨论如何构造通过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根据插值的定义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应满足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     </a:t>
                </a:r>
                <a:r>
                  <a:rPr lang="zh-CN" altLang="en-US" dirty="0"/>
                  <a:t>为构造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我们先定义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次插值基函数。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5308A7-2EB1-416B-B6C3-74F03B964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33BE86-8B1D-4C99-90F7-C0F131F61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153"/>
                <a:ext cx="10515600" cy="51438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D6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D60000"/>
                    </a:solidFill>
                  </a:rPr>
                  <a:t>1 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个节点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上满足条件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就称这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次多项式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为插值节点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次插值基函数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，其表达式为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33BE86-8B1D-4C99-90F7-C0F131F61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153"/>
                <a:ext cx="10515600" cy="5143810"/>
              </a:xfrm>
              <a:blipFill>
                <a:blip r:embed="rId2"/>
                <a:stretch>
                  <a:fillRect l="-1217" t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062">
                <a:extLst>
                  <a:ext uri="{FF2B5EF4-FFF2-40B4-BE49-F238E27FC236}">
                    <a16:creationId xmlns:a16="http://schemas.microsoft.com/office/drawing/2014/main" id="{8834E057-ABFE-47B0-851E-864A619907D3}"/>
                  </a:ext>
                </a:extLst>
              </p:cNvPr>
              <p:cNvSpPr txBox="1"/>
              <p:nvPr/>
            </p:nvSpPr>
            <p:spPr bwMode="auto">
              <a:xfrm>
                <a:off x="2806081" y="2015961"/>
                <a:ext cx="6314168" cy="1273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1, 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0, 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=0,1,⋯,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Object 1062">
                <a:extLst>
                  <a:ext uri="{FF2B5EF4-FFF2-40B4-BE49-F238E27FC236}">
                    <a16:creationId xmlns:a16="http://schemas.microsoft.com/office/drawing/2014/main" id="{8834E057-ABFE-47B0-851E-864A61990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081" y="2015961"/>
                <a:ext cx="6314168" cy="1273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1070">
                <a:extLst>
                  <a:ext uri="{FF2B5EF4-FFF2-40B4-BE49-F238E27FC236}">
                    <a16:creationId xmlns:a16="http://schemas.microsoft.com/office/drawing/2014/main" id="{CCFCA3D5-89AB-4642-A432-C3C9A71A2D01}"/>
                  </a:ext>
                </a:extLst>
              </p:cNvPr>
              <p:cNvSpPr txBox="1"/>
              <p:nvPr/>
            </p:nvSpPr>
            <p:spPr bwMode="auto">
              <a:xfrm>
                <a:off x="1353517" y="4653334"/>
                <a:ext cx="9156143" cy="1147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Object 1070">
                <a:extLst>
                  <a:ext uri="{FF2B5EF4-FFF2-40B4-BE49-F238E27FC236}">
                    <a16:creationId xmlns:a16="http://schemas.microsoft.com/office/drawing/2014/main" id="{CCFCA3D5-89AB-4642-A432-C3C9A71A2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517" y="4653334"/>
                <a:ext cx="9156143" cy="1147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8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9F509F-C793-494F-99F6-1A769567B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0054"/>
                <a:ext cx="10515600" cy="434637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定义，知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次拉格朗日插值多项式为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前面讲述了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的情形，也就是线性插值和抛物插值。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若引入记号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容易求得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9F509F-C793-494F-99F6-1A769567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0054"/>
                <a:ext cx="10515600" cy="4346371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070">
                <a:extLst>
                  <a:ext uri="{FF2B5EF4-FFF2-40B4-BE49-F238E27FC236}">
                    <a16:creationId xmlns:a16="http://schemas.microsoft.com/office/drawing/2014/main" id="{F14E3F04-82CE-4395-B183-63A2512F84C1}"/>
                  </a:ext>
                </a:extLst>
              </p:cNvPr>
              <p:cNvSpPr txBox="1"/>
              <p:nvPr/>
            </p:nvSpPr>
            <p:spPr bwMode="auto">
              <a:xfrm>
                <a:off x="1517928" y="924482"/>
                <a:ext cx="9156143" cy="1147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Object 1070">
                <a:extLst>
                  <a:ext uri="{FF2B5EF4-FFF2-40B4-BE49-F238E27FC236}">
                    <a16:creationId xmlns:a16="http://schemas.microsoft.com/office/drawing/2014/main" id="{F14E3F04-82CE-4395-B183-63A2512F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7928" y="924482"/>
                <a:ext cx="9156143" cy="1147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2C13E753-5747-4368-A238-F8F41A411D53}"/>
                  </a:ext>
                </a:extLst>
              </p:cNvPr>
              <p:cNvSpPr txBox="1"/>
              <p:nvPr/>
            </p:nvSpPr>
            <p:spPr bwMode="auto">
              <a:xfrm>
                <a:off x="2608799" y="2650160"/>
                <a:ext cx="6190817" cy="13993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D6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D6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 , (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D6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2C13E753-5747-4368-A238-F8F41A41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799" y="2650160"/>
                <a:ext cx="6190817" cy="1399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51">
                <a:extLst>
                  <a:ext uri="{FF2B5EF4-FFF2-40B4-BE49-F238E27FC236}">
                    <a16:creationId xmlns:a16="http://schemas.microsoft.com/office/drawing/2014/main" id="{8E9C7FFE-5D5E-4EEC-B405-EBB128976309}"/>
                  </a:ext>
                </a:extLst>
              </p:cNvPr>
              <p:cNvSpPr txBox="1"/>
              <p:nvPr/>
            </p:nvSpPr>
            <p:spPr bwMode="auto">
              <a:xfrm>
                <a:off x="3071831" y="4605216"/>
                <a:ext cx="6570931" cy="5843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Object 51">
                <a:extLst>
                  <a:ext uri="{FF2B5EF4-FFF2-40B4-BE49-F238E27FC236}">
                    <a16:creationId xmlns:a16="http://schemas.microsoft.com/office/drawing/2014/main" id="{8E9C7FFE-5D5E-4EEC-B405-EBB12897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31" y="4605216"/>
                <a:ext cx="6570931" cy="584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4">
                <a:extLst>
                  <a:ext uri="{FF2B5EF4-FFF2-40B4-BE49-F238E27FC236}">
                    <a16:creationId xmlns:a16="http://schemas.microsoft.com/office/drawing/2014/main" id="{22B1F502-192D-4EE4-8015-170470844F97}"/>
                  </a:ext>
                </a:extLst>
              </p:cNvPr>
              <p:cNvSpPr txBox="1"/>
              <p:nvPr/>
            </p:nvSpPr>
            <p:spPr bwMode="auto">
              <a:xfrm>
                <a:off x="1780905" y="5736794"/>
                <a:ext cx="9738157" cy="5843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14">
                <a:extLst>
                  <a:ext uri="{FF2B5EF4-FFF2-40B4-BE49-F238E27FC236}">
                    <a16:creationId xmlns:a16="http://schemas.microsoft.com/office/drawing/2014/main" id="{22B1F502-192D-4EE4-8015-17047084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905" y="5736794"/>
                <a:ext cx="9738157" cy="5843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46">
            <a:extLst>
              <a:ext uri="{FF2B5EF4-FFF2-40B4-BE49-F238E27FC236}">
                <a16:creationId xmlns:a16="http://schemas.microsoft.com/office/drawing/2014/main" id="{06EB7F7C-CF75-4FD9-AA28-29675DA25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753" y="3026569"/>
            <a:ext cx="1835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D60000"/>
                </a:solidFill>
              </a:rPr>
              <a:t>（</a:t>
            </a:r>
            <a:r>
              <a:rPr lang="en-US" altLang="zh-CN" sz="2800" dirty="0">
                <a:solidFill>
                  <a:srgbClr val="D60000"/>
                </a:solidFill>
              </a:rPr>
              <a:t>2.9</a:t>
            </a:r>
            <a:r>
              <a:rPr lang="zh-CN" altLang="en-US" sz="2800" dirty="0">
                <a:solidFill>
                  <a:srgbClr val="D6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1382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B6E019-3D77-4C96-AA3D-C6BB5EB3C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281"/>
                <a:ext cx="10515600" cy="506068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于是公式（</a:t>
                </a:r>
                <a:r>
                  <a:rPr lang="en-US" altLang="zh-CN" dirty="0"/>
                  <a:t>2.9</a:t>
                </a:r>
                <a:r>
                  <a:rPr lang="zh-CN" altLang="en-US" dirty="0"/>
                  <a:t>）可改写成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D60000"/>
                    </a:solidFill>
                  </a:rPr>
                  <a:t>注意</a:t>
                </a:r>
                <a:r>
                  <a:rPr lang="en-US" altLang="zh-CN" dirty="0">
                    <a:solidFill>
                      <a:srgbClr val="D6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通常是次数为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的多项式，特殊情况下次数可能小于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B6E019-3D77-4C96-AA3D-C6BB5EB3C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281"/>
                <a:ext cx="10515600" cy="5060682"/>
              </a:xfrm>
              <a:blipFill>
                <a:blip r:embed="rId2"/>
                <a:stretch>
                  <a:fillRect l="-1217" t="-2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62">
                <a:extLst>
                  <a:ext uri="{FF2B5EF4-FFF2-40B4-BE49-F238E27FC236}">
                    <a16:creationId xmlns:a16="http://schemas.microsoft.com/office/drawing/2014/main" id="{8BD19A34-00EB-4C8F-9D25-E5B30CF55209}"/>
                  </a:ext>
                </a:extLst>
              </p:cNvPr>
              <p:cNvSpPr txBox="1"/>
              <p:nvPr/>
            </p:nvSpPr>
            <p:spPr bwMode="auto">
              <a:xfrm>
                <a:off x="2043113" y="1879600"/>
                <a:ext cx="5640222" cy="13742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Object 62">
                <a:extLst>
                  <a:ext uri="{FF2B5EF4-FFF2-40B4-BE49-F238E27FC236}">
                    <a16:creationId xmlns:a16="http://schemas.microsoft.com/office/drawing/2014/main" id="{8BD19A34-00EB-4C8F-9D25-E5B30CF5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113" y="1879600"/>
                <a:ext cx="5640222" cy="1374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>
            <a:extLst>
              <a:ext uri="{FF2B5EF4-FFF2-40B4-BE49-F238E27FC236}">
                <a16:creationId xmlns:a16="http://schemas.microsoft.com/office/drawing/2014/main" id="{3655A1D9-4BB6-4414-98A0-E723D0FC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835" y="2200006"/>
            <a:ext cx="1404552" cy="67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2.11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116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05FC-3778-4B23-A877-CD9AEBEE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 </a:t>
            </a:r>
            <a:r>
              <a:rPr lang="zh-CN" altLang="en-US" dirty="0"/>
              <a:t>插值余项与误差估计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86DAD-51E0-4080-99F9-3A7EDE692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 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上连续，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内存在，插值节点为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是满足插值条件的多项式，则对任何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/>
                  <a:t>其插值余项（截断误差）为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dirty="0"/>
                  <a:t>依赖于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86DAD-51E0-4080-99F9-3A7EDE692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6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79">
                <a:extLst>
                  <a:ext uri="{FF2B5EF4-FFF2-40B4-BE49-F238E27FC236}">
                    <a16:creationId xmlns:a16="http://schemas.microsoft.com/office/drawing/2014/main" id="{DD2000C0-B6FE-4BCE-B56B-C86329E9F412}"/>
                  </a:ext>
                </a:extLst>
              </p:cNvPr>
              <p:cNvSpPr txBox="1"/>
              <p:nvPr/>
            </p:nvSpPr>
            <p:spPr bwMode="auto">
              <a:xfrm>
                <a:off x="1811218" y="3393375"/>
                <a:ext cx="7059653" cy="1179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Object 79">
                <a:extLst>
                  <a:ext uri="{FF2B5EF4-FFF2-40B4-BE49-F238E27FC236}">
                    <a16:creationId xmlns:a16="http://schemas.microsoft.com/office/drawing/2014/main" id="{DD2000C0-B6FE-4BCE-B56B-C86329E9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1218" y="3393375"/>
                <a:ext cx="7059653" cy="1179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0">
            <a:extLst>
              <a:ext uri="{FF2B5EF4-FFF2-40B4-BE49-F238E27FC236}">
                <a16:creationId xmlns:a16="http://schemas.microsoft.com/office/drawing/2014/main" id="{ED784339-B668-45FF-846F-91F97665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46" y="3621383"/>
            <a:ext cx="1476686" cy="67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2.14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6380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649B7D-8A65-43DF-B12D-97D0E65D3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5652"/>
                <a:ext cx="10515600" cy="519131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证明 </a:t>
                </a:r>
                <a:r>
                  <a:rPr lang="zh-CN" altLang="en-US" dirty="0"/>
                  <a:t>  由给定条件知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上为零，即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，于是得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有关的待定函数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 现把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看成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上的一个固定点，做函数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根据插值条件及余项定义，可知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处均为零，因此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+2</a:t>
                </a:r>
                <a:r>
                  <a:rPr lang="zh-CN" altLang="en-US" dirty="0"/>
                  <a:t>个零点。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根据</a:t>
                </a:r>
                <a:r>
                  <a:rPr lang="zh-CN" altLang="en-US" dirty="0">
                    <a:solidFill>
                      <a:srgbClr val="D60000"/>
                    </a:solidFill>
                    <a:hlinkClick r:id="rId2" action="ppaction://hlinksldjump"/>
                  </a:rPr>
                  <a:t>罗尔定理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内</m:t>
                    </m:r>
                  </m:oMath>
                </a14:m>
                <a:r>
                  <a:rPr lang="zh-CN" altLang="en-US" dirty="0"/>
                  <a:t>至少有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+1</a:t>
                </a:r>
                <a:r>
                  <a:rPr lang="zh-CN" altLang="en-US" dirty="0"/>
                  <a:t>个零点。对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再应用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罗尔定理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内</m:t>
                    </m:r>
                  </m:oMath>
                </a14:m>
                <a:r>
                  <a:rPr lang="zh-CN" altLang="en-US" dirty="0"/>
                  <a:t>至少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个零点。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649B7D-8A65-43DF-B12D-97D0E65D3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5652"/>
                <a:ext cx="10515600" cy="5191311"/>
              </a:xfrm>
              <a:blipFill>
                <a:blip r:embed="rId3"/>
                <a:stretch>
                  <a:fillRect l="-1043" t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45">
                <a:extLst>
                  <a:ext uri="{FF2B5EF4-FFF2-40B4-BE49-F238E27FC236}">
                    <a16:creationId xmlns:a16="http://schemas.microsoft.com/office/drawing/2014/main" id="{5387BA3A-F7D1-44F3-B7C8-000E28B6C789}"/>
                  </a:ext>
                </a:extLst>
              </p:cNvPr>
              <p:cNvSpPr txBox="1"/>
              <p:nvPr/>
            </p:nvSpPr>
            <p:spPr bwMode="auto">
              <a:xfrm>
                <a:off x="1294137" y="1753700"/>
                <a:ext cx="9168019" cy="6569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7" name="Object 45">
                <a:extLst>
                  <a:ext uri="{FF2B5EF4-FFF2-40B4-BE49-F238E27FC236}">
                    <a16:creationId xmlns:a16="http://schemas.microsoft.com/office/drawing/2014/main" id="{5387BA3A-F7D1-44F3-B7C8-000E28B6C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137" y="1753700"/>
                <a:ext cx="9168019" cy="656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F161E3AC-E0EB-4F3E-B4F9-64AD100E0644}"/>
                  </a:ext>
                </a:extLst>
              </p:cNvPr>
              <p:cNvSpPr txBox="1"/>
              <p:nvPr/>
            </p:nvSpPr>
            <p:spPr bwMode="auto">
              <a:xfrm>
                <a:off x="1746501" y="3243033"/>
                <a:ext cx="8794008" cy="6569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F161E3AC-E0EB-4F3E-B4F9-64AD100E0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501" y="3243033"/>
                <a:ext cx="8794008" cy="656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9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1C7F8-90B6-411A-9C77-D00BAFF75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1901"/>
                <a:ext cx="10515600" cy="52150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依此类推，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内至少有一个零点，记为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于是，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将其代入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，就得到余项表达式</a:t>
                </a:r>
                <a:r>
                  <a:rPr lang="en-US" altLang="zh-CN" dirty="0"/>
                  <a:t>   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1C7F8-90B6-411A-9C77-D00BAFF75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1901"/>
                <a:ext cx="10515600" cy="5215062"/>
              </a:xfrm>
              <a:blipFill>
                <a:blip r:embed="rId2"/>
                <a:stretch>
                  <a:fillRect l="-1217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0">
                <a:extLst>
                  <a:ext uri="{FF2B5EF4-FFF2-40B4-BE49-F238E27FC236}">
                    <a16:creationId xmlns:a16="http://schemas.microsoft.com/office/drawing/2014/main" id="{E5EBCE84-9F82-4711-BE13-64B7311C6F35}"/>
                  </a:ext>
                </a:extLst>
              </p:cNvPr>
              <p:cNvSpPr txBox="1"/>
              <p:nvPr/>
            </p:nvSpPr>
            <p:spPr bwMode="auto">
              <a:xfrm>
                <a:off x="2426010" y="1774557"/>
                <a:ext cx="6872369" cy="7073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+1)!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Object 30">
                <a:extLst>
                  <a:ext uri="{FF2B5EF4-FFF2-40B4-BE49-F238E27FC236}">
                    <a16:creationId xmlns:a16="http://schemas.microsoft.com/office/drawing/2014/main" id="{E5EBCE84-9F82-4711-BE13-64B7311C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6010" y="1774557"/>
                <a:ext cx="6872369" cy="707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09A0832B-DA1F-438C-8E1D-B3AD6697C11C}"/>
                  </a:ext>
                </a:extLst>
              </p:cNvPr>
              <p:cNvSpPr txBox="1"/>
              <p:nvPr/>
            </p:nvSpPr>
            <p:spPr bwMode="auto">
              <a:xfrm>
                <a:off x="2425700" y="2924175"/>
                <a:ext cx="6278913" cy="9115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+1)!</m:t>
                        </m:r>
                      </m:den>
                    </m:f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，且依赖</a:t>
                </a:r>
                <a:r>
                  <a:rPr lang="en-US" altLang="zh-CN" sz="2800" dirty="0"/>
                  <a:t>x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09A0832B-DA1F-438C-8E1D-B3AD6697C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0" y="2924175"/>
                <a:ext cx="6278913" cy="911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79">
                <a:extLst>
                  <a:ext uri="{FF2B5EF4-FFF2-40B4-BE49-F238E27FC236}">
                    <a16:creationId xmlns:a16="http://schemas.microsoft.com/office/drawing/2014/main" id="{95786FB0-3951-4457-BF09-640F85E152BB}"/>
                  </a:ext>
                </a:extLst>
              </p:cNvPr>
              <p:cNvSpPr txBox="1"/>
              <p:nvPr/>
            </p:nvSpPr>
            <p:spPr bwMode="auto">
              <a:xfrm>
                <a:off x="2718522" y="4716690"/>
                <a:ext cx="7059653" cy="1179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79">
                <a:extLst>
                  <a:ext uri="{FF2B5EF4-FFF2-40B4-BE49-F238E27FC236}">
                    <a16:creationId xmlns:a16="http://schemas.microsoft.com/office/drawing/2014/main" id="{95786FB0-3951-4457-BF09-640F85E1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522" y="4716690"/>
                <a:ext cx="7059653" cy="1179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677343-5575-42BA-8917-F966EE883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0031"/>
                <a:ext cx="10515600" cy="50369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为了研究函数的变化规律，我们希望根据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给定的函数表</a:t>
                </a:r>
                <a:r>
                  <a:rPr lang="zh-CN" altLang="en-US" dirty="0"/>
                  <a:t>，估计出一个简单的连续函数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便于我们计算不在函数表上的函数值，满足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 1,…,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这样确定的函数就是我们希望得到的插值函数。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从几何上看，满足以上条件的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插值函数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就是通过给定的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个点，并且近似未知曲线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，如右图所示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677343-5575-42BA-8917-F966EE883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0031"/>
                <a:ext cx="10515600" cy="5036932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44">
            <a:extLst>
              <a:ext uri="{FF2B5EF4-FFF2-40B4-BE49-F238E27FC236}">
                <a16:creationId xmlns:a16="http://schemas.microsoft.com/office/drawing/2014/main" id="{7E480A82-8A2D-464C-8787-5F20BC2254F1}"/>
              </a:ext>
            </a:extLst>
          </p:cNvPr>
          <p:cNvGrpSpPr>
            <a:grpSpLocks/>
          </p:cNvGrpSpPr>
          <p:nvPr/>
        </p:nvGrpSpPr>
        <p:grpSpPr bwMode="auto">
          <a:xfrm>
            <a:off x="6588848" y="3241963"/>
            <a:ext cx="4526456" cy="3098635"/>
            <a:chOff x="1392" y="1728"/>
            <a:chExt cx="2928" cy="2504"/>
          </a:xfrm>
        </p:grpSpPr>
        <p:pic>
          <p:nvPicPr>
            <p:cNvPr id="25" name="Picture 40">
              <a:extLst>
                <a:ext uri="{FF2B5EF4-FFF2-40B4-BE49-F238E27FC236}">
                  <a16:creationId xmlns:a16="http://schemas.microsoft.com/office/drawing/2014/main" id="{5D4F16CB-7F57-4970-8BB6-CA6D4B708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728"/>
              <a:ext cx="2928" cy="2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41">
              <a:extLst>
                <a:ext uri="{FF2B5EF4-FFF2-40B4-BE49-F238E27FC236}">
                  <a16:creationId xmlns:a16="http://schemas.microsoft.com/office/drawing/2014/main" id="{FAA28525-8F98-4E3B-AAFE-27B60491A6B4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456" y="3846"/>
              <a:ext cx="618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</a:rPr>
                <a:t>图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2-1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B0EB9259-F8FB-43EA-8CB0-6B287EB4480E}"/>
              </a:ext>
            </a:extLst>
          </p:cNvPr>
          <p:cNvSpPr/>
          <p:nvPr/>
        </p:nvSpPr>
        <p:spPr>
          <a:xfrm rot="16200000">
            <a:off x="8277520" y="4567503"/>
            <a:ext cx="188573" cy="2589418"/>
          </a:xfrm>
          <a:prstGeom prst="leftBr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88DCA-B1A5-4CB4-A272-9DC84F137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3782"/>
                <a:ext cx="10515600" cy="50131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D60000"/>
                    </a:solidFill>
                  </a:rPr>
                  <a:t>注意：</a:t>
                </a:r>
                <a:endParaRPr lang="en-US" altLang="zh-CN" dirty="0">
                  <a:solidFill>
                    <a:srgbClr val="D6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余项表达式只有在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的高阶导数存在时才能应用；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内的具体位置通常不可能给出，如果可以求出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阶导数在开区间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内的最大值，也即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那么插值多项式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的截断误差限是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88DCA-B1A5-4CB4-A272-9DC84F137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3782"/>
                <a:ext cx="10515600" cy="5013181"/>
              </a:xfrm>
              <a:blipFill>
                <a:blip r:embed="rId2"/>
                <a:stretch>
                  <a:fillRect l="-1217" t="-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1">
                <a:extLst>
                  <a:ext uri="{FF2B5EF4-FFF2-40B4-BE49-F238E27FC236}">
                    <a16:creationId xmlns:a16="http://schemas.microsoft.com/office/drawing/2014/main" id="{A5B96990-4A57-48C8-9A86-384156D31DB6}"/>
                  </a:ext>
                </a:extLst>
              </p:cNvPr>
              <p:cNvSpPr txBox="1"/>
              <p:nvPr/>
            </p:nvSpPr>
            <p:spPr bwMode="auto">
              <a:xfrm>
                <a:off x="4437189" y="3178501"/>
                <a:ext cx="4504934" cy="7384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Object 11">
                <a:extLst>
                  <a:ext uri="{FF2B5EF4-FFF2-40B4-BE49-F238E27FC236}">
                    <a16:creationId xmlns:a16="http://schemas.microsoft.com/office/drawing/2014/main" id="{A5B96990-4A57-48C8-9A86-384156D3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7189" y="3178501"/>
                <a:ext cx="4504934" cy="73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54">
                <a:extLst>
                  <a:ext uri="{FF2B5EF4-FFF2-40B4-BE49-F238E27FC236}">
                    <a16:creationId xmlns:a16="http://schemas.microsoft.com/office/drawing/2014/main" id="{C4A4EB96-31CB-4628-947A-9E09F6716FC7}"/>
                  </a:ext>
                </a:extLst>
              </p:cNvPr>
              <p:cNvSpPr txBox="1"/>
              <p:nvPr/>
            </p:nvSpPr>
            <p:spPr bwMode="auto">
              <a:xfrm>
                <a:off x="4406695" y="4877249"/>
                <a:ext cx="4962938" cy="9475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Object 54">
                <a:extLst>
                  <a:ext uri="{FF2B5EF4-FFF2-40B4-BE49-F238E27FC236}">
                    <a16:creationId xmlns:a16="http://schemas.microsoft.com/office/drawing/2014/main" id="{C4A4EB96-31CB-4628-947A-9E09F671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695" y="4877249"/>
                <a:ext cx="4962938" cy="947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4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57A0B7B8-17C5-4842-A6D6-C32F1199B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9" y="918561"/>
            <a:ext cx="8638428" cy="56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C530D2-B457-44BE-AEED-F43D5B196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29" y="1046329"/>
            <a:ext cx="8004742" cy="55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3B6CE-44EF-4723-B278-56DC19A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23" y="944595"/>
            <a:ext cx="7895004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77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515AA0-B627-4732-A1E8-FED0EC7D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96" y="990003"/>
            <a:ext cx="8004742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5009BB-9981-48D0-B054-C030154E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68" y="1081003"/>
            <a:ext cx="8333954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0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0AE9B-8AD1-4601-A06B-24B7A0351C13}"/>
              </a:ext>
            </a:extLst>
          </p:cNvPr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EC827D-823E-424D-8ED3-2ABE2124274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EFDA92E-2328-4A37-AE26-773D8AD9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001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6600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400" b="1">
                <a:solidFill>
                  <a:srgbClr val="FF6600"/>
                </a:solidFill>
              </a:rPr>
              <a:t>补充资料</a:t>
            </a:r>
            <a:r>
              <a:rPr lang="en-US" altLang="zh-CN" sz="2400" b="1">
                <a:solidFill>
                  <a:srgbClr val="FF6600"/>
                </a:solidFill>
              </a:rPr>
              <a:t>-01</a:t>
            </a:r>
            <a:r>
              <a:rPr lang="en-US" altLang="zh-CN" sz="2400" b="1">
                <a:solidFill>
                  <a:srgbClr val="FF6600"/>
                </a:solidFill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59140EC-42D0-45FB-B7D3-82BEB327B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14" y="1917975"/>
            <a:ext cx="5627497" cy="340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如果函数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在闭区间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上连续，在开区间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内具有导数，且在区间端点的函数值相等，即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 = 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，那么在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内至少有一点</a:t>
            </a:r>
            <a:r>
              <a:rPr lang="zh-CN" altLang="en-US" sz="2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&lt;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），使得函数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在该点的导数等于零：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id="{620AC677-86BF-464D-87A8-D7A5302CAA2D}"/>
              </a:ext>
            </a:extLst>
          </p:cNvPr>
          <p:cNvGrpSpPr>
            <a:grpSpLocks/>
          </p:cNvGrpSpPr>
          <p:nvPr/>
        </p:nvGrpSpPr>
        <p:grpSpPr bwMode="auto">
          <a:xfrm>
            <a:off x="6323742" y="2612571"/>
            <a:ext cx="5196444" cy="2623217"/>
            <a:chOff x="1680" y="2900"/>
            <a:chExt cx="2688" cy="1248"/>
          </a:xfrm>
        </p:grpSpPr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E3F821DF-9B24-4091-AF3C-686530F7A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49D98B2C-5499-4C45-8806-99883B0D9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95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66524BBE-2F1B-42A8-AF95-15E8091DE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3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E47B5DEC-2B7E-4E7D-BAE3-42BDFB9A7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3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0402697C-2F32-43BC-BD56-89E2A9CBB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3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576BEB16-26D4-41EB-BCDA-AABDEAA7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112"/>
              <a:ext cx="1392" cy="474"/>
            </a:xfrm>
            <a:custGeom>
              <a:avLst/>
              <a:gdLst>
                <a:gd name="T0" fmla="*/ 0 w 1392"/>
                <a:gd name="T1" fmla="*/ 220 h 474"/>
                <a:gd name="T2" fmla="*/ 96 w 1392"/>
                <a:gd name="T3" fmla="*/ 76 h 474"/>
                <a:gd name="T4" fmla="*/ 240 w 1392"/>
                <a:gd name="T5" fmla="*/ 4 h 474"/>
                <a:gd name="T6" fmla="*/ 372 w 1392"/>
                <a:gd name="T7" fmla="*/ 52 h 474"/>
                <a:gd name="T8" fmla="*/ 468 w 1392"/>
                <a:gd name="T9" fmla="*/ 124 h 474"/>
                <a:gd name="T10" fmla="*/ 528 w 1392"/>
                <a:gd name="T11" fmla="*/ 232 h 474"/>
                <a:gd name="T12" fmla="*/ 624 w 1392"/>
                <a:gd name="T13" fmla="*/ 364 h 474"/>
                <a:gd name="T14" fmla="*/ 912 w 1392"/>
                <a:gd name="T15" fmla="*/ 460 h 474"/>
                <a:gd name="T16" fmla="*/ 1128 w 1392"/>
                <a:gd name="T17" fmla="*/ 448 h 474"/>
                <a:gd name="T18" fmla="*/ 1296 w 1392"/>
                <a:gd name="T19" fmla="*/ 364 h 474"/>
                <a:gd name="T20" fmla="*/ 1392 w 1392"/>
                <a:gd name="T21" fmla="*/ 22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2" h="474">
                  <a:moveTo>
                    <a:pt x="0" y="220"/>
                  </a:moveTo>
                  <a:cubicBezTo>
                    <a:pt x="32" y="164"/>
                    <a:pt x="56" y="112"/>
                    <a:pt x="96" y="76"/>
                  </a:cubicBezTo>
                  <a:cubicBezTo>
                    <a:pt x="136" y="40"/>
                    <a:pt x="194" y="8"/>
                    <a:pt x="240" y="4"/>
                  </a:cubicBezTo>
                  <a:cubicBezTo>
                    <a:pt x="286" y="0"/>
                    <a:pt x="334" y="32"/>
                    <a:pt x="372" y="52"/>
                  </a:cubicBezTo>
                  <a:cubicBezTo>
                    <a:pt x="410" y="72"/>
                    <a:pt x="442" y="94"/>
                    <a:pt x="468" y="124"/>
                  </a:cubicBezTo>
                  <a:cubicBezTo>
                    <a:pt x="494" y="154"/>
                    <a:pt x="502" y="192"/>
                    <a:pt x="528" y="232"/>
                  </a:cubicBezTo>
                  <a:cubicBezTo>
                    <a:pt x="554" y="272"/>
                    <a:pt x="560" y="326"/>
                    <a:pt x="624" y="364"/>
                  </a:cubicBezTo>
                  <a:cubicBezTo>
                    <a:pt x="688" y="402"/>
                    <a:pt x="828" y="446"/>
                    <a:pt x="912" y="460"/>
                  </a:cubicBezTo>
                  <a:cubicBezTo>
                    <a:pt x="996" y="474"/>
                    <a:pt x="1064" y="464"/>
                    <a:pt x="1128" y="448"/>
                  </a:cubicBezTo>
                  <a:cubicBezTo>
                    <a:pt x="1192" y="432"/>
                    <a:pt x="1252" y="402"/>
                    <a:pt x="1296" y="364"/>
                  </a:cubicBezTo>
                  <a:cubicBezTo>
                    <a:pt x="1340" y="326"/>
                    <a:pt x="1364" y="272"/>
                    <a:pt x="1392" y="22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939A3BA1-3EDE-4AA5-AD60-3AEBA685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A3D7D1A6-1537-4C7A-BF21-E9F47785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1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371CCAA2-92E7-45E0-BE2F-039E9FE1D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3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C86542E-570F-41ED-8F2F-609DBF781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23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" name="Text Box 31">
              <a:extLst>
                <a:ext uri="{FF2B5EF4-FFF2-40B4-BE49-F238E27FC236}">
                  <a16:creationId xmlns:a16="http://schemas.microsoft.com/office/drawing/2014/main" id="{B59F103F-7805-44B5-97A8-5D7FBDE5C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90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D0EB2F1B-D66E-42B3-AFE1-C3FB2C69A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917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6CF8318-7910-4569-9A00-22E1DD8C3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917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1" name="Text Box 34">
              <a:extLst>
                <a:ext uri="{FF2B5EF4-FFF2-40B4-BE49-F238E27FC236}">
                  <a16:creationId xmlns:a16="http://schemas.microsoft.com/office/drawing/2014/main" id="{2797FBD6-B97A-47C1-860F-91207CE8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0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1E8ECDDB-F7D3-4E69-88F4-0649F4D9E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917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BE372E66-BC97-479F-AA18-31947440D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917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</a:t>
              </a:r>
              <a:endParaRPr lang="en-US" altLang="zh-CN" sz="18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38">
                <a:extLst>
                  <a:ext uri="{FF2B5EF4-FFF2-40B4-BE49-F238E27FC236}">
                    <a16:creationId xmlns:a16="http://schemas.microsoft.com/office/drawing/2014/main" id="{B1C1864C-B7FB-4FB0-98A7-511AC63D1485}"/>
                  </a:ext>
                </a:extLst>
              </p:cNvPr>
              <p:cNvSpPr txBox="1"/>
              <p:nvPr/>
            </p:nvSpPr>
            <p:spPr bwMode="auto">
              <a:xfrm>
                <a:off x="3770135" y="4774661"/>
                <a:ext cx="1704955" cy="6313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Object 38">
                <a:extLst>
                  <a:ext uri="{FF2B5EF4-FFF2-40B4-BE49-F238E27FC236}">
                    <a16:creationId xmlns:a16="http://schemas.microsoft.com/office/drawing/2014/main" id="{B1C1864C-B7FB-4FB0-98A7-511AC63D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0135" y="4774661"/>
                <a:ext cx="1704955" cy="631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40">
            <a:extLst>
              <a:ext uri="{FF2B5EF4-FFF2-40B4-BE49-F238E27FC236}">
                <a16:creationId xmlns:a16="http://schemas.microsoft.com/office/drawing/2014/main" id="{7D68CD08-E5CF-4876-931F-2DB24F029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817" y="1078973"/>
            <a:ext cx="26551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罗尔</a:t>
            </a:r>
            <a:r>
              <a:rPr lang="en-US" altLang="zh-CN" sz="2800" b="1" dirty="0">
                <a:solidFill>
                  <a:schemeClr val="tx1"/>
                </a:solidFill>
              </a:rPr>
              <a:t>(Rolle)</a:t>
            </a:r>
            <a:r>
              <a:rPr lang="zh-CN" altLang="en-US" sz="2800" b="1" dirty="0">
                <a:solidFill>
                  <a:schemeClr val="tx1"/>
                </a:solidFill>
              </a:rPr>
              <a:t>定理</a:t>
            </a:r>
          </a:p>
        </p:txBody>
      </p:sp>
      <p:sp>
        <p:nvSpPr>
          <p:cNvPr id="30" name="AutoShape 41">
            <a:hlinkClick r:id="rId3" action="ppaction://hlinksldjump"/>
            <a:extLst>
              <a:ext uri="{FF2B5EF4-FFF2-40B4-BE49-F238E27FC236}">
                <a16:creationId xmlns:a16="http://schemas.microsoft.com/office/drawing/2014/main" id="{9B748531-74C2-4FB4-9ACD-CE162A7D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869" y="5788598"/>
            <a:ext cx="931320" cy="387264"/>
          </a:xfrm>
          <a:prstGeom prst="actionButtonRetur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5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E0E8-360C-440A-BD03-B5551307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插值法的定义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14A5EA-1884-4542-9D07-3B7F39FFB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上有定义，且在已知点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上的值为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，若存在简单函数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成立，就称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插值函数</a:t>
                </a:r>
                <a:r>
                  <a:rPr lang="zh-CN" altLang="en-US" dirty="0"/>
                  <a:t>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插值节点</a:t>
                </a:r>
                <a:r>
                  <a:rPr lang="zh-CN" altLang="en-US" dirty="0"/>
                  <a:t>，包含插值节点的区间称为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插值区间</a:t>
                </a:r>
                <a:r>
                  <a:rPr lang="zh-CN" altLang="en-US" dirty="0"/>
                  <a:t>，求插值函数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的方法称为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插值法。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14A5EA-1884-4542-9D07-3B7F39FFB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59B67-59C6-4AF9-A0A0-364BCCC91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655"/>
                <a:ext cx="10515600" cy="5096308"/>
              </a:xfrm>
            </p:spPr>
            <p:txBody>
              <a:bodyPr/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是次数不超过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代数多项式，即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是实数，就称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插值多项式</a:t>
                </a:r>
                <a:r>
                  <a:rPr lang="zh-CN" altLang="en-US" dirty="0"/>
                  <a:t>，相应的插值法称为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多项式插值。</a:t>
                </a:r>
                <a:r>
                  <a:rPr lang="zh-CN" altLang="en-US" dirty="0"/>
                  <a:t>这只是多项式的一种表示形式，实际上还有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其他的形式</a:t>
                </a:r>
                <a:r>
                  <a:rPr lang="zh-CN" altLang="en-US" dirty="0"/>
                  <a:t>，回想中学学过的直线的表示形式。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楷体_GB2312" panose="0201060903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楷体_GB2312" panose="02010609030101010101" pitchFamily="49" charset="-122"/>
                  </a:rPr>
                  <a:t>为分段多项式，就是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_GB2312" panose="02010609030101010101" pitchFamily="49" charset="-122"/>
                  </a:rPr>
                  <a:t>分段插值</a:t>
                </a:r>
                <a:r>
                  <a:rPr lang="zh-CN" altLang="en-US" sz="2800" dirty="0">
                    <a:latin typeface="楷体_GB2312" panose="02010609030101010101" pitchFamily="49" charset="-122"/>
                  </a:rPr>
                  <a:t>。若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楷体_GB2312" panose="02010609030101010101" pitchFamily="49" charset="-122"/>
                  </a:rPr>
                  <a:t>为三角多项式，就称为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_GB2312" panose="02010609030101010101" pitchFamily="49" charset="-122"/>
                  </a:rPr>
                  <a:t>三角插值。</a:t>
                </a:r>
                <a:r>
                  <a:rPr lang="zh-CN" altLang="en-US" sz="2800" dirty="0">
                    <a:latin typeface="楷体_GB2312" panose="02010609030101010101" pitchFamily="49" charset="-122"/>
                  </a:rPr>
                  <a:t>这点体现</a:t>
                </a:r>
                <a:r>
                  <a:rPr lang="zh-CN" altLang="en-US" dirty="0">
                    <a:latin typeface="楷体_GB2312" panose="02010609030101010101" pitchFamily="49" charset="-122"/>
                  </a:rPr>
                  <a:t>的是</a:t>
                </a:r>
                <a:r>
                  <a:rPr lang="zh-CN" altLang="en-US" sz="2800" dirty="0">
                    <a:latin typeface="楷体_GB2312" panose="02010609030101010101" pitchFamily="49" charset="-122"/>
                  </a:rPr>
                  <a:t>对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楷体_GB2312" panose="02010609030101010101" pitchFamily="49" charset="-122"/>
                  </a:rPr>
                  <a:t>模型空间的假设</a:t>
                </a:r>
                <a:r>
                  <a:rPr lang="zh-CN" altLang="en-US" sz="2800" dirty="0">
                    <a:latin typeface="楷体_GB2312" panose="02010609030101010101" pitchFamily="49" charset="-122"/>
                  </a:rPr>
                  <a:t>来源。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59B67-59C6-4AF9-A0A0-364BCCC91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655"/>
                <a:ext cx="10515600" cy="5096308"/>
              </a:xfrm>
              <a:blipFill>
                <a:blip r:embed="rId3"/>
                <a:stretch>
                  <a:fillRect l="-1275" t="-203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17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9C45-1430-4C06-B678-05C6F614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本章的研究内容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855840-8853-4063-977B-B61DA6DE0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3803"/>
                <a:ext cx="10515600" cy="42531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根据插值节点求插值多项式，分段插值函数，样条插值函数，并讨论插值多项式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存在唯一性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收敛性</a:t>
                </a:r>
                <a:r>
                  <a:rPr lang="zh-CN" altLang="en-US" dirty="0"/>
                  <a:t>及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误差估计</a:t>
                </a:r>
                <a:r>
                  <a:rPr lang="zh-CN" altLang="en-US" dirty="0"/>
                  <a:t>等。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满足插值条件的多项式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是否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存在</a:t>
                </a:r>
                <a:r>
                  <a:rPr lang="zh-CN" altLang="en-US" dirty="0"/>
                  <a:t>，是否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唯一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514350" indent="-514350">
                  <a:buAutoNum type="arabicPeriod" startAt="2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存在，如何求解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或者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构造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514350" indent="-514350">
                  <a:buAutoNum type="arabicPeriod" startAt="3"/>
                </a:pPr>
                <a:r>
                  <a:rPr lang="zh-CN" altLang="en-US" dirty="0"/>
                  <a:t>一旦求出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，它对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误差</a:t>
                </a:r>
                <a:r>
                  <a:rPr lang="zh-CN" altLang="en-US" dirty="0"/>
                  <a:t>有多大？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855840-8853-4063-977B-B61DA6DE0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3803"/>
                <a:ext cx="10515600" cy="4253160"/>
              </a:xfrm>
              <a:blipFill>
                <a:blip r:embed="rId3"/>
                <a:stretch>
                  <a:fillRect l="-1217" t="-3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63CF7B1-C47A-436B-B602-053C3153CB8B}"/>
              </a:ext>
            </a:extLst>
          </p:cNvPr>
          <p:cNvGrpSpPr/>
          <p:nvPr/>
        </p:nvGrpSpPr>
        <p:grpSpPr>
          <a:xfrm>
            <a:off x="6553224" y="3308111"/>
            <a:ext cx="4526456" cy="3082548"/>
            <a:chOff x="7431994" y="3545611"/>
            <a:chExt cx="4526456" cy="3082548"/>
          </a:xfrm>
        </p:grpSpPr>
        <p:grpSp>
          <p:nvGrpSpPr>
            <p:cNvPr id="4" name="Group 44">
              <a:extLst>
                <a:ext uri="{FF2B5EF4-FFF2-40B4-BE49-F238E27FC236}">
                  <a16:creationId xmlns:a16="http://schemas.microsoft.com/office/drawing/2014/main" id="{EF26172F-BA40-4165-98FC-B0B922059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1994" y="3545611"/>
              <a:ext cx="4526456" cy="3082548"/>
              <a:chOff x="1392" y="1728"/>
              <a:chExt cx="2928" cy="2491"/>
            </a:xfrm>
          </p:grpSpPr>
          <p:pic>
            <p:nvPicPr>
              <p:cNvPr id="5" name="Picture 40">
                <a:extLst>
                  <a:ext uri="{FF2B5EF4-FFF2-40B4-BE49-F238E27FC236}">
                    <a16:creationId xmlns:a16="http://schemas.microsoft.com/office/drawing/2014/main" id="{6E71919C-86B6-4BC7-993F-DFEAEDEBD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1728"/>
                <a:ext cx="2928" cy="2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 Box 41">
                <a:extLst>
                  <a:ext uri="{FF2B5EF4-FFF2-40B4-BE49-F238E27FC236}">
                    <a16:creationId xmlns:a16="http://schemas.microsoft.com/office/drawing/2014/main" id="{FCC74303-BEAA-4D7E-A50F-55FB09FA81C9}"/>
                  </a:ext>
                </a:extLst>
              </p:cNvPr>
              <p:cNvSpPr txBox="1">
                <a:spLocks noChangeArrowheads="1"/>
              </p:cNvSpPr>
              <p:nvPr/>
            </p:nvSpPr>
            <p:spPr bwMode="ltGray">
              <a:xfrm>
                <a:off x="2456" y="3846"/>
                <a:ext cx="530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图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2-1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7FFFFC1C-F985-4553-9AEE-0FE9C54B75B6}"/>
                </a:ext>
              </a:extLst>
            </p:cNvPr>
            <p:cNvSpPr/>
            <p:nvPr/>
          </p:nvSpPr>
          <p:spPr>
            <a:xfrm rot="16200000">
              <a:off x="9120666" y="4871151"/>
              <a:ext cx="188573" cy="2589418"/>
            </a:xfrm>
            <a:prstGeom prst="leftBrac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77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94819-3878-4157-98CB-3C6B1AD6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插值多项式的存在唯一性定理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5B589-5F12-412E-A28D-3A5D7119F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6290"/>
                <a:ext cx="10515600" cy="467201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代表所有次数不超过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的多项式集合，于是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所谓差值多项式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存在且唯一，就是指在集合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有且只有一个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满足插值条件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由插值条件可得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这是一个关于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n+1</a:t>
                </a:r>
                <a:r>
                  <a:rPr lang="zh-CN" altLang="en-US" dirty="0"/>
                  <a:t>元线性方程组。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5B589-5F12-412E-A28D-3A5D7119F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6290"/>
                <a:ext cx="10515600" cy="4672016"/>
              </a:xfrm>
              <a:blipFill>
                <a:blip r:embed="rId3"/>
                <a:stretch>
                  <a:fillRect l="-1217" t="-2350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B2C66798-826D-47B9-8300-77F6F310282D}"/>
              </a:ext>
            </a:extLst>
          </p:cNvPr>
          <p:cNvGrpSpPr/>
          <p:nvPr/>
        </p:nvGrpSpPr>
        <p:grpSpPr>
          <a:xfrm>
            <a:off x="3156259" y="4051455"/>
            <a:ext cx="4788333" cy="1516312"/>
            <a:chOff x="3156259" y="4300835"/>
            <a:chExt cx="4788333" cy="1516312"/>
          </a:xfrm>
        </p:grpSpPr>
        <p:grpSp>
          <p:nvGrpSpPr>
            <p:cNvPr id="4" name="Group 33">
              <a:extLst>
                <a:ext uri="{FF2B5EF4-FFF2-40B4-BE49-F238E27FC236}">
                  <a16:creationId xmlns:a16="http://schemas.microsoft.com/office/drawing/2014/main" id="{B393156A-6CB2-4EC0-9240-25880388A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259" y="4772572"/>
              <a:ext cx="4788333" cy="1044575"/>
              <a:chOff x="1486" y="1956"/>
              <a:chExt cx="2777" cy="658"/>
            </a:xfrm>
          </p:grpSpPr>
          <p:sp>
            <p:nvSpPr>
              <p:cNvPr id="5" name="Rectangle 17">
                <a:extLst>
                  <a:ext uri="{FF2B5EF4-FFF2-40B4-BE49-F238E27FC236}">
                    <a16:creationId xmlns:a16="http://schemas.microsoft.com/office/drawing/2014/main" id="{71A46793-3457-43E4-90C7-6668B15FE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" y="1956"/>
                <a:ext cx="67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…</a:t>
                </a:r>
                <a:r>
                  <a:rPr lang="en-US" altLang="zh-CN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…</a:t>
                </a:r>
                <a:endParaRPr lang="en-US" altLang="zh-CN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" name="Object 19">
                <a:extLst>
                  <a:ext uri="{FF2B5EF4-FFF2-40B4-BE49-F238E27FC236}">
                    <a16:creationId xmlns:a16="http://schemas.microsoft.com/office/drawing/2014/main" id="{17062489-A032-48C3-A687-E45F68447F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6" y="2244"/>
              <a:ext cx="2777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47974" imgH="228741" progId="Equation.3">
                      <p:embed/>
                    </p:oleObj>
                  </mc:Choice>
                  <mc:Fallback>
                    <p:oleObj name="Equation" r:id="rId4" imgW="2047974" imgH="228741" progId="Equation.3">
                      <p:embed/>
                      <p:pic>
                        <p:nvPicPr>
                          <p:cNvPr id="5147" name="Object 19">
                            <a:extLst>
                              <a:ext uri="{FF2B5EF4-FFF2-40B4-BE49-F238E27FC236}">
                                <a16:creationId xmlns:a16="http://schemas.microsoft.com/office/drawing/2014/main" id="{BBCE3A91-3DB7-4BC9-8E2E-2916867E176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6" y="2244"/>
                            <a:ext cx="2777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Object 16">
              <a:extLst>
                <a:ext uri="{FF2B5EF4-FFF2-40B4-BE49-F238E27FC236}">
                  <a16:creationId xmlns:a16="http://schemas.microsoft.com/office/drawing/2014/main" id="{0EDAEBE6-FB74-40B9-988E-B951ED84B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076644"/>
                </p:ext>
              </p:extLst>
            </p:nvPr>
          </p:nvGraphicFramePr>
          <p:xfrm>
            <a:off x="3156259" y="4300835"/>
            <a:ext cx="4641850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09636" imgH="228741" progId="Equation.3">
                    <p:embed/>
                  </p:oleObj>
                </mc:Choice>
                <mc:Fallback>
                  <p:oleObj name="公式" r:id="rId6" imgW="2009636" imgH="228741" progId="Equation.3">
                    <p:embed/>
                    <p:pic>
                      <p:nvPicPr>
                        <p:cNvPr id="69648" name="Object 16">
                          <a:extLst>
                            <a:ext uri="{FF2B5EF4-FFF2-40B4-BE49-F238E27FC236}">
                              <a16:creationId xmlns:a16="http://schemas.microsoft.com/office/drawing/2014/main" id="{C0484DC4-622D-4A2C-BE46-4BE0ECE23D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259" y="4300835"/>
                          <a:ext cx="4641850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左大括号 9">
            <a:extLst>
              <a:ext uri="{FF2B5EF4-FFF2-40B4-BE49-F238E27FC236}">
                <a16:creationId xmlns:a16="http://schemas.microsoft.com/office/drawing/2014/main" id="{21A06BF4-B4DC-4438-9826-E2AF773DF59F}"/>
              </a:ext>
            </a:extLst>
          </p:cNvPr>
          <p:cNvSpPr/>
          <p:nvPr/>
        </p:nvSpPr>
        <p:spPr>
          <a:xfrm>
            <a:off x="2933206" y="4286993"/>
            <a:ext cx="211178" cy="1128156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8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4242D-31A1-42E4-90A7-61D13D727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0026"/>
                <a:ext cx="10515600" cy="574765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要证明插值多项式的存在唯一性，只要证明上述方程组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存在唯一解</a:t>
                </a:r>
                <a:r>
                  <a:rPr lang="zh-CN" altLang="en-US" dirty="0"/>
                  <a:t>，也就是证明方程组的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系数行列式的值不为零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系数行列式为：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en-US" altLang="zh-CN" dirty="0" err="1"/>
                  <a:t>Vandermond</a:t>
                </a:r>
                <a:r>
                  <a:rPr lang="zh-CN" altLang="en-US" dirty="0"/>
                  <a:t>行列式。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利用行列式的性质可得 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于是</a:t>
                </a:r>
                <a:r>
                  <a:rPr lang="en-US" altLang="zh-CN" dirty="0" err="1"/>
                  <a:t>Vandermond</a:t>
                </a:r>
                <a:r>
                  <a:rPr lang="zh-CN" altLang="en-US" dirty="0"/>
                  <a:t>行列式不等于零。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             </a:t>
                </a:r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4242D-31A1-42E4-90A7-61D13D727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0026"/>
                <a:ext cx="10515600" cy="5747657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8">
            <a:extLst>
              <a:ext uri="{FF2B5EF4-FFF2-40B4-BE49-F238E27FC236}">
                <a16:creationId xmlns:a16="http://schemas.microsoft.com/office/drawing/2014/main" id="{79C81445-565E-4270-94CD-1D5D849DC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83116"/>
              </p:ext>
            </p:extLst>
          </p:nvPr>
        </p:nvGraphicFramePr>
        <p:xfrm>
          <a:off x="3724056" y="1686651"/>
          <a:ext cx="491013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906" imgH="943098" progId="Equation.3">
                  <p:embed/>
                </p:oleObj>
              </mc:Choice>
              <mc:Fallback>
                <p:oleObj name="Equation" r:id="rId3" imgW="2590906" imgH="943098" progId="Equation.3">
                  <p:embed/>
                  <p:pic>
                    <p:nvPicPr>
                      <p:cNvPr id="6155" name="Object 28">
                        <a:extLst>
                          <a:ext uri="{FF2B5EF4-FFF2-40B4-BE49-F238E27FC236}">
                            <a16:creationId xmlns:a16="http://schemas.microsoft.com/office/drawing/2014/main" id="{3858FAA7-03CB-443E-842F-26E977DAC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056" y="1686651"/>
                        <a:ext cx="4910138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28B284-9D16-4159-87CE-352C83F2B73C}"/>
              </a:ext>
            </a:extLst>
          </p:cNvPr>
          <p:cNvSpPr txBox="1"/>
          <p:nvPr/>
        </p:nvSpPr>
        <p:spPr>
          <a:xfrm>
            <a:off x="1187533" y="6091338"/>
            <a:ext cx="827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因此由插值条件决定的</a:t>
            </a:r>
            <a:r>
              <a:rPr lang="en-US" altLang="zh-CN" sz="28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00B050"/>
                </a:solidFill>
              </a:rPr>
              <a:t>次插值多项式存在唯一解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74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5D1AACE-BC5E-4DA0-998D-7D9E28FB1C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sz="4400" dirty="0">
                    <a:solidFill>
                      <a:srgbClr val="00B050"/>
                    </a:solidFill>
                  </a:rPr>
                  <a:t>定理</a:t>
                </a:r>
                <a:r>
                  <a:rPr lang="en-US" altLang="zh-CN" sz="4400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sz="4400" dirty="0">
                    <a:solidFill>
                      <a:srgbClr val="00B050"/>
                    </a:solidFill>
                  </a:rPr>
                  <a:t>：</a:t>
                </a:r>
                <a:r>
                  <a:rPr lang="zh-CN" altLang="en-US" sz="4400" dirty="0"/>
                  <a:t>满足条件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4400" dirty="0"/>
                  <a:t>的次数不超过 </a:t>
                </a:r>
                <a:r>
                  <a:rPr lang="en-US" altLang="zh-CN" sz="4400" i="1" dirty="0"/>
                  <a:t>n</a:t>
                </a:r>
                <a:r>
                  <a:rPr lang="zh-CN" altLang="en-US" sz="4400" dirty="0"/>
                  <a:t>的插值多项式是存在唯一的。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5D1AACE-BC5E-4DA0-998D-7D9E28FB1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7834" b="-1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481D2-010A-4143-8C77-94FC15CC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97" y="2168165"/>
            <a:ext cx="9540834" cy="40087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若不将多项式次数限制为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zh-CN" altLang="en-US" sz="3200" dirty="0"/>
              <a:t>，则插值多项式不唯一。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例如                                               也是一个插值多项式，其中          可以是任意多项式。</a:t>
            </a:r>
          </a:p>
          <a:p>
            <a:pPr marL="1371600" lvl="3" indent="0">
              <a:buNone/>
            </a:pPr>
            <a:endParaRPr lang="zh-CN" altLang="en-US" dirty="0"/>
          </a:p>
        </p:txBody>
      </p:sp>
      <p:graphicFrame>
        <p:nvGraphicFramePr>
          <p:cNvPr id="5" name="Object 26">
            <a:extLst>
              <a:ext uri="{FF2B5EF4-FFF2-40B4-BE49-F238E27FC236}">
                <a16:creationId xmlns:a16="http://schemas.microsoft.com/office/drawing/2014/main" id="{CA2465AF-139F-4F20-9279-E70C1CC6B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72964"/>
              </p:ext>
            </p:extLst>
          </p:nvPr>
        </p:nvGraphicFramePr>
        <p:xfrm>
          <a:off x="3756876" y="4043914"/>
          <a:ext cx="402619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97" imgH="419217" progId="Equation.3">
                  <p:embed/>
                </p:oleObj>
              </mc:Choice>
              <mc:Fallback>
                <p:oleObj name="Equation" r:id="rId4" imgW="1866997" imgH="419217" progId="Equation.3">
                  <p:embed/>
                  <p:pic>
                    <p:nvPicPr>
                      <p:cNvPr id="7183" name="Object 26">
                        <a:extLst>
                          <a:ext uri="{FF2B5EF4-FFF2-40B4-BE49-F238E27FC236}">
                            <a16:creationId xmlns:a16="http://schemas.microsoft.com/office/drawing/2014/main" id="{BACEE779-C17A-4AAE-AD95-424DDEEB4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876" y="4043914"/>
                        <a:ext cx="402619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>
            <a:extLst>
              <a:ext uri="{FF2B5EF4-FFF2-40B4-BE49-F238E27FC236}">
                <a16:creationId xmlns:a16="http://schemas.microsoft.com/office/drawing/2014/main" id="{78DDB2F1-BEE5-42DA-8460-7F9638C9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42341"/>
              </p:ext>
            </p:extLst>
          </p:nvPr>
        </p:nvGraphicFramePr>
        <p:xfrm>
          <a:off x="3544779" y="4970189"/>
          <a:ext cx="849088" cy="47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203024" progId="Equation.3">
                  <p:embed/>
                </p:oleObj>
              </mc:Choice>
              <mc:Fallback>
                <p:oleObj name="Equation" r:id="rId6" imgW="355292" imgH="203024" progId="Equation.3">
                  <p:embed/>
                  <p:pic>
                    <p:nvPicPr>
                      <p:cNvPr id="7184" name="Object 27">
                        <a:extLst>
                          <a:ext uri="{FF2B5EF4-FFF2-40B4-BE49-F238E27FC236}">
                            <a16:creationId xmlns:a16="http://schemas.microsoft.com/office/drawing/2014/main" id="{FC997061-A3BB-49D5-9171-D7AACCDF3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779" y="4970189"/>
                        <a:ext cx="849088" cy="470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CA9D8A-23D0-483C-A9B0-7C2E188B92CD}"/>
              </a:ext>
            </a:extLst>
          </p:cNvPr>
          <p:cNvSpPr/>
          <p:nvPr/>
        </p:nvSpPr>
        <p:spPr>
          <a:xfrm>
            <a:off x="1626919" y="3429000"/>
            <a:ext cx="9540834" cy="223553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E12AC6-9131-47AF-AE6D-77C9653D6F44}"/>
              </a:ext>
            </a:extLst>
          </p:cNvPr>
          <p:cNvSpPr txBox="1"/>
          <p:nvPr/>
        </p:nvSpPr>
        <p:spPr>
          <a:xfrm>
            <a:off x="899743" y="301885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615477630"/>
      </p:ext>
    </p:extLst>
  </p:cSld>
  <p:clrMapOvr>
    <a:masterClrMapping/>
  </p:clrMapOvr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1283</TotalTime>
  <Words>3171</Words>
  <Application>Microsoft Office PowerPoint</Application>
  <PresentationFormat>宽屏</PresentationFormat>
  <Paragraphs>324</Paragraphs>
  <Slides>36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楷体_GB2312</vt:lpstr>
      <vt:lpstr>宋体</vt:lpstr>
      <vt:lpstr>Arial</vt:lpstr>
      <vt:lpstr>Cambria Math</vt:lpstr>
      <vt:lpstr>Candara</vt:lpstr>
      <vt:lpstr>Times New Roman</vt:lpstr>
      <vt:lpstr>Wingdings</vt:lpstr>
      <vt:lpstr>nchu</vt:lpstr>
      <vt:lpstr>Equation</vt:lpstr>
      <vt:lpstr>公式</vt:lpstr>
      <vt:lpstr>第二章 插值</vt:lpstr>
      <vt:lpstr>2.1 插值问题的提出</vt:lpstr>
      <vt:lpstr>PowerPoint 演示文稿</vt:lpstr>
      <vt:lpstr>2.1.1 插值法的定义</vt:lpstr>
      <vt:lpstr>PowerPoint 演示文稿</vt:lpstr>
      <vt:lpstr>本章的研究内容</vt:lpstr>
      <vt:lpstr>2.1.2 插值多项式的存在唯一性定理</vt:lpstr>
      <vt:lpstr>PowerPoint 演示文稿</vt:lpstr>
      <vt:lpstr>定理1：满足条件P(x_i )=y_i,i=0,1,…,n的次数不超过 n的插值多项式是存在唯一的。</vt:lpstr>
      <vt:lpstr>待定系数法：</vt:lpstr>
      <vt:lpstr>PowerPoint 演示文稿</vt:lpstr>
      <vt:lpstr>PowerPoint 演示文稿</vt:lpstr>
      <vt:lpstr>PowerPoint 演示文稿</vt:lpstr>
      <vt:lpstr>2.2 拉格朗日插值</vt:lpstr>
      <vt:lpstr>2.2.1   线性插值与抛物插值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2.2.2   拉格朗日插值多项式 </vt:lpstr>
      <vt:lpstr>PowerPoint 演示文稿</vt:lpstr>
      <vt:lpstr>PowerPoint 演示文稿</vt:lpstr>
      <vt:lpstr>PowerPoint 演示文稿</vt:lpstr>
      <vt:lpstr>2.2.3   插值余项与误差估计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插值</dc:title>
  <dc:creator>刘 彬</dc:creator>
  <cp:lastModifiedBy>刘 彬</cp:lastModifiedBy>
  <cp:revision>148</cp:revision>
  <dcterms:created xsi:type="dcterms:W3CDTF">2021-09-23T00:57:19Z</dcterms:created>
  <dcterms:modified xsi:type="dcterms:W3CDTF">2021-09-25T04:38:31Z</dcterms:modified>
</cp:coreProperties>
</file>