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4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58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32339-8BC1-4DC3-96FE-C1BCC3F488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CF256-8FB8-4231-86CD-EB5797549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3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CF256-8FB8-4231-86CD-EB5797549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2DBF-3812-4FC6-BDF3-D1436664F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142839-9891-42DC-9B1C-2D1F40E0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D5183-75C2-4A93-B3EC-AEA44F0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D842B-5AC0-4C2D-B110-D4DEA3C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0C7-BC32-488F-A63C-1E16ED02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3379E-FE22-4E9B-902C-14E223C2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41989"/>
            <a:ext cx="3058557" cy="8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69EA-EF71-41C8-9EC6-3F35AEEE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FD7D5-CF6A-49DA-BC9E-3B026C0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6038-914C-4C5E-98D2-B2C91E6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8C93-E082-4D60-8A24-C38619B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97893-10C1-485C-BA97-954B165F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05800C-59DA-4F57-89E8-C81640C77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F03C9-4EC1-4B16-9571-F8AAEA00B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C72E-9D96-4111-B446-A72E4DB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7D6C6-D170-4517-885F-A2B7C59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F5F-4C1D-415D-B106-2EDF1636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2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29B1A-1350-4817-9FA8-32D30A0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62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8BE9C-B821-4D65-8A23-13EFEF51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5"/>
            <a:ext cx="10515600" cy="4008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DB3C5-929E-4EBA-9C9F-84A2776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AFCE4-5A3B-4B2B-8283-14D1FA8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5AD35-1E2A-4B44-8222-1EC3101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DF06FE-055A-4EE8-9237-27EB7D49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41990"/>
            <a:ext cx="2962098" cy="7969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8061C0-AAD8-44BA-A8C5-84CAF2465D34}"/>
              </a:ext>
            </a:extLst>
          </p:cNvPr>
          <p:cNvSpPr txBox="1"/>
          <p:nvPr userDrawn="1"/>
        </p:nvSpPr>
        <p:spPr>
          <a:xfrm>
            <a:off x="5465058" y="1246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4DA9EE-AF84-47EC-BC5A-DF3C5A8C283B}"/>
              </a:ext>
            </a:extLst>
          </p:cNvPr>
          <p:cNvSpPr txBox="1"/>
          <p:nvPr userDrawn="1"/>
        </p:nvSpPr>
        <p:spPr>
          <a:xfrm>
            <a:off x="9805316" y="124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数值分析</a:t>
            </a:r>
          </a:p>
        </p:txBody>
      </p:sp>
    </p:spTree>
    <p:extLst>
      <p:ext uri="{BB962C8B-B14F-4D97-AF65-F5344CB8AC3E}">
        <p14:creationId xmlns:p14="http://schemas.microsoft.com/office/powerpoint/2010/main" val="2553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9431A-B590-42A3-B15F-09279F06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C61E7-F6D0-4B38-B81B-D2DE4169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C522-A901-499F-8977-F670ADC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D3509-6DF4-43F8-966B-2196830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F6A1D-F0A6-45E2-9E83-74C5569E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CAC4-4268-41AC-9384-A78080E2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E196-5F92-4FC6-97A4-E4195612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64469"/>
            <a:ext cx="5181600" cy="41124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46885-175E-4453-A352-E1653D27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4469"/>
            <a:ext cx="5181600" cy="41124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B7094-3FE5-4C3C-AF6D-2C78413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68FCF-A011-4BE6-BE98-0D155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965-8FCD-4F70-8877-B7A804DE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477DE5-F87D-4D43-980A-9500A472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" y="41990"/>
            <a:ext cx="2662631" cy="7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806E-400E-4E71-9B18-7790BDAE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3C3AA-8BA2-4999-A133-4120779B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B2157-C1D7-4286-848F-42E0F1D6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8C954-CE01-42B7-9FF7-2E179D2F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4F93-339D-46EC-9B66-A31B48E3A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4528D-0BAF-45F2-B50F-0B58C6D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F9539-258F-4F9A-A928-17350576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BE1C8-412B-4BE8-AFEB-A6A24F5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748DB-093C-4893-9A4E-3B854677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30E34-BA4E-4F5E-8A75-DFD6687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0D7C-8973-4217-A125-E86C13CC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A97FA-C3F3-4EC2-A207-04FF8E0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7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9369B3-9FFA-4317-B401-887D9B4D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66141-B2AD-4A60-8B04-5218E45A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29C4-8C12-46F4-BD62-025619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3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5DBB-36B7-47EF-AE5E-A684613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C8FBF-2F9B-48A9-A4E5-4072FE1A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57C7E-4E42-41C1-8696-164DF4AA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7352-BB59-4F0F-8D65-574F83A7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5948-2A42-4821-B989-42262BF8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C4048-85F7-4E1E-B2A4-C0FDD1C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59C2-3E08-4191-A0C2-D305BBE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1D5B-E879-46C3-BC58-4C1845CB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6C49-7530-4F23-A7CD-DC575AEF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B3F1C-CB5C-48BD-823C-B7B75D9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83B2F-8D75-4289-8C6F-A8D471C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27D4-0ECC-4693-9E45-3687658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4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3FA9-2229-40F9-8E11-0BC26B5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A3287-0EE0-4A27-9E21-934A90B2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E93AF-05D5-4C9C-ADFC-BD5B1BE0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B1C9-2FC1-4820-A8A4-7D011E055FF1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63D8-EA5C-4BE4-946F-99227E4D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0FB24-5318-458F-9843-B149CAD65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5014-6082-4851-8B06-61D427B4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1260-A3BB-480B-967C-019997A4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牛顿插值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1F0B10-462A-4E97-B309-46AEF6030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9600"/>
                <a:ext cx="10515600" cy="4297363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利用插值基函数很容易得到拉格朗日插值多项式，公式结构紧凑，在理论分析中甚为方便，但当插值节点增减时全部插值基函数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均要随之变化，整个公式也将发生变化。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为了克服这一缺点，可把插值多项式表示为如下便于计算的形式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          +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为待定系数，可由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个插值条件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 , (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确定。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sz="28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zh-CN" altLang="en-US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1F0B10-462A-4E97-B309-46AEF6030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9600"/>
                <a:ext cx="10515600" cy="4297363"/>
              </a:xfrm>
              <a:blipFill>
                <a:blip r:embed="rId3"/>
                <a:stretch>
                  <a:fillRect l="-1043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092">
                <a:extLst>
                  <a:ext uri="{FF2B5EF4-FFF2-40B4-BE49-F238E27FC236}">
                    <a16:creationId xmlns:a16="http://schemas.microsoft.com/office/drawing/2014/main" id="{B11471B4-24BF-4313-BB8C-C2DFEA35DFCF}"/>
                  </a:ext>
                </a:extLst>
              </p:cNvPr>
              <p:cNvSpPr txBox="1"/>
              <p:nvPr/>
            </p:nvSpPr>
            <p:spPr bwMode="auto">
              <a:xfrm>
                <a:off x="2583188" y="5643721"/>
                <a:ext cx="5257792" cy="10664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Object 2092">
                <a:extLst>
                  <a:ext uri="{FF2B5EF4-FFF2-40B4-BE49-F238E27FC236}">
                    <a16:creationId xmlns:a16="http://schemas.microsoft.com/office/drawing/2014/main" id="{B11471B4-24BF-4313-BB8C-C2DFEA35D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3188" y="5643721"/>
                <a:ext cx="5257792" cy="1066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057">
            <a:extLst>
              <a:ext uri="{FF2B5EF4-FFF2-40B4-BE49-F238E27FC236}">
                <a16:creationId xmlns:a16="http://schemas.microsoft.com/office/drawing/2014/main" id="{BE1BA11F-0E0D-4F3A-B457-B9728C0C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980" y="5643721"/>
            <a:ext cx="1979613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楷体_GB2312" panose="02010609030101010101" pitchFamily="49" charset="-122"/>
              </a:rPr>
              <a:t>（点斜式）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CB9BED94-02D9-4313-92EC-5E2D57EC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0593" y="3524508"/>
            <a:ext cx="1281120" cy="67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3.1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9479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024008-1E56-4715-A0AA-2326225FD1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  </a:t>
                </a:r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的函数表（见表</a:t>
                </a:r>
                <a:r>
                  <a:rPr lang="en-US" altLang="zh-CN" dirty="0"/>
                  <a:t>2-2</a:t>
                </a:r>
                <a:r>
                  <a:rPr lang="zh-CN" altLang="en-US" dirty="0"/>
                  <a:t>），求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次牛顿插值多项式，并由此计算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(0.59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6)</m:t>
                    </m:r>
                  </m:oMath>
                </a14:m>
                <a:r>
                  <a:rPr lang="zh-CN" altLang="en-US" dirty="0"/>
                  <a:t>的近似值。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024008-1E56-4715-A0AA-2326225FD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r="-6899" b="-1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D90D2-CAC0-4FB9-828C-542F9387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解 </a:t>
            </a:r>
            <a:r>
              <a:rPr lang="zh-CN" altLang="en-US" dirty="0"/>
              <a:t>  首先根据给定函数表造出均差表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6121571D-B941-414C-A9F3-227FEA5CC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735318"/>
              </p:ext>
            </p:extLst>
          </p:nvPr>
        </p:nvGraphicFramePr>
        <p:xfrm>
          <a:off x="3014827" y="3292390"/>
          <a:ext cx="7026626" cy="288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2800" imgH="1650960" progId="Equation.3">
                  <p:embed/>
                </p:oleObj>
              </mc:Choice>
              <mc:Fallback>
                <p:oleObj name="Equation" r:id="rId3" imgW="3682800" imgH="1650960" progId="Equation.3">
                  <p:embed/>
                  <p:pic>
                    <p:nvPicPr>
                      <p:cNvPr id="89099" name="Object 11">
                        <a:extLst>
                          <a:ext uri="{FF2B5EF4-FFF2-40B4-BE49-F238E27FC236}">
                            <a16:creationId xmlns:a16="http://schemas.microsoft.com/office/drawing/2014/main" id="{2A684CDF-6DBE-4232-A3E3-2FD704B68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827" y="3292390"/>
                        <a:ext cx="7026626" cy="2884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5D216605-BF6F-4913-B1E2-889F856A3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205" y="2848610"/>
          <a:ext cx="1842154" cy="332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160" imgH="1904760" progId="Equation.3">
                  <p:embed/>
                </p:oleObj>
              </mc:Choice>
              <mc:Fallback>
                <p:oleObj name="Equation" r:id="rId5" imgW="965160" imgH="1904760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:a16="http://schemas.microsoft.com/office/drawing/2014/main" id="{5E06BF30-0888-48D1-B66B-3F0B2296BF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" y="2848610"/>
                        <a:ext cx="1842154" cy="3328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2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D1FE1-1DA7-45C3-AB63-C607888BD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7260"/>
                <a:ext cx="10515600" cy="52397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        从均差表看到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阶均差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近似常数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阶均差近似为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。故取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做近似即可。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 按牛顿插值公式，将数据代入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)=0.41075+1.116(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−0.4)+0.28(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−0.4)(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−0.55)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+0.19733(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−0.4)(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−0.55)(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−0.65)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+0.03134(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−0.4)(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−0.55)(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−0.65)(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−0.8),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于是，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(0.596)≈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(0.596)=0.63192,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截断误差限为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(0.596)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≤3.63×1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D1FE1-1DA7-45C3-AB63-C607888BD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7260"/>
                <a:ext cx="10515600" cy="5239703"/>
              </a:xfrm>
              <a:blipFill>
                <a:blip r:embed="rId2"/>
                <a:stretch>
                  <a:fillRect l="-1217" t="-2095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13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43339-A5EA-4A22-8343-1769033D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差分及其性质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76054-B8FF-4FBD-A00F-66A27C22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实际应用时经常遇到等距节点的情形，这时插值公式可以进一步简化，计算也简单得多。为了得到等距节点的插值公式，先介绍</a:t>
            </a:r>
            <a:r>
              <a:rPr lang="zh-CN" altLang="en-US" dirty="0">
                <a:solidFill>
                  <a:srgbClr val="0000FF"/>
                </a:solidFill>
              </a:rPr>
              <a:t>差分</a:t>
            </a:r>
            <a:r>
              <a:rPr lang="zh-CN" altLang="en-US" dirty="0"/>
              <a:t>的概念。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180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BA165F-9360-418E-A5A4-13320A58E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在等距节点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𝑘h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 (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上的值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已知，这里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为常数，称为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步长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3  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为步长的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一阶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向前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差分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利用一阶向前差分公式可定义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二阶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向前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差分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一般地，可定义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n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阶差分</a:t>
                </a:r>
                <a:r>
                  <a:rPr lang="zh-CN" altLang="en-US" dirty="0"/>
                  <a:t>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BA165F-9360-418E-A5A4-13320A58E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217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17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0AD6D8-D5DE-4947-B004-023C64AE8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7280"/>
                <a:ext cx="10515600" cy="50796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均差与差分的关系。一阶向前差分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一般地，有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由（</a:t>
                </a:r>
                <a:r>
                  <a:rPr lang="en-US" altLang="zh-CN" dirty="0"/>
                  <a:t>3.11</a:t>
                </a:r>
                <a:r>
                  <a:rPr lang="zh-CN" altLang="en-US" dirty="0"/>
                  <a:t>）式以及𝑛阶均差与𝑛阶导数的关系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便可得到𝑛阶差分与𝑛阶导数的关系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0AD6D8-D5DE-4947-B004-023C64AE8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7280"/>
                <a:ext cx="10515600" cy="5079683"/>
              </a:xfrm>
              <a:blipFill>
                <a:blip r:embed="rId2"/>
                <a:stretch>
                  <a:fillRect l="-1217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24">
            <a:extLst>
              <a:ext uri="{FF2B5EF4-FFF2-40B4-BE49-F238E27FC236}">
                <a16:creationId xmlns:a16="http://schemas.microsoft.com/office/drawing/2014/main" id="{F5D03AE8-38A9-4BBF-B4B5-B34FD47B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6788" y="3001963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（</a:t>
            </a:r>
            <a:r>
              <a:rPr lang="en-US" altLang="zh-CN" sz="2400" b="1" dirty="0"/>
              <a:t>3.11</a:t>
            </a:r>
            <a:r>
              <a:rPr lang="zh-CN" altLang="en-US" sz="2400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137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9ED7FE1-B16F-418B-9F21-EDC28C0C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410"/>
            <a:ext cx="10515600" cy="5182553"/>
          </a:xfrm>
        </p:spPr>
        <p:txBody>
          <a:bodyPr/>
          <a:lstStyle/>
          <a:p>
            <a:r>
              <a:rPr lang="zh-CN" altLang="en-US" dirty="0"/>
              <a:t>各阶差分表可由函数表给出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AB65C6-D9A5-466F-8EFB-F863ADB7552D}"/>
              </a:ext>
            </a:extLst>
          </p:cNvPr>
          <p:cNvGrpSpPr/>
          <p:nvPr/>
        </p:nvGrpSpPr>
        <p:grpSpPr>
          <a:xfrm>
            <a:off x="2608897" y="1992285"/>
            <a:ext cx="5837873" cy="2873430"/>
            <a:chOff x="2608897" y="1992285"/>
            <a:chExt cx="5837873" cy="287343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D43E742-DF1F-4FB8-9D3F-EE5FC01B1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897" y="1992285"/>
              <a:ext cx="5837873" cy="2873430"/>
            </a:xfrm>
            <a:prstGeom prst="rect">
              <a:avLst/>
            </a:prstGeom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9C41D32-2370-4299-A174-52A8B3CA08EC}"/>
                </a:ext>
              </a:extLst>
            </p:cNvPr>
            <p:cNvCxnSpPr/>
            <p:nvPr/>
          </p:nvCxnSpPr>
          <p:spPr>
            <a:xfrm>
              <a:off x="3440430" y="2960370"/>
              <a:ext cx="617220" cy="182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C9CC9E7-DB35-421B-8884-D138584D1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3223260"/>
              <a:ext cx="617220" cy="171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56DEF4C-B328-4082-8E59-9380CA728F19}"/>
                </a:ext>
              </a:extLst>
            </p:cNvPr>
            <p:cNvCxnSpPr/>
            <p:nvPr/>
          </p:nvCxnSpPr>
          <p:spPr>
            <a:xfrm>
              <a:off x="3467100" y="3547110"/>
              <a:ext cx="617220" cy="182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D7F1942-D7C3-4B6F-AF45-9AFC43B0C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5670" y="3821430"/>
              <a:ext cx="617220" cy="171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D96A87B-988F-48F6-B6D7-9D7BA48B7607}"/>
                </a:ext>
              </a:extLst>
            </p:cNvPr>
            <p:cNvCxnSpPr/>
            <p:nvPr/>
          </p:nvCxnSpPr>
          <p:spPr>
            <a:xfrm>
              <a:off x="3436620" y="4122420"/>
              <a:ext cx="617220" cy="182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0AF2C3E-3CE6-4A10-A038-7490D48F4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5190" y="4396740"/>
              <a:ext cx="617220" cy="171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B88AB5D-0BD0-4A5E-86A0-509BB7B5E0BA}"/>
                </a:ext>
              </a:extLst>
            </p:cNvPr>
            <p:cNvCxnSpPr/>
            <p:nvPr/>
          </p:nvCxnSpPr>
          <p:spPr>
            <a:xfrm>
              <a:off x="4716780" y="3230880"/>
              <a:ext cx="617220" cy="182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54AC78C-8C39-44CC-AF21-6C0219242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5350" y="3505200"/>
              <a:ext cx="617220" cy="171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0B915DB-5356-4F7A-A554-986C88AE28F1}"/>
                </a:ext>
              </a:extLst>
            </p:cNvPr>
            <p:cNvCxnSpPr/>
            <p:nvPr/>
          </p:nvCxnSpPr>
          <p:spPr>
            <a:xfrm>
              <a:off x="4716780" y="3813810"/>
              <a:ext cx="617220" cy="182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FCA3B52-4A10-41B8-A4B8-A7E84EB66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5350" y="4088130"/>
              <a:ext cx="617220" cy="171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6E6DB94-EAAA-486F-AD1F-6319D81D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112193" y="3608546"/>
              <a:ext cx="285273" cy="1138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DE3C2D6-2068-4167-B52B-34FC48970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4090" y="3905250"/>
              <a:ext cx="354806" cy="800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358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28F1-2B6B-472F-89EB-98722936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</a:t>
            </a:r>
            <a:r>
              <a:rPr lang="zh-CN" altLang="en-US" dirty="0"/>
              <a:t>等距节点插值公式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4ED026-D78F-402F-8BED-553F54957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将牛顿均差插值多项式（</a:t>
                </a:r>
                <a:r>
                  <a:rPr lang="en-US" altLang="zh-CN" dirty="0"/>
                  <a:t>3.6</a:t>
                </a:r>
                <a:r>
                  <a:rPr lang="zh-CN" altLang="en-US" dirty="0"/>
                  <a:t>）中各阶均差用相应差分代替，就可得到各种形式的等距节点插值公式。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均差和差分的关系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4ED026-D78F-402F-8BED-553F54957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">
            <a:extLst>
              <a:ext uri="{FF2B5EF4-FFF2-40B4-BE49-F238E27FC236}">
                <a16:creationId xmlns:a16="http://schemas.microsoft.com/office/drawing/2014/main" id="{6F8EE701-EDED-4801-AFCA-C27CF9182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385" y="3294221"/>
            <a:ext cx="1366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3.6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BB8C8D-84F4-4B86-A61C-D2017359CE08}"/>
              </a:ext>
            </a:extLst>
          </p:cNvPr>
          <p:cNvSpPr txBox="1"/>
          <p:nvPr/>
        </p:nvSpPr>
        <p:spPr>
          <a:xfrm>
            <a:off x="9975533" y="4766369"/>
            <a:ext cx="1054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/>
              <a:t>3.11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2401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6E9C8-D8C9-46EA-8301-5BAF78082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420"/>
                <a:ext cx="10515600" cy="5102543"/>
              </a:xfrm>
            </p:spPr>
            <p:txBody>
              <a:bodyPr/>
              <a:lstStyle/>
              <a:p>
                <a:r>
                  <a:rPr lang="zh-CN" altLang="en-US" dirty="0"/>
                  <a:t>设节点为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𝑘h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​​(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附近点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的函数值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，可令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,  0≤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于是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将此式及均差与差分的关系代入牛顿插值公式，则得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牛顿前插公式。由拉格朗日插值余项公式得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96E9C8-D8C9-46EA-8301-5BAF78082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420"/>
                <a:ext cx="10515600" cy="5102543"/>
              </a:xfrm>
              <a:blipFill>
                <a:blip r:embed="rId2"/>
                <a:stretch>
                  <a:fillRect l="-1217" t="-2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1045">
            <a:extLst>
              <a:ext uri="{FF2B5EF4-FFF2-40B4-BE49-F238E27FC236}">
                <a16:creationId xmlns:a16="http://schemas.microsoft.com/office/drawing/2014/main" id="{8EA8615D-AB37-47BC-A739-A26B6A2B484B}"/>
              </a:ext>
            </a:extLst>
          </p:cNvPr>
          <p:cNvGrpSpPr>
            <a:grpSpLocks/>
          </p:cNvGrpSpPr>
          <p:nvPr/>
        </p:nvGrpSpPr>
        <p:grpSpPr bwMode="auto">
          <a:xfrm>
            <a:off x="5449570" y="5623560"/>
            <a:ext cx="5545138" cy="747713"/>
            <a:chOff x="612" y="2786"/>
            <a:chExt cx="3493" cy="471"/>
          </a:xfrm>
        </p:grpSpPr>
        <p:graphicFrame>
          <p:nvGraphicFramePr>
            <p:cNvPr id="26" name="Object 1043">
              <a:extLst>
                <a:ext uri="{FF2B5EF4-FFF2-40B4-BE49-F238E27FC236}">
                  <a16:creationId xmlns:a16="http://schemas.microsoft.com/office/drawing/2014/main" id="{1FCA00E9-0618-4714-BB55-F73075B288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786"/>
            <a:ext cx="2631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12720" imgH="431640" progId="Equation.DSMT4">
                    <p:embed/>
                  </p:oleObj>
                </mc:Choice>
                <mc:Fallback>
                  <p:oleObj name="Equation" r:id="rId3" imgW="2412720" imgH="431640" progId="Equation.DSMT4">
                    <p:embed/>
                    <p:pic>
                      <p:nvPicPr>
                        <p:cNvPr id="93203" name="Object 1043">
                          <a:extLst>
                            <a:ext uri="{FF2B5EF4-FFF2-40B4-BE49-F238E27FC236}">
                              <a16:creationId xmlns:a16="http://schemas.microsoft.com/office/drawing/2014/main" id="{A8149449-D23D-4096-8A9E-D66E499FDF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86"/>
                          <a:ext cx="2631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044">
              <a:extLst>
                <a:ext uri="{FF2B5EF4-FFF2-40B4-BE49-F238E27FC236}">
                  <a16:creationId xmlns:a16="http://schemas.microsoft.com/office/drawing/2014/main" id="{CA908BAF-3E9E-4EA6-B05F-82BE5DF6B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9" y="2886"/>
            <a:ext cx="81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61760" imgH="228600" progId="Equation.DSMT4">
                    <p:embed/>
                  </p:oleObj>
                </mc:Choice>
                <mc:Fallback>
                  <p:oleObj name="Equation" r:id="rId5" imgW="761760" imgH="228600" progId="Equation.DSMT4">
                    <p:embed/>
                    <p:pic>
                      <p:nvPicPr>
                        <p:cNvPr id="93204" name="Object 1044">
                          <a:extLst>
                            <a:ext uri="{FF2B5EF4-FFF2-40B4-BE49-F238E27FC236}">
                              <a16:creationId xmlns:a16="http://schemas.microsoft.com/office/drawing/2014/main" id="{45A05334-22DD-4A2C-9864-E79AB5BCD4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2886"/>
                          <a:ext cx="81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35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7AA6F-B913-44B0-B482-2C3CE3C73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7270"/>
                <a:ext cx="10515600" cy="515969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3  </a:t>
                </a:r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𝑘h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0,1,⋯,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zh-CN" altLang="en-US" dirty="0"/>
                  <a:t>处的函数值，试用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次牛顿前插公式计算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(0.048)</m:t>
                    </m:r>
                  </m:oMath>
                </a14:m>
                <a:r>
                  <a:rPr lang="zh-CN" altLang="en-US" dirty="0"/>
                  <a:t>的近似值并估计误差。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解  </a:t>
                </a:r>
                <a:r>
                  <a:rPr lang="zh-CN" altLang="en-US" dirty="0"/>
                  <a:t>根据题意，插值条件为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1.00000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0.99500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0.98007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0.95534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0.92106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0.87758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为使用牛顿插值公式，先构造差分表。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=0.048</m:t>
                    </m:r>
                  </m:oMath>
                </a14:m>
                <a:r>
                  <a:rPr lang="zh-CN" altLang="en-US" dirty="0"/>
                  <a:t>接近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，所以应用牛顿向前插值公式计算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(0.048)</m:t>
                    </m:r>
                  </m:oMath>
                </a14:m>
                <a:r>
                  <a:rPr lang="zh-CN" altLang="en-US" dirty="0"/>
                  <a:t>的近似值。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7AA6F-B913-44B0-B482-2C3CE3C73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7270"/>
                <a:ext cx="10515600" cy="5159693"/>
              </a:xfrm>
              <a:blipFill>
                <a:blip r:embed="rId2"/>
                <a:stretch>
                  <a:fillRect l="-984" t="-1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840C40E2-5853-4C7F-BEAF-FE92A919705B}"/>
              </a:ext>
            </a:extLst>
          </p:cNvPr>
          <p:cNvSpPr/>
          <p:nvPr/>
        </p:nvSpPr>
        <p:spPr>
          <a:xfrm>
            <a:off x="914400" y="2682716"/>
            <a:ext cx="10012680" cy="800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9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026">
                <a:extLst>
                  <a:ext uri="{FF2B5EF4-FFF2-40B4-BE49-F238E27FC236}">
                    <a16:creationId xmlns:a16="http://schemas.microsoft.com/office/drawing/2014/main" id="{953F3E5D-7E00-401C-B556-EA914A9270D4}"/>
                  </a:ext>
                </a:extLst>
              </p:cNvPr>
              <p:cNvSpPr txBox="1"/>
              <p:nvPr/>
            </p:nvSpPr>
            <p:spPr bwMode="auto">
              <a:xfrm>
                <a:off x="1072197" y="863124"/>
                <a:ext cx="10047605" cy="51317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0.00            </m:t>
                            </m:r>
                            <m:bar>
                              <m:bar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1.00000</m:t>
                                </m:r>
                              </m:e>
                            </m:ba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−0.00500</m:t>
                                </m:r>
                              </m:e>
                            </m:ba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0.10            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0.99500</m:t>
                            </m:r>
                          </m:e>
                          <m:e/>
                          <m:e>
                            <m:bar>
                              <m:bar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−0.00993</m:t>
                                </m:r>
                              </m:e>
                            </m:ba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−0.01493</m:t>
                            </m:r>
                          </m:e>
                          <m:e/>
                          <m:e>
                            <m:bar>
                              <m:bar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0.00013</m:t>
                                </m:r>
                              </m:e>
                            </m:bar>
                          </m:e>
                          <m:e/>
                          <m:e/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0.20            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0.98007</m:t>
                            </m:r>
                          </m:e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−0.00980</m:t>
                            </m:r>
                          </m:e>
                          <m:e/>
                          <m:e>
                            <m:bar>
                              <m:bar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0.00012</m:t>
                                </m:r>
                              </m:e>
                            </m:bar>
                          </m:e>
                          <m:e/>
                        </m:m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−0.02473</m:t>
                            </m:r>
                          </m:e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0.00025</m:t>
                            </m:r>
                          </m:e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−0.00002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0.30            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0.95534</m:t>
                            </m:r>
                          </m:e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−0.00955</m:t>
                            </m:r>
                          </m:e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0.00010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−0.03428</m:t>
                            </m:r>
                          </m:e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0.00035</m:t>
                            </m:r>
                          </m:e>
                          <m:e/>
                          <m:e>
                            <m: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0.40            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0.92106</m:t>
                            </m:r>
                          </m:e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−0.00920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−0.04348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0.50             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0.87758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Object 1026">
                <a:extLst>
                  <a:ext uri="{FF2B5EF4-FFF2-40B4-BE49-F238E27FC236}">
                    <a16:creationId xmlns:a16="http://schemas.microsoft.com/office/drawing/2014/main" id="{953F3E5D-7E00-401C-B556-EA914A92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2197" y="863124"/>
                <a:ext cx="10047605" cy="5131752"/>
              </a:xfrm>
              <a:prstGeom prst="rect">
                <a:avLst/>
              </a:prstGeom>
              <a:blipFill>
                <a:blip r:embed="rId2"/>
                <a:stretch>
                  <a:fillRect r="-9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0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0F5DB8-92E1-4A6E-B7F5-D37BBD36A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0130"/>
                <a:ext cx="10515600" cy="5136833"/>
              </a:xfrm>
            </p:spPr>
            <p:txBody>
              <a:bodyPr/>
              <a:lstStyle/>
              <a:p>
                <a:r>
                  <a:rPr lang="zh-CN" altLang="en-US" dirty="0"/>
                  <a:t>再如依次取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时，由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 ,</m:t>
                    </m:r>
                  </m:oMath>
                </a14:m>
                <a:r>
                  <a:rPr lang="zh-CN" altLang="en-US" dirty="0"/>
                  <a:t>可推得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 ;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依次递推可得到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为了给出系数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表达式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有规律而且容易记忆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，我们引进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均差（差商）</a:t>
                </a:r>
                <a:r>
                  <a:rPr lang="zh-CN" altLang="en-US" dirty="0"/>
                  <a:t>的定义。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0F5DB8-92E1-4A6E-B7F5-D37BBD36A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0130"/>
                <a:ext cx="10515600" cy="5136833"/>
              </a:xfrm>
              <a:blipFill>
                <a:blip r:embed="rId2"/>
                <a:stretch>
                  <a:fillRect l="-1217" t="-2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74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F22A1C-D006-44E6-A8F6-6800E64F6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sz="3400" dirty="0"/>
                  <a:t>取</a:t>
                </a:r>
                <a14:m>
                  <m:oMath xmlns:m="http://schemas.openxmlformats.org/officeDocument/2006/math">
                    <m:r>
                      <a:rPr lang="zh-CN" altLang="en-US" sz="3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3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=0.048,  </m:t>
                    </m:r>
                    <m:r>
                      <a:rPr lang="zh-CN" altLang="en-US" sz="3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3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=0.1,  </m:t>
                    </m:r>
                    <m:r>
                      <a:rPr lang="zh-CN" alt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3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zh-CN" alt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zh-CN" alt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0.048−0</m:t>
                        </m:r>
                      </m:num>
                      <m:den>
                        <m:r>
                          <a:rPr lang="zh-CN" altLang="en-US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zh-CN" altLang="en-US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=0.48,</m:t>
                    </m:r>
                  </m:oMath>
                </a14:m>
                <a:r>
                  <a:rPr lang="zh-CN" altLang="en-US" sz="3400" dirty="0"/>
                  <a:t>用表中上半部的各阶向前差分，得 </a:t>
                </a:r>
                <a:endParaRPr lang="en-US" altLang="zh-CN" sz="3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(0.048)=</m:t>
                      </m:r>
                      <m:func>
                        <m:func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.048≈</m:t>
                      </m:r>
                      <m:sSub>
                        <m:sSub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(0.048)</m:t>
                      </m:r>
                    </m:oMath>
                  </m:oMathPara>
                </a14:m>
                <a:endParaRPr lang="en-US" altLang="zh-CN" sz="3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=1.00000+0.48×(−0.00500)</m:t>
                      </m:r>
                    </m:oMath>
                  </m:oMathPara>
                </a14:m>
                <a:endParaRPr lang="en-US" altLang="zh-CN" sz="3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(0.48)(0.48−1)</m:t>
                          </m:r>
                        </m:num>
                        <m:den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(−0.00993)</m:t>
                      </m:r>
                    </m:oMath>
                  </m:oMathPara>
                </a14:m>
                <a:endParaRPr lang="en-US" altLang="zh-CN" sz="3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CN" altLang="en-US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(0.48)(0.48−1)(0.48−2)(0.00013)</m:t>
                      </m:r>
                    </m:oMath>
                  </m:oMathPara>
                </a14:m>
                <a:endParaRPr lang="en-US" altLang="zh-CN" sz="3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0.48</m:t>
                          </m:r>
                        </m:e>
                      </m:d>
                      <m:d>
                        <m:d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0.48−1</m:t>
                          </m:r>
                        </m:e>
                      </m:d>
                      <m:d>
                        <m:d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0.48−2</m:t>
                          </m:r>
                        </m:e>
                      </m:d>
                      <m:d>
                        <m:d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0.48−3</m:t>
                          </m:r>
                        </m:e>
                      </m:d>
                      <m:d>
                        <m:dPr>
                          <m:ctrlP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0.00012</m:t>
                          </m:r>
                        </m:e>
                      </m:d>
                    </m:oMath>
                  </m:oMathPara>
                </a14:m>
                <a:endParaRPr lang="en-US" altLang="zh-CN" sz="34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=0.99885.</m:t>
                      </m:r>
                    </m:oMath>
                  </m:oMathPara>
                </a14:m>
                <a:endParaRPr lang="zh-CN" altLang="en-US" sz="3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F22A1C-D006-44E6-A8F6-6800E64F6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  <a:blipFill>
                <a:blip r:embed="rId2"/>
                <a:stretch>
                  <a:fillRect l="-812" t="-1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1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9059D-D630-48A6-842B-C14465DFD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5820"/>
                <a:ext cx="10515600" cy="5331143"/>
              </a:xfrm>
            </p:spPr>
            <p:txBody>
              <a:bodyPr/>
              <a:lstStyle/>
              <a:p>
                <a:r>
                  <a:rPr lang="zh-CN" altLang="en-US" dirty="0"/>
                  <a:t>由余项公式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得误差限为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(0.048)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≤1.3433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fun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≤0.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479.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9059D-D630-48A6-842B-C14465DFD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5820"/>
                <a:ext cx="10515600" cy="5331143"/>
              </a:xfrm>
              <a:blipFill>
                <a:blip r:embed="rId2"/>
                <a:stretch>
                  <a:fillRect l="-1217" t="-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188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DBB2F2-9BA8-442A-A2EF-60E2E8692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4390"/>
                <a:ext cx="10515600" cy="534257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 通常求开头部分插值点附近函数值时使用牛顿前插公式，求插值节点末尾附近函数值时使用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牛顿后插公式</a:t>
                </a:r>
                <a:r>
                  <a:rPr lang="zh-CN" altLang="en-US" dirty="0"/>
                  <a:t>。 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如果要表示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附近的函数值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，也可使用牛顿插值公</a:t>
                </a:r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但为了降低误差，插值点应按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的次序排列，这时</a:t>
                </a:r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DBB2F2-9BA8-442A-A2EF-60E2E8692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4390"/>
                <a:ext cx="10515600" cy="5342573"/>
              </a:xfrm>
              <a:blipFill>
                <a:blip r:embed="rId2"/>
                <a:stretch>
                  <a:fillRect l="-1217" t="-2055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3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1F8B5D-1B95-49CE-863C-484E4678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/>
              <a:lstStyle/>
              <a:p>
                <a:r>
                  <a:rPr lang="zh-CN" altLang="en-US" dirty="0"/>
                  <a:t> 作变换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, ​​−1≤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zh-CN" altLang="en-US" dirty="0"/>
                  <a:t>，并利用均差与差分关系公式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称其为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牛顿后插公式</a:t>
                </a:r>
                <a:r>
                  <a:rPr lang="zh-CN" altLang="en-US" dirty="0"/>
                  <a:t>，其余项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1F8B5D-1B95-49CE-863C-484E4678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217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5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BA906-8453-4AD5-BA00-23E8B1CE2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5830"/>
                <a:ext cx="10515600" cy="525113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有以上观察可定义以下概念。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定义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2   </a:t>
                </a:r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为函数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关于点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一阶均差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二阶均差</a:t>
                </a:r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              一般地，称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均差</a:t>
                </a:r>
                <a:r>
                  <a:rPr lang="zh-CN" altLang="en-US" dirty="0"/>
                  <a:t>（均差也称为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差商</a:t>
                </a:r>
                <a:r>
                  <a:rPr lang="zh-CN" altLang="en-US" dirty="0"/>
                  <a:t>）。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BA906-8453-4AD5-BA00-23E8B1CE2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5830"/>
                <a:ext cx="10515600" cy="5251133"/>
              </a:xfrm>
              <a:blipFill>
                <a:blip r:embed="rId2"/>
                <a:stretch>
                  <a:fillRect l="-1043" t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36737-8C49-49AA-B2C0-48A8335E7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7260"/>
                <a:ext cx="10515600" cy="523970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均差有如下的基本性质： 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阶均差可表示为函数值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),⋯,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的线性组合，即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)⋯(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)⋯(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     可用归纳法证明。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该性质也表明均差与节点的排列次序无关，称为均差的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对称性</a:t>
                </a:r>
                <a:r>
                  <a:rPr lang="zh-CN" altLang="en-US" dirty="0"/>
                  <a:t>。即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]=⋯=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514350" indent="-514350">
                  <a:buAutoNum type="arabicPeriod" startAt="2"/>
                </a:pPr>
                <a:r>
                  <a:rPr lang="zh-CN" altLang="en-US" dirty="0"/>
                  <a:t>又由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36737-8C49-49AA-B2C0-48A8335E7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7260"/>
                <a:ext cx="10515600" cy="5239703"/>
              </a:xfrm>
              <a:blipFill>
                <a:blip r:embed="rId2"/>
                <a:stretch>
                  <a:fillRect l="-1217" t="-2095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51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3776C5-AF3D-4596-A43E-788736B2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100"/>
                <a:ext cx="10515600" cy="53768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3.  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阶导数，且节点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阶均差与导数的关系如下：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，均差计算可由均差表给出（表</a:t>
                </a:r>
                <a:r>
                  <a:rPr lang="en-US" altLang="zh-CN" dirty="0"/>
                  <a:t>2-1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3776C5-AF3D-4596-A43E-788736B2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100"/>
                <a:ext cx="10515600" cy="5376863"/>
              </a:xfrm>
              <a:blipFill>
                <a:blip r:embed="rId2"/>
                <a:stretch>
                  <a:fillRect l="-1217" t="-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EADF10CB-70F5-40E4-8B32-2D0FD17F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32261"/>
              </p:ext>
            </p:extLst>
          </p:nvPr>
        </p:nvGraphicFramePr>
        <p:xfrm>
          <a:off x="2121693" y="2997041"/>
          <a:ext cx="7948613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33840" imgH="1904760" progId="Equation.DSMT4">
                  <p:embed/>
                </p:oleObj>
              </mc:Choice>
              <mc:Fallback>
                <p:oleObj name="Equation" r:id="rId3" imgW="4533840" imgH="1904760" progId="Equation.DSMT4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6CF541D8-40C4-4C77-B73B-D325C3B65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3" y="2997041"/>
                        <a:ext cx="7948613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5E1C6-4E19-432C-9185-9443D61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 </a:t>
            </a:r>
            <a:r>
              <a:rPr lang="zh-CN" altLang="en-US" dirty="0"/>
              <a:t>牛顿插值公式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8A4DBB-53A5-4444-BD4D-0726424D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根据均差的定义，把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看成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上一点，可得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   ⋯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只要把后一式代入前一式，就得到 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zh-CN" altLang="en-US" dirty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8A4DBB-53A5-4444-BD4D-0726424D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8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8BAB2E-BC74-4832-AA4D-90A254429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8680"/>
                <a:ext cx="10515600" cy="53082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)⋯(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8BAB2E-BC74-4832-AA4D-90A254429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8680"/>
                <a:ext cx="10515600" cy="530828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10">
            <a:extLst>
              <a:ext uri="{FF2B5EF4-FFF2-40B4-BE49-F238E27FC236}">
                <a16:creationId xmlns:a16="http://schemas.microsoft.com/office/drawing/2014/main" id="{38D79DAC-3496-4949-A521-730B9BA4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955" y="3522821"/>
            <a:ext cx="135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3.6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A2731D96-B59A-4AAE-9E73-137B201D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9965" y="4749641"/>
            <a:ext cx="1327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3.7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30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981019-6FEE-4BB0-ADCE-D13661BF2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2960"/>
                <a:ext cx="10515600" cy="53540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)+⋯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          +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显然，由（</a:t>
                </a:r>
                <a:r>
                  <a:rPr lang="en-US" altLang="zh-CN" dirty="0"/>
                  <a:t>3.6</a:t>
                </a:r>
                <a:r>
                  <a:rPr lang="zh-CN" altLang="en-US" dirty="0"/>
                  <a:t>）确定的多项式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满足插值条件，且次数不超过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dirty="0"/>
                  <a:t>就是形如</a:t>
                </a:r>
                <a:r>
                  <a:rPr lang="en-US" altLang="zh-CN" dirty="0"/>
                  <a:t>(3.1)</a:t>
                </a:r>
                <a:r>
                  <a:rPr lang="zh-CN" altLang="en-US" dirty="0"/>
                  <a:t>的插值多项式，其系数为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],  (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牛顿（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Newton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）均差插值多项式，</a:t>
                </a:r>
                <a:r>
                  <a:rPr lang="zh-CN" altLang="en-US" dirty="0"/>
                  <a:t>有时也记为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981019-6FEE-4BB0-ADCE-D13661BF2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2960"/>
                <a:ext cx="10515600" cy="5354003"/>
              </a:xfrm>
              <a:blipFill>
                <a:blip r:embed="rId2"/>
                <a:stretch>
                  <a:fillRect l="-1217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">
            <a:extLst>
              <a:ext uri="{FF2B5EF4-FFF2-40B4-BE49-F238E27FC236}">
                <a16:creationId xmlns:a16="http://schemas.microsoft.com/office/drawing/2014/main" id="{1D17BA20-E2D8-48FD-B3CE-6A8CF2B62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810" y="1228666"/>
            <a:ext cx="135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3.6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FB4B56C-E7E6-4E48-B615-896CDF69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675" y="2680811"/>
            <a:ext cx="1281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3.1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820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6C01FF-B505-4CC3-8ABC-FFDDC14BE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2960"/>
                <a:ext cx="10515600" cy="53540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该多项式比拉格朗日插值计算量省，且便于程序设计。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3.7</a:t>
                </a:r>
                <a:r>
                  <a:rPr lang="zh-CN" altLang="en-US" dirty="0"/>
                  <a:t>）为插值余项，由插值多项式惟一性知，它与拉格朗日插值多项式的余项是等价的。但（</a:t>
                </a:r>
                <a:r>
                  <a:rPr lang="en-US" altLang="zh-CN" dirty="0"/>
                  <a:t>3.7</a:t>
                </a:r>
                <a:r>
                  <a:rPr lang="zh-CN" altLang="en-US" dirty="0"/>
                  <a:t>）更有一般性，它在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是由离散点给出的情形或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导数不存在时也是适用的。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牛顿插值多项式的优点还在于它的递进性，当增加插值节点时，只要在原来插值多项式的基础上增加一项即可。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6C01FF-B505-4CC3-8ABC-FFDDC14BE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2960"/>
                <a:ext cx="10515600" cy="5354003"/>
              </a:xfrm>
              <a:blipFill>
                <a:blip r:embed="rId2"/>
                <a:stretch>
                  <a:fillRect l="-1217" t="-1936" r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">
            <a:extLst>
              <a:ext uri="{FF2B5EF4-FFF2-40B4-BE49-F238E27FC236}">
                <a16:creationId xmlns:a16="http://schemas.microsoft.com/office/drawing/2014/main" id="{FD38312A-8033-4A2A-84E6-6EE1C7E39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1365" y="1686401"/>
            <a:ext cx="1327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3.7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49926463"/>
      </p:ext>
    </p:extLst>
  </p:cSld>
  <p:clrMapOvr>
    <a:masterClrMapping/>
  </p:clrMapOvr>
</p:sld>
</file>

<file path=ppt/theme/theme1.xml><?xml version="1.0" encoding="utf-8"?>
<a:theme xmlns:a="http://schemas.openxmlformats.org/drawingml/2006/main" name="nc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hu" id="{F903EBF2-485E-4D30-A8E0-996ADC85025F}" vid="{0DD528CF-6554-4E08-9605-2E50E45A1E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nchu</Template>
  <TotalTime>357</TotalTime>
  <Words>2598</Words>
  <Application>Microsoft Office PowerPoint</Application>
  <PresentationFormat>宽屏</PresentationFormat>
  <Paragraphs>196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楷体_GB2312</vt:lpstr>
      <vt:lpstr>Arial</vt:lpstr>
      <vt:lpstr>Cambria Math</vt:lpstr>
      <vt:lpstr>Candara</vt:lpstr>
      <vt:lpstr>Wingdings</vt:lpstr>
      <vt:lpstr>nchu</vt:lpstr>
      <vt:lpstr>MathType 6.0 Equation</vt:lpstr>
      <vt:lpstr>Microsoft 公式 3.0</vt:lpstr>
      <vt:lpstr>2.3 牛顿插值</vt:lpstr>
      <vt:lpstr>PowerPoint 演示文稿</vt:lpstr>
      <vt:lpstr>PowerPoint 演示文稿</vt:lpstr>
      <vt:lpstr>PowerPoint 演示文稿</vt:lpstr>
      <vt:lpstr>PowerPoint 演示文稿</vt:lpstr>
      <vt:lpstr>2.3.2   牛顿插值公式 </vt:lpstr>
      <vt:lpstr>PowerPoint 演示文稿</vt:lpstr>
      <vt:lpstr>PowerPoint 演示文稿</vt:lpstr>
      <vt:lpstr>PowerPoint 演示文稿</vt:lpstr>
      <vt:lpstr>例2  给出f(x)的函数表（见表2-2），求4次牛顿插值多项式，并由此计算f(0.596)的近似值。</vt:lpstr>
      <vt:lpstr>PowerPoint 演示文稿</vt:lpstr>
      <vt:lpstr>2.3.3 差分及其性质</vt:lpstr>
      <vt:lpstr>PowerPoint 演示文稿</vt:lpstr>
      <vt:lpstr>PowerPoint 演示文稿</vt:lpstr>
      <vt:lpstr>PowerPoint 演示文稿</vt:lpstr>
      <vt:lpstr>2.3.4 等距节点插值公式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彬</dc:creator>
  <cp:lastModifiedBy>刘 彬</cp:lastModifiedBy>
  <cp:revision>49</cp:revision>
  <dcterms:created xsi:type="dcterms:W3CDTF">2021-09-25T12:55:11Z</dcterms:created>
  <dcterms:modified xsi:type="dcterms:W3CDTF">2021-09-26T13:22:57Z</dcterms:modified>
</cp:coreProperties>
</file>