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16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6A88-0C59-4F5B-B0F1-CCA1ACF958F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AF15F-6DEC-49A6-911E-88B682B33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5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在现实世界中，物理量的真实值往往是不可得的，因此怎样去利用观测值从而为实际服务是至关重要的。计算数学家为此提供了一套衡量误差好坏的标准。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2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误差：各种物理定义中的假设条件，如要求是在真空中，没有摩擦力等；数学中的建设模型的定义是在哪个空间中，如多项式空间或者径向基空间中等。换句话说，实际问题到数学模型之间已经存在误差了。目前来说，大部分科研工作者主要在解决这类问题，怎样用更好的模型去描述实际问题，从而得到更准确的解。观测误差：模型里面会有参数，这些参数的估计也是有误差的，主要是由于收到环境，测量设备，以及人的主观因素（如视觉）的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9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下面我们用一个例子加以说明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0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英国的一个气象学家也是一个数学家，在做两次微分方程初值解时发现的一个奇怪现象。第一次是从初值开始连续计算两周得到的解，第二次是先计算一周得到的结果，记录下来后，然后把记录下来的结果重新输入到计算机中，启动程序再计算一周后得到的解，该数学家发现这两次的结果差异很大，有好几个数量级的差异。该数学家最后发现该微分方程问题是一个病态问题，在理论上还没有得到解决。但是从这里面该数学家也明白了一些道理，也即在考虑求解某一个数学模型时，我们不仅要注意精确解和近似解之间的误差，更要注意误差的传播和累积。</a:t>
            </a:r>
            <a:endParaRPr lang="en-US" altLang="zh-CN" dirty="0"/>
          </a:p>
          <a:p>
            <a:r>
              <a:rPr lang="zh-CN" altLang="en-US" dirty="0"/>
              <a:t>下面，我们通过一个更直接的例子，来说明误差的传播和累积现象，从而来说明我们在设计算法时应当注意什么。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1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2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接下来，我们介绍误差和有效数字。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</a:t>
            </a:r>
            <a:r>
              <a:rPr lang="en-US" altLang="zh-CN" dirty="0"/>
              <a:t>x</a:t>
            </a:r>
            <a:r>
              <a:rPr lang="zh-CN" altLang="en-US" dirty="0"/>
              <a:t>的误差估计已经分析的很清楚了，那么怎么来分析函数的误差估计呢？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AF15F-6DEC-49A6-911E-88B682B339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8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2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4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2E7C-8FF6-44AF-91A4-6D43B244768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B1B0-21A1-4055-965B-EA5664934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wmf"/><Relationship Id="rId18" Type="http://schemas.openxmlformats.org/officeDocument/2006/relationships/image" Target="../media/image44.wmf"/><Relationship Id="rId3" Type="http://schemas.openxmlformats.org/officeDocument/2006/relationships/audio" Target="../media/audio4.wav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1.bin"/><Relationship Id="rId2" Type="http://schemas.openxmlformats.org/officeDocument/2006/relationships/audio" Target="../media/audio1.wav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2.wav"/><Relationship Id="rId21" Type="http://schemas.openxmlformats.org/officeDocument/2006/relationships/image" Target="../media/image8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10.bin"/><Relationship Id="rId5" Type="http://schemas.openxmlformats.org/officeDocument/2006/relationships/audio" Target="../media/audio4.wav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9%9F%A9%E9%9D%9E%E5%AD%90%C2%B7%E5%96%BB%E8%80%81/3609916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audio" Target="../media/audio5.wav"/><Relationship Id="rId21" Type="http://schemas.openxmlformats.org/officeDocument/2006/relationships/image" Target="../media/image13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audio" Target="../media/audio1.wav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13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audio" Target="../media/audio8.wav"/><Relationship Id="rId4" Type="http://schemas.openxmlformats.org/officeDocument/2006/relationships/audio" Target="../media/audio2.wav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CAC9-6AEE-4E7C-A991-126892DFD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误差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22EF2-32E6-4C48-A11D-F6B6EDC1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307"/>
            <a:ext cx="9144000" cy="199133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误差是衡量某一个物理量的</a:t>
            </a:r>
            <a:r>
              <a:rPr lang="zh-CN" altLang="en-US" sz="2800" dirty="0">
                <a:solidFill>
                  <a:srgbClr val="0000FF"/>
                </a:solidFill>
              </a:rPr>
              <a:t>真实值</a:t>
            </a:r>
            <a:r>
              <a:rPr lang="zh-CN" altLang="en-US" sz="2800" dirty="0"/>
              <a:t>与计算值之间的差异。真实值往往不可得，因此怎样去研究误差从而为实际服务是至关重要的。计算数学家为此提供了一套衡量误差好坏的标准。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4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214ED9C6-E6A9-4875-A18D-76E6A9100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04800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ea typeface="宋体" panose="02010600030101010101" pitchFamily="2" charset="-122"/>
              </a:rPr>
              <a:t>3  </a:t>
            </a:r>
            <a:r>
              <a:rPr kumimoji="1" lang="zh-CN" altLang="en-US" sz="2800" dirty="0"/>
              <a:t>误差与有效数字  </a:t>
            </a:r>
            <a:r>
              <a:rPr kumimoji="1" lang="en-US" altLang="zh-CN" dirty="0">
                <a:solidFill>
                  <a:srgbClr val="008000"/>
                </a:solidFill>
                <a:latin typeface="Arial" panose="020B0604020202020204" pitchFamily="34" charset="0"/>
              </a:rPr>
              <a:t>/* Error and Significant Digits */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F29C73-ABE7-4B30-B860-5AAFCE30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" y="1066800"/>
            <a:ext cx="4905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sym typeface="Wingdings" panose="05000000000000000000" pitchFamily="2" charset="2"/>
              </a:rPr>
              <a:t></a:t>
            </a:r>
            <a:r>
              <a:rPr kumimoji="1" lang="en-US" altLang="zh-CN" sz="28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kumimoji="1" lang="zh-CN" altLang="en-US" sz="2800" dirty="0"/>
              <a:t>绝对误差  </a:t>
            </a:r>
            <a:r>
              <a:rPr kumimoji="1" lang="en-US" altLang="zh-CN" dirty="0">
                <a:solidFill>
                  <a:srgbClr val="008000"/>
                </a:solidFill>
                <a:latin typeface="Arial" panose="020B0604020202020204" pitchFamily="34" charset="0"/>
              </a:rPr>
              <a:t>/* absolute error */</a:t>
            </a:r>
            <a:endParaRPr kumimoji="1" lang="en-US" altLang="zh-CN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6F79127E-BEA0-404E-83FE-2A3395B1BAC2}"/>
              </a:ext>
            </a:extLst>
          </p:cNvPr>
          <p:cNvGrpSpPr>
            <a:grpSpLocks/>
          </p:cNvGrpSpPr>
          <p:nvPr/>
        </p:nvGrpSpPr>
        <p:grpSpPr bwMode="auto">
          <a:xfrm>
            <a:off x="1947862" y="1675745"/>
            <a:ext cx="6111875" cy="446088"/>
            <a:chOff x="480" y="960"/>
            <a:chExt cx="3850" cy="281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8B3719BA-0C90-433C-80E7-B5663B3C9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960"/>
            <a:ext cx="8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23586" imgH="203112" progId="Equation.3">
                    <p:embed/>
                  </p:oleObj>
                </mc:Choice>
                <mc:Fallback>
                  <p:oleObj name="Equation" r:id="rId5" imgW="723586" imgH="203112" progId="Equation.3">
                    <p:embed/>
                    <p:pic>
                      <p:nvPicPr>
                        <p:cNvPr id="11271" name="Object 4">
                          <a:extLst>
                            <a:ext uri="{FF2B5EF4-FFF2-40B4-BE49-F238E27FC236}">
                              <a16:creationId xmlns:a16="http://schemas.microsoft.com/office/drawing/2014/main" id="{9C6C8E7B-6922-427C-AC48-94F459C2BE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8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9BEA6215-7809-4BED-8ABB-DDF8FFDCA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8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其中</a:t>
              </a:r>
              <a:r>
                <a:rPr kumimoji="1" lang="en-US" altLang="zh-CN" i="1" dirty="0">
                  <a:solidFill>
                    <a:srgbClr val="000000"/>
                  </a:solidFill>
                </a:rPr>
                <a:t>x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为精确值，</a:t>
              </a:r>
              <a:r>
                <a:rPr kumimoji="1" lang="en-US" altLang="zh-CN" i="1" dirty="0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30000" dirty="0">
                  <a:solidFill>
                    <a:srgbClr val="000000"/>
                  </a:solidFill>
                </a:rPr>
                <a:t>*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为</a:t>
              </a:r>
              <a:r>
                <a:rPr kumimoji="1" lang="en-US" altLang="zh-CN" i="1" dirty="0">
                  <a:solidFill>
                    <a:srgbClr val="000000"/>
                  </a:solidFill>
                </a:rPr>
                <a:t>x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的近似值。</a:t>
              </a:r>
            </a:p>
          </p:txBody>
        </p:sp>
      </p:grpSp>
      <p:grpSp>
        <p:nvGrpSpPr>
          <p:cNvPr id="13" name="Group 150">
            <a:extLst>
              <a:ext uri="{FF2B5EF4-FFF2-40B4-BE49-F238E27FC236}">
                <a16:creationId xmlns:a16="http://schemas.microsoft.com/office/drawing/2014/main" id="{388BC23B-FD30-495E-A717-10E772482185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2403613"/>
            <a:ext cx="7391400" cy="962025"/>
            <a:chOff x="336" y="1296"/>
            <a:chExt cx="4656" cy="606"/>
          </a:xfrm>
        </p:grpSpPr>
        <p:graphicFrame>
          <p:nvGraphicFramePr>
            <p:cNvPr id="14" name="Object 151">
              <a:extLst>
                <a:ext uri="{FF2B5EF4-FFF2-40B4-BE49-F238E27FC236}">
                  <a16:creationId xmlns:a16="http://schemas.microsoft.com/office/drawing/2014/main" id="{FAF136FF-EE85-4064-9062-A0EF94695E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96"/>
            <a:ext cx="3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400" imgH="228600" progId="Equation.3">
                    <p:embed/>
                  </p:oleObj>
                </mc:Choice>
                <mc:Fallback>
                  <p:oleObj name="Equation" r:id="rId7" imgW="279400" imgH="228600" progId="Equation.3">
                    <p:embed/>
                    <p:pic>
                      <p:nvPicPr>
                        <p:cNvPr id="11266" name="Object 151">
                          <a:extLst>
                            <a:ext uri="{FF2B5EF4-FFF2-40B4-BE49-F238E27FC236}">
                              <a16:creationId xmlns:a16="http://schemas.microsoft.com/office/drawing/2014/main" id="{CAA89D70-48DB-4546-BEBB-DEFCE73F71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96"/>
                          <a:ext cx="33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2">
              <a:extLst>
                <a:ext uri="{FF2B5EF4-FFF2-40B4-BE49-F238E27FC236}">
                  <a16:creationId xmlns:a16="http://schemas.microsoft.com/office/drawing/2014/main" id="{1DB0E7EC-0913-4717-8246-230EF8D5A1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296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957" imgH="203024" progId="Equation.3">
                    <p:embed/>
                  </p:oleObj>
                </mc:Choice>
                <mc:Fallback>
                  <p:oleObj name="Equation" r:id="rId9" imgW="164957" imgH="203024" progId="Equation.3">
                    <p:embed/>
                    <p:pic>
                      <p:nvPicPr>
                        <p:cNvPr id="11267" name="Object 152">
                          <a:extLst>
                            <a:ext uri="{FF2B5EF4-FFF2-40B4-BE49-F238E27FC236}">
                              <a16:creationId xmlns:a16="http://schemas.microsoft.com/office/drawing/2014/main" id="{E9F529EE-592F-476A-A3FC-99F906D99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96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3">
              <a:extLst>
                <a:ext uri="{FF2B5EF4-FFF2-40B4-BE49-F238E27FC236}">
                  <a16:creationId xmlns:a16="http://schemas.microsoft.com/office/drawing/2014/main" id="{FB6FDE05-E988-4208-B207-0D704C9A4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488"/>
            <a:ext cx="192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62100" imgH="355600" progId="Equation.3">
                    <p:embed/>
                  </p:oleObj>
                </mc:Choice>
                <mc:Fallback>
                  <p:oleObj name="Equation" r:id="rId11" imgW="1562100" imgH="355600" progId="Equation.3">
                    <p:embed/>
                    <p:pic>
                      <p:nvPicPr>
                        <p:cNvPr id="11268" name="Object 153">
                          <a:extLst>
                            <a:ext uri="{FF2B5EF4-FFF2-40B4-BE49-F238E27FC236}">
                              <a16:creationId xmlns:a16="http://schemas.microsoft.com/office/drawing/2014/main" id="{EEE017DF-5C1C-4C51-82EA-7E00E00A3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192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4">
              <a:extLst>
                <a:ext uri="{FF2B5EF4-FFF2-40B4-BE49-F238E27FC236}">
                  <a16:creationId xmlns:a16="http://schemas.microsoft.com/office/drawing/2014/main" id="{5B8D1BAE-CDC0-4D78-8E90-FFDEDC82D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36"/>
            <a:ext cx="91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98500" imgH="228600" progId="Equation.3">
                    <p:embed/>
                  </p:oleObj>
                </mc:Choice>
                <mc:Fallback>
                  <p:oleObj name="Equation" r:id="rId13" imgW="698500" imgH="228600" progId="Equation.3">
                    <p:embed/>
                    <p:pic>
                      <p:nvPicPr>
                        <p:cNvPr id="11269" name="Object 154">
                          <a:extLst>
                            <a:ext uri="{FF2B5EF4-FFF2-40B4-BE49-F238E27FC236}">
                              <a16:creationId xmlns:a16="http://schemas.microsoft.com/office/drawing/2014/main" id="{AD7DE70F-1F02-4C1D-B2DD-1EFF08088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91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55">
              <a:extLst>
                <a:ext uri="{FF2B5EF4-FFF2-40B4-BE49-F238E27FC236}">
                  <a16:creationId xmlns:a16="http://schemas.microsoft.com/office/drawing/2014/main" id="{AD1D063F-8657-4187-BDA2-FD238606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7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，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例如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：</a:t>
              </a:r>
              <a:endParaRPr kumimoji="1" lang="zh-CN" altLang="en-US" dirty="0"/>
            </a:p>
          </p:txBody>
        </p: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3D5B7585-77AF-4B4C-BC41-64C22C5A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84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工程上常记为</a:t>
              </a:r>
              <a:endParaRPr kumimoji="1" lang="zh-CN" altLang="en-US" dirty="0"/>
            </a:p>
          </p:txBody>
        </p:sp>
        <p:sp>
          <p:nvSpPr>
            <p:cNvPr id="20" name="Rectangle 157">
              <a:extLst>
                <a:ext uri="{FF2B5EF4-FFF2-40B4-BE49-F238E27FC236}">
                  <a16:creationId xmlns:a16="http://schemas.microsoft.com/office/drawing/2014/main" id="{8B6784CB-23FF-435C-96F7-60DAD398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6"/>
              <a:ext cx="27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，称为</a:t>
              </a:r>
              <a:r>
                <a:rPr kumimoji="1" lang="zh-CN" altLang="en-US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绝对误差限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 </a:t>
              </a:r>
              <a:r>
                <a:rPr kumimoji="1"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/* accuracy */</a:t>
              </a:r>
              <a:r>
                <a:rPr kumimoji="1" lang="zh-CN" altLang="en-US" sz="2000" dirty="0">
                  <a:latin typeface="Arial" panose="020B0604020202020204" pitchFamily="34" charset="0"/>
                </a:rPr>
                <a:t>，</a:t>
              </a:r>
              <a:endParaRPr kumimoji="1" lang="zh-CN" altLang="en-US" dirty="0">
                <a:solidFill>
                  <a:srgbClr val="000000"/>
                </a:solidFill>
                <a:latin typeface="楷体_GB2312" panose="02010609030101010101" pitchFamily="49" charset="-122"/>
              </a:endParaRPr>
            </a:p>
          </p:txBody>
        </p:sp>
        <p:sp>
          <p:nvSpPr>
            <p:cNvPr id="21" name="Rectangle 158">
              <a:extLst>
                <a:ext uri="{FF2B5EF4-FFF2-40B4-BE49-F238E27FC236}">
                  <a16:creationId xmlns:a16="http://schemas.microsoft.com/office/drawing/2014/main" id="{5B8D44B7-D7D3-443F-89DB-C966C85A9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96"/>
              <a:ext cx="9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的上限记为</a:t>
              </a:r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CCDD202-CA51-4559-8658-538000941A56}"/>
              </a:ext>
            </a:extLst>
          </p:cNvPr>
          <p:cNvSpPr txBox="1"/>
          <p:nvPr/>
        </p:nvSpPr>
        <p:spPr>
          <a:xfrm>
            <a:off x="948530" y="4081203"/>
            <a:ext cx="97107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e*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理论上讲是唯一确定的，可能取正，也可能取负。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e* &gt; 0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不唯一，当然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e*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越小越具有参考价值。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6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F1D506-204B-42EE-A893-65EDFD89F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4375"/>
                <a:ext cx="10515600" cy="546258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有效数字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/* significant digits */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3.14159265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按四舍五入原则取四位小数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3.141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取五位小数则有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3.141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r>
                  <a:rPr lang="zh-CN" altLang="en-US" dirty="0"/>
                  <a:t>，他们的绝对误差不超过末位数的半个单位，也即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F1D506-204B-42EE-A893-65EDFD89F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4375"/>
                <a:ext cx="10515600" cy="5462588"/>
              </a:xfrm>
              <a:blipFill>
                <a:blip r:embed="rId3"/>
                <a:stretch>
                  <a:fillRect l="-1217"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24">
            <a:extLst>
              <a:ext uri="{FF2B5EF4-FFF2-40B4-BE49-F238E27FC236}">
                <a16:creationId xmlns:a16="http://schemas.microsoft.com/office/drawing/2014/main" id="{7A74F829-AF07-4429-959B-C513AF0885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516" y="1479551"/>
            <a:ext cx="7978745" cy="1338264"/>
            <a:chOff x="1025" y="1036"/>
            <a:chExt cx="4259" cy="843"/>
          </a:xfrm>
        </p:grpSpPr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C0056CD4-A8A0-46FE-A031-DBEE495B36D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24" y="1036"/>
              <a:ext cx="4160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A4DA1B8-6C7E-4023-8866-F9772B12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1666"/>
              <a:ext cx="10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位有效数字。</a:t>
              </a:r>
              <a:endParaRPr lang="zh-CN" altLang="en-US" dirty="0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6D5D0980-D460-432B-9E92-0070273D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1666"/>
              <a:ext cx="1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有</a:t>
              </a:r>
              <a:endParaRPr lang="zh-CN" altLang="en-US" dirty="0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D3C2353-483C-4042-8858-5649A9C3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666"/>
              <a:ext cx="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位，则</a:t>
              </a:r>
              <a:endParaRPr lang="zh-CN" altLang="en-US" dirty="0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0FC89477-B5EC-438B-9483-2C6B6780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1375"/>
              <a:ext cx="17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的</a:t>
              </a:r>
              <a:r>
                <a:rPr lang="zh-CN" altLang="en-US" sz="2200" dirty="0">
                  <a:latin typeface="楷体_GB2312" panose="02010609030101010101" pitchFamily="49" charset="-122"/>
                </a:rPr>
                <a:t>第一位非零数字</a:t>
              </a:r>
              <a:r>
                <a:rPr lang="zh-CN" altLang="en-US" sz="2200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共有</a:t>
              </a:r>
              <a:endParaRPr lang="zh-CN" altLang="en-US" dirty="0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0260F9BE-915C-4828-AAAB-3AB1499D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375"/>
              <a:ext cx="1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位的半个单位</a:t>
              </a:r>
              <a:r>
                <a:rPr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，该位到</a:t>
              </a:r>
              <a:endParaRPr lang="zh-CN" altLang="en-US" sz="2800" dirty="0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BF3DCD6-D7DC-4AD0-97ED-80C543BC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1084"/>
              <a:ext cx="11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误差限</a:t>
              </a:r>
              <a:r>
                <a:rPr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是</a:t>
              </a:r>
              <a:r>
                <a:rPr lang="zh-CN" altLang="en-US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某一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ED974179-C5B8-4DA1-8C26-478D2837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065"/>
              <a:ext cx="26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      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有效数字      </a:t>
              </a:r>
              <a:r>
                <a:rPr lang="zh-CN" altLang="en-US" dirty="0">
                  <a:solidFill>
                    <a:srgbClr val="0000FF"/>
                  </a:solidFill>
                  <a:latin typeface="楷体_GB2312" panose="02010609030101010101" pitchFamily="49" charset="-122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近似值</a:t>
              </a:r>
              <a:endParaRPr lang="zh-CN" altLang="en-US" sz="2800" dirty="0"/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E6FDE315-8833-4D19-AABD-F1F75BC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660"/>
              <a:ext cx="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C0A4D427-F756-498F-BA58-62408836B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660"/>
              <a:ext cx="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b="1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AB08D7A5-6770-48B0-A1A2-A510F0A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660"/>
              <a:ext cx="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4C39BBBA-741D-489E-BC28-32B0F6D5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1369"/>
              <a:ext cx="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0D58A508-008E-4E21-BB5B-B7FA8D38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078"/>
              <a:ext cx="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b="1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74404A9E-1774-4E5B-8ACD-795CCDA7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645"/>
              <a:ext cx="5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*</a:t>
              </a:r>
              <a:endParaRPr lang="en-US" altLang="zh-CN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E293607A-4CBB-42C8-883A-ABB2EFE3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35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*</a:t>
              </a:r>
              <a:endParaRPr lang="en-US" altLang="zh-CN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7F572557-175E-4CBA-BF47-FA0C220F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063"/>
              <a:ext cx="5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1300" b="1">
                  <a:solidFill>
                    <a:srgbClr val="000000"/>
                  </a:solidFill>
                </a:rPr>
                <a:t>*</a:t>
              </a:r>
              <a:endParaRPr lang="en-US" altLang="zh-CN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2593CD2A-9CC2-4801-95DE-DFA3EEB38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369"/>
              <a:ext cx="4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5BA7AFCE-6420-48EB-9730-828F7E940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07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000000"/>
                  </a:solidFill>
                </a:rPr>
                <a:t> </a:t>
              </a:r>
              <a:endParaRPr lang="en-US" altLang="zh-CN" dirty="0"/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BEFF8B3A-2C2A-4665-8420-C5B34B01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107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000000"/>
                  </a:solidFill>
                </a:rPr>
                <a:t> </a:t>
              </a:r>
              <a:endParaRPr lang="en-US" altLang="zh-CN" dirty="0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D8F4C87-B7D4-4335-8208-27CA59B7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078"/>
              <a:ext cx="3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000000"/>
                  </a:solidFill>
                </a:rPr>
                <a:t>        </a:t>
              </a:r>
              <a:endParaRPr lang="en-US" altLang="zh-CN" dirty="0"/>
            </a:p>
          </p:txBody>
        </p:sp>
      </p:grpSp>
      <p:graphicFrame>
        <p:nvGraphicFramePr>
          <p:cNvPr id="54" name="Object 10">
            <a:extLst>
              <a:ext uri="{FF2B5EF4-FFF2-40B4-BE49-F238E27FC236}">
                <a16:creationId xmlns:a16="http://schemas.microsoft.com/office/drawing/2014/main" id="{ADCC2F22-1626-4323-A832-E8F206861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22597"/>
              </p:ext>
            </p:extLst>
          </p:nvPr>
        </p:nvGraphicFramePr>
        <p:xfrm>
          <a:off x="2972880" y="5156995"/>
          <a:ext cx="6705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406400" progId="Equation.3">
                  <p:embed/>
                </p:oleObj>
              </mc:Choice>
              <mc:Fallback>
                <p:oleObj name="Equation" r:id="rId4" imgW="2857500" imgH="406400" progId="Equation.3">
                  <p:embed/>
                  <p:pic>
                    <p:nvPicPr>
                      <p:cNvPr id="70666" name="Object 10">
                        <a:extLst>
                          <a:ext uri="{FF2B5EF4-FFF2-40B4-BE49-F238E27FC236}">
                            <a16:creationId xmlns:a16="http://schemas.microsoft.com/office/drawing/2014/main" id="{8E81E255-E7AB-4F8E-A73A-20B52E1D6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880" y="5156995"/>
                        <a:ext cx="67056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6">
            <a:extLst>
              <a:ext uri="{FF2B5EF4-FFF2-40B4-BE49-F238E27FC236}">
                <a16:creationId xmlns:a16="http://schemas.microsoft.com/office/drawing/2014/main" id="{AB8D1BA2-B030-4804-B5EB-6BF37EEF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324" y="5984083"/>
            <a:ext cx="2160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五位有效数值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744A1DA3-14E5-4513-A7FB-B831CA1FE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31" y="5967811"/>
            <a:ext cx="216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六位有效数值</a:t>
            </a:r>
          </a:p>
        </p:txBody>
      </p:sp>
    </p:spTree>
    <p:extLst>
      <p:ext uri="{BB962C8B-B14F-4D97-AF65-F5344CB8AC3E}">
        <p14:creationId xmlns:p14="http://schemas.microsoft.com/office/powerpoint/2010/main" val="31870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A17CAC1A-E4F9-43BA-946C-D37015B7B99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8077200" cy="1200150"/>
            <a:chOff x="336" y="576"/>
            <a:chExt cx="5088" cy="75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9C5B0C3F-0A6D-424E-8446-48E8F62A5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08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楷体_GB2312" panose="02010609030101010101" pitchFamily="49" charset="-122"/>
                </a:rPr>
                <a:t>用科学计数法，记                  （其中     ）。若</a:t>
              </a:r>
            </a:p>
            <a:p>
              <a:pPr eaLnBrk="1" hangingPunct="1"/>
              <a:r>
                <a:rPr kumimoji="1" lang="zh-CN" altLang="en-US" dirty="0">
                  <a:latin typeface="楷体_GB2312" panose="02010609030101010101" pitchFamily="49" charset="-122"/>
                </a:rPr>
                <a:t>               （即   的截取按四舍五入规则），则称</a:t>
              </a:r>
            </a:p>
            <a:p>
              <a:pPr eaLnBrk="1" hangingPunct="1"/>
              <a:r>
                <a:rPr kumimoji="1" lang="zh-CN" altLang="en-US" dirty="0">
                  <a:latin typeface="楷体_GB2312" panose="02010609030101010101" pitchFamily="49" charset="-122"/>
                </a:rPr>
                <a:t>  为有</a:t>
              </a:r>
              <a:r>
                <a:rPr kumimoji="1" lang="en-US" altLang="zh-CN" i="1" dirty="0"/>
                <a:t>n </a:t>
              </a:r>
              <a:r>
                <a:rPr kumimoji="1" lang="zh-CN" altLang="en-US" dirty="0">
                  <a:latin typeface="楷体_GB2312" panose="02010609030101010101" pitchFamily="49" charset="-122"/>
                </a:rPr>
                <a:t>位有效数字，精确到     。</a:t>
              </a:r>
              <a:endParaRPr lang="zh-CN" altLang="en-US" dirty="0">
                <a:latin typeface="楷体_GB2312" panose="02010609030101010101" pitchFamily="49" charset="-122"/>
              </a:endParaRP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8B44BD08-5FD9-4726-9749-0780B1A71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576"/>
            <a:ext cx="18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85900" imgH="241300" progId="Equation.3">
                    <p:embed/>
                  </p:oleObj>
                </mc:Choice>
                <mc:Fallback>
                  <p:oleObj name="Equation" r:id="rId4" imgW="1485900" imgH="241300" progId="Equation.3">
                    <p:embed/>
                    <p:pic>
                      <p:nvPicPr>
                        <p:cNvPr id="14340" name="Object 5">
                          <a:extLst>
                            <a:ext uri="{FF2B5EF4-FFF2-40B4-BE49-F238E27FC236}">
                              <a16:creationId xmlns:a16="http://schemas.microsoft.com/office/drawing/2014/main" id="{B77D0A1E-001E-44FD-85A9-4506A4B94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76"/>
                          <a:ext cx="18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186E66B0-4DFE-4CD7-A188-3C7735C40F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624"/>
            <a:ext cx="4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48" imgH="215713" progId="Equation.3">
                    <p:embed/>
                  </p:oleObj>
                </mc:Choice>
                <mc:Fallback>
                  <p:oleObj name="Equation" r:id="rId6" imgW="406048" imgH="215713" progId="Equation.3">
                    <p:embed/>
                    <p:pic>
                      <p:nvPicPr>
                        <p:cNvPr id="14341" name="Object 6">
                          <a:extLst>
                            <a:ext uri="{FF2B5EF4-FFF2-40B4-BE49-F238E27FC236}">
                              <a16:creationId xmlns:a16="http://schemas.microsoft.com/office/drawing/2014/main" id="{0B9379E6-DF87-4A6A-AE96-A07B8D80F9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24"/>
                          <a:ext cx="4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6E677DF3-2C5E-4C81-B101-E1205BF1A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16"/>
            <a:ext cx="15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400" imgH="228600" progId="Equation.3">
                    <p:embed/>
                  </p:oleObj>
                </mc:Choice>
                <mc:Fallback>
                  <p:oleObj name="Equation" r:id="rId8" imgW="1295400" imgH="228600" progId="Equation.3">
                    <p:embed/>
                    <p:pic>
                      <p:nvPicPr>
                        <p:cNvPr id="14342" name="Object 7">
                          <a:extLst>
                            <a:ext uri="{FF2B5EF4-FFF2-40B4-BE49-F238E27FC236}">
                              <a16:creationId xmlns:a16="http://schemas.microsoft.com/office/drawing/2014/main" id="{89904BDD-48ED-4309-BF2A-4FB3E3A63F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16"/>
                          <a:ext cx="151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BA15AF3-9051-4D5A-85F1-74F2A28207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16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646" imgH="228402" progId="Equation.3">
                    <p:embed/>
                  </p:oleObj>
                </mc:Choice>
                <mc:Fallback>
                  <p:oleObj name="公式" r:id="rId10" imgW="177646" imgH="228402" progId="Equation.3">
                    <p:embed/>
                    <p:pic>
                      <p:nvPicPr>
                        <p:cNvPr id="14343" name="Object 8">
                          <a:extLst>
                            <a:ext uri="{FF2B5EF4-FFF2-40B4-BE49-F238E27FC236}">
                              <a16:creationId xmlns:a16="http://schemas.microsoft.com/office/drawing/2014/main" id="{8CE78BBF-E543-4B98-BEB7-6A2D40013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6FD6832E-BB53-47D3-8DA9-186C46B61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056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17" imgH="203112" progId="Equation.3">
                    <p:embed/>
                  </p:oleObj>
                </mc:Choice>
                <mc:Fallback>
                  <p:oleObj name="Equation" r:id="rId12" imgW="190417" imgH="203112" progId="Equation.3">
                    <p:embed/>
                    <p:pic>
                      <p:nvPicPr>
                        <p:cNvPr id="14344" name="Object 9">
                          <a:extLst>
                            <a:ext uri="{FF2B5EF4-FFF2-40B4-BE49-F238E27FC236}">
                              <a16:creationId xmlns:a16="http://schemas.microsoft.com/office/drawing/2014/main" id="{DBAF7CF8-9605-400F-B719-E0ED516C0A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56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F3BB0E8F-365B-4190-8B84-9B102EC33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56"/>
            <a:ext cx="47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35" imgH="203112" progId="Equation.3">
                    <p:embed/>
                  </p:oleObj>
                </mc:Choice>
                <mc:Fallback>
                  <p:oleObj name="Equation" r:id="rId14" imgW="380835" imgH="203112" progId="Equation.3">
                    <p:embed/>
                    <p:pic>
                      <p:nvPicPr>
                        <p:cNvPr id="14345" name="Object 10">
                          <a:extLst>
                            <a:ext uri="{FF2B5EF4-FFF2-40B4-BE49-F238E27FC236}">
                              <a16:creationId xmlns:a16="http://schemas.microsoft.com/office/drawing/2014/main" id="{2C407C71-387F-4027-8C21-06836D58CF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56"/>
                          <a:ext cx="47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61AE4E4F-A3F0-4908-9FC0-A83E69908FBF}"/>
              </a:ext>
            </a:extLst>
          </p:cNvPr>
          <p:cNvGrpSpPr>
            <a:grpSpLocks/>
          </p:cNvGrpSpPr>
          <p:nvPr/>
        </p:nvGrpSpPr>
        <p:grpSpPr bwMode="auto">
          <a:xfrm>
            <a:off x="584199" y="1839029"/>
            <a:ext cx="9173259" cy="977900"/>
            <a:chOff x="340" y="1279"/>
            <a:chExt cx="4316" cy="616"/>
          </a:xfrm>
        </p:grpSpPr>
        <p:grpSp>
          <p:nvGrpSpPr>
            <p:cNvPr id="13" name="Group 34">
              <a:extLst>
                <a:ext uri="{FF2B5EF4-FFF2-40B4-BE49-F238E27FC236}">
                  <a16:creationId xmlns:a16="http://schemas.microsoft.com/office/drawing/2014/main" id="{621D8CAB-6965-4E80-A35C-A1EBBA8DE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279"/>
              <a:ext cx="4316" cy="616"/>
              <a:chOff x="340" y="1279"/>
              <a:chExt cx="4316" cy="6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bject 12">
                    <a:extLst>
                      <a:ext uri="{FF2B5EF4-FFF2-40B4-BE49-F238E27FC236}">
                        <a16:creationId xmlns:a16="http://schemas.microsoft.com/office/drawing/2014/main" id="{D76C345F-B666-4F11-9FF5-86A6906EA34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97" y="1279"/>
                    <a:ext cx="389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=3.1415926535897932⋯⋯; 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=3.1415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8" name="Object 12">
                    <a:extLst>
                      <a:ext uri="{FF2B5EF4-FFF2-40B4-BE49-F238E27FC236}">
                        <a16:creationId xmlns:a16="http://schemas.microsoft.com/office/drawing/2014/main" id="{D76C345F-B666-4F11-9FF5-86A6906EA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7" y="1279"/>
                    <a:ext cx="3896" cy="24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3438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4E039758-6804-46B6-A9A3-7DB5708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319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例</a:t>
                </a:r>
                <a:r>
                  <a:rPr lang="zh-CN" altLang="en-US" b="1"/>
                  <a:t>：</a:t>
                </a:r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2DE1D96F-F58C-4175-8BAB-3E5BEF6C6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607"/>
                <a:ext cx="39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/>
                  <a:t>问：         有几位有效数字？请证明你的结论。</a:t>
                </a:r>
              </a:p>
            </p:txBody>
          </p:sp>
        </p:grpSp>
        <p:grpSp>
          <p:nvGrpSpPr>
            <p:cNvPr id="14" name="Group 75">
              <a:extLst>
                <a:ext uri="{FF2B5EF4-FFF2-40B4-BE49-F238E27FC236}">
                  <a16:creationId xmlns:a16="http://schemas.microsoft.com/office/drawing/2014/main" id="{EDB0D691-8983-46B2-9C69-3CA51D9201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" y="1617"/>
              <a:ext cx="268" cy="250"/>
              <a:chOff x="1008" y="1617"/>
              <a:chExt cx="268" cy="250"/>
            </a:xfrm>
          </p:grpSpPr>
          <p:sp>
            <p:nvSpPr>
              <p:cNvPr id="15" name="AutoShape 74">
                <a:extLst>
                  <a:ext uri="{FF2B5EF4-FFF2-40B4-BE49-F238E27FC236}">
                    <a16:creationId xmlns:a16="http://schemas.microsoft.com/office/drawing/2014/main" id="{F9004E6F-1D6E-4B85-8469-529B0A31D4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1632"/>
                <a:ext cx="26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76">
                <a:extLst>
                  <a:ext uri="{FF2B5EF4-FFF2-40B4-BE49-F238E27FC236}">
                    <a16:creationId xmlns:a16="http://schemas.microsoft.com/office/drawing/2014/main" id="{3BDE659A-3244-4DC0-B527-BAD3A9863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63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</a:rPr>
                  <a:t>*</a:t>
                </a:r>
                <a:endParaRPr lang="en-US" altLang="zh-CN"/>
              </a:p>
            </p:txBody>
          </p:sp>
          <p:sp>
            <p:nvSpPr>
              <p:cNvPr id="17" name="Rectangle 77">
                <a:extLst>
                  <a:ext uri="{FF2B5EF4-FFF2-40B4-BE49-F238E27FC236}">
                    <a16:creationId xmlns:a16="http://schemas.microsoft.com/office/drawing/2014/main" id="{247952F9-2551-4AD8-B238-27E7394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617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p</a:t>
                </a:r>
                <a:endParaRPr lang="en-US" altLang="zh-CN" dirty="0"/>
              </a:p>
            </p:txBody>
          </p:sp>
        </p:grp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EDD0D3F4-11A7-4DAD-9F90-2836AB6D66C6}"/>
              </a:ext>
            </a:extLst>
          </p:cNvPr>
          <p:cNvGrpSpPr>
            <a:grpSpLocks/>
          </p:cNvGrpSpPr>
          <p:nvPr/>
        </p:nvGrpSpPr>
        <p:grpSpPr bwMode="auto">
          <a:xfrm>
            <a:off x="648031" y="2866079"/>
            <a:ext cx="7818438" cy="1393825"/>
            <a:chOff x="336" y="1954"/>
            <a:chExt cx="4925" cy="878"/>
          </a:xfrm>
        </p:grpSpPr>
        <p:grpSp>
          <p:nvGrpSpPr>
            <p:cNvPr id="24" name="Group 81">
              <a:extLst>
                <a:ext uri="{FF2B5EF4-FFF2-40B4-BE49-F238E27FC236}">
                  <a16:creationId xmlns:a16="http://schemas.microsoft.com/office/drawing/2014/main" id="{3B6915A2-7158-46AB-A96B-D6744D37E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54"/>
              <a:ext cx="3606" cy="850"/>
              <a:chOff x="336" y="1954"/>
              <a:chExt cx="3606" cy="850"/>
            </a:xfrm>
          </p:grpSpPr>
          <p:graphicFrame>
            <p:nvGraphicFramePr>
              <p:cNvPr id="26" name="Object 17">
                <a:extLst>
                  <a:ext uri="{FF2B5EF4-FFF2-40B4-BE49-F238E27FC236}">
                    <a16:creationId xmlns:a16="http://schemas.microsoft.com/office/drawing/2014/main" id="{0012BE35-E81A-45A4-8491-6FBE98F61F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0" y="1954"/>
              <a:ext cx="2792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158920" imgH="736560" progId="Equation.DSMT4">
                      <p:embed/>
                    </p:oleObj>
                  </mc:Choice>
                  <mc:Fallback>
                    <p:oleObj name="Equation" r:id="rId17" imgW="2158920" imgH="736560" progId="Equation.DSMT4">
                      <p:embed/>
                      <p:pic>
                        <p:nvPicPr>
                          <p:cNvPr id="14339" name="Object 17">
                            <a:extLst>
                              <a:ext uri="{FF2B5EF4-FFF2-40B4-BE49-F238E27FC236}">
                                <a16:creationId xmlns:a16="http://schemas.microsoft.com/office/drawing/2014/main" id="{9637016F-FB0E-43D2-B05A-A6FC2A9839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0" y="1954"/>
                            <a:ext cx="2792" cy="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18">
                <a:extLst>
                  <a:ext uri="{FF2B5EF4-FFF2-40B4-BE49-F238E27FC236}">
                    <a16:creationId xmlns:a16="http://schemas.microsoft.com/office/drawing/2014/main" id="{CF6A209C-2F18-4048-AD25-F6567976E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963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证明</a:t>
                </a:r>
                <a:r>
                  <a:rPr lang="zh-CN" altLang="en-US" b="1"/>
                  <a:t>：</a:t>
                </a:r>
              </a:p>
            </p:txBody>
          </p:sp>
        </p:grp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79126147-E88C-4018-A084-1A2C7BF5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2544"/>
              <a:ext cx="3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    有</a:t>
              </a:r>
              <a:r>
                <a:rPr lang="en-US" altLang="zh-CN" dirty="0"/>
                <a:t>4</a:t>
              </a:r>
              <a:r>
                <a:rPr lang="zh-CN" altLang="en-US" dirty="0"/>
                <a:t>位有效数字，精确到小数点后第</a:t>
              </a:r>
              <a:r>
                <a:rPr lang="en-US" altLang="zh-CN" dirty="0"/>
                <a:t>3</a:t>
              </a:r>
              <a:r>
                <a:rPr lang="zh-CN" altLang="en-US" dirty="0"/>
                <a:t>位。</a:t>
              </a:r>
            </a:p>
          </p:txBody>
        </p:sp>
      </p:grpSp>
      <p:sp>
        <p:nvSpPr>
          <p:cNvPr id="28" name="Rectangle 83">
            <a:extLst>
              <a:ext uri="{FF2B5EF4-FFF2-40B4-BE49-F238E27FC236}">
                <a16:creationId xmlns:a16="http://schemas.microsoft.com/office/drawing/2014/main" id="{1216518B-AC1F-4314-9105-26795134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31" y="4627945"/>
            <a:ext cx="861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例</a:t>
            </a:r>
            <a:r>
              <a:rPr kumimoji="1" lang="zh-CN" altLang="en-US" b="1" dirty="0">
                <a:latin typeface="楷体_GB2312" panose="02010609030101010101" pitchFamily="49" charset="-122"/>
              </a:rPr>
              <a:t>：</a:t>
            </a:r>
            <a:r>
              <a:rPr kumimoji="1" lang="zh-CN" altLang="en-US" dirty="0">
                <a:latin typeface="楷体_GB2312" panose="02010609030101010101" pitchFamily="49" charset="-122"/>
              </a:rPr>
              <a:t>以下数字是经四舍五入得到的，判定各有几位有效数字。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      187.9325         0.00369246          3.1415926               2.000072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37CE06-75B5-46A8-B5AD-FA4A6B323514}"/>
              </a:ext>
            </a:extLst>
          </p:cNvPr>
          <p:cNvSpPr txBox="1"/>
          <p:nvPr/>
        </p:nvSpPr>
        <p:spPr>
          <a:xfrm>
            <a:off x="1670659" y="554654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(7)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6641D9-A7AD-40CE-B189-0D7F3914E2EE}"/>
              </a:ext>
            </a:extLst>
          </p:cNvPr>
          <p:cNvSpPr txBox="1"/>
          <p:nvPr/>
        </p:nvSpPr>
        <p:spPr>
          <a:xfrm>
            <a:off x="3704991" y="554654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(6)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FB70105-1C51-478F-B6F3-6C64BE69E7DA}"/>
              </a:ext>
            </a:extLst>
          </p:cNvPr>
          <p:cNvSpPr txBox="1"/>
          <p:nvPr/>
        </p:nvSpPr>
        <p:spPr>
          <a:xfrm>
            <a:off x="5854957" y="554654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(8)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AF1A3C-A01E-4AA0-A7AC-9692F290F605}"/>
              </a:ext>
            </a:extLst>
          </p:cNvPr>
          <p:cNvSpPr txBox="1"/>
          <p:nvPr/>
        </p:nvSpPr>
        <p:spPr>
          <a:xfrm>
            <a:off x="8123775" y="5546542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(7)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6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B708216-71F1-4671-B8F4-F45681A1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dirty="0">
                <a:sym typeface="Wingdings" panose="05000000000000000000" pitchFamily="2" charset="2"/>
              </a:rPr>
              <a:t></a:t>
            </a:r>
            <a:r>
              <a:rPr kumimoji="1" lang="zh-CN" altLang="en-US" dirty="0"/>
              <a:t>有效数字与相对误差的关系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658A97B-A627-422B-91E7-799DD4BF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sym typeface="Wingdings" panose="05000000000000000000" pitchFamily="2" charset="2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</a:rPr>
              <a:t>有效数字 </a:t>
            </a:r>
            <a:r>
              <a:rPr kumimoji="1"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kumimoji="1" lang="zh-CN" altLang="en-US" b="1" dirty="0">
                <a:solidFill>
                  <a:srgbClr val="0000FF"/>
                </a:solidFill>
              </a:rPr>
              <a:t>相对误差限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F677DDA-E66C-4EB5-A42F-EC06B926EE5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7010400" cy="2130425"/>
            <a:chOff x="528" y="864"/>
            <a:chExt cx="4416" cy="1342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4D32EA62-78E3-4EDA-9378-84632B458E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3454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54300" imgH="914400" progId="Equation.3">
                    <p:embed/>
                  </p:oleObj>
                </mc:Choice>
                <mc:Fallback>
                  <p:oleObj name="Equation" r:id="rId3" imgW="2654300" imgH="914400" progId="Equation.3">
                    <p:embed/>
                    <p:pic>
                      <p:nvPicPr>
                        <p:cNvPr id="15364" name="Object 6">
                          <a:extLst>
                            <a:ext uri="{FF2B5EF4-FFF2-40B4-BE49-F238E27FC236}">
                              <a16:creationId xmlns:a16="http://schemas.microsoft.com/office/drawing/2014/main" id="{8CF59A7D-BDD8-4A92-8429-BB23173853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3454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25FC87E-AF3A-49E3-BF04-F49B2CA3E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已知 </a:t>
              </a:r>
              <a:r>
                <a:rPr lang="en-US" altLang="zh-CN" i="1" dirty="0"/>
                <a:t>x</a:t>
              </a:r>
              <a:r>
                <a:rPr lang="en-US" altLang="zh-CN" dirty="0"/>
                <a:t>* </a:t>
              </a:r>
              <a:r>
                <a:rPr lang="zh-CN" altLang="en-US" dirty="0"/>
                <a:t>有 </a:t>
              </a:r>
              <a:r>
                <a:rPr lang="en-US" altLang="zh-CN" i="1" dirty="0"/>
                <a:t>n </a:t>
              </a:r>
              <a:r>
                <a:rPr lang="zh-CN" altLang="en-US" dirty="0"/>
                <a:t>位有效数字，则其相对误差限为</a:t>
              </a:r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:a16="http://schemas.microsoft.com/office/drawing/2014/main" id="{DCDDDBBB-AB65-4167-8334-E97DEB31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kumimoji="1" lang="zh-CN" altLang="en-US" b="1" dirty="0">
                <a:solidFill>
                  <a:srgbClr val="0000FF"/>
                </a:solidFill>
              </a:rPr>
              <a:t>相对误差限 </a:t>
            </a:r>
            <a:r>
              <a:rPr kumimoji="1"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kumimoji="1" lang="zh-CN" altLang="en-US" b="1" dirty="0">
                <a:solidFill>
                  <a:srgbClr val="0000FF"/>
                </a:solidFill>
              </a:rPr>
              <a:t>有效数字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E4DDDEA9-1B71-4A2E-B5DA-526063DCFAA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792913" cy="2667000"/>
            <a:chOff x="528" y="2448"/>
            <a:chExt cx="4279" cy="1680"/>
          </a:xfrm>
        </p:grpSpPr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97DE570C-6961-4313-9DCC-7C8A5DC80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832"/>
            <a:ext cx="371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33700" imgH="914400" progId="Equation.3">
                    <p:embed/>
                  </p:oleObj>
                </mc:Choice>
                <mc:Fallback>
                  <p:oleObj name="Equation" r:id="rId5" imgW="2933700" imgH="914400" progId="Equation.3">
                    <p:embed/>
                    <p:pic>
                      <p:nvPicPr>
                        <p:cNvPr id="15362" name="Object 10">
                          <a:extLst>
                            <a:ext uri="{FF2B5EF4-FFF2-40B4-BE49-F238E27FC236}">
                              <a16:creationId xmlns:a16="http://schemas.microsoft.com/office/drawing/2014/main" id="{5609E143-BA54-477D-B11B-81167631F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32"/>
                          <a:ext cx="3711" cy="1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6524FF83-D794-480D-B62D-21BFBBA61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48"/>
            <a:ext cx="178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09088" imgH="431613" progId="Equation.3">
                    <p:embed/>
                  </p:oleObj>
                </mc:Choice>
                <mc:Fallback>
                  <p:oleObj name="Equation" r:id="rId7" imgW="1409088" imgH="431613" progId="Equation.3">
                    <p:embed/>
                    <p:pic>
                      <p:nvPicPr>
                        <p:cNvPr id="15363" name="Object 11">
                          <a:extLst>
                            <a:ext uri="{FF2B5EF4-FFF2-40B4-BE49-F238E27FC236}">
                              <a16:creationId xmlns:a16="http://schemas.microsoft.com/office/drawing/2014/main" id="{B91FD083-A9A7-4979-99AA-C38E4F90D4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178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E05A5271-657F-4F4B-8C62-1CD18421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59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已知 </a:t>
              </a:r>
              <a:r>
                <a:rPr lang="en-US" altLang="zh-CN" i="1" dirty="0"/>
                <a:t>x</a:t>
              </a:r>
              <a:r>
                <a:rPr lang="en-US" altLang="zh-CN" dirty="0"/>
                <a:t>* </a:t>
              </a:r>
              <a:r>
                <a:rPr lang="zh-CN" altLang="en-US" dirty="0"/>
                <a:t>的相对误差限可写为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则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B4103A18-490D-4625-9145-2B114D963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可见 </a:t>
              </a:r>
              <a:r>
                <a:rPr lang="en-US" altLang="zh-CN" i="1" dirty="0"/>
                <a:t>x</a:t>
              </a:r>
              <a:r>
                <a:rPr lang="en-US" altLang="zh-CN" dirty="0"/>
                <a:t>* </a:t>
              </a:r>
              <a:r>
                <a:rPr lang="zh-CN" altLang="en-US" dirty="0"/>
                <a:t>至少有 </a:t>
              </a:r>
              <a:r>
                <a:rPr lang="en-US" altLang="zh-CN" i="1" dirty="0"/>
                <a:t>n </a:t>
              </a:r>
              <a:r>
                <a:rPr lang="zh-CN" altLang="en-US" dirty="0"/>
                <a:t>位有效数字。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8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3D0A-1EB7-4D50-A97C-6714473E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4. </a:t>
            </a:r>
            <a:r>
              <a:rPr lang="zh-CN" altLang="en-US" sz="3200" dirty="0"/>
              <a:t>函数的误差估计</a:t>
            </a:r>
            <a:r>
              <a:rPr kumimoji="1" lang="en-US" altLang="zh-CN" sz="3200" b="1" dirty="0">
                <a:solidFill>
                  <a:srgbClr val="008000"/>
                </a:solidFill>
                <a:latin typeface="Arial" panose="020B0604020202020204" pitchFamily="34" charset="0"/>
              </a:rPr>
              <a:t>/*Error Estimation for Functions*/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A292E-38D7-445C-9C24-2B4AAA379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问题：对于 </a:t>
                </a:r>
                <a:r>
                  <a:rPr lang="en-US" altLang="zh-CN" dirty="0"/>
                  <a:t>A  = f (x)</a:t>
                </a:r>
                <a:r>
                  <a:rPr lang="zh-CN" altLang="en-US" dirty="0"/>
                  <a:t>，若用 </a:t>
                </a:r>
                <a:r>
                  <a:rPr lang="en-US" altLang="zh-CN" dirty="0"/>
                  <a:t>x* </a:t>
                </a:r>
                <a:r>
                  <a:rPr lang="zh-CN" altLang="en-US" dirty="0"/>
                  <a:t>取代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，将对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产生什么影响？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绝对误差分析</a:t>
                </a:r>
                <a:r>
                  <a:rPr lang="zh-CN" altLang="en-US" dirty="0"/>
                  <a:t>：</a:t>
                </a:r>
                <a:r>
                  <a:rPr lang="en-US" altLang="zh-CN" b="1" i="1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e</a:t>
                </a:r>
                <a:r>
                  <a:rPr lang="en-US" altLang="zh-CN" dirty="0">
                    <a:sym typeface="Symbol" panose="05050102010706020507" pitchFamily="18" charset="2"/>
                  </a:rPr>
                  <a:t>*(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) =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* 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1" i="1" dirty="0"/>
                  <a:t>               </a:t>
                </a:r>
                <a:r>
                  <a:rPr lang="en-US" altLang="zh-CN" i="1" dirty="0"/>
                  <a:t>e</a:t>
                </a:r>
                <a:r>
                  <a:rPr lang="en-US" altLang="zh-CN" dirty="0"/>
                  <a:t>*(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) = </a:t>
                </a:r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</a:rPr>
                  <a:t>f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</a:rPr>
                  <a:t>x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*)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 </a:t>
                </a:r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f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sym typeface="Symbol" panose="05050102010706020507" pitchFamily="18" charset="2"/>
                          </a:rPr>
                          <m:t>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，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x*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与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非常接近时，可认为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sym typeface="Symbol" panose="05050102010706020507" pitchFamily="18" charset="2"/>
                          </a:rPr>
                          <m:t>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∗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，因此有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               |e*(A)|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</m:oMath>
                </a14:m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∗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||e*(x)|</a:t>
                </a: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x*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产生的误差经过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f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作用后被放大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/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缩小了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</a:rPr>
                          <m:t>∗</m:t>
                        </m:r>
                      </m:e>
                    </m:d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|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倍。故称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| f ’(x*)|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为放大因子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/* amplification factor */  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或 绝对条件数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/* absolute condition number */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A292E-38D7-445C-9C24-2B4AAA37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740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6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4FDC95-AFB2-4349-BE42-910B33455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9757"/>
                <a:ext cx="10515600" cy="551720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相对误差分析：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4FDC95-AFB2-4349-BE42-910B33455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9757"/>
                <a:ext cx="10515600" cy="5517206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A0785A0D-A9B1-4D74-BC0B-6F5C02C2A048}"/>
              </a:ext>
            </a:extLst>
          </p:cNvPr>
          <p:cNvSpPr/>
          <p:nvPr/>
        </p:nvSpPr>
        <p:spPr>
          <a:xfrm>
            <a:off x="7801336" y="3206187"/>
            <a:ext cx="2743199" cy="1053296"/>
          </a:xfrm>
          <a:prstGeom prst="wedgeEllipseCallout">
            <a:avLst>
              <a:gd name="adj1" fmla="val -95525"/>
              <a:gd name="adj2" fmla="val -1067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导数定义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5D16E995-B66C-4810-B0CB-4C35AF4C498C}"/>
              </a:ext>
            </a:extLst>
          </p:cNvPr>
          <p:cNvSpPr/>
          <p:nvPr/>
        </p:nvSpPr>
        <p:spPr>
          <a:xfrm>
            <a:off x="1148762" y="3455042"/>
            <a:ext cx="2743199" cy="1608882"/>
          </a:xfrm>
          <a:prstGeom prst="wedgeEllipseCallout">
            <a:avLst>
              <a:gd name="adj1" fmla="val 77471"/>
              <a:gd name="adj2" fmla="val -440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相对误差条件数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495879-6000-4AE9-BF17-EEEB38CCB8E3}"/>
              </a:ext>
            </a:extLst>
          </p:cNvPr>
          <p:cNvSpPr txBox="1"/>
          <p:nvPr/>
        </p:nvSpPr>
        <p:spPr>
          <a:xfrm>
            <a:off x="1148762" y="5440101"/>
            <a:ext cx="10205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/>
              <a:t>f  </a:t>
            </a:r>
            <a:r>
              <a:rPr lang="zh-CN" altLang="en-US" sz="2800" dirty="0"/>
              <a:t>的条件数在某一点是</a:t>
            </a:r>
            <a:r>
              <a:rPr lang="zh-CN" altLang="en-US" sz="2800" dirty="0">
                <a:solidFill>
                  <a:srgbClr val="0000FF"/>
                </a:solidFill>
              </a:rPr>
              <a:t>小</a:t>
            </a:r>
            <a:r>
              <a:rPr lang="en-US" altLang="zh-CN" sz="2800" dirty="0"/>
              <a:t>\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大</a:t>
            </a:r>
            <a:r>
              <a:rPr lang="zh-CN" altLang="en-US" sz="2800" dirty="0"/>
              <a:t>，则称 </a:t>
            </a:r>
            <a:r>
              <a:rPr lang="en-US" altLang="zh-CN" sz="2800" dirty="0"/>
              <a:t>f  </a:t>
            </a:r>
            <a:r>
              <a:rPr lang="zh-CN" altLang="en-US" sz="2800" dirty="0"/>
              <a:t>在该点</a:t>
            </a:r>
            <a:endParaRPr lang="en-US" altLang="zh-CN" sz="2800" dirty="0"/>
          </a:p>
          <a:p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0000FF"/>
                </a:solidFill>
              </a:rPr>
              <a:t>好条件的 </a:t>
            </a:r>
            <a:r>
              <a:rPr lang="en-US" altLang="zh-CN" sz="2800" dirty="0">
                <a:solidFill>
                  <a:srgbClr val="00B050"/>
                </a:solidFill>
              </a:rPr>
              <a:t>/* well-conditioned */ </a:t>
            </a:r>
            <a:r>
              <a:rPr lang="en-US" altLang="zh-CN" sz="2800" dirty="0"/>
              <a:t>\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坏条件的 </a:t>
            </a:r>
            <a:r>
              <a:rPr lang="en-US" altLang="zh-CN" sz="2800" dirty="0">
                <a:solidFill>
                  <a:srgbClr val="00B050"/>
                </a:solidFill>
              </a:rPr>
              <a:t>/* ill-conditioned */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783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676C0-1CDE-4009-B521-069F7905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小结：几点注意事项</a:t>
            </a:r>
            <a:r>
              <a:rPr lang="en-US" altLang="zh-CN" dirty="0">
                <a:solidFill>
                  <a:srgbClr val="00B050"/>
                </a:solidFill>
              </a:rPr>
              <a:t>/* Remarks */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4588A-278C-4968-B1F7-4A67F673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避免相近的两数相减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:   a1 = 0.12345</a:t>
            </a:r>
            <a:r>
              <a:rPr lang="zh-CN" altLang="en-US" dirty="0"/>
              <a:t>，</a:t>
            </a:r>
            <a:r>
              <a:rPr lang="en-US" altLang="zh-CN" dirty="0"/>
              <a:t>a2 = 0.12346</a:t>
            </a:r>
            <a:r>
              <a:rPr lang="zh-CN" altLang="en-US" dirty="0"/>
              <a:t>，各有</a:t>
            </a:r>
            <a:r>
              <a:rPr lang="en-US" altLang="zh-CN" dirty="0"/>
              <a:t>5</a:t>
            </a:r>
            <a:r>
              <a:rPr lang="zh-CN" altLang="en-US" dirty="0"/>
              <a:t>位有效数字。</a:t>
            </a:r>
          </a:p>
          <a:p>
            <a:pPr marL="457200" lvl="1" indent="0">
              <a:buNone/>
            </a:pPr>
            <a:r>
              <a:rPr lang="zh-CN" altLang="en-US" dirty="0"/>
              <a:t>        而 </a:t>
            </a:r>
            <a:r>
              <a:rPr lang="en-US" altLang="zh-CN" dirty="0"/>
              <a:t>a2 - a1 = 0.00001</a:t>
            </a:r>
            <a:r>
              <a:rPr lang="zh-CN" altLang="en-US" dirty="0"/>
              <a:t>，只剩下</a:t>
            </a:r>
            <a:r>
              <a:rPr lang="en-US" altLang="zh-CN" dirty="0"/>
              <a:t>1</a:t>
            </a:r>
            <a:r>
              <a:rPr lang="zh-CN" altLang="en-US" dirty="0"/>
              <a:t>位有效数字。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几种经验性的避免方法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72D358E-982F-4547-BFC0-3B6F7B40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14803"/>
              </p:ext>
            </p:extLst>
          </p:nvPr>
        </p:nvGraphicFramePr>
        <p:xfrm>
          <a:off x="1314450" y="4543425"/>
          <a:ext cx="3473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19100" progId="Equation.3">
                  <p:embed/>
                </p:oleObj>
              </mc:Choice>
              <mc:Fallback>
                <p:oleObj name="Equation" r:id="rId2" imgW="1828800" imgH="4191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E5A13DAB-48D0-4704-9A71-EDA55E846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543425"/>
                        <a:ext cx="34734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B1642FDA-9A7A-44D9-AEBE-2CC285A1B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32707"/>
              </p:ext>
            </p:extLst>
          </p:nvPr>
        </p:nvGraphicFramePr>
        <p:xfrm>
          <a:off x="1413558" y="5511467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431800" progId="Equation.3">
                  <p:embed/>
                </p:oleObj>
              </mc:Choice>
              <mc:Fallback>
                <p:oleObj name="Equation" r:id="rId4" imgW="1765300" imgH="431800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3B904AE3-078A-428C-8F07-A5DB2DCE1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558" y="5511467"/>
                        <a:ext cx="327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>
            <a:extLst>
              <a:ext uri="{FF2B5EF4-FFF2-40B4-BE49-F238E27FC236}">
                <a16:creationId xmlns:a16="http://schemas.microsoft.com/office/drawing/2014/main" id="{DC0948A1-56C5-450B-8934-58E92A40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42" y="460672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当 </a:t>
            </a:r>
            <a:r>
              <a:rPr lang="en-US" altLang="zh-CN" b="1" dirty="0"/>
              <a:t>| </a:t>
            </a:r>
            <a:r>
              <a:rPr lang="en-US" altLang="zh-CN" b="1" i="1" dirty="0"/>
              <a:t>x </a:t>
            </a:r>
            <a:r>
              <a:rPr lang="en-US" altLang="zh-CN" b="1" dirty="0"/>
              <a:t>| &lt;&lt; 1 </a:t>
            </a:r>
            <a:r>
              <a:rPr lang="zh-CN" altLang="en-US" b="1" dirty="0"/>
              <a:t>时：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8C74E4DB-E28B-46C4-BBE4-30E620A4D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90584"/>
              </p:ext>
            </p:extLst>
          </p:nvPr>
        </p:nvGraphicFramePr>
        <p:xfrm>
          <a:off x="8245033" y="5138888"/>
          <a:ext cx="21859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449" imgH="393529" progId="Equation.3">
                  <p:embed/>
                </p:oleObj>
              </mc:Choice>
              <mc:Fallback>
                <p:oleObj name="Equation" r:id="rId6" imgW="1269449" imgH="393529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3ABA031E-415C-40B8-B3F1-906475A18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033" y="5138888"/>
                        <a:ext cx="21859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04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5B03-A9F0-4CB0-9987-4BCD2719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446"/>
            <a:ext cx="10515600" cy="5100517"/>
          </a:xfrm>
        </p:spPr>
        <p:txBody>
          <a:bodyPr/>
          <a:lstStyle/>
          <a:p>
            <a:r>
              <a:rPr lang="en-US" altLang="zh-CN" dirty="0"/>
              <a:t>2.     </a:t>
            </a:r>
            <a:r>
              <a:rPr lang="zh-CN" altLang="en-US" dirty="0"/>
              <a:t>避免数量级相差很大的两数相加。</a:t>
            </a:r>
            <a:endParaRPr lang="en-US" altLang="zh-CN" dirty="0"/>
          </a:p>
          <a:p>
            <a:r>
              <a:rPr lang="en-US" altLang="zh-CN" dirty="0"/>
              <a:t>3.     </a:t>
            </a:r>
            <a:r>
              <a:rPr lang="zh-CN" altLang="en-US" dirty="0"/>
              <a:t>避免小分母 </a:t>
            </a:r>
            <a:r>
              <a:rPr lang="en-US" altLang="zh-CN" dirty="0"/>
              <a:t>:  </a:t>
            </a:r>
            <a:r>
              <a:rPr lang="zh-CN" altLang="en-US" dirty="0"/>
              <a:t>分母小会造成浮点溢出 </a:t>
            </a:r>
            <a:r>
              <a:rPr lang="en-US" altLang="zh-CN" dirty="0">
                <a:solidFill>
                  <a:srgbClr val="00B050"/>
                </a:solidFill>
              </a:rPr>
              <a:t>/* over flow */</a:t>
            </a:r>
            <a:endParaRPr lang="en-US" altLang="zh-CN" dirty="0"/>
          </a:p>
          <a:p>
            <a:r>
              <a:rPr lang="en-US" altLang="zh-CN" dirty="0"/>
              <a:t>4.     </a:t>
            </a:r>
            <a:r>
              <a:rPr lang="zh-CN" altLang="en-US" dirty="0"/>
              <a:t>先化简再计算，减少步骤，避免误差积累。</a:t>
            </a:r>
            <a:endParaRPr lang="en-US" altLang="zh-CN" dirty="0"/>
          </a:p>
          <a:p>
            <a:r>
              <a:rPr lang="en-US" altLang="zh-CN" dirty="0"/>
              <a:t>5.     </a:t>
            </a:r>
            <a:r>
              <a:rPr lang="zh-CN" altLang="en-US" dirty="0"/>
              <a:t>选用稳定的算法。</a:t>
            </a:r>
          </a:p>
        </p:txBody>
      </p:sp>
    </p:spTree>
    <p:extLst>
      <p:ext uri="{BB962C8B-B14F-4D97-AF65-F5344CB8AC3E}">
        <p14:creationId xmlns:p14="http://schemas.microsoft.com/office/powerpoint/2010/main" val="390599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2A4C-22F5-485D-9AF9-0C85E11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  </a:t>
            </a:r>
            <a:r>
              <a:rPr lang="zh-CN" altLang="en-US" dirty="0"/>
              <a:t>误差的来源和分类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42348-C0CF-4164-91E0-1EA89854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用计算机解决科学计算问题，首先要建立数学模型，它是对被描述的实际问题进行抽象、简化而得到的，因而是近似的。数学模型与实际问题之间出现的误差称为</a:t>
            </a:r>
            <a:r>
              <a:rPr lang="zh-CN" altLang="en-US" dirty="0">
                <a:solidFill>
                  <a:srgbClr val="0066FF"/>
                </a:solidFill>
              </a:rPr>
              <a:t>模型误差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在数学模型中往往还有一些根据观测得到的物理量，如温度、长度、电压等等，这些量显然也包含误差。这种由观测产生的误差称为</a:t>
            </a:r>
            <a:r>
              <a:rPr lang="zh-CN" altLang="en-US" dirty="0">
                <a:solidFill>
                  <a:srgbClr val="0066FF"/>
                </a:solidFill>
              </a:rPr>
              <a:t>观测误差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以上两种误差不在“数值分析”的讨论范围。数值分析只研究用数值方法求解数学模型产生的误差。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1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3CC7-35F1-4BE6-ACA0-4707772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数值分析考虑的误差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9EA04-5C4D-4D95-BE2C-CB3B8CF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当数学模型不能得到精确解时，通常要用数值方法求它的近似解。由算法造成的近似解与精确解之间的误差称为</a:t>
            </a:r>
            <a:r>
              <a:rPr lang="zh-CN" altLang="en-US" dirty="0">
                <a:solidFill>
                  <a:srgbClr val="0066FF"/>
                </a:solidFill>
              </a:rPr>
              <a:t>截断误差</a:t>
            </a:r>
            <a:r>
              <a:rPr lang="zh-CN" altLang="en-US" dirty="0"/>
              <a:t>（方法误差）。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有了计算公式后，在用计算机做数值计算时，受计算机字长限制等非数值算法因素的影响也会产生误差，这种误差称为</a:t>
            </a:r>
            <a:r>
              <a:rPr lang="zh-CN" altLang="en-US" dirty="0">
                <a:solidFill>
                  <a:srgbClr val="0066FF"/>
                </a:solidFill>
              </a:rPr>
              <a:t>舍入误差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有些数值方法的截断误差在理论上可以无限小，但是舍入误差总是有限制的。数值分析中的误差主要考虑数学模型建立后的误差，也即</a:t>
            </a:r>
            <a:r>
              <a:rPr lang="zh-CN" altLang="en-US" dirty="0">
                <a:solidFill>
                  <a:srgbClr val="0066FF"/>
                </a:solidFill>
              </a:rPr>
              <a:t>截断误差和舍入误差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52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31">
            <a:extLst>
              <a:ext uri="{FF2B5EF4-FFF2-40B4-BE49-F238E27FC236}">
                <a16:creationId xmlns:a16="http://schemas.microsoft.com/office/drawing/2014/main" id="{3CBE73BF-8727-4A3A-812E-74B0526E7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423781"/>
              </p:ext>
            </p:extLst>
          </p:nvPr>
        </p:nvGraphicFramePr>
        <p:xfrm>
          <a:off x="569989" y="355551"/>
          <a:ext cx="362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900" imgH="342900" progId="Equation.DSMT4">
                  <p:embed/>
                </p:oleObj>
              </mc:Choice>
              <mc:Fallback>
                <p:oleObj name="Equation" r:id="rId6" imgW="1485900" imgH="342900" progId="Equation.DSMT4">
                  <p:embed/>
                  <p:pic>
                    <p:nvPicPr>
                      <p:cNvPr id="31875" name="Object 131">
                        <a:extLst>
                          <a:ext uri="{FF2B5EF4-FFF2-40B4-BE49-F238E27FC236}">
                            <a16:creationId xmlns:a16="http://schemas.microsoft.com/office/drawing/2014/main" id="{01F928B0-A826-4084-8266-F65B6B03C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89" y="355551"/>
                        <a:ext cx="36258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8">
            <a:extLst>
              <a:ext uri="{FF2B5EF4-FFF2-40B4-BE49-F238E27FC236}">
                <a16:creationId xmlns:a16="http://schemas.microsoft.com/office/drawing/2014/main" id="{D5E1E102-2A0B-48A9-AA53-C8098CF6C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24919"/>
              </p:ext>
            </p:extLst>
          </p:nvPr>
        </p:nvGraphicFramePr>
        <p:xfrm>
          <a:off x="3505200" y="2031364"/>
          <a:ext cx="2484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355600" progId="Equation.3">
                  <p:embed/>
                </p:oleObj>
              </mc:Choice>
              <mc:Fallback>
                <p:oleObj name="Equation" r:id="rId8" imgW="1054100" imgH="355600" progId="Equation.3">
                  <p:embed/>
                  <p:pic>
                    <p:nvPicPr>
                      <p:cNvPr id="31892" name="Object 148">
                        <a:extLst>
                          <a:ext uri="{FF2B5EF4-FFF2-40B4-BE49-F238E27FC236}">
                            <a16:creationId xmlns:a16="http://schemas.microsoft.com/office/drawing/2014/main" id="{F6436297-3527-46CE-823B-2D61A66F0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31364"/>
                        <a:ext cx="24844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9">
            <a:extLst>
              <a:ext uri="{FF2B5EF4-FFF2-40B4-BE49-F238E27FC236}">
                <a16:creationId xmlns:a16="http://schemas.microsoft.com/office/drawing/2014/main" id="{032EEDE3-0590-418B-8F55-87F5BBB2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1837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/>
              <a:t>1</a:t>
            </a:r>
          </a:p>
        </p:txBody>
      </p:sp>
      <p:sp>
        <p:nvSpPr>
          <p:cNvPr id="11" name="Text Box 150">
            <a:extLst>
              <a:ext uri="{FF2B5EF4-FFF2-40B4-BE49-F238E27FC236}">
                <a16:creationId xmlns:a16="http://schemas.microsoft.com/office/drawing/2014/main" id="{9D0F3E4B-0256-483E-8279-EF3FAE8CB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1155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/>
              <a:t>1 / </a:t>
            </a:r>
            <a:r>
              <a:rPr kumimoji="1" lang="en-US" altLang="zh-CN" sz="2800" b="1" i="1"/>
              <a:t>e</a:t>
            </a:r>
          </a:p>
        </p:txBody>
      </p:sp>
      <p:sp>
        <p:nvSpPr>
          <p:cNvPr id="12" name="Rectangle 151">
            <a:extLst>
              <a:ext uri="{FF2B5EF4-FFF2-40B4-BE49-F238E27FC236}">
                <a16:creationId xmlns:a16="http://schemas.microsoft.com/office/drawing/2014/main" id="{6484E266-609B-4B9F-ACA8-6F47CA99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627" y="1302701"/>
            <a:ext cx="6096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Group 155">
            <a:extLst>
              <a:ext uri="{FF2B5EF4-FFF2-40B4-BE49-F238E27FC236}">
                <a16:creationId xmlns:a16="http://schemas.microsoft.com/office/drawing/2014/main" id="{2133F3EB-D224-4815-8C80-BE0D6B3701F4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1016951"/>
            <a:ext cx="5638800" cy="533400"/>
            <a:chOff x="672" y="3120"/>
            <a:chExt cx="3552" cy="336"/>
          </a:xfrm>
        </p:grpSpPr>
        <p:sp>
          <p:nvSpPr>
            <p:cNvPr id="14" name="Rectangle 153">
              <a:extLst>
                <a:ext uri="{FF2B5EF4-FFF2-40B4-BE49-F238E27FC236}">
                  <a16:creationId xmlns:a16="http://schemas.microsoft.com/office/drawing/2014/main" id="{BC6B4E15-BD74-41BA-9175-A6F0B9DC6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3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 dirty="0">
                  <a:solidFill>
                    <a:srgbClr val="0000FF"/>
                  </a:solidFill>
                </a:rPr>
                <a:t>解法之一</a:t>
              </a:r>
              <a:r>
                <a:rPr kumimoji="1" lang="zh-CN" altLang="en-US" sz="2800" dirty="0">
                  <a:ea typeface="宋体" panose="02010600030101010101" pitchFamily="2" charset="-122"/>
                </a:rPr>
                <a:t>：</a:t>
              </a:r>
              <a:r>
                <a:rPr kumimoji="1" lang="zh-CN" altLang="en-US" b="1" dirty="0"/>
                <a:t>将      作</a:t>
              </a:r>
              <a:r>
                <a:rPr kumimoji="1" lang="en-US" altLang="zh-CN" b="1" dirty="0"/>
                <a:t>Taylor</a:t>
              </a:r>
              <a:r>
                <a:rPr kumimoji="1" lang="zh-CN" altLang="en-US" b="1" dirty="0"/>
                <a:t>展开后再积分</a:t>
              </a:r>
              <a:endParaRPr kumimoji="1" lang="zh-CN" altLang="en-US" sz="32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Object 154">
              <a:extLst>
                <a:ext uri="{FF2B5EF4-FFF2-40B4-BE49-F238E27FC236}">
                  <a16:creationId xmlns:a16="http://schemas.microsoft.com/office/drawing/2014/main" id="{091712B8-A3D7-4E58-8C1E-3886CCBA2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120"/>
            <a:ext cx="3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91973" imgH="228501" progId="Equation.3">
                    <p:embed/>
                  </p:oleObj>
                </mc:Choice>
                <mc:Fallback>
                  <p:oleObj name="公式" r:id="rId10" imgW="291973" imgH="228501" progId="Equation.3">
                    <p:embed/>
                    <p:pic>
                      <p:nvPicPr>
                        <p:cNvPr id="6155" name="Object 154">
                          <a:extLst>
                            <a:ext uri="{FF2B5EF4-FFF2-40B4-BE49-F238E27FC236}">
                              <a16:creationId xmlns:a16="http://schemas.microsoft.com/office/drawing/2014/main" id="{B908B092-8981-49FB-B41D-B51F8CF653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20"/>
                          <a:ext cx="3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6">
            <a:extLst>
              <a:ext uri="{FF2B5EF4-FFF2-40B4-BE49-F238E27FC236}">
                <a16:creationId xmlns:a16="http://schemas.microsoft.com/office/drawing/2014/main" id="{FF74318A-8C1F-4709-93B1-23DBBD856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79025"/>
              </p:ext>
            </p:extLst>
          </p:nvPr>
        </p:nvGraphicFramePr>
        <p:xfrm>
          <a:off x="1543812" y="1511457"/>
          <a:ext cx="57546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863600" progId="Equation.3">
                  <p:embed/>
                </p:oleObj>
              </mc:Choice>
              <mc:Fallback>
                <p:oleObj name="Equation" r:id="rId12" imgW="2819400" imgH="863600" progId="Equation.3">
                  <p:embed/>
                  <p:pic>
                    <p:nvPicPr>
                      <p:cNvPr id="31900" name="Object 156">
                        <a:extLst>
                          <a:ext uri="{FF2B5EF4-FFF2-40B4-BE49-F238E27FC236}">
                            <a16:creationId xmlns:a16="http://schemas.microsoft.com/office/drawing/2014/main" id="{1F8E196B-30D1-4E75-A83B-4BD3A63A8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12" y="1511457"/>
                        <a:ext cx="57546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1">
            <a:extLst>
              <a:ext uri="{FF2B5EF4-FFF2-40B4-BE49-F238E27FC236}">
                <a16:creationId xmlns:a16="http://schemas.microsoft.com/office/drawing/2014/main" id="{8BD8BE34-F320-4D52-AF5F-62A78F9ABB3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69564"/>
            <a:ext cx="2514600" cy="609600"/>
            <a:chOff x="1872" y="2016"/>
            <a:chExt cx="1584" cy="384"/>
          </a:xfrm>
        </p:grpSpPr>
        <p:sp>
          <p:nvSpPr>
            <p:cNvPr id="18" name="AutoShape 157">
              <a:extLst>
                <a:ext uri="{FF2B5EF4-FFF2-40B4-BE49-F238E27FC236}">
                  <a16:creationId xmlns:a16="http://schemas.microsoft.com/office/drawing/2014/main" id="{FB80CC4C-760E-4E88-9D4B-E2F7DDBC957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92" y="1296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59">
              <a:extLst>
                <a:ext uri="{FF2B5EF4-FFF2-40B4-BE49-F238E27FC236}">
                  <a16:creationId xmlns:a16="http://schemas.microsoft.com/office/drawing/2014/main" id="{5F5E5E7D-D18C-48BE-A1AD-936E119A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 i="1"/>
                <a:t>S</a:t>
              </a:r>
              <a:r>
                <a:rPr kumimoji="1" lang="en-US" altLang="zh-CN" b="1" baseline="-25000"/>
                <a:t>4</a:t>
              </a:r>
              <a:endParaRPr kumimoji="1" lang="en-US" altLang="zh-CN" b="1" i="1"/>
            </a:p>
          </p:txBody>
        </p:sp>
      </p:grpSp>
      <p:grpSp>
        <p:nvGrpSpPr>
          <p:cNvPr id="20" name="Group 162">
            <a:extLst>
              <a:ext uri="{FF2B5EF4-FFF2-40B4-BE49-F238E27FC236}">
                <a16:creationId xmlns:a16="http://schemas.microsoft.com/office/drawing/2014/main" id="{15D96C4F-0F00-409F-91F0-9D30BE12FA3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69564"/>
            <a:ext cx="2667000" cy="609600"/>
            <a:chOff x="3696" y="2016"/>
            <a:chExt cx="1680" cy="384"/>
          </a:xfrm>
        </p:grpSpPr>
        <p:sp>
          <p:nvSpPr>
            <p:cNvPr id="21" name="AutoShape 158">
              <a:extLst>
                <a:ext uri="{FF2B5EF4-FFF2-40B4-BE49-F238E27FC236}">
                  <a16:creationId xmlns:a16="http://schemas.microsoft.com/office/drawing/2014/main" id="{4D196FD6-072B-49AC-8079-2CB4077F0B1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32" y="168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Text Box 160">
              <a:extLst>
                <a:ext uri="{FF2B5EF4-FFF2-40B4-BE49-F238E27FC236}">
                  <a16:creationId xmlns:a16="http://schemas.microsoft.com/office/drawing/2014/main" id="{0A719E52-8E6A-49B6-AA02-F0F20073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/>
                <a:t>R</a:t>
              </a:r>
              <a:r>
                <a:rPr kumimoji="1" lang="en-US" altLang="zh-CN" b="1" baseline="-25000"/>
                <a:t>4</a:t>
              </a:r>
              <a:r>
                <a:rPr kumimoji="1" lang="en-US" altLang="zh-CN" b="1"/>
                <a:t> 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panose="020B0604020202020204" pitchFamily="34" charset="0"/>
                </a:rPr>
                <a:t>/* Remainder */</a:t>
              </a:r>
              <a:endParaRPr kumimoji="1" lang="en-US" altLang="zh-CN" sz="1800" b="1" i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72">
            <a:extLst>
              <a:ext uri="{FF2B5EF4-FFF2-40B4-BE49-F238E27FC236}">
                <a16:creationId xmlns:a16="http://schemas.microsoft.com/office/drawing/2014/main" id="{0C4E114D-283F-41DC-B226-1C5DBF1C55A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21964"/>
            <a:ext cx="7848600" cy="1866900"/>
            <a:chOff x="480" y="2016"/>
            <a:chExt cx="4944" cy="1176"/>
          </a:xfrm>
        </p:grpSpPr>
        <p:graphicFrame>
          <p:nvGraphicFramePr>
            <p:cNvPr id="24" name="Object 163">
              <a:extLst>
                <a:ext uri="{FF2B5EF4-FFF2-40B4-BE49-F238E27FC236}">
                  <a16:creationId xmlns:a16="http://schemas.microsoft.com/office/drawing/2014/main" id="{CBDE8ED8-F8AD-4C5A-BB16-68C908F60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16"/>
            <a:ext cx="11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02865" imgH="355446" progId="Equation.3">
                    <p:embed/>
                  </p:oleObj>
                </mc:Choice>
                <mc:Fallback>
                  <p:oleObj name="Equation" r:id="rId14" imgW="1002865" imgH="355446" progId="Equation.3">
                    <p:embed/>
                    <p:pic>
                      <p:nvPicPr>
                        <p:cNvPr id="6152" name="Object 163">
                          <a:extLst>
                            <a:ext uri="{FF2B5EF4-FFF2-40B4-BE49-F238E27FC236}">
                              <a16:creationId xmlns:a16="http://schemas.microsoft.com/office/drawing/2014/main" id="{933EBAEE-D51C-4E96-AA47-B0D0E6CE91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116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64">
              <a:extLst>
                <a:ext uri="{FF2B5EF4-FFF2-40B4-BE49-F238E27FC236}">
                  <a16:creationId xmlns:a16="http://schemas.microsoft.com/office/drawing/2014/main" id="{F095B911-F2A6-4699-8516-11E42DFD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/>
                <a:t>取</a:t>
              </a:r>
            </a:p>
          </p:txBody>
        </p:sp>
        <p:sp>
          <p:nvSpPr>
            <p:cNvPr id="26" name="Text Box 165">
              <a:extLst>
                <a:ext uri="{FF2B5EF4-FFF2-40B4-BE49-F238E27FC236}">
                  <a16:creationId xmlns:a16="http://schemas.microsoft.com/office/drawing/2014/main" id="{D64C5AD1-F457-4133-8293-49EC1B3C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/>
                <a:t>则</a:t>
              </a:r>
            </a:p>
          </p:txBody>
        </p:sp>
        <p:graphicFrame>
          <p:nvGraphicFramePr>
            <p:cNvPr id="27" name="Object 166">
              <a:extLst>
                <a:ext uri="{FF2B5EF4-FFF2-40B4-BE49-F238E27FC236}">
                  <a16:creationId xmlns:a16="http://schemas.microsoft.com/office/drawing/2014/main" id="{2274C549-D3B7-4B64-96D9-8E3EDF333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52"/>
            <a:ext cx="18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00200" imgH="393700" progId="Equation.3">
                    <p:embed/>
                  </p:oleObj>
                </mc:Choice>
                <mc:Fallback>
                  <p:oleObj name="Equation" r:id="rId16" imgW="1600200" imgH="393700" progId="Equation.3">
                    <p:embed/>
                    <p:pic>
                      <p:nvPicPr>
                        <p:cNvPr id="6153" name="Object 166">
                          <a:extLst>
                            <a:ext uri="{FF2B5EF4-FFF2-40B4-BE49-F238E27FC236}">
                              <a16:creationId xmlns:a16="http://schemas.microsoft.com/office/drawing/2014/main" id="{FD182D3D-86D6-4FD5-BF28-8562976968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86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67">
              <a:extLst>
                <a:ext uri="{FF2B5EF4-FFF2-40B4-BE49-F238E27FC236}">
                  <a16:creationId xmlns:a16="http://schemas.microsoft.com/office/drawing/2014/main" id="{87EBCC55-5C66-4540-841F-FE6313D8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/>
                <a:t>称为</a:t>
              </a:r>
              <a:r>
                <a:rPr kumimoji="1" lang="zh-CN" altLang="en-US" b="1">
                  <a:solidFill>
                    <a:schemeClr val="hlink"/>
                  </a:solidFill>
                </a:rPr>
                <a:t>截断误差 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panose="020B0604020202020204" pitchFamily="34" charset="0"/>
                </a:rPr>
                <a:t>/* Truncation Error */</a:t>
              </a:r>
            </a:p>
          </p:txBody>
        </p:sp>
        <p:graphicFrame>
          <p:nvGraphicFramePr>
            <p:cNvPr id="29" name="Object 168">
              <a:extLst>
                <a:ext uri="{FF2B5EF4-FFF2-40B4-BE49-F238E27FC236}">
                  <a16:creationId xmlns:a16="http://schemas.microsoft.com/office/drawing/2014/main" id="{B80ABBA2-4E7A-4D62-8DE8-B4C6D7B2D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19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01800" imgH="393700" progId="Equation.3">
                    <p:embed/>
                  </p:oleObj>
                </mc:Choice>
                <mc:Fallback>
                  <p:oleObj name="Equation" r:id="rId18" imgW="1701800" imgH="393700" progId="Equation.3">
                    <p:embed/>
                    <p:pic>
                      <p:nvPicPr>
                        <p:cNvPr id="6154" name="Object 168">
                          <a:extLst>
                            <a:ext uri="{FF2B5EF4-FFF2-40B4-BE49-F238E27FC236}">
                              <a16:creationId xmlns:a16="http://schemas.microsoft.com/office/drawing/2014/main" id="{0E97E086-521B-4F6D-9EFB-4B3082B76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19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70">
            <a:extLst>
              <a:ext uri="{FF2B5EF4-FFF2-40B4-BE49-F238E27FC236}">
                <a16:creationId xmlns:a16="http://schemas.microsoft.com/office/drawing/2014/main" id="{92D88D25-B68C-42CF-AB16-5B07ED7B0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82970"/>
              </p:ext>
            </p:extLst>
          </p:nvPr>
        </p:nvGraphicFramePr>
        <p:xfrm>
          <a:off x="838200" y="4850764"/>
          <a:ext cx="68405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38500" imgH="393700" progId="Equation.3">
                  <p:embed/>
                </p:oleObj>
              </mc:Choice>
              <mc:Fallback>
                <p:oleObj name="Equation" r:id="rId20" imgW="3238500" imgH="393700" progId="Equation.3">
                  <p:embed/>
                  <p:pic>
                    <p:nvPicPr>
                      <p:cNvPr id="31914" name="Object 170">
                        <a:extLst>
                          <a:ext uri="{FF2B5EF4-FFF2-40B4-BE49-F238E27FC236}">
                            <a16:creationId xmlns:a16="http://schemas.microsoft.com/office/drawing/2014/main" id="{4156B3C6-5CB5-401B-86AD-6794434DC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50764"/>
                        <a:ext cx="68405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74">
            <a:extLst>
              <a:ext uri="{FF2B5EF4-FFF2-40B4-BE49-F238E27FC236}">
                <a16:creationId xmlns:a16="http://schemas.microsoft.com/office/drawing/2014/main" id="{3269A8FD-FAA7-4EE9-9B8D-F948FADC18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60364"/>
            <a:ext cx="5946775" cy="457200"/>
            <a:chOff x="432" y="3552"/>
            <a:chExt cx="3746" cy="288"/>
          </a:xfrm>
        </p:grpSpPr>
        <p:graphicFrame>
          <p:nvGraphicFramePr>
            <p:cNvPr id="32" name="Object 171">
              <a:extLst>
                <a:ext uri="{FF2B5EF4-FFF2-40B4-BE49-F238E27FC236}">
                  <a16:creationId xmlns:a16="http://schemas.microsoft.com/office/drawing/2014/main" id="{F561E4AA-085D-4C07-A476-80022AF7E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00"/>
            <a:ext cx="134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56755" imgH="203112" progId="Equation.3">
                    <p:embed/>
                  </p:oleObj>
                </mc:Choice>
                <mc:Fallback>
                  <p:oleObj name="Equation" r:id="rId22" imgW="1256755" imgH="203112" progId="Equation.3">
                    <p:embed/>
                    <p:pic>
                      <p:nvPicPr>
                        <p:cNvPr id="6151" name="Object 171">
                          <a:extLst>
                            <a:ext uri="{FF2B5EF4-FFF2-40B4-BE49-F238E27FC236}">
                              <a16:creationId xmlns:a16="http://schemas.microsoft.com/office/drawing/2014/main" id="{47F8E736-43F5-4E74-8B13-945112FFE4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00"/>
                          <a:ext cx="134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73">
              <a:extLst>
                <a:ext uri="{FF2B5EF4-FFF2-40B4-BE49-F238E27FC236}">
                  <a16:creationId xmlns:a16="http://schemas.microsoft.com/office/drawing/2014/main" id="{36046129-53F5-4AEE-8566-8E5701A1D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5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Arial" panose="020B0604020202020204" pitchFamily="34" charset="0"/>
                </a:rPr>
                <a:t>|</a:t>
              </a:r>
              <a:r>
                <a:rPr kumimoji="1" lang="en-US" altLang="zh-CN" b="1"/>
                <a:t> </a:t>
              </a:r>
              <a:r>
                <a:rPr kumimoji="1" lang="zh-CN" altLang="en-US" b="1">
                  <a:solidFill>
                    <a:schemeClr val="hlink"/>
                  </a:solidFill>
                </a:rPr>
                <a:t>舍入误差</a:t>
              </a:r>
              <a:r>
                <a:rPr kumimoji="1" lang="zh-CN" altLang="en-US" b="1"/>
                <a:t>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panose="020B0604020202020204" pitchFamily="34" charset="0"/>
                </a:rPr>
                <a:t>/* Roundoff Error */ </a:t>
              </a:r>
              <a:r>
                <a:rPr kumimoji="1" lang="en-US" altLang="zh-CN" b="1">
                  <a:latin typeface="Arial" panose="020B0604020202020204" pitchFamily="34" charset="0"/>
                </a:rPr>
                <a:t>|</a:t>
              </a:r>
              <a:endParaRPr kumimoji="1" lang="en-US" altLang="zh-CN" sz="1800" b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" name="Object 175">
            <a:extLst>
              <a:ext uri="{FF2B5EF4-FFF2-40B4-BE49-F238E27FC236}">
                <a16:creationId xmlns:a16="http://schemas.microsoft.com/office/drawing/2014/main" id="{15BD8EA4-BB55-4B16-A796-0832E1CBC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41345"/>
              </p:ext>
            </p:extLst>
          </p:nvPr>
        </p:nvGraphicFramePr>
        <p:xfrm>
          <a:off x="762000" y="5917564"/>
          <a:ext cx="56610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517900" imgH="381000" progId="Equation.3">
                  <p:embed/>
                </p:oleObj>
              </mc:Choice>
              <mc:Fallback>
                <p:oleObj name="Equation" r:id="rId24" imgW="3517900" imgH="381000" progId="Equation.3">
                  <p:embed/>
                  <p:pic>
                    <p:nvPicPr>
                      <p:cNvPr id="31919" name="Object 175">
                        <a:extLst>
                          <a:ext uri="{FF2B5EF4-FFF2-40B4-BE49-F238E27FC236}">
                            <a16:creationId xmlns:a16="http://schemas.microsoft.com/office/drawing/2014/main" id="{64C8B5F7-5EF4-43F7-A1F3-F6D96753E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917564"/>
                        <a:ext cx="56610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7">
            <a:extLst>
              <a:ext uri="{FF2B5EF4-FFF2-40B4-BE49-F238E27FC236}">
                <a16:creationId xmlns:a16="http://schemas.microsoft.com/office/drawing/2014/main" id="{104D719F-AC56-4640-BE59-45732CC6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7364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/>
              <a:t>= 0.747… …</a:t>
            </a:r>
          </a:p>
        </p:txBody>
      </p:sp>
    </p:spTree>
    <p:extLst>
      <p:ext uri="{BB962C8B-B14F-4D97-AF65-F5344CB8AC3E}">
        <p14:creationId xmlns:p14="http://schemas.microsoft.com/office/powerpoint/2010/main" val="42336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nimBg="1"/>
      <p:bldP spid="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6728C-2624-49D1-9682-D4CDDE62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误差传播与积累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5EB55-99D1-4352-BC2A-78182B7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1" y="2081186"/>
            <a:ext cx="10515600" cy="40087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例：蝴蝶效应 </a:t>
            </a:r>
            <a:r>
              <a:rPr lang="en-US" altLang="zh-CN" dirty="0"/>
              <a:t>---</a:t>
            </a:r>
            <a:r>
              <a:rPr lang="zh-CN" altLang="en-US" dirty="0"/>
              <a:t>亚马逊河的一致蝴蝶煽动几下翅膀，可以</a:t>
            </a:r>
            <a:r>
              <a:rPr lang="zh-CN" altLang="en-US" dirty="0">
                <a:solidFill>
                  <a:srgbClr val="0000FF"/>
                </a:solidFill>
              </a:rPr>
              <a:t>在一段时间后</a:t>
            </a:r>
            <a:r>
              <a:rPr lang="zh-CN" altLang="en-US" dirty="0"/>
              <a:t>引起南海的一场龙卷风。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F657331-34B2-4DF5-B896-E303D8FA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96" y="2614525"/>
            <a:ext cx="1270348" cy="132809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9A5A2A3-10BB-4A10-A6BF-1D9930A1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06" y="2626217"/>
            <a:ext cx="1575997" cy="127965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AB3905E2-AAD9-43E8-8C97-6FEE9B2F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25" y="4441829"/>
            <a:ext cx="1068387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CFAD860-FE4F-46E6-93FD-ED3D623DB3A1}"/>
              </a:ext>
            </a:extLst>
          </p:cNvPr>
          <p:cNvSpPr txBox="1"/>
          <p:nvPr/>
        </p:nvSpPr>
        <p:spPr>
          <a:xfrm>
            <a:off x="2068812" y="4526060"/>
            <a:ext cx="954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大家思考下，蝴蝶效应中的蝴蝶是造成“龙卷风”的原因吗？</a:t>
            </a:r>
            <a:endParaRPr lang="en-US" altLang="zh-CN" sz="2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3B5D77-0B0A-4415-B716-1327065D2556}"/>
              </a:ext>
            </a:extLst>
          </p:cNvPr>
          <p:cNvSpPr txBox="1"/>
          <p:nvPr/>
        </p:nvSpPr>
        <p:spPr>
          <a:xfrm>
            <a:off x="2099545" y="5542420"/>
            <a:ext cx="89739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0000FF"/>
                </a:solidFill>
                <a:effectLst/>
                <a:latin typeface="Helvetica Neue"/>
              </a:rPr>
              <a:t>千丈之堤，以蝼蚁之穴溃；百尺之室，以突隙之炽焚。</a:t>
            </a:r>
            <a:endParaRPr lang="en-US" altLang="zh-CN" sz="2800" b="0" i="0" dirty="0">
              <a:solidFill>
                <a:srgbClr val="0000FF"/>
              </a:solidFill>
              <a:effectLst/>
              <a:latin typeface="Helvetica Neue"/>
            </a:endParaRPr>
          </a:p>
          <a:p>
            <a:pPr algn="r"/>
            <a:r>
              <a:rPr lang="en-US" altLang="zh-CN" sz="2400" dirty="0">
                <a:solidFill>
                  <a:srgbClr val="0000FF"/>
                </a:solidFill>
                <a:latin typeface="Helvetica Neue"/>
              </a:rPr>
              <a:t>---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Helvetica Neue"/>
              </a:rPr>
              <a:t> 《</a:t>
            </a:r>
            <a:r>
              <a:rPr lang="zh-CN" altLang="en-US" sz="2400" b="0" i="0" u="none" strike="noStrike" dirty="0">
                <a:solidFill>
                  <a:srgbClr val="0000FF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韩非子</a:t>
            </a:r>
            <a:r>
              <a:rPr lang="en-US" altLang="zh-CN" sz="2400" b="0" i="0" u="none" strike="noStrike" dirty="0">
                <a:solidFill>
                  <a:srgbClr val="0000FF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2400" b="0" i="0" u="none" strike="noStrike" dirty="0">
                <a:solidFill>
                  <a:srgbClr val="0000FF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喻老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Helvetica Neue"/>
              </a:rPr>
              <a:t>》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6">
            <a:extLst>
              <a:ext uri="{FF2B5EF4-FFF2-40B4-BE49-F238E27FC236}">
                <a16:creationId xmlns:a16="http://schemas.microsoft.com/office/drawing/2014/main" id="{D0B05934-3B71-484B-98BC-58E72896878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47690"/>
            <a:ext cx="5937250" cy="733425"/>
            <a:chOff x="288" y="192"/>
            <a:chExt cx="3740" cy="462"/>
          </a:xfrm>
        </p:grpSpPr>
        <p:graphicFrame>
          <p:nvGraphicFramePr>
            <p:cNvPr id="6" name="Object 3">
              <a:extLst>
                <a:ext uri="{FF2B5EF4-FFF2-40B4-BE49-F238E27FC236}">
                  <a16:creationId xmlns:a16="http://schemas.microsoft.com/office/drawing/2014/main" id="{DA5CC7EA-0F38-434D-A9F9-2BB921CB6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192"/>
            <a:ext cx="287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84400" imgH="393700" progId="Equation.3">
                    <p:embed/>
                  </p:oleObj>
                </mc:Choice>
                <mc:Fallback>
                  <p:oleObj name="Equation" r:id="rId7" imgW="2184400" imgH="393700" progId="Equation.3">
                    <p:embed/>
                    <p:pic>
                      <p:nvPicPr>
                        <p:cNvPr id="7176" name="Object 3">
                          <a:extLst>
                            <a:ext uri="{FF2B5EF4-FFF2-40B4-BE49-F238E27FC236}">
                              <a16:creationId xmlns:a16="http://schemas.microsoft.com/office/drawing/2014/main" id="{70926B3C-6D6D-4155-9B0D-C814678E46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2"/>
                          <a:ext cx="287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FC721F16-0590-4EBF-92F7-9747EF59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3300"/>
                  </a:solidFill>
                </a:rPr>
                <a:t>例</a:t>
              </a:r>
              <a:r>
                <a:rPr kumimoji="1" lang="zh-CN" altLang="en-US" b="1"/>
                <a:t>：计算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C89A76C-E37F-4E83-A785-811CB60BDC71}"/>
              </a:ext>
            </a:extLst>
          </p:cNvPr>
          <p:cNvGrpSpPr>
            <a:grpSpLocks/>
          </p:cNvGrpSpPr>
          <p:nvPr/>
        </p:nvGrpSpPr>
        <p:grpSpPr bwMode="auto">
          <a:xfrm>
            <a:off x="1289515" y="1165584"/>
            <a:ext cx="3498386" cy="510819"/>
            <a:chOff x="754" y="680"/>
            <a:chExt cx="1934" cy="313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3AD5CD94-37FA-4124-AB81-2AB3B56912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89000" imgH="228600" progId="Equation.3">
                    <p:embed/>
                  </p:oleObj>
                </mc:Choice>
                <mc:Fallback>
                  <p:oleObj name="Equation" r:id="rId9" imgW="889000" imgH="228600" progId="Equation.3">
                    <p:embed/>
                    <p:pic>
                      <p:nvPicPr>
                        <p:cNvPr id="7175" name="Object 6">
                          <a:extLst>
                            <a:ext uri="{FF2B5EF4-FFF2-40B4-BE49-F238E27FC236}">
                              <a16:creationId xmlns:a16="http://schemas.microsoft.com/office/drawing/2014/main" id="{7D9B0C93-B795-40FA-A4A4-9900CE8C1E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1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84B3E03A-27CE-47EF-BA3E-36DEBB247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680"/>
              <a:ext cx="11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chemeClr val="hlink"/>
                  </a:solidFill>
                  <a:sym typeface="Wingdings" panose="05000000000000000000" pitchFamily="2" charset="2"/>
                </a:rPr>
                <a:t>公式一：</a:t>
              </a:r>
              <a:endParaRPr kumimoji="1" lang="zh-CN" altLang="en-US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11" name="AutoShape 9">
            <a:extLst>
              <a:ext uri="{FF2B5EF4-FFF2-40B4-BE49-F238E27FC236}">
                <a16:creationId xmlns:a16="http://schemas.microsoft.com/office/drawing/2014/main" id="{9A1F4BFA-F9DB-4819-A153-30FABBC3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265" y="1845263"/>
            <a:ext cx="4164012" cy="685800"/>
          </a:xfrm>
          <a:prstGeom prst="wedgeEllipseCallout">
            <a:avLst>
              <a:gd name="adj1" fmla="val -98509"/>
              <a:gd name="adj2" fmla="val -110880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zh-CN" altLang="en-US" b="1" dirty="0"/>
              <a:t>注意此公式</a:t>
            </a:r>
            <a:r>
              <a:rPr kumimoji="1" lang="zh-CN" altLang="en-US" b="1" dirty="0">
                <a:solidFill>
                  <a:schemeClr val="hlink"/>
                </a:solidFill>
              </a:rPr>
              <a:t>精确</a:t>
            </a:r>
            <a:r>
              <a:rPr kumimoji="1" lang="zh-CN" altLang="en-US" b="1" dirty="0"/>
              <a:t>成立</a:t>
            </a:r>
          </a:p>
        </p:txBody>
      </p:sp>
      <p:grpSp>
        <p:nvGrpSpPr>
          <p:cNvPr id="12" name="Group 95">
            <a:extLst>
              <a:ext uri="{FF2B5EF4-FFF2-40B4-BE49-F238E27FC236}">
                <a16:creationId xmlns:a16="http://schemas.microsoft.com/office/drawing/2014/main" id="{D108C65B-6225-4219-B514-C3CA7FB394AF}"/>
              </a:ext>
            </a:extLst>
          </p:cNvPr>
          <p:cNvGrpSpPr>
            <a:grpSpLocks/>
          </p:cNvGrpSpPr>
          <p:nvPr/>
        </p:nvGrpSpPr>
        <p:grpSpPr bwMode="auto">
          <a:xfrm>
            <a:off x="885824" y="1565275"/>
            <a:ext cx="4824413" cy="1174750"/>
            <a:chOff x="672" y="960"/>
            <a:chExt cx="2982" cy="740"/>
          </a:xfrm>
        </p:grpSpPr>
        <p:grpSp>
          <p:nvGrpSpPr>
            <p:cNvPr id="13" name="Group 94">
              <a:extLst>
                <a:ext uri="{FF2B5EF4-FFF2-40B4-BE49-F238E27FC236}">
                  <a16:creationId xmlns:a16="http://schemas.microsoft.com/office/drawing/2014/main" id="{4508A034-728A-4A0A-914A-CA6FDDF6C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2982" cy="438"/>
              <a:chOff x="672" y="960"/>
              <a:chExt cx="2982" cy="438"/>
            </a:xfrm>
          </p:grpSpPr>
          <p:graphicFrame>
            <p:nvGraphicFramePr>
              <p:cNvPr id="16" name="Object 10">
                <a:extLst>
                  <a:ext uri="{FF2B5EF4-FFF2-40B4-BE49-F238E27FC236}">
                    <a16:creationId xmlns:a16="http://schemas.microsoft.com/office/drawing/2014/main" id="{FCE99F8B-BF12-430F-BC6A-FB262CE896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960"/>
              <a:ext cx="244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222500" imgH="393700" progId="Equation.3">
                      <p:embed/>
                    </p:oleObj>
                  </mc:Choice>
                  <mc:Fallback>
                    <p:oleObj name="Equation" r:id="rId11" imgW="2222500" imgH="393700" progId="Equation.3">
                      <p:embed/>
                      <p:pic>
                        <p:nvPicPr>
                          <p:cNvPr id="7173" name="Object 10">
                            <a:extLst>
                              <a:ext uri="{FF2B5EF4-FFF2-40B4-BE49-F238E27FC236}">
                                <a16:creationId xmlns:a16="http://schemas.microsoft.com/office/drawing/2014/main" id="{19A8C754-F3B9-4E92-81D3-5EF912B4A5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60"/>
                            <a:ext cx="244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E741DF47-07CA-4D57-AE03-E29F8953B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960"/>
                <a:ext cx="384" cy="240"/>
                <a:chOff x="1392" y="2640"/>
                <a:chExt cx="384" cy="240"/>
              </a:xfrm>
            </p:grpSpPr>
            <p:sp>
              <p:nvSpPr>
                <p:cNvPr id="19" name="Text Box 11">
                  <a:extLst>
                    <a:ext uri="{FF2B5EF4-FFF2-40B4-BE49-F238E27FC236}">
                      <a16:creationId xmlns:a16="http://schemas.microsoft.com/office/drawing/2014/main" id="{BC658805-6EC8-4AE8-9E1B-C651B1E544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2640"/>
                  <a:ext cx="3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en-US" sz="1600" b="1"/>
                    <a:t>记为</a:t>
                  </a:r>
                </a:p>
              </p:txBody>
            </p:sp>
            <p:sp>
              <p:nvSpPr>
                <p:cNvPr id="20" name="Line 12">
                  <a:extLst>
                    <a:ext uri="{FF2B5EF4-FFF2-40B4-BE49-F238E27FC236}">
                      <a16:creationId xmlns:a16="http://schemas.microsoft.com/office/drawing/2014/main" id="{0B328D80-DCE7-4C72-9503-DA8CA5116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3">
                  <a:extLst>
                    <a:ext uri="{FF2B5EF4-FFF2-40B4-BE49-F238E27FC236}">
                      <a16:creationId xmlns:a16="http://schemas.microsoft.com/office/drawing/2014/main" id="{CCD93D9A-BD1D-4CED-8820-F430CD3E7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8" name="Object 15">
                <a:extLst>
                  <a:ext uri="{FF2B5EF4-FFF2-40B4-BE49-F238E27FC236}">
                    <a16:creationId xmlns:a16="http://schemas.microsoft.com/office/drawing/2014/main" id="{79371ECD-8C92-48C8-A98E-898B939F4B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056"/>
              <a:ext cx="19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7646" imgH="241091" progId="Equation.3">
                      <p:embed/>
                    </p:oleObj>
                  </mc:Choice>
                  <mc:Fallback>
                    <p:oleObj name="Equation" r:id="rId13" imgW="177646" imgH="241091" progId="Equation.3">
                      <p:embed/>
                      <p:pic>
                        <p:nvPicPr>
                          <p:cNvPr id="7174" name="Object 15">
                            <a:extLst>
                              <a:ext uri="{FF2B5EF4-FFF2-40B4-BE49-F238E27FC236}">
                                <a16:creationId xmlns:a16="http://schemas.microsoft.com/office/drawing/2014/main" id="{DA9EA3D5-55CB-4A0B-827D-DBE6046C52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56"/>
                            <a:ext cx="19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7">
              <a:extLst>
                <a:ext uri="{FF2B5EF4-FFF2-40B4-BE49-F238E27FC236}">
                  <a16:creationId xmlns:a16="http://schemas.microsoft.com/office/drawing/2014/main" id="{C2E29875-64E4-4598-B95C-004D49BEED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392"/>
            <a:ext cx="187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14500" imgH="279400" progId="Equation.3">
                    <p:embed/>
                  </p:oleObj>
                </mc:Choice>
                <mc:Fallback>
                  <p:oleObj name="Equation" r:id="rId15" imgW="1714500" imgH="279400" progId="Equation.3">
                    <p:embed/>
                    <p:pic>
                      <p:nvPicPr>
                        <p:cNvPr id="7172" name="Object 17">
                          <a:extLst>
                            <a:ext uri="{FF2B5EF4-FFF2-40B4-BE49-F238E27FC236}">
                              <a16:creationId xmlns:a16="http://schemas.microsoft.com/office/drawing/2014/main" id="{14C7DE0C-DF0D-4B13-8855-84275F496B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187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9CE1D916-0011-4143-B24F-7CC08B7BF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00"/>
                  </a:solidFill>
                  <a:latin typeface="楷体_GB2312" panose="02010609030101010101" pitchFamily="49" charset="-122"/>
                </a:rPr>
                <a:t>则初始误差</a:t>
              </a:r>
              <a:endParaRPr kumimoji="1" lang="zh-CN" altLang="en-US"/>
            </a:p>
          </p:txBody>
        </p:sp>
      </p:grpSp>
      <p:graphicFrame>
        <p:nvGraphicFramePr>
          <p:cNvPr id="22" name="Object 66">
            <a:extLst>
              <a:ext uri="{FF2B5EF4-FFF2-40B4-BE49-F238E27FC236}">
                <a16:creationId xmlns:a16="http://schemas.microsoft.com/office/drawing/2014/main" id="{209BACC1-1B15-4605-AB73-91933443D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47429"/>
              </p:ext>
            </p:extLst>
          </p:nvPr>
        </p:nvGraphicFramePr>
        <p:xfrm>
          <a:off x="1838325" y="2780249"/>
          <a:ext cx="7243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22700" imgH="419100" progId="Equation.3">
                  <p:embed/>
                </p:oleObj>
              </mc:Choice>
              <mc:Fallback>
                <p:oleObj name="Equation" r:id="rId17" imgW="3822700" imgH="419100" progId="Equation.3">
                  <p:embed/>
                  <p:pic>
                    <p:nvPicPr>
                      <p:cNvPr id="33858" name="Object 66">
                        <a:extLst>
                          <a:ext uri="{FF2B5EF4-FFF2-40B4-BE49-F238E27FC236}">
                            <a16:creationId xmlns:a16="http://schemas.microsoft.com/office/drawing/2014/main" id="{B31A1C0C-3845-4994-B9F8-5EBCA66DD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780249"/>
                        <a:ext cx="72437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6">
            <a:extLst>
              <a:ext uri="{FF2B5EF4-FFF2-40B4-BE49-F238E27FC236}">
                <a16:creationId xmlns:a16="http://schemas.microsoft.com/office/drawing/2014/main" id="{D1F9C0D2-FE0A-46C7-A1C0-C33B30C26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90586"/>
              </p:ext>
            </p:extLst>
          </p:nvPr>
        </p:nvGraphicFramePr>
        <p:xfrm>
          <a:off x="1066800" y="3590926"/>
          <a:ext cx="3276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20900" imgH="1981200" progId="Equation.3">
                  <p:embed/>
                </p:oleObj>
              </mc:Choice>
              <mc:Fallback>
                <p:oleObj name="Equation" r:id="rId19" imgW="2120900" imgH="1981200" progId="Equation.3">
                  <p:embed/>
                  <p:pic>
                    <p:nvPicPr>
                      <p:cNvPr id="33878" name="Object 86">
                        <a:extLst>
                          <a:ext uri="{FF2B5EF4-FFF2-40B4-BE49-F238E27FC236}">
                            <a16:creationId xmlns:a16="http://schemas.microsoft.com/office/drawing/2014/main" id="{95BBC52A-2CC2-4AB4-B0B6-E2EC1B060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90926"/>
                        <a:ext cx="32766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7">
            <a:extLst>
              <a:ext uri="{FF2B5EF4-FFF2-40B4-BE49-F238E27FC236}">
                <a16:creationId xmlns:a16="http://schemas.microsoft.com/office/drawing/2014/main" id="{0FCDA99C-603E-49AD-93F3-DB85289E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3872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5" name="Text Box 88">
            <a:extLst>
              <a:ext uri="{FF2B5EF4-FFF2-40B4-BE49-F238E27FC236}">
                <a16:creationId xmlns:a16="http://schemas.microsoft.com/office/drawing/2014/main" id="{5369AB35-1D40-49E1-8CC6-60C1E389A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19726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??</a:t>
            </a:r>
          </a:p>
        </p:txBody>
      </p:sp>
      <p:sp>
        <p:nvSpPr>
          <p:cNvPr id="26" name="Text Box 89">
            <a:extLst>
              <a:ext uri="{FF2B5EF4-FFF2-40B4-BE49-F238E27FC236}">
                <a16:creationId xmlns:a16="http://schemas.microsoft.com/office/drawing/2014/main" id="{459FE8D6-52C8-46BC-9106-3C2413224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0726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? !</a:t>
            </a:r>
          </a:p>
        </p:txBody>
      </p:sp>
      <p:sp>
        <p:nvSpPr>
          <p:cNvPr id="27" name="Text Box 90">
            <a:extLst>
              <a:ext uri="{FF2B5EF4-FFF2-40B4-BE49-F238E27FC236}">
                <a16:creationId xmlns:a16="http://schemas.microsoft.com/office/drawing/2014/main" id="{16AE30AF-27F4-4A58-BCCB-EB3F67E43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817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! !</a:t>
            </a:r>
          </a:p>
        </p:txBody>
      </p:sp>
      <p:sp>
        <p:nvSpPr>
          <p:cNvPr id="29" name="AutoShape 93">
            <a:extLst>
              <a:ext uri="{FF2B5EF4-FFF2-40B4-BE49-F238E27FC236}">
                <a16:creationId xmlns:a16="http://schemas.microsoft.com/office/drawing/2014/main" id="{284752C5-BD93-4A6D-BA58-37E60211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814" y="4669837"/>
            <a:ext cx="1984931" cy="1686639"/>
          </a:xfrm>
          <a:prstGeom prst="cloudCallout">
            <a:avLst>
              <a:gd name="adj1" fmla="val -89042"/>
              <a:gd name="adj2" fmla="val 19296"/>
            </a:avLst>
          </a:prstGeom>
          <a:gradFill rotWithShape="0">
            <a:gsLst>
              <a:gs pos="0">
                <a:srgbClr val="C1C1C1"/>
              </a:gs>
              <a:gs pos="50000">
                <a:srgbClr val="FFFFFF"/>
              </a:gs>
              <a:gs pos="100000">
                <a:srgbClr val="C1C1C1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en-US" altLang="zh-CN" b="1" dirty="0"/>
              <a:t>What happened?!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CB7DF29-AD33-4301-A551-211C9C40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88250"/>
            <a:ext cx="1068387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5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A55E24F8-3531-4A79-AD1B-DAB663EA80C3}"/>
              </a:ext>
            </a:extLst>
          </p:cNvPr>
          <p:cNvGrpSpPr>
            <a:grpSpLocks/>
          </p:cNvGrpSpPr>
          <p:nvPr/>
        </p:nvGrpSpPr>
        <p:grpSpPr bwMode="auto">
          <a:xfrm>
            <a:off x="966777" y="652470"/>
            <a:ext cx="2895600" cy="457200"/>
            <a:chOff x="144" y="240"/>
            <a:chExt cx="1811" cy="288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4CC75B-D7DC-4F48-86C1-4158246D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0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dirty="0"/>
                <a:t>考察第</a:t>
              </a:r>
              <a:r>
                <a:rPr kumimoji="1" lang="en-US" altLang="zh-CN" i="1" dirty="0"/>
                <a:t>n</a:t>
              </a:r>
              <a:r>
                <a:rPr kumimoji="1" lang="zh-CN" altLang="zh-CN" dirty="0"/>
                <a:t>步的误差</a:t>
              </a:r>
              <a:endParaRPr kumimoji="1" lang="zh-CN" altLang="en-US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id="{FC182317-5F06-46A3-812E-5655CB5FE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0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69" imgH="253780" progId="Equation.3">
                    <p:embed/>
                  </p:oleObj>
                </mc:Choice>
                <mc:Fallback>
                  <p:oleObj name="Equation" r:id="rId5" imgW="266469" imgH="253780" progId="Equation.3">
                    <p:embed/>
                    <p:pic>
                      <p:nvPicPr>
                        <p:cNvPr id="8201" name="Object 8">
                          <a:extLst>
                            <a:ext uri="{FF2B5EF4-FFF2-40B4-BE49-F238E27FC236}">
                              <a16:creationId xmlns:a16="http://schemas.microsoft.com/office/drawing/2014/main" id="{5ADA13C2-FB7B-4BE9-A5C1-18A0A8492F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60DE1534-39B1-4081-835B-09DE3450E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61262"/>
              </p:ext>
            </p:extLst>
          </p:nvPr>
        </p:nvGraphicFramePr>
        <p:xfrm>
          <a:off x="1119177" y="1109670"/>
          <a:ext cx="4900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54300" imgH="241300" progId="Equation.3">
                  <p:embed/>
                </p:oleObj>
              </mc:Choice>
              <mc:Fallback>
                <p:oleObj name="Equation" r:id="rId7" imgW="2654300" imgH="241300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ADF42C36-5F0C-4520-8345-B28F719F9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77" y="1109670"/>
                        <a:ext cx="4900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A952CB5E-8D81-4D56-91A2-0CB81D64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93396"/>
              </p:ext>
            </p:extLst>
          </p:nvPr>
        </p:nvGraphicFramePr>
        <p:xfrm>
          <a:off x="5995977" y="1109670"/>
          <a:ext cx="2667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300" imgH="241300" progId="Equation.3">
                  <p:embed/>
                </p:oleObj>
              </mc:Choice>
              <mc:Fallback>
                <p:oleObj name="Equation" r:id="rId9" imgW="1511300" imgH="241300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2E115AF2-AD50-485E-A1FA-2C483180F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77" y="1109670"/>
                        <a:ext cx="2667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>
            <a:extLst>
              <a:ext uri="{FF2B5EF4-FFF2-40B4-BE49-F238E27FC236}">
                <a16:creationId xmlns:a16="http://schemas.microsoft.com/office/drawing/2014/main" id="{A79E0058-DDF0-46BF-A341-6BF10D765EC3}"/>
              </a:ext>
            </a:extLst>
          </p:cNvPr>
          <p:cNvGrpSpPr>
            <a:grpSpLocks/>
          </p:cNvGrpSpPr>
          <p:nvPr/>
        </p:nvGrpSpPr>
        <p:grpSpPr bwMode="auto">
          <a:xfrm>
            <a:off x="1139818" y="2316183"/>
            <a:ext cx="9711418" cy="377826"/>
            <a:chOff x="336" y="1200"/>
            <a:chExt cx="5551" cy="238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F53D90BF-AC87-4E41-83F9-B6BFA4847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205"/>
              <a:ext cx="26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这种算法不好，我们有责任改变。</a:t>
              </a:r>
              <a:endParaRPr kumimoji="1" lang="zh-CN" altLang="en-US" dirty="0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B06F12DC-E8CE-4164-9551-4EDE1B561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7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    </a:t>
              </a:r>
              <a:r>
                <a:rPr kumimoji="1" lang="zh-CN" altLang="en-US" dirty="0">
                  <a:solidFill>
                    <a:srgbClr val="000000"/>
                  </a:solidFill>
                  <a:latin typeface="楷体_GB2312" panose="02010609030101010101" pitchFamily="49" charset="-122"/>
                </a:rPr>
                <a:t>造成这种情况的是</a:t>
              </a:r>
              <a:r>
                <a:rPr kumimoji="1" lang="zh-CN" altLang="en-US" dirty="0">
                  <a:solidFill>
                    <a:schemeClr val="hlink"/>
                  </a:solidFill>
                  <a:latin typeface="楷体_GB2312" panose="02010609030101010101" pitchFamily="49" charset="-122"/>
                </a:rPr>
                <a:t>不稳定的算法，</a:t>
              </a:r>
              <a:endParaRPr kumimoji="1" lang="en-US" altLang="zh-CN" sz="20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87">
            <a:extLst>
              <a:ext uri="{FF2B5EF4-FFF2-40B4-BE49-F238E27FC236}">
                <a16:creationId xmlns:a16="http://schemas.microsoft.com/office/drawing/2014/main" id="{9ED6662D-1EBF-40FF-9DA7-5D348A2C0406}"/>
              </a:ext>
            </a:extLst>
          </p:cNvPr>
          <p:cNvGrpSpPr>
            <a:grpSpLocks/>
          </p:cNvGrpSpPr>
          <p:nvPr/>
        </p:nvGrpSpPr>
        <p:grpSpPr bwMode="auto">
          <a:xfrm>
            <a:off x="981065" y="1566870"/>
            <a:ext cx="8748712" cy="431800"/>
            <a:chOff x="295" y="845"/>
            <a:chExt cx="5465" cy="272"/>
          </a:xfrm>
        </p:grpSpPr>
        <p:grpSp>
          <p:nvGrpSpPr>
            <p:cNvPr id="14" name="Group 85">
              <a:extLst>
                <a:ext uri="{FF2B5EF4-FFF2-40B4-BE49-F238E27FC236}">
                  <a16:creationId xmlns:a16="http://schemas.microsoft.com/office/drawing/2014/main" id="{97610F6D-ECD9-43A9-9F0F-E9652F03F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845"/>
              <a:ext cx="5465" cy="233"/>
              <a:chOff x="295" y="845"/>
              <a:chExt cx="5465" cy="233"/>
            </a:xfrm>
          </p:grpSpPr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E255A4EE-99C9-4DDD-8617-FFB338B3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845"/>
                <a:ext cx="263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dirty="0">
                    <a:solidFill>
                      <a:srgbClr val="000000"/>
                    </a:solidFill>
                    <a:latin typeface="楷体_GB2312" panose="02010609030101010101" pitchFamily="49" charset="-122"/>
                  </a:rPr>
                  <a:t>迅速积累，误差呈递增走势。</a:t>
                </a: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3F9E1D45-45AB-4BC5-904A-1C9309B5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15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dirty="0">
                    <a:solidFill>
                      <a:srgbClr val="000000"/>
                    </a:solidFill>
                    <a:latin typeface="楷体_GB2312" panose="02010609030101010101" pitchFamily="49" charset="-122"/>
                  </a:rPr>
                  <a:t>可见初始的小扰动</a:t>
                </a:r>
                <a:endParaRPr kumimoji="1" lang="zh-CN" altLang="en-US" dirty="0"/>
              </a:p>
            </p:txBody>
          </p:sp>
        </p:grpSp>
        <p:graphicFrame>
          <p:nvGraphicFramePr>
            <p:cNvPr id="15" name="Object 13">
              <a:extLst>
                <a:ext uri="{FF2B5EF4-FFF2-40B4-BE49-F238E27FC236}">
                  <a16:creationId xmlns:a16="http://schemas.microsoft.com/office/drawing/2014/main" id="{34CD9121-761F-4770-B2A4-4A09573B03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9" y="845"/>
            <a:ext cx="1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28254" imgH="241195" progId="Equation.3">
                    <p:embed/>
                  </p:oleObj>
                </mc:Choice>
                <mc:Fallback>
                  <p:oleObj name="Equation" r:id="rId11" imgW="1028254" imgH="241195" progId="Equation.3">
                    <p:embed/>
                    <p:pic>
                      <p:nvPicPr>
                        <p:cNvPr id="8200" name="Object 13">
                          <a:extLst>
                            <a:ext uri="{FF2B5EF4-FFF2-40B4-BE49-F238E27FC236}">
                              <a16:creationId xmlns:a16="http://schemas.microsoft.com/office/drawing/2014/main" id="{3886F378-10A4-4D1C-8F16-EC2268DF51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845"/>
                          <a:ext cx="12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86">
            <a:extLst>
              <a:ext uri="{FF2B5EF4-FFF2-40B4-BE49-F238E27FC236}">
                <a16:creationId xmlns:a16="http://schemas.microsoft.com/office/drawing/2014/main" id="{C21C6214-56F1-42AC-B028-D46036605EEF}"/>
              </a:ext>
            </a:extLst>
          </p:cNvPr>
          <p:cNvGrpSpPr>
            <a:grpSpLocks/>
          </p:cNvGrpSpPr>
          <p:nvPr/>
        </p:nvGrpSpPr>
        <p:grpSpPr bwMode="auto">
          <a:xfrm>
            <a:off x="585777" y="2938470"/>
            <a:ext cx="7053263" cy="701675"/>
            <a:chOff x="0" y="1680"/>
            <a:chExt cx="4443" cy="442"/>
          </a:xfrm>
        </p:grpSpPr>
        <p:graphicFrame>
          <p:nvGraphicFramePr>
            <p:cNvPr id="19" name="Object 39">
              <a:extLst>
                <a:ext uri="{FF2B5EF4-FFF2-40B4-BE49-F238E27FC236}">
                  <a16:creationId xmlns:a16="http://schemas.microsoft.com/office/drawing/2014/main" id="{D0BC1A8A-8BBC-48AF-9971-04B5539974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5" y="1680"/>
            <a:ext cx="327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11400" imgH="393700" progId="Equation.3">
                    <p:embed/>
                  </p:oleObj>
                </mc:Choice>
                <mc:Fallback>
                  <p:oleObj name="Equation" r:id="rId13" imgW="2311400" imgH="393700" progId="Equation.3">
                    <p:embed/>
                    <p:pic>
                      <p:nvPicPr>
                        <p:cNvPr id="8199" name="Object 39">
                          <a:extLst>
                            <a:ext uri="{FF2B5EF4-FFF2-40B4-BE49-F238E27FC236}">
                              <a16:creationId xmlns:a16="http://schemas.microsoft.com/office/drawing/2014/main" id="{B87AAD0C-AC0E-42F8-BABB-9D08257AF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680"/>
                          <a:ext cx="327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40">
              <a:extLst>
                <a:ext uri="{FF2B5EF4-FFF2-40B4-BE49-F238E27FC236}">
                  <a16:creationId xmlns:a16="http://schemas.microsoft.com/office/drawing/2014/main" id="{94C7F00F-50C5-43C5-A460-6AD170E0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2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hlink"/>
                  </a:solidFill>
                  <a:sym typeface="Wingdings" panose="05000000000000000000" pitchFamily="2" charset="2"/>
                </a:rPr>
                <a:t></a:t>
              </a:r>
              <a:r>
                <a:rPr kumimoji="1" lang="en-US" altLang="zh-CN" b="1">
                  <a:solidFill>
                    <a:schemeClr val="hlink"/>
                  </a:solidFill>
                  <a:sym typeface="Wingdings" panose="05000000000000000000" pitchFamily="2" charset="2"/>
                </a:rPr>
                <a:t>  </a:t>
              </a:r>
              <a:r>
                <a:rPr kumimoji="1" lang="zh-CN" altLang="en-US" b="1">
                  <a:solidFill>
                    <a:schemeClr val="hlink"/>
                  </a:solidFill>
                  <a:sym typeface="Wingdings" panose="05000000000000000000" pitchFamily="2" charset="2"/>
                </a:rPr>
                <a:t>公式二：</a:t>
              </a:r>
              <a:endParaRPr kumimoji="1" lang="zh-CN" altLang="en-US" b="1">
                <a:solidFill>
                  <a:schemeClr val="hlink"/>
                </a:solidFill>
              </a:endParaRPr>
            </a:p>
          </p:txBody>
        </p:sp>
      </p:grpSp>
      <p:sp>
        <p:nvSpPr>
          <p:cNvPr id="21" name="AutoShape 41">
            <a:extLst>
              <a:ext uri="{FF2B5EF4-FFF2-40B4-BE49-F238E27FC236}">
                <a16:creationId xmlns:a16="http://schemas.microsoft.com/office/drawing/2014/main" id="{95CFE6FF-9807-48EB-8D45-1D601063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77" y="4302124"/>
            <a:ext cx="4619625" cy="1066800"/>
          </a:xfrm>
          <a:prstGeom prst="wedgeEllipseCallout">
            <a:avLst>
              <a:gd name="adj1" fmla="val -54296"/>
              <a:gd name="adj2" fmla="val -123063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zh-CN" altLang="en-US" dirty="0"/>
              <a:t>注意此公式与公式一</a:t>
            </a:r>
          </a:p>
          <a:p>
            <a:pPr algn="ctr" eaLnBrk="1" hangingPunct="1"/>
            <a:r>
              <a:rPr kumimoji="1" lang="zh-CN" altLang="en-US" dirty="0"/>
              <a:t>在理论上</a:t>
            </a:r>
            <a:r>
              <a:rPr kumimoji="1" lang="zh-CN" altLang="en-US" dirty="0">
                <a:solidFill>
                  <a:schemeClr val="hlink"/>
                </a:solidFill>
              </a:rPr>
              <a:t>等价</a:t>
            </a:r>
            <a:r>
              <a:rPr kumimoji="1" lang="zh-CN" altLang="en-US" dirty="0"/>
              <a:t>。</a:t>
            </a:r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EFA5AE1B-825D-4B4E-BBDA-7FC6C9DA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77" y="3624270"/>
            <a:ext cx="723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latin typeface="楷体_GB2312" panose="02010609030101010101" pitchFamily="49" charset="-122"/>
              </a:rPr>
              <a:t>方法：先估计一个</a:t>
            </a:r>
            <a:r>
              <a:rPr kumimoji="1" lang="en-US" altLang="zh-CN" i="1" dirty="0">
                <a:solidFill>
                  <a:srgbClr val="000000"/>
                </a:solidFill>
              </a:rPr>
              <a:t>I</a:t>
            </a:r>
            <a:r>
              <a:rPr kumimoji="1" lang="en-US" altLang="zh-CN" i="1" baseline="-25000" dirty="0">
                <a:solidFill>
                  <a:srgbClr val="000000"/>
                </a:solidFill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楷体_GB2312" panose="02010609030101010101" pitchFamily="49" charset="-12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latin typeface="楷体_GB2312" panose="02010609030101010101" pitchFamily="49" charset="-122"/>
              </a:rPr>
              <a:t>再反推要求的</a:t>
            </a:r>
            <a:r>
              <a:rPr kumimoji="1" lang="en-US" altLang="zh-CN" i="1" dirty="0">
                <a:solidFill>
                  <a:srgbClr val="000000"/>
                </a:solidFill>
              </a:rPr>
              <a:t>I</a:t>
            </a:r>
            <a:r>
              <a:rPr kumimoji="1" lang="en-US" altLang="zh-CN" i="1" baseline="-25000" dirty="0">
                <a:solidFill>
                  <a:srgbClr val="000000"/>
                </a:solidFill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</a:rPr>
              <a:t> ( </a:t>
            </a:r>
            <a:r>
              <a:rPr kumimoji="1" lang="en-US" altLang="zh-CN" i="1" dirty="0">
                <a:solidFill>
                  <a:srgbClr val="000000"/>
                </a:solidFill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</a:rPr>
              <a:t> &lt;&lt; </a:t>
            </a:r>
            <a:r>
              <a:rPr kumimoji="1" lang="en-US" altLang="zh-CN" i="1" dirty="0">
                <a:solidFill>
                  <a:srgbClr val="000000"/>
                </a:solidFill>
              </a:rPr>
              <a:t>N 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楷体_GB2312" panose="02010609030101010101" pitchFamily="49" charset="-122"/>
              </a:rPr>
              <a:t>。</a:t>
            </a:r>
          </a:p>
        </p:txBody>
      </p:sp>
      <p:graphicFrame>
        <p:nvGraphicFramePr>
          <p:cNvPr id="23" name="Object 80">
            <a:extLst>
              <a:ext uri="{FF2B5EF4-FFF2-40B4-BE49-F238E27FC236}">
                <a16:creationId xmlns:a16="http://schemas.microsoft.com/office/drawing/2014/main" id="{3C0CE218-5E07-471C-9686-50D19B197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81235"/>
              </p:ext>
            </p:extLst>
          </p:nvPr>
        </p:nvGraphicFramePr>
        <p:xfrm>
          <a:off x="3328977" y="4081470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00200" imgH="419100" progId="Equation.3">
                  <p:embed/>
                </p:oleObj>
              </mc:Choice>
              <mc:Fallback>
                <p:oleObj name="Equation" r:id="rId15" imgW="1600200" imgH="419100" progId="Equation.3">
                  <p:embed/>
                  <p:pic>
                    <p:nvPicPr>
                      <p:cNvPr id="34896" name="Object 80">
                        <a:extLst>
                          <a:ext uri="{FF2B5EF4-FFF2-40B4-BE49-F238E27FC236}">
                            <a16:creationId xmlns:a16="http://schemas.microsoft.com/office/drawing/2014/main" id="{7D6DE884-BB45-4FA3-B62F-34DE7DA4B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77" y="4081470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83">
            <a:extLst>
              <a:ext uri="{FF2B5EF4-FFF2-40B4-BE49-F238E27FC236}">
                <a16:creationId xmlns:a16="http://schemas.microsoft.com/office/drawing/2014/main" id="{C274F1A7-B39E-4B50-AFC2-5218BA6981AC}"/>
              </a:ext>
            </a:extLst>
          </p:cNvPr>
          <p:cNvGrpSpPr>
            <a:grpSpLocks/>
          </p:cNvGrpSpPr>
          <p:nvPr/>
        </p:nvGrpSpPr>
        <p:grpSpPr bwMode="auto">
          <a:xfrm>
            <a:off x="2262177" y="4919670"/>
            <a:ext cx="4953000" cy="838200"/>
            <a:chOff x="1728" y="3264"/>
            <a:chExt cx="3072" cy="466"/>
          </a:xfrm>
        </p:grpSpPr>
        <p:graphicFrame>
          <p:nvGraphicFramePr>
            <p:cNvPr id="25" name="Object 81">
              <a:extLst>
                <a:ext uri="{FF2B5EF4-FFF2-40B4-BE49-F238E27FC236}">
                  <a16:creationId xmlns:a16="http://schemas.microsoft.com/office/drawing/2014/main" id="{3123673F-9575-4EBD-86D7-369213EDD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64"/>
            <a:ext cx="254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93900" imgH="457200" progId="Equation.3">
                    <p:embed/>
                  </p:oleObj>
                </mc:Choice>
                <mc:Fallback>
                  <p:oleObj name="Equation" r:id="rId17" imgW="1993900" imgH="457200" progId="Equation.3">
                    <p:embed/>
                    <p:pic>
                      <p:nvPicPr>
                        <p:cNvPr id="8198" name="Object 81">
                          <a:extLst>
                            <a:ext uri="{FF2B5EF4-FFF2-40B4-BE49-F238E27FC236}">
                              <a16:creationId xmlns:a16="http://schemas.microsoft.com/office/drawing/2014/main" id="{83FC7D43-A1CB-44BD-90FF-AD5CA67D3A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54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82">
              <a:extLst>
                <a:ext uri="{FF2B5EF4-FFF2-40B4-BE49-F238E27FC236}">
                  <a16:creationId xmlns:a16="http://schemas.microsoft.com/office/drawing/2014/main" id="{7021F7A3-B340-4575-82FA-40FA663F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0"/>
              <a:ext cx="52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/>
                <a:t>可取</a:t>
              </a:r>
            </a:p>
          </p:txBody>
        </p:sp>
      </p:grpSp>
      <p:graphicFrame>
        <p:nvGraphicFramePr>
          <p:cNvPr id="27" name="Object 84">
            <a:extLst>
              <a:ext uri="{FF2B5EF4-FFF2-40B4-BE49-F238E27FC236}">
                <a16:creationId xmlns:a16="http://schemas.microsoft.com/office/drawing/2014/main" id="{9EA4C930-6DA5-4FD0-93E9-26E7E1572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24862"/>
              </p:ext>
            </p:extLst>
          </p:nvPr>
        </p:nvGraphicFramePr>
        <p:xfrm>
          <a:off x="2414588" y="5986463"/>
          <a:ext cx="4724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73300" imgH="279400" progId="Equation.3">
                  <p:embed/>
                </p:oleObj>
              </mc:Choice>
              <mc:Fallback>
                <p:oleObj name="Equation" r:id="rId19" imgW="2273300" imgH="279400" progId="Equation.3">
                  <p:embed/>
                  <p:pic>
                    <p:nvPicPr>
                      <p:cNvPr id="34900" name="Object 84">
                        <a:extLst>
                          <a:ext uri="{FF2B5EF4-FFF2-40B4-BE49-F238E27FC236}">
                            <a16:creationId xmlns:a16="http://schemas.microsoft.com/office/drawing/2014/main" id="{453D5B70-A6F2-4220-91C4-F67AF218D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986463"/>
                        <a:ext cx="4724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34217F1-CD4E-45F0-B5F5-B53C8D823D1C}"/>
              </a:ext>
            </a:extLst>
          </p:cNvPr>
          <p:cNvGrpSpPr>
            <a:grpSpLocks/>
          </p:cNvGrpSpPr>
          <p:nvPr/>
        </p:nvGrpSpPr>
        <p:grpSpPr bwMode="auto">
          <a:xfrm>
            <a:off x="918801" y="211477"/>
            <a:ext cx="4419600" cy="6248400"/>
            <a:chOff x="384" y="240"/>
            <a:chExt cx="2784" cy="3936"/>
          </a:xfrm>
        </p:grpSpPr>
        <p:graphicFrame>
          <p:nvGraphicFramePr>
            <p:cNvPr id="6" name="Object 3">
              <a:extLst>
                <a:ext uri="{FF2B5EF4-FFF2-40B4-BE49-F238E27FC236}">
                  <a16:creationId xmlns:a16="http://schemas.microsoft.com/office/drawing/2014/main" id="{EEEC1EDF-0671-41CC-AAB1-1D114717F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40"/>
            <a:ext cx="2448" cy="3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09800" imgH="3556000" progId="Equation.3">
                    <p:embed/>
                  </p:oleObj>
                </mc:Choice>
                <mc:Fallback>
                  <p:oleObj name="Equation" r:id="rId3" imgW="2209800" imgH="3556000" progId="Equation.3">
                    <p:embed/>
                    <p:pic>
                      <p:nvPicPr>
                        <p:cNvPr id="9218" name="Object 3">
                          <a:extLst>
                            <a:ext uri="{FF2B5EF4-FFF2-40B4-BE49-F238E27FC236}">
                              <a16:creationId xmlns:a16="http://schemas.microsoft.com/office/drawing/2014/main" id="{60662492-9EC3-4325-81D8-A624013E4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"/>
                          <a:ext cx="2448" cy="3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8056BA24-4926-4B37-B7D7-5A7E7795A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/>
                <a:t>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7352C88-8E9B-4B23-B284-FCC2D201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8" y="766764"/>
            <a:ext cx="3622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/>
              <a:t>考察反推一步的误差：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1837A64-7FFB-495D-BF42-86E728AE3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50535"/>
              </p:ext>
            </p:extLst>
          </p:nvPr>
        </p:nvGraphicFramePr>
        <p:xfrm>
          <a:off x="3248028" y="1300164"/>
          <a:ext cx="4506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0" imgH="431800" progId="Equation.3">
                  <p:embed/>
                </p:oleObj>
              </mc:Choice>
              <mc:Fallback>
                <p:oleObj name="Equation" r:id="rId6" imgW="2794000" imgH="43180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F028A66A-5D07-4554-B1D0-FFA2227ED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8" y="1300164"/>
                        <a:ext cx="4506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D73D7CF-EE49-4EF5-A392-38F7E18F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6" y="2301877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/>
              <a:t>以此类推，对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&lt;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有：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C9D3DE7-6094-47B0-B126-8CF555F37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38804"/>
              </p:ext>
            </p:extLst>
          </p:nvPr>
        </p:nvGraphicFramePr>
        <p:xfrm>
          <a:off x="3629028" y="2824164"/>
          <a:ext cx="3630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419100" progId="Equation.3">
                  <p:embed/>
                </p:oleObj>
              </mc:Choice>
              <mc:Fallback>
                <p:oleObj name="Equation" r:id="rId8" imgW="2108200" imgH="419100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D81E7BF2-A1CD-4F67-8972-EB8D48C64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8" y="2824164"/>
                        <a:ext cx="36306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4F5A035D-4883-4CA1-8092-93F27861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8" y="3814764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/>
              <a:t>误差逐步递减</a:t>
            </a:r>
            <a:r>
              <a:rPr kumimoji="1" lang="en-US" altLang="zh-CN" dirty="0"/>
              <a:t>, </a:t>
            </a:r>
            <a:r>
              <a:rPr kumimoji="1" lang="zh-CN" altLang="en-US" dirty="0"/>
              <a:t>这样的算法称为</a:t>
            </a:r>
            <a:r>
              <a:rPr kumimoji="1" lang="zh-CN" altLang="en-US" dirty="0">
                <a:solidFill>
                  <a:schemeClr val="hlink"/>
                </a:solidFill>
              </a:rPr>
              <a:t>稳定的算法 </a:t>
            </a:r>
            <a:r>
              <a:rPr kumimoji="1"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/* stable algorithm */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C13E49-1800-4AD4-99B4-9B2D0A6F9D39}"/>
              </a:ext>
            </a:extLst>
          </p:cNvPr>
          <p:cNvSpPr txBox="1"/>
          <p:nvPr/>
        </p:nvSpPr>
        <p:spPr>
          <a:xfrm>
            <a:off x="1586708" y="4857748"/>
            <a:ext cx="9018584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dirty="0"/>
              <a:t>在我们今后的讨论中，</a:t>
            </a:r>
            <a:r>
              <a:rPr kumimoji="1" lang="zh-CN" altLang="en-US" sz="2800" dirty="0">
                <a:solidFill>
                  <a:srgbClr val="FF3300"/>
                </a:solidFill>
              </a:rPr>
              <a:t>误差</a:t>
            </a:r>
            <a:r>
              <a:rPr kumimoji="1" lang="zh-CN" altLang="en-US" sz="2800" dirty="0"/>
              <a:t>将不可回避，算法的</a:t>
            </a:r>
            <a:r>
              <a:rPr kumimoji="1" lang="zh-CN" altLang="en-US" sz="2800" dirty="0">
                <a:solidFill>
                  <a:schemeClr val="hlink"/>
                </a:solidFill>
              </a:rPr>
              <a:t>稳定性</a:t>
            </a:r>
            <a:r>
              <a:rPr kumimoji="1" lang="zh-CN" altLang="en-US" sz="2800" dirty="0"/>
              <a:t>会是一个非常重要的话题。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/>
    </p:bldLst>
  </p:timing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1892</TotalTime>
  <Words>1573</Words>
  <Application>Microsoft Office PowerPoint</Application>
  <PresentationFormat>宽屏</PresentationFormat>
  <Paragraphs>158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Helvetica Neue</vt:lpstr>
      <vt:lpstr>等线</vt:lpstr>
      <vt:lpstr>楷体_GB2312</vt:lpstr>
      <vt:lpstr>Arial</vt:lpstr>
      <vt:lpstr>Cambria Math</vt:lpstr>
      <vt:lpstr>Candara</vt:lpstr>
      <vt:lpstr>Symbol</vt:lpstr>
      <vt:lpstr>Times New Roman</vt:lpstr>
      <vt:lpstr>Wingdings</vt:lpstr>
      <vt:lpstr>nchu</vt:lpstr>
      <vt:lpstr>Equation</vt:lpstr>
      <vt:lpstr>公式</vt:lpstr>
      <vt:lpstr>第一章 误差</vt:lpstr>
      <vt:lpstr>1.    误差的来源和分类</vt:lpstr>
      <vt:lpstr>数值分析考虑的误差</vt:lpstr>
      <vt:lpstr>PowerPoint 演示文稿</vt:lpstr>
      <vt:lpstr>2. 误差传播与积累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函数的误差估计/*Error Estimation for Functions*/</vt:lpstr>
      <vt:lpstr>PowerPoint 演示文稿</vt:lpstr>
      <vt:lpstr>5. 小结：几点注意事项/* Remarks */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彬</dc:creator>
  <cp:lastModifiedBy>刘 彬</cp:lastModifiedBy>
  <cp:revision>105</cp:revision>
  <dcterms:created xsi:type="dcterms:W3CDTF">2021-09-19T07:11:09Z</dcterms:created>
  <dcterms:modified xsi:type="dcterms:W3CDTF">2021-09-21T03:38:15Z</dcterms:modified>
</cp:coreProperties>
</file>