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p>
            <a:pPr algn="r">
              <a:lnSpc>
                <a:spcPct val="100000"/>
              </a:lnSpc>
            </a:pPr>
            <a:fld id="{5C596155-939B-4268-9CEA-F2E40D56B187}" type="datetime">
              <a:rPr b="0" lang="en-IN" sz="900" spc="-1" strike="noStrike">
                <a:solidFill>
                  <a:srgbClr val="8b8b8b"/>
                </a:solidFill>
                <a:latin typeface="Trebuchet MS"/>
              </a:rPr>
              <a:t>18/11/19</a:t>
            </a:fld>
            <a:endParaRPr b="0" lang="en-IN"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p>
            <a:pPr algn="r">
              <a:lnSpc>
                <a:spcPct val="100000"/>
              </a:lnSpc>
            </a:pPr>
            <a:fld id="{D4924392-6ECC-45D8-A285-050293F70DD3}"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p>
            <a:pPr algn="r">
              <a:lnSpc>
                <a:spcPct val="100000"/>
              </a:lnSpc>
            </a:pPr>
            <a:fld id="{12D11483-111F-41C6-8DDE-3D5E2422007F}" type="datetime">
              <a:rPr b="0" lang="en-IN" sz="900" spc="-1" strike="noStrike">
                <a:solidFill>
                  <a:srgbClr val="8b8b8b"/>
                </a:solidFill>
                <a:latin typeface="Trebuchet MS"/>
              </a:rPr>
              <a:t>18/11/19</a:t>
            </a:fld>
            <a:endParaRPr b="0" lang="en-IN"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p>
            <a:pPr algn="r">
              <a:lnSpc>
                <a:spcPct val="100000"/>
              </a:lnSpc>
            </a:pPr>
            <a:fld id="{0EF5B9A3-013B-4894-8C43-C98A709C4ECF}"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211760" y="1585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ACADEMIC REPORT MANAGEMENT </a:t>
            </a:r>
            <a:endParaRPr b="0" lang="en-US" sz="5400" spc="-1" strike="noStrike">
              <a:solidFill>
                <a:srgbClr val="000000"/>
              </a:solidFill>
              <a:latin typeface="Trebuchet MS"/>
            </a:endParaRPr>
          </a:p>
        </p:txBody>
      </p:sp>
      <p:sp>
        <p:nvSpPr>
          <p:cNvPr id="116" name="TextShape 2"/>
          <p:cNvSpPr txBox="1"/>
          <p:nvPr/>
        </p:nvSpPr>
        <p:spPr>
          <a:xfrm>
            <a:off x="974520" y="3144600"/>
            <a:ext cx="7766640" cy="1096560"/>
          </a:xfrm>
          <a:prstGeom prst="rect">
            <a:avLst/>
          </a:prstGeom>
          <a:noFill/>
          <a:ln>
            <a:noFill/>
          </a:ln>
        </p:spPr>
        <p:txBody>
          <a:bodyPr>
            <a:normAutofit/>
          </a:bodyPr>
          <a:p>
            <a:pPr algn="r">
              <a:lnSpc>
                <a:spcPct val="100000"/>
              </a:lnSpc>
              <a:spcBef>
                <a:spcPts val="1001"/>
              </a:spcBef>
            </a:pPr>
            <a:r>
              <a:rPr b="0" lang="en-IN" sz="3200" spc="-1" strike="noStrike">
                <a:solidFill>
                  <a:srgbClr val="808080"/>
                </a:solidFill>
                <a:latin typeface="Trebuchet MS"/>
              </a:rPr>
              <a:t>[OOPS PROJECT]</a:t>
            </a:r>
            <a:endParaRPr b="0" lang="en-IN" sz="3200" spc="-1" strike="noStrike">
              <a:latin typeface="Arial"/>
            </a:endParaRPr>
          </a:p>
        </p:txBody>
      </p:sp>
      <p:sp>
        <p:nvSpPr>
          <p:cNvPr id="117" name="CustomShape 3"/>
          <p:cNvSpPr/>
          <p:nvPr/>
        </p:nvSpPr>
        <p:spPr>
          <a:xfrm>
            <a:off x="409680" y="5362560"/>
            <a:ext cx="5276520" cy="1189080"/>
          </a:xfrm>
          <a:prstGeom prst="rect">
            <a:avLst/>
          </a:prstGeom>
          <a:noFill/>
          <a:ln>
            <a:noFill/>
          </a:ln>
        </p:spPr>
        <p:style>
          <a:lnRef idx="0"/>
          <a:fillRef idx="0"/>
          <a:effectRef idx="0"/>
          <a:fontRef idx="minor"/>
        </p:style>
        <p:txBody>
          <a:bodyPr/>
          <a:p>
            <a:pPr>
              <a:lnSpc>
                <a:spcPct val="100000"/>
              </a:lnSpc>
            </a:pPr>
            <a:r>
              <a:rPr b="0" lang="en-IN" sz="1800" spc="-1" strike="noStrike">
                <a:solidFill>
                  <a:srgbClr val="000000"/>
                </a:solidFill>
                <a:latin typeface="Trebuchet MS"/>
              </a:rPr>
              <a:t>TEAM :</a:t>
            </a:r>
            <a:endParaRPr b="0" lang="en-IN" sz="1800" spc="-1" strike="noStrike">
              <a:latin typeface="Arial"/>
            </a:endParaRPr>
          </a:p>
          <a:p>
            <a:pPr>
              <a:lnSpc>
                <a:spcPct val="100000"/>
              </a:lnSpc>
            </a:pPr>
            <a:r>
              <a:rPr b="0" lang="en-IN" sz="1800" spc="-1" strike="noStrike">
                <a:solidFill>
                  <a:srgbClr val="000000"/>
                </a:solidFill>
                <a:latin typeface="Trebuchet MS"/>
              </a:rPr>
              <a:t>PASNOORI NYMIKA (2018BCS-032)</a:t>
            </a:r>
            <a:endParaRPr b="0" lang="en-IN" sz="1800" spc="-1" strike="noStrike">
              <a:latin typeface="Arial"/>
            </a:endParaRPr>
          </a:p>
          <a:p>
            <a:pPr>
              <a:lnSpc>
                <a:spcPct val="100000"/>
              </a:lnSpc>
            </a:pPr>
            <a:r>
              <a:rPr b="0" lang="en-IN" sz="1800" spc="-1" strike="noStrike">
                <a:solidFill>
                  <a:srgbClr val="000000"/>
                </a:solidFill>
                <a:latin typeface="Trebuchet MS"/>
              </a:rPr>
              <a:t>LAUDYA MUKESH KUMAR(2018BCS-028)</a:t>
            </a:r>
            <a:endParaRPr b="0" lang="en-IN" sz="1800" spc="-1" strike="noStrike">
              <a:latin typeface="Arial"/>
            </a:endParaRPr>
          </a:p>
          <a:p>
            <a:pPr>
              <a:lnSpc>
                <a:spcPct val="100000"/>
              </a:lnSpc>
            </a:pPr>
            <a:r>
              <a:rPr b="0" lang="en-IN" sz="1800" spc="-1" strike="noStrike">
                <a:solidFill>
                  <a:srgbClr val="000000"/>
                </a:solidFill>
                <a:latin typeface="Trebuchet MS"/>
              </a:rPr>
              <a:t>RYAKAM ACHYUTA KUMAR(2018BCS-042)</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75560" y="1008000"/>
            <a:ext cx="9172440" cy="5544000"/>
          </a:xfrm>
          <a:prstGeom prst="rect">
            <a:avLst/>
          </a:prstGeom>
          <a:noFill/>
          <a:ln>
            <a:noFill/>
          </a:ln>
        </p:spPr>
        <p:txBody>
          <a:bodyPr lIns="0" rIns="0" tIns="0" bIns="0" anchor="ctr"/>
          <a:p>
            <a:r>
              <a:rPr b="0" lang="en-US" sz="1800" spc="-1" strike="noStrike">
                <a:solidFill>
                  <a:srgbClr val="000000"/>
                </a:solidFill>
                <a:latin typeface="Trebuchet MS"/>
              </a:rPr>
              <a:t>Header files in the Source Code:</a:t>
            </a:r>
            <a:br/>
            <a:br/>
            <a:r>
              <a:rPr b="0" lang="en-US" sz="1800" spc="-1" strike="noStrike">
                <a:solidFill>
                  <a:srgbClr val="000000"/>
                </a:solidFill>
                <a:latin typeface="Trebuchet MS"/>
              </a:rPr>
              <a:t>1. prof.h</a:t>
            </a:r>
            <a:br/>
            <a:r>
              <a:rPr b="0" lang="en-US" sz="1800" spc="-1" strike="noStrike">
                <a:solidFill>
                  <a:srgbClr val="000000"/>
                </a:solidFill>
                <a:latin typeface="Trebuchet MS"/>
              </a:rPr>
              <a:t>2. subject.h</a:t>
            </a:r>
            <a:br/>
            <a:r>
              <a:rPr b="0" lang="en-US" sz="1800" spc="-1" strike="noStrike">
                <a:solidFill>
                  <a:srgbClr val="000000"/>
                </a:solidFill>
                <a:latin typeface="Trebuchet MS"/>
              </a:rPr>
              <a:t>3. date.h</a:t>
            </a:r>
            <a:br/>
            <a:r>
              <a:rPr b="0" lang="en-US" sz="1800" spc="-1" strike="noStrike">
                <a:solidFill>
                  <a:srgbClr val="000000"/>
                </a:solidFill>
                <a:latin typeface="Trebuchet MS"/>
              </a:rPr>
              <a:t>4. admsno.h</a:t>
            </a:r>
            <a:br/>
            <a:r>
              <a:rPr b="0" lang="en-US" sz="1800" spc="-1" strike="noStrike">
                <a:solidFill>
                  <a:srgbClr val="000000"/>
                </a:solidFill>
                <a:latin typeface="Trebuchet MS"/>
              </a:rPr>
              <a:t>5. student.h</a:t>
            </a:r>
            <a:br/>
            <a:r>
              <a:rPr b="0" lang="en-US" sz="1800" spc="-1" strike="noStrike">
                <a:solidFill>
                  <a:srgbClr val="000000"/>
                </a:solidFill>
                <a:latin typeface="Trebuchet MS"/>
              </a:rPr>
              <a:t>6. Bcs.h</a:t>
            </a:r>
            <a:br/>
            <a:r>
              <a:rPr b="0" lang="en-US" sz="1800" spc="-1" strike="noStrike">
                <a:solidFill>
                  <a:srgbClr val="000000"/>
                </a:solidFill>
                <a:latin typeface="Trebuchet MS"/>
              </a:rPr>
              <a:t>7. imt.h</a:t>
            </a:r>
            <a:br/>
            <a:r>
              <a:rPr b="0" lang="en-US" sz="1800" spc="-1" strike="noStrike">
                <a:solidFill>
                  <a:srgbClr val="000000"/>
                </a:solidFill>
                <a:latin typeface="Trebuchet MS"/>
              </a:rPr>
              <a:t>8. img.h</a:t>
            </a:r>
            <a:br/>
            <a:br/>
            <a:r>
              <a:rPr b="0" lang="en-US" sz="1800" spc="-1" strike="noStrike">
                <a:solidFill>
                  <a:srgbClr val="000000"/>
                </a:solidFill>
                <a:latin typeface="Trebuchet MS"/>
              </a:rPr>
              <a:t>final.cpp is the main executable file.</a:t>
            </a:r>
            <a:br/>
            <a:br/>
            <a:r>
              <a:rPr b="0" lang="en-US" sz="1800" spc="-1" strike="noStrike">
                <a:solidFill>
                  <a:srgbClr val="000000"/>
                </a:solidFill>
                <a:latin typeface="Trebuchet MS"/>
              </a:rPr>
              <a:t>Modularity is an important concept in OOPS for executing large projects.</a:t>
            </a:r>
            <a:br/>
            <a:br/>
            <a:endParaRPr b="0" lang="en-US" sz="1800" spc="-1" strike="noStrike">
              <a:solidFill>
                <a:srgbClr val="000000"/>
              </a:solidFill>
              <a:latin typeface="Trebuchet M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77160" y="609480"/>
            <a:ext cx="8596440" cy="1320480"/>
          </a:xfrm>
          <a:prstGeom prst="rect">
            <a:avLst/>
          </a:prstGeom>
          <a:noFill/>
          <a:ln>
            <a:noFill/>
          </a:ln>
        </p:spPr>
        <p:txBody>
          <a:bodyPr>
            <a:normAutofit/>
          </a:bodyPr>
          <a:p>
            <a:pPr>
              <a:lnSpc>
                <a:spcPct val="100000"/>
              </a:lnSpc>
            </a:pPr>
            <a:r>
              <a:rPr b="0" lang="en-US" sz="4800" spc="-1" strike="noStrike">
                <a:solidFill>
                  <a:srgbClr val="90c226"/>
                </a:solidFill>
                <a:latin typeface="Trebuchet MS"/>
              </a:rPr>
              <a:t>            </a:t>
            </a:r>
            <a:r>
              <a:rPr b="0" lang="en-US" sz="4800" spc="-1" strike="noStrike">
                <a:solidFill>
                  <a:srgbClr val="90c226"/>
                </a:solidFill>
                <a:latin typeface="Trebuchet MS"/>
              </a:rPr>
              <a:t>INTRODUCTION</a:t>
            </a:r>
            <a:endParaRPr b="0" lang="en-US" sz="4800" spc="-1" strike="noStrike">
              <a:solidFill>
                <a:srgbClr val="000000"/>
              </a:solidFill>
              <a:latin typeface="Trebuchet MS"/>
            </a:endParaRPr>
          </a:p>
        </p:txBody>
      </p:sp>
      <p:sp>
        <p:nvSpPr>
          <p:cNvPr id="119" name="TextShape 2"/>
          <p:cNvSpPr txBox="1"/>
          <p:nvPr/>
        </p:nvSpPr>
        <p:spPr>
          <a:xfrm>
            <a:off x="677160" y="2160720"/>
            <a:ext cx="8596440" cy="3880440"/>
          </a:xfrm>
          <a:prstGeom prst="rect">
            <a:avLst/>
          </a:prstGeom>
          <a:noFill/>
          <a:ln>
            <a:noFill/>
          </a:ln>
        </p:spPr>
        <p:txBody>
          <a:bodyPr>
            <a:normAutofit/>
          </a:bodyPr>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Academic Report Management as the name indicates will be used for managing student reports along with their personal information, their respective subjects and also professors’ Information.</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There will be only teachers who will have to authority to make changes and modification in reports while using this system. Teachers will able to perform activities like, adding student records, modifying and deleting existing records, allowing authority to access particular section of student data from different departments. To perform teachers work, users have to select teacher panel and provide their password to access this section.  </a:t>
            </a:r>
            <a:endParaRPr b="0" lang="en-US" sz="1800" spc="-1" strike="noStrike">
              <a:solidFill>
                <a:srgbClr val="404040"/>
              </a:solidFill>
              <a:latin typeface="Trebuchet MS"/>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77160" y="609480"/>
            <a:ext cx="8596440" cy="1320480"/>
          </a:xfrm>
          <a:prstGeom prst="rect">
            <a:avLst/>
          </a:prstGeom>
          <a:noFill/>
          <a:ln>
            <a:noFill/>
          </a:ln>
        </p:spPr>
        <p:txBody>
          <a:bodyPr>
            <a:normAutofit/>
          </a:bodyPr>
          <a:p>
            <a:pPr>
              <a:lnSpc>
                <a:spcPct val="100000"/>
              </a:lnSpc>
            </a:pPr>
            <a:r>
              <a:rPr b="0" lang="en-US" sz="4400" spc="-1" strike="noStrike">
                <a:solidFill>
                  <a:srgbClr val="90c226"/>
                </a:solidFill>
                <a:latin typeface="Trebuchet MS"/>
              </a:rPr>
              <a:t>               </a:t>
            </a:r>
            <a:r>
              <a:rPr b="0" lang="en-US" sz="4400" spc="-1" strike="noStrike">
                <a:solidFill>
                  <a:srgbClr val="90c226"/>
                </a:solidFill>
                <a:latin typeface="Trebuchet MS"/>
              </a:rPr>
              <a:t>OBJECTIVES</a:t>
            </a:r>
            <a:endParaRPr b="0" lang="en-US" sz="4400" spc="-1" strike="noStrike">
              <a:solidFill>
                <a:srgbClr val="000000"/>
              </a:solidFill>
              <a:latin typeface="Trebuchet MS"/>
            </a:endParaRPr>
          </a:p>
        </p:txBody>
      </p:sp>
      <p:sp>
        <p:nvSpPr>
          <p:cNvPr id="121" name="TextShape 2"/>
          <p:cNvSpPr txBox="1"/>
          <p:nvPr/>
        </p:nvSpPr>
        <p:spPr>
          <a:xfrm>
            <a:off x="772560" y="239868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To maintain and update Student Reports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Adding Student Records, Modifying and Deleting existing Records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To Display Students’ personal Information like Name, admission number, stream, date of birth, contact number, etc.</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To provide an easy, interactive and secured interface by providing password to login for teachers. </a:t>
            </a:r>
            <a:endParaRPr b="0" lang="en-US" sz="2000" spc="-1" strike="noStrike">
              <a:solidFill>
                <a:srgbClr val="404040"/>
              </a:solidFill>
              <a:latin typeface="Trebuchet MS"/>
            </a:endParaRPr>
          </a:p>
          <a:p>
            <a:pPr>
              <a:lnSpc>
                <a:spcPct val="100000"/>
              </a:lnSpc>
              <a:spcBef>
                <a:spcPts val="1001"/>
              </a:spcBef>
            </a:pPr>
            <a:endParaRPr b="0" lang="en-US" sz="2000" spc="-1" strike="noStrike">
              <a:solidFill>
                <a:srgbClr val="404040"/>
              </a:solidFill>
              <a:latin typeface="Trebuchet M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NEED FOR THE PROJECT</a:t>
            </a:r>
            <a:endParaRPr b="0" lang="en-US" sz="3600" spc="-1" strike="noStrike">
              <a:solidFill>
                <a:srgbClr val="000000"/>
              </a:solidFill>
              <a:latin typeface="Trebuchet MS"/>
            </a:endParaRPr>
          </a:p>
        </p:txBody>
      </p:sp>
      <p:sp>
        <p:nvSpPr>
          <p:cNvPr id="123"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As each institution has various departments which will use student records in order to carry out their task. Now, integrating task and sharing data among department can be easily achieved.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It has been difficult for students to search for their respective reports. So this maintains students’ database so it will be easy for students.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It has been difficult for the management and the teachers to maintain and update student reports and teachers’ Information.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Trebuchet MS"/>
              </a:rPr>
              <a:t>Sometimes students may modify their respective reports. So, this is a secured interface which only enables the teachers with their password to add or modify the records. </a:t>
            </a:r>
            <a:endParaRPr b="0" lang="en-US" sz="2000" spc="-1" strike="noStrike">
              <a:solidFill>
                <a:srgbClr val="404040"/>
              </a:solidFill>
              <a:latin typeface="Trebuchet MS"/>
            </a:endParaRPr>
          </a:p>
          <a:p>
            <a:pPr>
              <a:lnSpc>
                <a:spcPct val="100000"/>
              </a:lnSpc>
              <a:spcBef>
                <a:spcPts val="1001"/>
              </a:spcBef>
            </a:pPr>
            <a:endParaRPr b="0" lang="en-US" sz="2000" spc="-1" strike="noStrike">
              <a:solidFill>
                <a:srgbClr val="404040"/>
              </a:solidFill>
              <a:latin typeface="Trebuchet MS"/>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677600" y="324000"/>
            <a:ext cx="8596440" cy="1320480"/>
          </a:xfrm>
          <a:prstGeom prst="rect">
            <a:avLst/>
          </a:prstGeom>
          <a:noFill/>
          <a:ln>
            <a:noFill/>
          </a:ln>
        </p:spPr>
        <p:txBody>
          <a:bodyPr>
            <a:normAutofit/>
          </a:bodyPr>
          <a:p>
            <a:pPr>
              <a:lnSpc>
                <a:spcPct val="100000"/>
              </a:lnSpc>
            </a:pPr>
            <a:r>
              <a:rPr b="0" lang="en-US" sz="4400" spc="-1" strike="noStrike">
                <a:solidFill>
                  <a:srgbClr val="90c226"/>
                </a:solidFill>
                <a:latin typeface="Trebuchet MS"/>
              </a:rPr>
              <a:t>CLASSES AND FUNCTIONS</a:t>
            </a:r>
            <a:endParaRPr b="0" lang="en-US" sz="4400" spc="-1" strike="noStrike">
              <a:solidFill>
                <a:srgbClr val="000000"/>
              </a:solidFill>
              <a:latin typeface="Trebuchet MS"/>
            </a:endParaRPr>
          </a:p>
        </p:txBody>
      </p:sp>
      <p:sp>
        <p:nvSpPr>
          <p:cNvPr id="125" name="TextShape 2"/>
          <p:cNvSpPr txBox="1"/>
          <p:nvPr/>
        </p:nvSpPr>
        <p:spPr>
          <a:xfrm>
            <a:off x="629640" y="1646280"/>
            <a:ext cx="8596440" cy="388044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Trebuchet MS"/>
                <a:ea typeface="Trebuchet MS"/>
              </a:rPr>
              <a:t>Classes Defined: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Student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Prof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Subject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Date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Admsno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Bcs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imt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rebuchet MS"/>
                <a:ea typeface="Trebuchet MS"/>
              </a:rPr>
              <a:t>img </a:t>
            </a:r>
            <a:endParaRPr b="0" lang="en-US" sz="1800" spc="-1" strike="noStrike">
              <a:solidFill>
                <a:srgbClr val="404040"/>
              </a:solidFill>
              <a:latin typeface="Trebuchet MS"/>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01040" y="617400"/>
            <a:ext cx="9205920" cy="601416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Student: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contains information about all the current existing students’ personal information like  admission number, name, father’s name, mother’s name, date of birth, contact number and their academic report with marks of the respective stream’s subjects. It contains functions to enter the information by the user, and to display the information.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+enter():      Takes input of all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+display():    Display Personal Information.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+getad():   To get the students Admission roll number.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add():   Add Student Records.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disp_bcs():   Display all BCS Student Reports.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disp_imt():   Display all IMT Student Reports.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disp_img():   Display all IMG Student Reports.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del():   Delete Student Records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modify():   Modify Student Records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search():   Search students’ reports by Roll Number.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friend void sort_per():    Sort students’ reports by their percentage. </a:t>
            </a:r>
            <a:endParaRPr b="0" lang="en-US" sz="1800" spc="-1" strike="noStrike">
              <a:solidFill>
                <a:srgbClr val="404040"/>
              </a:solidFill>
              <a:latin typeface="Trebuchet MS"/>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72400" y="703440"/>
            <a:ext cx="8825040" cy="60998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Prof: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contains information about all the current existing professors’ personal information like Professor name and Professor ID.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Prof():     Contructor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Subject: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contains information about all the current existing Subjects for respective streams along with their professor details.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Subject():    Constructor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Date: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contains the format in which date must be entered.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Date():       Constructor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Admsno: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contains the format in which admission number must be entered.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Admsno():     Constructor</a:t>
            </a:r>
            <a:endParaRPr b="0" lang="en-US" sz="1800" spc="-1" strike="noStrike">
              <a:solidFill>
                <a:srgbClr val="404040"/>
              </a:solidFill>
              <a:latin typeface="Trebuchet MS"/>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81960" y="760320"/>
            <a:ext cx="9148680" cy="550908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bcs: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is for students of BCS Stream.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entermarks:       Enter the marks of respective subjects.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displaymarks:    Display and Calculate total and percentage of all Subjects.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img: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is for students of IMG Stream.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entermarks:        Enter the marks of respective subjects.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displaymarks:     Display and Calculate total and percentage of all Subjects.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Trebuchet MS"/>
              </a:rPr>
              <a:t>Class imt: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This Class is for students of IMT Stream.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entermarks:        Enter the marks of respective subjects.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ea typeface="Trebuchet MS"/>
              </a:rPr>
              <a:t>displaymarks:      Display and Calculate total and percentage of all Subjects. </a:t>
            </a:r>
            <a:endParaRPr b="0" lang="en-US" sz="1800" spc="-1" strike="noStrike">
              <a:solidFill>
                <a:srgbClr val="404040"/>
              </a:solidFill>
              <a:latin typeface="Trebuchet MS"/>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TextShape 1"/>
          <p:cNvSpPr txBox="1"/>
          <p:nvPr/>
        </p:nvSpPr>
        <p:spPr>
          <a:xfrm>
            <a:off x="1667880" y="247680"/>
            <a:ext cx="8596440" cy="1320480"/>
          </a:xfrm>
          <a:prstGeom prst="rect">
            <a:avLst/>
          </a:prstGeom>
          <a:noFill/>
          <a:ln>
            <a:noFill/>
          </a:ln>
        </p:spPr>
        <p:txBody>
          <a:bodyPr>
            <a:norm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CLASS DIAGRAM</a:t>
            </a:r>
            <a:endParaRPr b="0" lang="en-US" sz="3600" spc="-1" strike="noStrike">
              <a:solidFill>
                <a:srgbClr val="000000"/>
              </a:solidFill>
              <a:latin typeface="Trebuchet MS"/>
            </a:endParaRPr>
          </a:p>
        </p:txBody>
      </p:sp>
      <p:pic>
        <p:nvPicPr>
          <p:cNvPr id="130" name="Picture 4" descr=""/>
          <p:cNvPicPr/>
          <p:nvPr/>
        </p:nvPicPr>
        <p:blipFill>
          <a:blip r:embed="rId1"/>
          <a:srcRect l="0" t="7008" r="4" b="329"/>
          <a:stretch/>
        </p:blipFill>
        <p:spPr>
          <a:xfrm>
            <a:off x="934560" y="844920"/>
            <a:ext cx="8471160" cy="60631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TotalTime>
  <Application>LibreOffice/6.0.7.3$Linux_X86_64 LibreOffice_project/00m0$Build-3</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2019-11-17T12:54:31Z</dcterms:created>
  <dc:creator/>
  <dc:description/>
  <dc:language>en-IN</dc:language>
  <cp:lastModifiedBy/>
  <dcterms:modified xsi:type="dcterms:W3CDTF">2019-11-18T10:11:04Z</dcterms:modified>
  <cp:revision>205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