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.xml" ContentType="application/vnd.openxmlformats-officedocument.presentationml.tags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ppt/tags/tag22.xml" ContentType="application/vnd.openxmlformats-officedocument.presentationml.tags+xml"/>
  <Override PartName="/ppt/notesSlides/notesSlide38.xml" ContentType="application/vnd.openxmlformats-officedocument.presentationml.notesSlide+xml"/>
  <Override PartName="/ppt/tags/tag23.xml" ContentType="application/vnd.openxmlformats-officedocument.presentationml.tags+xml"/>
  <Override PartName="/ppt/notesSlides/notesSlide39.xml" ContentType="application/vnd.openxmlformats-officedocument.presentationml.notesSlide+xml"/>
  <Override PartName="/ppt/tags/tag24.xml" ContentType="application/vnd.openxmlformats-officedocument.presentationml.tags+xml"/>
  <Override PartName="/ppt/notesSlides/notesSlide40.xml" ContentType="application/vnd.openxmlformats-officedocument.presentationml.notesSlide+xml"/>
  <Override PartName="/ppt/tags/tag25.xml" ContentType="application/vnd.openxmlformats-officedocument.presentationml.tags+xml"/>
  <Override PartName="/ppt/notesSlides/notesSlide41.xml" ContentType="application/vnd.openxmlformats-officedocument.presentationml.notesSlide+xml"/>
  <Override PartName="/ppt/embeddings/oleObject1.bin" ContentType="application/vnd.openxmlformats-officedocument.oleObject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tags/tag27.xml" ContentType="application/vnd.openxmlformats-officedocument.presentationml.tags+xml"/>
  <Override PartName="/ppt/notesSlides/notesSlide43.xml" ContentType="application/vnd.openxmlformats-officedocument.presentationml.notesSlide+xml"/>
  <Override PartName="/ppt/tags/tag28.xml" ContentType="application/vnd.openxmlformats-officedocument.presentationml.tags+xml"/>
  <Override PartName="/ppt/notesSlides/notesSlide44.xml" ContentType="application/vnd.openxmlformats-officedocument.presentationml.notesSlide+xml"/>
  <Override PartName="/ppt/tags/tag29.xml" ContentType="application/vnd.openxmlformats-officedocument.presentationml.tags+xml"/>
  <Override PartName="/ppt/notesSlides/notesSlide45.xml" ContentType="application/vnd.openxmlformats-officedocument.presentationml.notesSlide+xml"/>
  <Override PartName="/ppt/tags/tag30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1.xml" ContentType="application/vnd.openxmlformats-officedocument.presentationml.tags+xml"/>
  <Override PartName="/ppt/notesSlides/notesSlide49.xml" ContentType="application/vnd.openxmlformats-officedocument.presentationml.notesSlide+xml"/>
  <Override PartName="/ppt/tags/tag32.xml" ContentType="application/vnd.openxmlformats-officedocument.presentationml.tags+xml"/>
  <Override PartName="/ppt/notesSlides/notesSlide50.xml" ContentType="application/vnd.openxmlformats-officedocument.presentationml.notesSlide+xml"/>
  <Override PartName="/ppt/tags/tag33.xml" ContentType="application/vnd.openxmlformats-officedocument.presentationml.tags+xml"/>
  <Override PartName="/ppt/notesSlides/notesSlide51.xml" ContentType="application/vnd.openxmlformats-officedocument.presentationml.notesSlide+xml"/>
  <Override PartName="/ppt/tags/tag34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35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36.xml" ContentType="application/vnd.openxmlformats-officedocument.presentationml.tags+xml"/>
  <Override PartName="/ppt/notesSlides/notesSlide56.xml" ContentType="application/vnd.openxmlformats-officedocument.presentationml.notesSlide+xml"/>
  <Override PartName="/ppt/tags/tag37.xml" ContentType="application/vnd.openxmlformats-officedocument.presentationml.tags+xml"/>
  <Override PartName="/ppt/notesSlides/notesSlide57.xml" ContentType="application/vnd.openxmlformats-officedocument.presentationml.notesSlide+xml"/>
  <Override PartName="/ppt/tags/tag38.xml" ContentType="application/vnd.openxmlformats-officedocument.presentationml.tags+xml"/>
  <Override PartName="/ppt/notesSlides/notesSlide58.xml" ContentType="application/vnd.openxmlformats-officedocument.presentationml.notesSlide+xml"/>
  <Override PartName="/ppt/tags/tag39.xml" ContentType="application/vnd.openxmlformats-officedocument.presentationml.tags+xml"/>
  <Override PartName="/ppt/notesSlides/notesSlide59.xml" ContentType="application/vnd.openxmlformats-officedocument.presentationml.notesSlide+xml"/>
  <Override PartName="/ppt/tags/tag40.xml" ContentType="application/vnd.openxmlformats-officedocument.presentationml.tags+xml"/>
  <Override PartName="/ppt/notesSlides/notesSlide60.xml" ContentType="application/vnd.openxmlformats-officedocument.presentationml.notesSlide+xml"/>
  <Override PartName="/ppt/tags/tag41.xml" ContentType="application/vnd.openxmlformats-officedocument.presentationml.tags+xml"/>
  <Override PartName="/ppt/notesSlides/notesSlide61.xml" ContentType="application/vnd.openxmlformats-officedocument.presentationml.notesSlide+xml"/>
  <Override PartName="/ppt/tags/tag42.xml" ContentType="application/vnd.openxmlformats-officedocument.presentationml.tags+xml"/>
  <Override PartName="/ppt/notesSlides/notesSlide62.xml" ContentType="application/vnd.openxmlformats-officedocument.presentationml.notesSlide+xml"/>
  <Override PartName="/ppt/tags/tag43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44.xml" ContentType="application/vnd.openxmlformats-officedocument.presentationml.tags+xml"/>
  <Override PartName="/ppt/notesSlides/notesSlide65.xml" ContentType="application/vnd.openxmlformats-officedocument.presentationml.notesSlide+xml"/>
  <Override PartName="/ppt/tags/tag45.xml" ContentType="application/vnd.openxmlformats-officedocument.presentationml.tags+xml"/>
  <Override PartName="/ppt/notesSlides/notesSlide66.xml" ContentType="application/vnd.openxmlformats-officedocument.presentationml.notesSlide+xml"/>
  <Override PartName="/ppt/tags/tag46.xml" ContentType="application/vnd.openxmlformats-officedocument.presentationml.tags+xml"/>
  <Override PartName="/ppt/notesSlides/notesSlide67.xml" ContentType="application/vnd.openxmlformats-officedocument.presentationml.notesSlide+xml"/>
  <Override PartName="/ppt/tags/tag47.xml" ContentType="application/vnd.openxmlformats-officedocument.presentationml.tags+xml"/>
  <Override PartName="/ppt/notesSlides/notesSlide68.xml" ContentType="application/vnd.openxmlformats-officedocument.presentationml.notesSlide+xml"/>
  <Override PartName="/ppt/tags/tag48.xml" ContentType="application/vnd.openxmlformats-officedocument.presentationml.tags+xml"/>
  <Override PartName="/ppt/notesSlides/notesSlide69.xml" ContentType="application/vnd.openxmlformats-officedocument.presentationml.notesSlide+xml"/>
  <Override PartName="/ppt/tags/tag49.xml" ContentType="application/vnd.openxmlformats-officedocument.presentationml.tags+xml"/>
  <Override PartName="/ppt/notesSlides/notesSlide70.xml" ContentType="application/vnd.openxmlformats-officedocument.presentationml.notesSlide+xml"/>
  <Override PartName="/ppt/tags/tag50.xml" ContentType="application/vnd.openxmlformats-officedocument.presentationml.tags+xml"/>
  <Override PartName="/ppt/notesSlides/notesSlide71.xml" ContentType="application/vnd.openxmlformats-officedocument.presentationml.notesSlide+xml"/>
  <Override PartName="/ppt/tags/tag51.xml" ContentType="application/vnd.openxmlformats-officedocument.presentationml.tags+xml"/>
  <Override PartName="/ppt/notesSlides/notesSlide72.xml" ContentType="application/vnd.openxmlformats-officedocument.presentationml.notesSlide+xml"/>
  <Override PartName="/ppt/tags/tag52.xml" ContentType="application/vnd.openxmlformats-officedocument.presentationml.tags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75"/>
  </p:notesMasterIdLst>
  <p:handoutMasterIdLst>
    <p:handoutMasterId r:id="rId76"/>
  </p:handoutMasterIdLst>
  <p:sldIdLst>
    <p:sldId id="1378" r:id="rId2"/>
    <p:sldId id="1377" r:id="rId3"/>
    <p:sldId id="1387" r:id="rId4"/>
    <p:sldId id="1485" r:id="rId5"/>
    <p:sldId id="1449" r:id="rId6"/>
    <p:sldId id="1448" r:id="rId7"/>
    <p:sldId id="1438" r:id="rId8"/>
    <p:sldId id="1452" r:id="rId9"/>
    <p:sldId id="1453" r:id="rId10"/>
    <p:sldId id="1454" r:id="rId11"/>
    <p:sldId id="1455" r:id="rId12"/>
    <p:sldId id="1456" r:id="rId13"/>
    <p:sldId id="1457" r:id="rId14"/>
    <p:sldId id="1458" r:id="rId15"/>
    <p:sldId id="1462" r:id="rId16"/>
    <p:sldId id="1463" r:id="rId17"/>
    <p:sldId id="1464" r:id="rId18"/>
    <p:sldId id="1466" r:id="rId19"/>
    <p:sldId id="1465" r:id="rId20"/>
    <p:sldId id="1498" r:id="rId21"/>
    <p:sldId id="1467" r:id="rId22"/>
    <p:sldId id="1468" r:id="rId23"/>
    <p:sldId id="1469" r:id="rId24"/>
    <p:sldId id="1488" r:id="rId25"/>
    <p:sldId id="1471" r:id="rId26"/>
    <p:sldId id="1473" r:id="rId27"/>
    <p:sldId id="1486" r:id="rId28"/>
    <p:sldId id="1451" r:id="rId29"/>
    <p:sldId id="1474" r:id="rId30"/>
    <p:sldId id="1475" r:id="rId31"/>
    <p:sldId id="1476" r:id="rId32"/>
    <p:sldId id="1478" r:id="rId33"/>
    <p:sldId id="1487" r:id="rId34"/>
    <p:sldId id="1484" r:id="rId35"/>
    <p:sldId id="1477" r:id="rId36"/>
    <p:sldId id="1479" r:id="rId37"/>
    <p:sldId id="1480" r:id="rId38"/>
    <p:sldId id="1489" r:id="rId39"/>
    <p:sldId id="1491" r:id="rId40"/>
    <p:sldId id="1492" r:id="rId41"/>
    <p:sldId id="1494" r:id="rId42"/>
    <p:sldId id="1495" r:id="rId43"/>
    <p:sldId id="1496" r:id="rId44"/>
    <p:sldId id="1497" r:id="rId45"/>
    <p:sldId id="1481" r:id="rId46"/>
    <p:sldId id="1482" r:id="rId47"/>
    <p:sldId id="1483" r:id="rId48"/>
    <p:sldId id="1499" r:id="rId49"/>
    <p:sldId id="1548" r:id="rId50"/>
    <p:sldId id="1545" r:id="rId51"/>
    <p:sldId id="1546" r:id="rId52"/>
    <p:sldId id="1547" r:id="rId53"/>
    <p:sldId id="1501" r:id="rId54"/>
    <p:sldId id="1502" r:id="rId55"/>
    <p:sldId id="1503" r:id="rId56"/>
    <p:sldId id="1504" r:id="rId57"/>
    <p:sldId id="1516" r:id="rId58"/>
    <p:sldId id="1517" r:id="rId59"/>
    <p:sldId id="1518" r:id="rId60"/>
    <p:sldId id="1519" r:id="rId61"/>
    <p:sldId id="1550" r:id="rId62"/>
    <p:sldId id="1551" r:id="rId63"/>
    <p:sldId id="1552" r:id="rId64"/>
    <p:sldId id="1549" r:id="rId65"/>
    <p:sldId id="1521" r:id="rId66"/>
    <p:sldId id="1523" r:id="rId67"/>
    <p:sldId id="1553" r:id="rId68"/>
    <p:sldId id="1554" r:id="rId69"/>
    <p:sldId id="1555" r:id="rId70"/>
    <p:sldId id="1556" r:id="rId71"/>
    <p:sldId id="1557" r:id="rId72"/>
    <p:sldId id="1500" r:id="rId73"/>
    <p:sldId id="1533" r:id="rId7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C54"/>
    <a:srgbClr val="CCCCBA"/>
    <a:srgbClr val="CC99FF"/>
    <a:srgbClr val="9933FF"/>
    <a:srgbClr val="FFFFCC"/>
    <a:srgbClr val="CCCCFF"/>
    <a:srgbClr val="CC9900"/>
    <a:srgbClr val="336699"/>
    <a:srgbClr val="99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6176" autoAdjust="0"/>
    <p:restoredTop sz="80000" autoAdjust="0"/>
  </p:normalViewPr>
  <p:slideViewPr>
    <p:cSldViewPr>
      <p:cViewPr>
        <p:scale>
          <a:sx n="100" d="100"/>
          <a:sy n="100" d="100"/>
        </p:scale>
        <p:origin x="-424" y="5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handoutMaster" Target="handoutMasters/handout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各位评委大家上午好，我是邮件事业部的李宪亮，来此参加</a:t>
            </a:r>
            <a:r>
              <a:rPr lang="en-US" altLang="zh-CN" dirty="0" smtClean="0"/>
              <a:t>CPP</a:t>
            </a:r>
            <a:r>
              <a:rPr lang="zh-CN" altLang="en-US" dirty="0" smtClean="0"/>
              <a:t>评审答辩</a:t>
            </a:r>
            <a:r>
              <a:rPr lang="en-US" altLang="zh-CN" dirty="0" smtClean="0"/>
              <a:t>，</a:t>
            </a:r>
            <a:r>
              <a:rPr lang="zh-CN" altLang="en-US" dirty="0" smtClean="0"/>
              <a:t>我的申请级别是</a:t>
            </a:r>
            <a:r>
              <a:rPr lang="en-US" altLang="zh-CN" dirty="0" smtClean="0"/>
              <a:t>P4-3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但是别忘了 </a:t>
            </a:r>
            <a:r>
              <a:rPr lang="en-US" altLang="zh-CN" dirty="0" smtClean="0"/>
              <a:t>V2</a:t>
            </a:r>
            <a:r>
              <a:rPr lang="zh-CN" altLang="en-US" dirty="0" smtClean="0"/>
              <a:t> 要额外处理同步性的问题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1W</a:t>
            </a:r>
            <a:r>
              <a:rPr lang="zh-CN" altLang="en-US" dirty="0" smtClean="0"/>
              <a:t>联系人，等了很久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帐号删除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，每条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由单线程管理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还有个好处就是取消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还有个好处就是取消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：最丰富的表现形式和最易用的调试器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扩展灵活：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可以放到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解析邮件数据效率低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二进制扩展接口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更新方便：只需要更新页面数据，不需要重新安装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安全性：版权数据</a:t>
            </a:r>
            <a:endParaRPr lang="en-US" altLang="zh-CN" sz="1200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后台传输：不像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XHR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一样可以后台传数据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但是在我们快要上线的时候发现总是会有莫名其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妙的崩溃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，这个对我们压力比较大，因为毕竟是跟微软有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deadline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的。我们最后发现只要是有页面跟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通信的地方就有可能在高压力下有这种崩溃，因此我们写了一个可以重现的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，发给了微软那边，结果他们也说不出所以然来，于是我们只能自己解决。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最后我们发现他是出在核心的异步通信组件上，这个组件叫做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PPL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Ppls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C++/CX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ppltask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就是异步的任务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与微软沟通过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VS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</a:rPr>
              <a:t> 2012 Update 2 </a:t>
            </a:r>
            <a:r>
              <a:rPr lang="zh-CN" altLang="en-US" sz="1200" baseline="0" dirty="0" smtClean="0">
                <a:latin typeface="微软雅黑" pitchFamily="34" charset="-122"/>
                <a:ea typeface="微软雅黑" pitchFamily="34" charset="-122"/>
              </a:rPr>
              <a:t>中修复： 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200" baseline="0" dirty="0" err="1" smtClean="0">
                <a:latin typeface="微软雅黑" pitchFamily="34" charset="-122"/>
                <a:ea typeface="微软雅黑" pitchFamily="34" charset="-122"/>
              </a:rPr>
              <a:t>support.microsoft.com</a:t>
            </a:r>
            <a:r>
              <a:rPr lang="en-US" altLang="zh-CN" sz="1200" baseline="0" dirty="0" smtClean="0">
                <a:latin typeface="微软雅黑" pitchFamily="34" charset="-122"/>
                <a:ea typeface="微软雅黑" pitchFamily="34" charset="-122"/>
              </a:rPr>
              <a:t>/kb/2797912/en-us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内置的基本组件就不说了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Proxy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一款支持所有邮箱的通用邮件客户端，我们致力于把它打造成一款得心应手的移动办公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，目前用户数已经有</a:t>
            </a:r>
            <a:r>
              <a:rPr lang="en-US" altLang="zh-CN" dirty="0" smtClean="0"/>
              <a:t>2000w+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还负责一些</a:t>
            </a:r>
            <a:r>
              <a:rPr lang="zh-CN" altLang="en-US" dirty="0" smtClean="0"/>
              <a:t>日常的开发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异步调度构成了整个应用的运行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图片本身没有提供渲染样式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注意写信签名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大家可以看到，性能优化的点是非常杂的，如果没有正确的思路和合适的工具，就可能会迷失方向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Scheduler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意义（下拉刷新，多封发信，网络错误自动发送）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业务调度层和业务运行层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Protocol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大家都知道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en-US" altLang="en-US" sz="1200" dirty="0" err="1" smtClean="0">
                <a:latin typeface="微软雅黑" pitchFamily="34" charset="-122"/>
                <a:ea typeface="微软雅黑" pitchFamily="34" charset="-122"/>
              </a:rPr>
              <a:t>的函数调用是基于消息派发的</a:t>
            </a:r>
            <a:r>
              <a:rPr lang="en-US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OC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支持很好，可以在阅读代码过程中观察到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selector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的名字，这对于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来讲就很有意义，名字从某种意义上将就是我们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hack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的领航灯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、此处的调试不只是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，而是更广义上的调整调优纠错的意思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、工具要了解其原理，从而明确其优势与局限性。例子：状态栏截图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性能调优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TODO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Texture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主要用来解决平铺、拉伸、换肤的问题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7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9291" y="1196752"/>
            <a:ext cx="12192000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3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4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5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7.jp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1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image" Target="../media/image12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image" Target="../media/image16.png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image" Target="../media/image19.gif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image" Target="../media/image20.gif"/><Relationship Id="rId1" Type="http://schemas.openxmlformats.org/officeDocument/2006/relationships/tags" Target="../tags/tag42.xml"/><Relationship Id="rId2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image" Target="../media/image21.gif"/><Relationship Id="rId5" Type="http://schemas.openxmlformats.org/officeDocument/2006/relationships/image" Target="../media/image22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image" Target="../media/image25.png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image" Target="../media/image26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4" Type="http://schemas.openxmlformats.org/officeDocument/2006/relationships/image" Target="../media/image27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部门：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 邮件事业部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姓名：        李宪亮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申请级别： </a:t>
            </a:r>
            <a:r>
              <a:rPr lang="en-US" altLang="zh-CN" sz="2400" dirty="0" smtClean="0">
                <a:solidFill>
                  <a:schemeClr val="tx1"/>
                </a:solidFill>
              </a:rPr>
              <a:t> P4-3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6"/>
    </mc:Choice>
    <mc:Fallback xmlns="">
      <p:transition xmlns:p14="http://schemas.microsoft.com/office/powerpoint/2010/main" spd="slow" advTm="107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2207568" y="1268760"/>
            <a:ext cx="7920880" cy="4968552"/>
            <a:chOff x="2207568" y="1268760"/>
            <a:chExt cx="7920880" cy="4968552"/>
          </a:xfrm>
        </p:grpSpPr>
        <p:sp>
          <p:nvSpPr>
            <p:cNvPr id="11" name="矩形 10"/>
            <p:cNvSpPr/>
            <p:nvPr/>
          </p:nvSpPr>
          <p:spPr>
            <a:xfrm>
              <a:off x="2207568" y="1268760"/>
              <a:ext cx="7920880" cy="72008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 smtClean="0"/>
                <a:t>UI</a:t>
              </a:r>
              <a:endParaRPr kumimoji="1" lang="zh-CN" altLang="en-US" sz="2800" dirty="0"/>
            </a:p>
          </p:txBody>
        </p:sp>
        <p:sp>
          <p:nvSpPr>
            <p:cNvPr id="12" name="矩形 17"/>
            <p:cNvSpPr/>
            <p:nvPr/>
          </p:nvSpPr>
          <p:spPr>
            <a:xfrm>
              <a:off x="2207568" y="5445224"/>
              <a:ext cx="7920880" cy="792088"/>
            </a:xfrm>
            <a:custGeom>
              <a:avLst/>
              <a:gdLst>
                <a:gd name="connsiteX0" fmla="*/ 0 w 3816424"/>
                <a:gd name="connsiteY0" fmla="*/ 0 h 2160240"/>
                <a:gd name="connsiteX1" fmla="*/ 3816424 w 3816424"/>
                <a:gd name="connsiteY1" fmla="*/ 0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  <a:gd name="connsiteX0" fmla="*/ 0 w 3816424"/>
                <a:gd name="connsiteY0" fmla="*/ 5800 h 2166040"/>
                <a:gd name="connsiteX1" fmla="*/ 2072732 w 3816424"/>
                <a:gd name="connsiteY1" fmla="*/ 0 h 2166040"/>
                <a:gd name="connsiteX2" fmla="*/ 3816424 w 3816424"/>
                <a:gd name="connsiteY2" fmla="*/ 5800 h 2166040"/>
                <a:gd name="connsiteX3" fmla="*/ 3816424 w 3816424"/>
                <a:gd name="connsiteY3" fmla="*/ 2166040 h 2166040"/>
                <a:gd name="connsiteX4" fmla="*/ 0 w 3816424"/>
                <a:gd name="connsiteY4" fmla="*/ 2166040 h 2166040"/>
                <a:gd name="connsiteX5" fmla="*/ 0 w 3816424"/>
                <a:gd name="connsiteY5" fmla="*/ 5800 h 2166040"/>
                <a:gd name="connsiteX0" fmla="*/ 0 w 3816424"/>
                <a:gd name="connsiteY0" fmla="*/ 5800 h 2166040"/>
                <a:gd name="connsiteX1" fmla="*/ 2037452 w 3816424"/>
                <a:gd name="connsiteY1" fmla="*/ 0 h 2166040"/>
                <a:gd name="connsiteX2" fmla="*/ 3816424 w 3816424"/>
                <a:gd name="connsiteY2" fmla="*/ 5800 h 2166040"/>
                <a:gd name="connsiteX3" fmla="*/ 3816424 w 3816424"/>
                <a:gd name="connsiteY3" fmla="*/ 2166040 h 2166040"/>
                <a:gd name="connsiteX4" fmla="*/ 0 w 3816424"/>
                <a:gd name="connsiteY4" fmla="*/ 2166040 h 2166040"/>
                <a:gd name="connsiteX5" fmla="*/ 0 w 3816424"/>
                <a:gd name="connsiteY5" fmla="*/ 5800 h 2166040"/>
                <a:gd name="connsiteX0" fmla="*/ 0 w 3816424"/>
                <a:gd name="connsiteY0" fmla="*/ 0 h 2160240"/>
                <a:gd name="connsiteX1" fmla="*/ 1861054 w 3816424"/>
                <a:gd name="connsiteY1" fmla="*/ 5958 h 2160240"/>
                <a:gd name="connsiteX2" fmla="*/ 3816424 w 3816424"/>
                <a:gd name="connsiteY2" fmla="*/ 0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3187 w 3816424"/>
                <a:gd name="connsiteY3" fmla="*/ 1240575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17170 w 3816424"/>
                <a:gd name="connsiteY2" fmla="*/ 1058243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1958371 w 3816424"/>
                <a:gd name="connsiteY2" fmla="*/ 1058243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17170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1970131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23048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23048 w 3816424"/>
                <a:gd name="connsiteY2" fmla="*/ 1046485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23048 w 3816424"/>
                <a:gd name="connsiteY1" fmla="*/ 1046485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  <a:gd name="connsiteX0" fmla="*/ 0 w 3839148"/>
                <a:gd name="connsiteY0" fmla="*/ 7615 h 2167855"/>
                <a:gd name="connsiteX1" fmla="*/ 3839148 w 3839148"/>
                <a:gd name="connsiteY1" fmla="*/ 0 h 2167855"/>
                <a:gd name="connsiteX2" fmla="*/ 3816424 w 3839148"/>
                <a:gd name="connsiteY2" fmla="*/ 2167855 h 2167855"/>
                <a:gd name="connsiteX3" fmla="*/ 0 w 3839148"/>
                <a:gd name="connsiteY3" fmla="*/ 2167855 h 2167855"/>
                <a:gd name="connsiteX4" fmla="*/ 0 w 3839148"/>
                <a:gd name="connsiteY4" fmla="*/ 7615 h 2167855"/>
                <a:gd name="connsiteX0" fmla="*/ 0 w 3816424"/>
                <a:gd name="connsiteY0" fmla="*/ 0 h 2160240"/>
                <a:gd name="connsiteX1" fmla="*/ 3801048 w 3816424"/>
                <a:gd name="connsiteY1" fmla="*/ 17785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6424" h="2160240">
                  <a:moveTo>
                    <a:pt x="0" y="0"/>
                  </a:moveTo>
                  <a:lnTo>
                    <a:pt x="3801048" y="17785"/>
                  </a:lnTo>
                  <a:lnTo>
                    <a:pt x="3816424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46800" rtlCol="0" anchor="ctr" anchorCtr="0"/>
            <a:lstStyle/>
            <a:p>
              <a:pPr lvl="0" algn="ctr"/>
              <a:r>
                <a:rPr kumimoji="1" lang="en-US" altLang="zh-CN" sz="2800" dirty="0" smtClean="0">
                  <a:solidFill>
                    <a:prstClr val="white"/>
                  </a:solidFill>
                </a:rPr>
                <a:t>Storage</a:t>
              </a:r>
              <a:endParaRPr kumimoji="1"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8008" y="3140968"/>
              <a:ext cx="3960440" cy="9361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zh-CN" sz="2800" dirty="0" smtClean="0">
                  <a:solidFill>
                    <a:prstClr val="white"/>
                  </a:solidFill>
                </a:rPr>
                <a:t>Central</a:t>
              </a:r>
              <a:r>
                <a:rPr kumimoji="1" lang="zh-CN" altLang="zh-CN" sz="2800" dirty="0">
                  <a:solidFill>
                    <a:prstClr val="white"/>
                  </a:solidFill>
                </a:rPr>
                <a:t> </a:t>
              </a:r>
              <a:r>
                <a:rPr kumimoji="1" lang="en-US" altLang="zh-CN" sz="2800" dirty="0" smtClean="0">
                  <a:solidFill>
                    <a:prstClr val="white"/>
                  </a:solidFill>
                </a:rPr>
                <a:t>Cache</a:t>
              </a:r>
              <a:endParaRPr kumimoji="1"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3719736" y="1988840"/>
              <a:ext cx="648072" cy="345638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7896200" y="4077072"/>
              <a:ext cx="576064" cy="136815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箭头连接符 16"/>
            <p:cNvCxnSpPr>
              <a:stCxn id="13" idx="0"/>
            </p:cNvCxnSpPr>
            <p:nvPr/>
          </p:nvCxnSpPr>
          <p:spPr>
            <a:xfrm flipH="1" flipV="1">
              <a:off x="8112224" y="1988840"/>
              <a:ext cx="36004" cy="11521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95400" y="1340768"/>
            <a:ext cx="623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V2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63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87"/>
    </mc:Choice>
    <mc:Fallback xmlns="">
      <p:transition xmlns:p14="http://schemas.microsoft.com/office/powerpoint/2010/main" spd="slow" advTm="405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303912" y="2276872"/>
            <a:ext cx="6192688" cy="4032448"/>
            <a:chOff x="2207568" y="1268760"/>
            <a:chExt cx="7920880" cy="4968552"/>
          </a:xfrm>
        </p:grpSpPr>
        <p:sp>
          <p:nvSpPr>
            <p:cNvPr id="19" name="矩形 18"/>
            <p:cNvSpPr/>
            <p:nvPr/>
          </p:nvSpPr>
          <p:spPr>
            <a:xfrm>
              <a:off x="2207568" y="1268760"/>
              <a:ext cx="7920880" cy="720080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/>
                <a:t>UI</a:t>
              </a:r>
              <a:endParaRPr kumimoji="1" lang="zh-CN" altLang="en-US" sz="2400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2207568" y="5445224"/>
              <a:ext cx="7920880" cy="792088"/>
            </a:xfrm>
            <a:custGeom>
              <a:avLst/>
              <a:gdLst>
                <a:gd name="connsiteX0" fmla="*/ 0 w 3816424"/>
                <a:gd name="connsiteY0" fmla="*/ 0 h 2160240"/>
                <a:gd name="connsiteX1" fmla="*/ 3816424 w 3816424"/>
                <a:gd name="connsiteY1" fmla="*/ 0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  <a:gd name="connsiteX0" fmla="*/ 0 w 3816424"/>
                <a:gd name="connsiteY0" fmla="*/ 5800 h 2166040"/>
                <a:gd name="connsiteX1" fmla="*/ 2072732 w 3816424"/>
                <a:gd name="connsiteY1" fmla="*/ 0 h 2166040"/>
                <a:gd name="connsiteX2" fmla="*/ 3816424 w 3816424"/>
                <a:gd name="connsiteY2" fmla="*/ 5800 h 2166040"/>
                <a:gd name="connsiteX3" fmla="*/ 3816424 w 3816424"/>
                <a:gd name="connsiteY3" fmla="*/ 2166040 h 2166040"/>
                <a:gd name="connsiteX4" fmla="*/ 0 w 3816424"/>
                <a:gd name="connsiteY4" fmla="*/ 2166040 h 2166040"/>
                <a:gd name="connsiteX5" fmla="*/ 0 w 3816424"/>
                <a:gd name="connsiteY5" fmla="*/ 5800 h 2166040"/>
                <a:gd name="connsiteX0" fmla="*/ 0 w 3816424"/>
                <a:gd name="connsiteY0" fmla="*/ 5800 h 2166040"/>
                <a:gd name="connsiteX1" fmla="*/ 2037452 w 3816424"/>
                <a:gd name="connsiteY1" fmla="*/ 0 h 2166040"/>
                <a:gd name="connsiteX2" fmla="*/ 3816424 w 3816424"/>
                <a:gd name="connsiteY2" fmla="*/ 5800 h 2166040"/>
                <a:gd name="connsiteX3" fmla="*/ 3816424 w 3816424"/>
                <a:gd name="connsiteY3" fmla="*/ 2166040 h 2166040"/>
                <a:gd name="connsiteX4" fmla="*/ 0 w 3816424"/>
                <a:gd name="connsiteY4" fmla="*/ 2166040 h 2166040"/>
                <a:gd name="connsiteX5" fmla="*/ 0 w 3816424"/>
                <a:gd name="connsiteY5" fmla="*/ 5800 h 2166040"/>
                <a:gd name="connsiteX0" fmla="*/ 0 w 3816424"/>
                <a:gd name="connsiteY0" fmla="*/ 0 h 2160240"/>
                <a:gd name="connsiteX1" fmla="*/ 1861054 w 3816424"/>
                <a:gd name="connsiteY1" fmla="*/ 5958 h 2160240"/>
                <a:gd name="connsiteX2" fmla="*/ 3816424 w 3816424"/>
                <a:gd name="connsiteY2" fmla="*/ 0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3187 w 3816424"/>
                <a:gd name="connsiteY3" fmla="*/ 1240575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17170 w 3816424"/>
                <a:gd name="connsiteY2" fmla="*/ 1058243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1958371 w 3816424"/>
                <a:gd name="connsiteY2" fmla="*/ 1058243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17170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1970131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23048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23048 w 3816424"/>
                <a:gd name="connsiteY2" fmla="*/ 1046485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23048 w 3816424"/>
                <a:gd name="connsiteY1" fmla="*/ 1046485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  <a:gd name="connsiteX0" fmla="*/ 0 w 3839148"/>
                <a:gd name="connsiteY0" fmla="*/ 7615 h 2167855"/>
                <a:gd name="connsiteX1" fmla="*/ 3839148 w 3839148"/>
                <a:gd name="connsiteY1" fmla="*/ 0 h 2167855"/>
                <a:gd name="connsiteX2" fmla="*/ 3816424 w 3839148"/>
                <a:gd name="connsiteY2" fmla="*/ 2167855 h 2167855"/>
                <a:gd name="connsiteX3" fmla="*/ 0 w 3839148"/>
                <a:gd name="connsiteY3" fmla="*/ 2167855 h 2167855"/>
                <a:gd name="connsiteX4" fmla="*/ 0 w 3839148"/>
                <a:gd name="connsiteY4" fmla="*/ 7615 h 2167855"/>
                <a:gd name="connsiteX0" fmla="*/ 0 w 3816424"/>
                <a:gd name="connsiteY0" fmla="*/ 0 h 2160240"/>
                <a:gd name="connsiteX1" fmla="*/ 3801048 w 3816424"/>
                <a:gd name="connsiteY1" fmla="*/ 17785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6424" h="2160240">
                  <a:moveTo>
                    <a:pt x="0" y="0"/>
                  </a:moveTo>
                  <a:lnTo>
                    <a:pt x="3801048" y="17785"/>
                  </a:lnTo>
                  <a:lnTo>
                    <a:pt x="3816424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46800" rtlCol="0" anchor="ctr" anchorCtr="0"/>
            <a:lstStyle/>
            <a:p>
              <a:pPr lvl="0" algn="ctr"/>
              <a:r>
                <a:rPr kumimoji="1" lang="en-US" altLang="zh-CN" sz="2400" dirty="0" smtClean="0">
                  <a:solidFill>
                    <a:prstClr val="white"/>
                  </a:solidFill>
                </a:rPr>
                <a:t>Storage</a:t>
              </a: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008" y="3140968"/>
              <a:ext cx="3960440" cy="9361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zh-CN" sz="2400" dirty="0" smtClean="0">
                  <a:solidFill>
                    <a:prstClr val="white"/>
                  </a:solidFill>
                </a:rPr>
                <a:t>Central</a:t>
              </a:r>
              <a:r>
                <a:rPr kumimoji="1" lang="zh-CN" altLang="zh-CN" sz="2400" dirty="0">
                  <a:solidFill>
                    <a:prstClr val="white"/>
                  </a:solidFill>
                </a:rPr>
                <a:t> </a:t>
              </a:r>
              <a:r>
                <a:rPr kumimoji="1" lang="en-US" altLang="zh-CN" sz="2400" dirty="0" smtClean="0">
                  <a:solidFill>
                    <a:prstClr val="white"/>
                  </a:solidFill>
                </a:rPr>
                <a:t>Cache</a:t>
              </a: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2" name="上下箭头 21"/>
            <p:cNvSpPr/>
            <p:nvPr/>
          </p:nvSpPr>
          <p:spPr>
            <a:xfrm>
              <a:off x="3719736" y="1988840"/>
              <a:ext cx="648072" cy="345638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上下箭头 22"/>
            <p:cNvSpPr/>
            <p:nvPr/>
          </p:nvSpPr>
          <p:spPr>
            <a:xfrm>
              <a:off x="7896200" y="4077072"/>
              <a:ext cx="576064" cy="1368152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箭头连接符 23"/>
            <p:cNvCxnSpPr>
              <a:stCxn id="21" idx="0"/>
            </p:cNvCxnSpPr>
            <p:nvPr/>
          </p:nvCxnSpPr>
          <p:spPr>
            <a:xfrm flipH="1" flipV="1">
              <a:off x="8112224" y="1988840"/>
              <a:ext cx="36004" cy="11521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zh-CN" sz="3200" dirty="0" smtClean="0"/>
              <a:t>V2 – </a:t>
            </a:r>
            <a:r>
              <a:rPr kumimoji="1" lang="en-US" altLang="en-US" sz="3200" dirty="0" smtClean="0"/>
              <a:t>优点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>
                <a:latin typeface="+mn-ea"/>
              </a:rPr>
              <a:t>灵活 </a:t>
            </a:r>
            <a:r>
              <a:rPr kumimoji="1" lang="en-US" altLang="zh-CN" dirty="0">
                <a:latin typeface="+mn-ea"/>
              </a:rPr>
              <a:t>–</a:t>
            </a:r>
            <a:r>
              <a:rPr kumimoji="1" lang="zh-CN" altLang="en-US" dirty="0">
                <a:latin typeface="+mn-ea"/>
              </a:rPr>
              <a:t> 内存占用变少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高效 </a:t>
            </a:r>
            <a:r>
              <a:rPr kumimoji="1" lang="en-US" altLang="zh-CN" dirty="0" smtClean="0">
                <a:latin typeface="+mn-ea"/>
              </a:rPr>
              <a:t>–</a:t>
            </a:r>
            <a:r>
              <a:rPr kumimoji="1" lang="zh-CN" altLang="en-US" dirty="0" smtClean="0">
                <a:latin typeface="+mn-ea"/>
              </a:rPr>
              <a:t> 启动时间缩短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21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80"/>
    </mc:Choice>
    <mc:Fallback xmlns="">
      <p:transition xmlns:p14="http://schemas.microsoft.com/office/powerpoint/2010/main" spd="slow" advTm="516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数据库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V1</a:t>
            </a:r>
            <a:endParaRPr kumimoji="1" lang="en-US" altLang="zh-CN" dirty="0"/>
          </a:p>
          <a:p>
            <a:pPr lvl="1"/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7320136" y="4149080"/>
            <a:ext cx="4248472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Mail + Contact</a:t>
            </a:r>
            <a:endParaRPr kumimoji="1"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7320136" y="1412776"/>
            <a:ext cx="4248472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Other</a:t>
            </a:r>
            <a:endParaRPr kumimoji="1" lang="zh-CN" altLang="en-US" sz="2800" dirty="0"/>
          </a:p>
        </p:txBody>
      </p:sp>
      <p:sp>
        <p:nvSpPr>
          <p:cNvPr id="3" name="上下箭头 2"/>
          <p:cNvSpPr/>
          <p:nvPr/>
        </p:nvSpPr>
        <p:spPr>
          <a:xfrm>
            <a:off x="9264352" y="2276872"/>
            <a:ext cx="504056" cy="187220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1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68"/>
    </mc:Choice>
    <mc:Fallback xmlns="">
      <p:transition xmlns:p14="http://schemas.microsoft.com/office/powerpoint/2010/main" spd="slow" advTm="376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数据库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V1</a:t>
            </a:r>
          </a:p>
          <a:p>
            <a:pPr lvl="1"/>
            <a:r>
              <a:rPr kumimoji="1" lang="en-US" altLang="zh-CN" dirty="0" smtClean="0"/>
              <a:t>V2</a:t>
            </a:r>
            <a:endParaRPr kumimoji="1" lang="en-US" altLang="zh-CN" dirty="0"/>
          </a:p>
          <a:p>
            <a:pPr lvl="1"/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320136" y="4149080"/>
            <a:ext cx="1944216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Mail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624392" y="4149080"/>
            <a:ext cx="1944216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Contact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320136" y="1412776"/>
            <a:ext cx="4248472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Other</a:t>
            </a:r>
            <a:endParaRPr kumimoji="1" lang="zh-CN" altLang="en-US" sz="2800" dirty="0"/>
          </a:p>
        </p:txBody>
      </p:sp>
      <p:sp>
        <p:nvSpPr>
          <p:cNvPr id="9" name="上下箭头 8"/>
          <p:cNvSpPr/>
          <p:nvPr/>
        </p:nvSpPr>
        <p:spPr>
          <a:xfrm>
            <a:off x="8040216" y="2276872"/>
            <a:ext cx="504056" cy="187220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上下箭头 9"/>
          <p:cNvSpPr/>
          <p:nvPr/>
        </p:nvSpPr>
        <p:spPr>
          <a:xfrm>
            <a:off x="10344472" y="2276872"/>
            <a:ext cx="504056" cy="187220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6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34"/>
    </mc:Choice>
    <mc:Fallback xmlns="">
      <p:transition xmlns:p14="http://schemas.microsoft.com/office/powerpoint/2010/main" spd="slow" advTm="712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数据库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V1</a:t>
            </a:r>
          </a:p>
          <a:p>
            <a:pPr lvl="1"/>
            <a:r>
              <a:rPr kumimoji="1" lang="en-US" altLang="zh-CN" dirty="0" smtClean="0"/>
              <a:t>V2</a:t>
            </a:r>
          </a:p>
          <a:p>
            <a:pPr lvl="1"/>
            <a:r>
              <a:rPr kumimoji="1" lang="en-US" altLang="zh-CN" dirty="0" smtClean="0"/>
              <a:t>V3</a:t>
            </a:r>
            <a:endParaRPr kumimoji="1" lang="en-US" altLang="zh-CN" dirty="0"/>
          </a:p>
          <a:p>
            <a:pPr lvl="1"/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320136" y="4149080"/>
            <a:ext cx="1944216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Mail</a:t>
            </a:r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624392" y="4149080"/>
            <a:ext cx="1944216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Contact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320136" y="1412776"/>
            <a:ext cx="4248472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Other</a:t>
            </a:r>
            <a:endParaRPr kumimoji="1" lang="zh-CN" altLang="en-US" sz="2800" dirty="0"/>
          </a:p>
        </p:txBody>
      </p:sp>
      <p:sp>
        <p:nvSpPr>
          <p:cNvPr id="9" name="上下箭头 8"/>
          <p:cNvSpPr/>
          <p:nvPr/>
        </p:nvSpPr>
        <p:spPr>
          <a:xfrm>
            <a:off x="7680176" y="2276872"/>
            <a:ext cx="504056" cy="187220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上下箭头 9"/>
          <p:cNvSpPr/>
          <p:nvPr/>
        </p:nvSpPr>
        <p:spPr>
          <a:xfrm>
            <a:off x="10344472" y="2276872"/>
            <a:ext cx="504056" cy="187220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8400256" y="2276872"/>
            <a:ext cx="504056" cy="1872208"/>
          </a:xfrm>
          <a:prstGeom prst="upDown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2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1"/>
    </mc:Choice>
    <mc:Fallback xmlns="">
      <p:transition xmlns:p14="http://schemas.microsoft.com/office/powerpoint/2010/main" spd="slow" advTm="296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/>
              <a:t>局部更新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latin typeface="+mn-ea"/>
              </a:rPr>
              <a:t>方案一：开接口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方案二：</a:t>
            </a:r>
            <a:r>
              <a:rPr kumimoji="1" lang="en-US" altLang="zh-CN" dirty="0">
                <a:latin typeface="+mn-ea"/>
              </a:rPr>
              <a:t>SQL</a:t>
            </a:r>
            <a:r>
              <a:rPr kumimoji="1" lang="zh-CN" altLang="en-US" dirty="0">
                <a:latin typeface="+mn-ea"/>
              </a:rPr>
              <a:t>放给外面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93116"/>
              </p:ext>
            </p:extLst>
          </p:nvPr>
        </p:nvGraphicFramePr>
        <p:xfrm>
          <a:off x="1703512" y="2780928"/>
          <a:ext cx="10009112" cy="370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err="1" smtClean="0"/>
                        <a:t>帐号ID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帐号名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邮件提醒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收信配置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发信配置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写信签名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9649"/>
              </p:ext>
            </p:extLst>
          </p:nvPr>
        </p:nvGraphicFramePr>
        <p:xfrm>
          <a:off x="1703512" y="4642336"/>
          <a:ext cx="10009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err="1" smtClean="0"/>
                        <a:t>帐号ID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帐号名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邮件提醒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收信配置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发信配置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写信签名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7368" y="2780928"/>
            <a:ext cx="864096" cy="36004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Entity</a:t>
            </a:r>
            <a:endParaRPr kumimoji="1" lang="zh-CN" altLang="en-US" sz="1800" dirty="0"/>
          </a:p>
        </p:txBody>
      </p:sp>
      <p:sp>
        <p:nvSpPr>
          <p:cNvPr id="18" name="矩形 17"/>
          <p:cNvSpPr/>
          <p:nvPr/>
        </p:nvSpPr>
        <p:spPr>
          <a:xfrm>
            <a:off x="407368" y="4653136"/>
            <a:ext cx="864096" cy="36004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DB</a:t>
            </a:r>
            <a:endParaRPr kumimoji="1" lang="zh-CN" altLang="en-US" sz="1800" dirty="0"/>
          </a:p>
        </p:txBody>
      </p:sp>
      <p:cxnSp>
        <p:nvCxnSpPr>
          <p:cNvPr id="20" name="直线箭头连接符 19"/>
          <p:cNvCxnSpPr>
            <a:stCxn id="3" idx="2"/>
            <a:endCxn id="18" idx="0"/>
          </p:cNvCxnSpPr>
          <p:nvPr/>
        </p:nvCxnSpPr>
        <p:spPr>
          <a:xfrm>
            <a:off x="839416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575720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828659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6081598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334537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8587476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9840416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923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33"/>
    </mc:Choice>
    <mc:Fallback xmlns="">
      <p:transition xmlns:p14="http://schemas.microsoft.com/office/powerpoint/2010/main" spd="slow" advTm="811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局部更新</a:t>
            </a: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60398"/>
              </p:ext>
            </p:extLst>
          </p:nvPr>
        </p:nvGraphicFramePr>
        <p:xfrm>
          <a:off x="1703512" y="2780928"/>
          <a:ext cx="10009112" cy="370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err="1" smtClean="0"/>
                        <a:t>帐号ID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nil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写信签名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3728"/>
              </p:ext>
            </p:extLst>
          </p:nvPr>
        </p:nvGraphicFramePr>
        <p:xfrm>
          <a:off x="1703512" y="4642336"/>
          <a:ext cx="10009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err="1" smtClean="0"/>
                        <a:t>帐号ID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帐号名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邮件提醒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收发配置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发信配置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写信签名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7368" y="2780928"/>
            <a:ext cx="864096" cy="36004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Entity</a:t>
            </a:r>
            <a:endParaRPr kumimoji="1" lang="zh-CN" altLang="en-US" sz="1800" dirty="0"/>
          </a:p>
        </p:txBody>
      </p:sp>
      <p:sp>
        <p:nvSpPr>
          <p:cNvPr id="18" name="矩形 17"/>
          <p:cNvSpPr/>
          <p:nvPr/>
        </p:nvSpPr>
        <p:spPr>
          <a:xfrm>
            <a:off x="407368" y="4653136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DB</a:t>
            </a:r>
            <a:endParaRPr kumimoji="1" lang="zh-CN" altLang="en-US" sz="1800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839416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9840416" y="3140968"/>
            <a:ext cx="0" cy="1512168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4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85"/>
    </mc:Choice>
    <mc:Fallback xmlns="">
      <p:transition xmlns:p14="http://schemas.microsoft.com/office/powerpoint/2010/main" spd="slow" advTm="506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任务调度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任务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7408" y="5157192"/>
            <a:ext cx="1152128" cy="72008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获取参数</a:t>
            </a:r>
            <a:endParaRPr kumimoji="1"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2154936" y="5157192"/>
            <a:ext cx="1152128" cy="72008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登录</a:t>
            </a:r>
            <a:endParaRPr kumimoji="1"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4929992" y="4077072"/>
            <a:ext cx="1152128" cy="72008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收取摘要</a:t>
            </a:r>
            <a:endParaRPr kumimoji="1" lang="zh-CN" alt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6317520" y="2996952"/>
            <a:ext cx="1152128" cy="72008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存储摘要</a:t>
            </a:r>
            <a:endParaRPr kumimoji="1"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7705048" y="4077072"/>
            <a:ext cx="1152128" cy="72008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收取正</a:t>
            </a:r>
            <a:endParaRPr kumimoji="1" lang="en-US" altLang="zh-CN" sz="1800" dirty="0" smtClean="0"/>
          </a:p>
          <a:p>
            <a:pPr algn="ctr"/>
            <a:r>
              <a:rPr kumimoji="1" lang="zh-CN" altLang="en-US" sz="1800" dirty="0" smtClean="0"/>
              <a:t>文文字</a:t>
            </a:r>
            <a:endParaRPr kumimoji="1" lang="zh-CN" altLang="en-US" sz="1800" dirty="0"/>
          </a:p>
        </p:txBody>
      </p:sp>
      <p:sp>
        <p:nvSpPr>
          <p:cNvPr id="21" name="矩形 20"/>
          <p:cNvSpPr/>
          <p:nvPr/>
        </p:nvSpPr>
        <p:spPr>
          <a:xfrm>
            <a:off x="9092576" y="4077072"/>
            <a:ext cx="1152128" cy="72008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收取内</a:t>
            </a:r>
            <a:endParaRPr kumimoji="1" lang="en-US" altLang="zh-CN" sz="1800" dirty="0" smtClean="0"/>
          </a:p>
          <a:p>
            <a:pPr algn="ctr"/>
            <a:r>
              <a:rPr kumimoji="1" lang="zh-CN" altLang="en-US" sz="1800" dirty="0" smtClean="0"/>
              <a:t>嵌图片</a:t>
            </a:r>
            <a:endParaRPr kumimoji="1" lang="zh-CN" altLang="en-US" sz="1800" dirty="0"/>
          </a:p>
        </p:txBody>
      </p:sp>
      <p:sp>
        <p:nvSpPr>
          <p:cNvPr id="22" name="矩形 21"/>
          <p:cNvSpPr/>
          <p:nvPr/>
        </p:nvSpPr>
        <p:spPr>
          <a:xfrm>
            <a:off x="10480104" y="2996952"/>
            <a:ext cx="1152128" cy="72008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存储邮件</a:t>
            </a:r>
            <a:endParaRPr kumimoji="1" lang="zh-CN" altLang="en-US" sz="1800" dirty="0"/>
          </a:p>
        </p:txBody>
      </p:sp>
      <p:sp>
        <p:nvSpPr>
          <p:cNvPr id="23" name="矩形 22"/>
          <p:cNvSpPr/>
          <p:nvPr/>
        </p:nvSpPr>
        <p:spPr>
          <a:xfrm>
            <a:off x="3542464" y="4077072"/>
            <a:ext cx="1152128" cy="72008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获取新</a:t>
            </a:r>
            <a:endParaRPr kumimoji="1" lang="en-US" altLang="zh-CN" sz="1800" dirty="0" smtClean="0"/>
          </a:p>
          <a:p>
            <a:pPr algn="ctr"/>
            <a:r>
              <a:rPr kumimoji="1" lang="zh-CN" altLang="en-US" sz="1800" dirty="0" smtClean="0"/>
              <a:t>信列表</a:t>
            </a:r>
            <a:endParaRPr kumimoji="1" lang="zh-CN" altLang="en-US" sz="1800" dirty="0"/>
          </a:p>
        </p:txBody>
      </p:sp>
      <p:sp>
        <p:nvSpPr>
          <p:cNvPr id="25" name="矩形 24"/>
          <p:cNvSpPr/>
          <p:nvPr/>
        </p:nvSpPr>
        <p:spPr>
          <a:xfrm>
            <a:off x="767408" y="4077072"/>
            <a:ext cx="252028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登录</a:t>
            </a:r>
            <a:endParaRPr kumimoji="1" lang="zh-CN" altLang="en-US" sz="1800" dirty="0"/>
          </a:p>
        </p:txBody>
      </p:sp>
      <p:sp>
        <p:nvSpPr>
          <p:cNvPr id="26" name="矩形 25"/>
          <p:cNvSpPr/>
          <p:nvPr/>
        </p:nvSpPr>
        <p:spPr>
          <a:xfrm>
            <a:off x="767408" y="2996952"/>
            <a:ext cx="532859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从服务器收取摘要</a:t>
            </a:r>
            <a:endParaRPr kumimoji="1"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7680176" y="2996952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从服务器收取正文</a:t>
            </a:r>
            <a:endParaRPr kumimoji="1" lang="zh-CN" altLang="en-US" sz="1800" dirty="0"/>
          </a:p>
        </p:txBody>
      </p:sp>
      <p:sp>
        <p:nvSpPr>
          <p:cNvPr id="28" name="矩形 27"/>
          <p:cNvSpPr/>
          <p:nvPr/>
        </p:nvSpPr>
        <p:spPr>
          <a:xfrm>
            <a:off x="767408" y="1844824"/>
            <a:ext cx="1087320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收取新邮件</a:t>
            </a:r>
            <a:endParaRPr kumimoji="1"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7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71"/>
    </mc:Choice>
    <mc:Fallback xmlns="">
      <p:transition xmlns:p14="http://schemas.microsoft.com/office/powerpoint/2010/main" spd="slow" advTm="972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任务调度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线程通信细节太多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任务归属不明确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1984" y="1556792"/>
            <a:ext cx="2880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6096000" y="1340768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48228" y="2132856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148228" y="3284984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148228" y="5013176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连接符 61"/>
          <p:cNvCxnSpPr/>
          <p:nvPr/>
        </p:nvCxnSpPr>
        <p:spPr>
          <a:xfrm>
            <a:off x="8292244" y="1340768"/>
            <a:ext cx="0" cy="48245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344472" y="2708920"/>
            <a:ext cx="2880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44472" y="4437112"/>
            <a:ext cx="2880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连接符 71"/>
          <p:cNvCxnSpPr/>
          <p:nvPr/>
        </p:nvCxnSpPr>
        <p:spPr>
          <a:xfrm>
            <a:off x="10488488" y="1340768"/>
            <a:ext cx="0" cy="48245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/>
          <p:nvPr/>
        </p:nvCxnSpPr>
        <p:spPr>
          <a:xfrm>
            <a:off x="5303912" y="1412776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096000" y="2132856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6096000" y="3284984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6096000" y="5013176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6096000" y="2708920"/>
            <a:ext cx="424847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6096000" y="4437112"/>
            <a:ext cx="424847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6096000" y="2492896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>
            <a:off x="6096000" y="3068960"/>
            <a:ext cx="424847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6096000" y="3645024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H="1">
            <a:off x="6096000" y="5373216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6096000" y="4797152"/>
            <a:ext cx="424847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H="1">
            <a:off x="5303912" y="6093296"/>
            <a:ext cx="78370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951984" y="5589240"/>
            <a:ext cx="2880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148228" y="3861048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/>
          <p:nvPr/>
        </p:nvCxnSpPr>
        <p:spPr>
          <a:xfrm>
            <a:off x="6096000" y="3861048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6096000" y="4221088"/>
            <a:ext cx="2088232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95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45"/>
    </mc:Choice>
    <mc:Fallback xmlns="">
      <p:transition xmlns:p14="http://schemas.microsoft.com/office/powerpoint/2010/main" spd="slow" advTm="262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任务调度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1984" y="1556792"/>
            <a:ext cx="2880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951984" y="5589240"/>
            <a:ext cx="2880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6096000" y="1340768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43974" y="2132856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148228" y="3284984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148228" y="5013176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连接符 61"/>
          <p:cNvCxnSpPr/>
          <p:nvPr/>
        </p:nvCxnSpPr>
        <p:spPr>
          <a:xfrm>
            <a:off x="8292244" y="1340768"/>
            <a:ext cx="0" cy="48245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 14"/>
          <p:cNvGrpSpPr/>
          <p:nvPr/>
        </p:nvGrpSpPr>
        <p:grpSpPr>
          <a:xfrm>
            <a:off x="10344472" y="1340768"/>
            <a:ext cx="288032" cy="4824536"/>
            <a:chOff x="10344472" y="1340768"/>
            <a:chExt cx="288032" cy="4824536"/>
          </a:xfrm>
        </p:grpSpPr>
        <p:sp>
          <p:nvSpPr>
            <p:cNvPr id="66" name="矩形 65"/>
            <p:cNvSpPr/>
            <p:nvPr/>
          </p:nvSpPr>
          <p:spPr>
            <a:xfrm>
              <a:off x="10344472" y="2708920"/>
              <a:ext cx="288032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44472" y="4437112"/>
              <a:ext cx="288032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2" name="直线连接符 71"/>
            <p:cNvCxnSpPr/>
            <p:nvPr/>
          </p:nvCxnSpPr>
          <p:spPr>
            <a:xfrm>
              <a:off x="10488488" y="1340768"/>
              <a:ext cx="0" cy="482453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5375920" y="1988840"/>
            <a:ext cx="1080120" cy="352839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kumimoji="1" lang="zh-CN" altLang="en-US" sz="2400" dirty="0" smtClean="0">
                <a:solidFill>
                  <a:srgbClr val="000000"/>
                </a:solidFill>
              </a:rPr>
              <a:t>代       理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148228" y="3861048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43974" y="3284984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50324" y="3861048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152482" y="5013176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143974" y="2132856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344472" y="2704604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44472" y="4437112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5303912" y="1412776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>
            <a:off x="5303912" y="6093296"/>
            <a:ext cx="78370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53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6"/>
    </mc:Choice>
    <mc:Fallback xmlns="">
      <p:transition xmlns:p14="http://schemas.microsoft.com/office/powerpoint/2010/main" spd="slow" advTm="3712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8047 0.001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8047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8047 0.001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8047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36029 0.0057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27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36029 0.0057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5" grpId="0" animBg="1"/>
      <p:bldP spid="3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75925"/>
              </p:ext>
            </p:extLst>
          </p:nvPr>
        </p:nvGraphicFramePr>
        <p:xfrm>
          <a:off x="424923" y="1052735"/>
          <a:ext cx="11342155" cy="5259304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2058034"/>
                <a:gridCol w="1598651"/>
                <a:gridCol w="1819156"/>
              </a:tblGrid>
              <a:tr h="5151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李宪亮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H390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刘乾发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邮件事业部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iOS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开发组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2009.07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上一年度绩效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A+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申请职位序列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P4-3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015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本人现为邮箱大师</a:t>
                      </a:r>
                      <a:r>
                        <a:rPr lang="en-US" altLang="zh-CN" sz="2000" b="0" i="0" u="none" strike="noStrike" dirty="0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iOS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客户端负责人，在这个角色中，自己在技术方面成长了很多。对于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CPP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中的各项要求，自信能够符合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的专业级别，现提出职级调整申请，望公司检阅！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0"/>
    </mc:Choice>
    <mc:Fallback xmlns="">
      <p:transition xmlns:p14="http://schemas.microsoft.com/office/powerpoint/2010/main" spd="slow" advTm="81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任务调度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51984" y="1556792"/>
            <a:ext cx="2880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951984" y="5589240"/>
            <a:ext cx="28803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>
            <a:off x="6096000" y="1340768"/>
            <a:ext cx="0" cy="4824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43974" y="2132856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148228" y="3284984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148228" y="5013176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连接符 61"/>
          <p:cNvCxnSpPr/>
          <p:nvPr/>
        </p:nvCxnSpPr>
        <p:spPr>
          <a:xfrm>
            <a:off x="8292244" y="1340768"/>
            <a:ext cx="0" cy="482453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 14"/>
          <p:cNvGrpSpPr/>
          <p:nvPr/>
        </p:nvGrpSpPr>
        <p:grpSpPr>
          <a:xfrm>
            <a:off x="10344472" y="1340768"/>
            <a:ext cx="288032" cy="4824536"/>
            <a:chOff x="10344472" y="1340768"/>
            <a:chExt cx="288032" cy="4824536"/>
          </a:xfrm>
        </p:grpSpPr>
        <p:sp>
          <p:nvSpPr>
            <p:cNvPr id="66" name="矩形 65"/>
            <p:cNvSpPr/>
            <p:nvPr/>
          </p:nvSpPr>
          <p:spPr>
            <a:xfrm>
              <a:off x="10344472" y="2708920"/>
              <a:ext cx="288032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0344472" y="4437112"/>
              <a:ext cx="288032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2" name="直线连接符 71"/>
            <p:cNvCxnSpPr/>
            <p:nvPr/>
          </p:nvCxnSpPr>
          <p:spPr>
            <a:xfrm>
              <a:off x="10488488" y="1340768"/>
              <a:ext cx="0" cy="482453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5375920" y="1988840"/>
            <a:ext cx="1080120" cy="3528392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kumimoji="1" lang="zh-CN" altLang="en-US" sz="2400" dirty="0" smtClean="0">
                <a:solidFill>
                  <a:srgbClr val="000000"/>
                </a:solidFill>
              </a:rPr>
              <a:t>代       理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148228" y="3861048"/>
            <a:ext cx="288032" cy="3600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51984" y="2132856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51984" y="2708920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951984" y="3284984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951984" y="4437112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951984" y="5013176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51984" y="3861048"/>
            <a:ext cx="288032" cy="360040"/>
          </a:xfrm>
          <a:prstGeom prst="rect">
            <a:avLst/>
          </a:prstGeom>
          <a:noFill/>
          <a:ln w="127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曲线连接符 10"/>
          <p:cNvCxnSpPr>
            <a:stCxn id="4" idx="3"/>
            <a:endCxn id="24" idx="3"/>
          </p:cNvCxnSpPr>
          <p:nvPr/>
        </p:nvCxnSpPr>
        <p:spPr>
          <a:xfrm>
            <a:off x="6240016" y="1736812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24" idx="3"/>
            <a:endCxn id="26" idx="3"/>
          </p:cNvCxnSpPr>
          <p:nvPr/>
        </p:nvCxnSpPr>
        <p:spPr>
          <a:xfrm>
            <a:off x="6240016" y="2312876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6" idx="3"/>
            <a:endCxn id="29" idx="3"/>
          </p:cNvCxnSpPr>
          <p:nvPr/>
        </p:nvCxnSpPr>
        <p:spPr>
          <a:xfrm>
            <a:off x="6240016" y="2888940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29" idx="3"/>
            <a:endCxn id="33" idx="3"/>
          </p:cNvCxnSpPr>
          <p:nvPr/>
        </p:nvCxnSpPr>
        <p:spPr>
          <a:xfrm>
            <a:off x="6240016" y="3465004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3" idx="3"/>
            <a:endCxn id="31" idx="3"/>
          </p:cNvCxnSpPr>
          <p:nvPr/>
        </p:nvCxnSpPr>
        <p:spPr>
          <a:xfrm>
            <a:off x="6240016" y="4041068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1" idx="3"/>
            <a:endCxn id="32" idx="3"/>
          </p:cNvCxnSpPr>
          <p:nvPr/>
        </p:nvCxnSpPr>
        <p:spPr>
          <a:xfrm>
            <a:off x="6240016" y="4617132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2" idx="3"/>
            <a:endCxn id="34" idx="3"/>
          </p:cNvCxnSpPr>
          <p:nvPr/>
        </p:nvCxnSpPr>
        <p:spPr>
          <a:xfrm>
            <a:off x="6240016" y="5193196"/>
            <a:ext cx="12700" cy="576064"/>
          </a:xfrm>
          <a:prstGeom prst="curvedConnector3">
            <a:avLst>
              <a:gd name="adj1" fmla="val 180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5303912" y="1412776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H="1">
            <a:off x="5303912" y="6093296"/>
            <a:ext cx="78370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865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14"/>
    </mc:Choice>
    <mc:Fallback xmlns="">
      <p:transition xmlns:p14="http://schemas.microsoft.com/office/powerpoint/2010/main" spd="slow" advTm="501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事件通知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551384" y="1340768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7408" y="1988840"/>
            <a:ext cx="187220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：保存草稿</a:t>
            </a:r>
            <a:endParaRPr kumimoji="1" lang="zh-CN" altLang="en-US" sz="1800" dirty="0"/>
          </a:p>
        </p:txBody>
      </p:sp>
      <p:sp>
        <p:nvSpPr>
          <p:cNvPr id="25" name="矩形 24"/>
          <p:cNvSpPr/>
          <p:nvPr/>
        </p:nvSpPr>
        <p:spPr>
          <a:xfrm>
            <a:off x="3239683" y="198884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存储：保存邮件</a:t>
            </a:r>
            <a:endParaRPr kumimoji="1" lang="zh-CN" altLang="en-US" sz="1800" dirty="0"/>
          </a:p>
        </p:txBody>
      </p:sp>
      <p:sp>
        <p:nvSpPr>
          <p:cNvPr id="26" name="矩形 25"/>
          <p:cNvSpPr/>
          <p:nvPr/>
        </p:nvSpPr>
        <p:spPr>
          <a:xfrm>
            <a:off x="8976320" y="198884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邮件列表：动画显示</a:t>
            </a:r>
            <a:endParaRPr kumimoji="1" lang="zh-CN" altLang="en-US" sz="1800" dirty="0"/>
          </a:p>
        </p:txBody>
      </p:sp>
      <p:cxnSp>
        <p:nvCxnSpPr>
          <p:cNvPr id="6" name="直线箭头连接符 5"/>
          <p:cNvCxnSpPr>
            <a:stCxn id="23" idx="3"/>
            <a:endCxn id="25" idx="1"/>
          </p:cNvCxnSpPr>
          <p:nvPr/>
        </p:nvCxnSpPr>
        <p:spPr>
          <a:xfrm>
            <a:off x="2639616" y="2348880"/>
            <a:ext cx="600067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5" idx="3"/>
            <a:endCxn id="56" idx="1"/>
          </p:cNvCxnSpPr>
          <p:nvPr/>
        </p:nvCxnSpPr>
        <p:spPr>
          <a:xfrm>
            <a:off x="5183899" y="2348880"/>
            <a:ext cx="600067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83966" y="198884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存储通知：</a:t>
            </a:r>
            <a:r>
              <a:rPr kumimoji="1" lang="en-US" altLang="zh-CN" sz="1800" dirty="0" smtClean="0"/>
              <a:t>”</a:t>
            </a:r>
            <a:r>
              <a:rPr kumimoji="1" lang="en-US" altLang="en-US" sz="1800" dirty="0"/>
              <a:t> 邮件</a:t>
            </a:r>
            <a:r>
              <a:rPr kumimoji="1" lang="en-US" altLang="en-US" sz="1800" dirty="0" smtClean="0"/>
              <a:t>新</a:t>
            </a:r>
            <a:r>
              <a:rPr kumimoji="1" lang="zh-CN" altLang="en-US" sz="1800" dirty="0" smtClean="0"/>
              <a:t>增</a:t>
            </a:r>
            <a:r>
              <a:rPr kumimoji="1" lang="en-US" altLang="zh-CN" sz="1800" dirty="0" smtClean="0"/>
              <a:t>”</a:t>
            </a:r>
            <a:endParaRPr kumimoji="1" lang="zh-CN" altLang="en-US" sz="1800" dirty="0"/>
          </a:p>
        </p:txBody>
      </p:sp>
      <p:cxnSp>
        <p:nvCxnSpPr>
          <p:cNvPr id="61" name="直线箭头连接符 60"/>
          <p:cNvCxnSpPr>
            <a:stCxn id="56" idx="3"/>
            <a:endCxn id="26" idx="1"/>
          </p:cNvCxnSpPr>
          <p:nvPr/>
        </p:nvCxnSpPr>
        <p:spPr>
          <a:xfrm>
            <a:off x="8376254" y="2348880"/>
            <a:ext cx="600066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67408" y="3068960"/>
            <a:ext cx="187220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：删除邮件</a:t>
            </a:r>
            <a:endParaRPr kumimoji="1" lang="zh-CN" altLang="en-US" sz="1800" dirty="0"/>
          </a:p>
        </p:txBody>
      </p:sp>
      <p:sp>
        <p:nvSpPr>
          <p:cNvPr id="68" name="矩形 67"/>
          <p:cNvSpPr/>
          <p:nvPr/>
        </p:nvSpPr>
        <p:spPr>
          <a:xfrm>
            <a:off x="3239683" y="306896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存储：删除邮件</a:t>
            </a:r>
            <a:endParaRPr kumimoji="1" lang="zh-CN" altLang="en-US" sz="1800" dirty="0"/>
          </a:p>
        </p:txBody>
      </p:sp>
      <p:sp>
        <p:nvSpPr>
          <p:cNvPr id="70" name="矩形 69"/>
          <p:cNvSpPr/>
          <p:nvPr/>
        </p:nvSpPr>
        <p:spPr>
          <a:xfrm>
            <a:off x="8976320" y="306896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邮件列表：动画删除</a:t>
            </a:r>
            <a:endParaRPr kumimoji="1" lang="zh-CN" altLang="en-US" sz="1800" dirty="0"/>
          </a:p>
        </p:txBody>
      </p:sp>
      <p:cxnSp>
        <p:nvCxnSpPr>
          <p:cNvPr id="71" name="直线箭头连接符 70"/>
          <p:cNvCxnSpPr>
            <a:stCxn id="67" idx="3"/>
            <a:endCxn id="68" idx="1"/>
          </p:cNvCxnSpPr>
          <p:nvPr/>
        </p:nvCxnSpPr>
        <p:spPr>
          <a:xfrm>
            <a:off x="2639616" y="3429000"/>
            <a:ext cx="600067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68" idx="3"/>
            <a:endCxn id="74" idx="1"/>
          </p:cNvCxnSpPr>
          <p:nvPr/>
        </p:nvCxnSpPr>
        <p:spPr>
          <a:xfrm>
            <a:off x="5183899" y="3429000"/>
            <a:ext cx="600067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83966" y="306896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存储通知：</a:t>
            </a:r>
            <a:r>
              <a:rPr kumimoji="1" lang="en-US" altLang="zh-CN" sz="1800" dirty="0" smtClean="0"/>
              <a:t>”</a:t>
            </a:r>
            <a:r>
              <a:rPr kumimoji="1" lang="en-US" altLang="en-US" sz="1800" dirty="0" smtClean="0"/>
              <a:t>邮件</a:t>
            </a:r>
            <a:r>
              <a:rPr kumimoji="1" lang="zh-CN" altLang="en-US" sz="1800" dirty="0" smtClean="0"/>
              <a:t>删除</a:t>
            </a:r>
            <a:r>
              <a:rPr kumimoji="1" lang="en-US" altLang="zh-CN" sz="1800" dirty="0" smtClean="0"/>
              <a:t>”</a:t>
            </a:r>
            <a:endParaRPr kumimoji="1" lang="zh-CN" altLang="en-US" sz="1800" dirty="0"/>
          </a:p>
        </p:txBody>
      </p:sp>
      <p:cxnSp>
        <p:nvCxnSpPr>
          <p:cNvPr id="75" name="直线箭头连接符 74"/>
          <p:cNvCxnSpPr>
            <a:stCxn id="74" idx="3"/>
            <a:endCxn id="70" idx="1"/>
          </p:cNvCxnSpPr>
          <p:nvPr/>
        </p:nvCxnSpPr>
        <p:spPr>
          <a:xfrm>
            <a:off x="8376254" y="3429000"/>
            <a:ext cx="600066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67408" y="4725144"/>
            <a:ext cx="187220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：移动邮件</a:t>
            </a:r>
            <a:endParaRPr kumimoji="1" lang="zh-CN" altLang="en-US" sz="1800" dirty="0"/>
          </a:p>
        </p:txBody>
      </p:sp>
      <p:sp>
        <p:nvSpPr>
          <p:cNvPr id="77" name="矩形 76"/>
          <p:cNvSpPr/>
          <p:nvPr/>
        </p:nvSpPr>
        <p:spPr>
          <a:xfrm>
            <a:off x="3239683" y="472514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存储：移动邮件</a:t>
            </a:r>
            <a:endParaRPr kumimoji="1"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8976320" y="414908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邮件列表：动画删除</a:t>
            </a:r>
            <a:endParaRPr kumimoji="1" lang="zh-CN" altLang="en-US" sz="1800" dirty="0"/>
          </a:p>
        </p:txBody>
      </p:sp>
      <p:cxnSp>
        <p:nvCxnSpPr>
          <p:cNvPr id="79" name="直线箭头连接符 78"/>
          <p:cNvCxnSpPr>
            <a:stCxn id="76" idx="3"/>
            <a:endCxn id="77" idx="1"/>
          </p:cNvCxnSpPr>
          <p:nvPr/>
        </p:nvCxnSpPr>
        <p:spPr>
          <a:xfrm>
            <a:off x="2639616" y="5085184"/>
            <a:ext cx="600067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77" idx="3"/>
            <a:endCxn id="81" idx="1"/>
          </p:cNvCxnSpPr>
          <p:nvPr/>
        </p:nvCxnSpPr>
        <p:spPr>
          <a:xfrm flipV="1">
            <a:off x="5183899" y="4509120"/>
            <a:ext cx="624069" cy="57606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807968" y="414908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存储：删除邮件</a:t>
            </a:r>
          </a:p>
        </p:txBody>
      </p:sp>
      <p:cxnSp>
        <p:nvCxnSpPr>
          <p:cNvPr id="82" name="直线箭头连接符 81"/>
          <p:cNvCxnSpPr>
            <a:stCxn id="81" idx="3"/>
            <a:endCxn id="78" idx="1"/>
          </p:cNvCxnSpPr>
          <p:nvPr/>
        </p:nvCxnSpPr>
        <p:spPr>
          <a:xfrm>
            <a:off x="8400256" y="4509120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976320" y="522920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邮件列表：动画显示</a:t>
            </a:r>
            <a:endParaRPr kumimoji="1" lang="zh-CN" altLang="en-US" sz="1800" dirty="0"/>
          </a:p>
        </p:txBody>
      </p:sp>
      <p:cxnSp>
        <p:nvCxnSpPr>
          <p:cNvPr id="87" name="直线箭头连接符 86"/>
          <p:cNvCxnSpPr>
            <a:stCxn id="77" idx="3"/>
            <a:endCxn id="88" idx="1"/>
          </p:cNvCxnSpPr>
          <p:nvPr/>
        </p:nvCxnSpPr>
        <p:spPr>
          <a:xfrm>
            <a:off x="5183899" y="5085184"/>
            <a:ext cx="624069" cy="50405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807968" y="522920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存储：保存邮件</a:t>
            </a:r>
          </a:p>
        </p:txBody>
      </p:sp>
      <p:cxnSp>
        <p:nvCxnSpPr>
          <p:cNvPr id="89" name="直线箭头连接符 88"/>
          <p:cNvCxnSpPr>
            <a:stCxn id="88" idx="3"/>
            <a:endCxn id="86" idx="1"/>
          </p:cNvCxnSpPr>
          <p:nvPr/>
        </p:nvCxnSpPr>
        <p:spPr>
          <a:xfrm>
            <a:off x="8400256" y="5589240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199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93"/>
    </mc:Choice>
    <mc:Fallback xmlns="">
      <p:transition xmlns:p14="http://schemas.microsoft.com/office/powerpoint/2010/main" spd="slow" advTm="609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56" grpId="0" animBg="1"/>
      <p:bldP spid="67" grpId="0" animBg="1"/>
      <p:bldP spid="68" grpId="0" animBg="1"/>
      <p:bldP spid="70" grpId="0" animBg="1"/>
      <p:bldP spid="74" grpId="0" animBg="1"/>
      <p:bldP spid="76" grpId="0" animBg="1"/>
      <p:bldP spid="77" grpId="0" animBg="1"/>
      <p:bldP spid="78" grpId="0" animBg="1"/>
      <p:bldP spid="81" grpId="0" animBg="1"/>
      <p:bldP spid="86" grpId="0" animBg="1"/>
      <p:bldP spid="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事件通知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551384" y="1340768"/>
            <a:ext cx="11233248" cy="4824536"/>
          </a:xfrm>
        </p:spPr>
        <p:txBody>
          <a:bodyPr/>
          <a:lstStyle/>
          <a:p>
            <a:r>
              <a:rPr kumimoji="1" lang="en-US" altLang="en-US" dirty="0" smtClean="0"/>
              <a:t>原因</a:t>
            </a:r>
          </a:p>
          <a:p>
            <a:pPr lvl="1"/>
            <a:r>
              <a:rPr kumimoji="1" lang="zh-CN" altLang="en-US" dirty="0" smtClean="0"/>
              <a:t>无法区分删除和新增的逻辑含义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7408" y="4725144"/>
            <a:ext cx="187220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：移动邮件</a:t>
            </a:r>
            <a:endParaRPr kumimoji="1" lang="zh-CN" altLang="en-US" sz="1800" dirty="0"/>
          </a:p>
        </p:txBody>
      </p:sp>
      <p:sp>
        <p:nvSpPr>
          <p:cNvPr id="50" name="矩形 49"/>
          <p:cNvSpPr/>
          <p:nvPr/>
        </p:nvSpPr>
        <p:spPr>
          <a:xfrm>
            <a:off x="3239683" y="472514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存储：移动邮件</a:t>
            </a:r>
            <a:endParaRPr kumimoji="1" lang="zh-CN" altLang="en-US" sz="1800" dirty="0"/>
          </a:p>
        </p:txBody>
      </p:sp>
      <p:sp>
        <p:nvSpPr>
          <p:cNvPr id="51" name="矩形 50"/>
          <p:cNvSpPr/>
          <p:nvPr/>
        </p:nvSpPr>
        <p:spPr>
          <a:xfrm>
            <a:off x="8976320" y="414908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邮件列表：动画删除</a:t>
            </a:r>
            <a:endParaRPr kumimoji="1" lang="zh-CN" altLang="en-US" sz="1800" dirty="0"/>
          </a:p>
        </p:txBody>
      </p:sp>
      <p:cxnSp>
        <p:nvCxnSpPr>
          <p:cNvPr id="52" name="直线箭头连接符 51"/>
          <p:cNvCxnSpPr>
            <a:stCxn id="49" idx="3"/>
            <a:endCxn id="50" idx="1"/>
          </p:cNvCxnSpPr>
          <p:nvPr/>
        </p:nvCxnSpPr>
        <p:spPr>
          <a:xfrm>
            <a:off x="2639616" y="5085184"/>
            <a:ext cx="600067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50" idx="3"/>
            <a:endCxn id="54" idx="1"/>
          </p:cNvCxnSpPr>
          <p:nvPr/>
        </p:nvCxnSpPr>
        <p:spPr>
          <a:xfrm flipV="1">
            <a:off x="5183899" y="4509120"/>
            <a:ext cx="624069" cy="57606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07968" y="414908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存储：删除邮件</a:t>
            </a:r>
          </a:p>
        </p:txBody>
      </p:sp>
      <p:cxnSp>
        <p:nvCxnSpPr>
          <p:cNvPr id="55" name="直线箭头连接符 54"/>
          <p:cNvCxnSpPr>
            <a:stCxn id="54" idx="3"/>
            <a:endCxn id="51" idx="1"/>
          </p:cNvCxnSpPr>
          <p:nvPr/>
        </p:nvCxnSpPr>
        <p:spPr>
          <a:xfrm>
            <a:off x="8400256" y="4509120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976320" y="522920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邮件列表：动画显示</a:t>
            </a:r>
            <a:endParaRPr kumimoji="1" lang="zh-CN" altLang="en-US" sz="1800" dirty="0"/>
          </a:p>
        </p:txBody>
      </p:sp>
      <p:cxnSp>
        <p:nvCxnSpPr>
          <p:cNvPr id="57" name="直线箭头连接符 56"/>
          <p:cNvCxnSpPr>
            <a:stCxn id="50" idx="3"/>
            <a:endCxn id="58" idx="1"/>
          </p:cNvCxnSpPr>
          <p:nvPr/>
        </p:nvCxnSpPr>
        <p:spPr>
          <a:xfrm>
            <a:off x="5183899" y="5085184"/>
            <a:ext cx="624069" cy="50405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807968" y="5229200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存储：保存邮件</a:t>
            </a:r>
          </a:p>
        </p:txBody>
      </p:sp>
      <p:cxnSp>
        <p:nvCxnSpPr>
          <p:cNvPr id="59" name="直线箭头连接符 58"/>
          <p:cNvCxnSpPr>
            <a:stCxn id="58" idx="3"/>
            <a:endCxn id="56" idx="1"/>
          </p:cNvCxnSpPr>
          <p:nvPr/>
        </p:nvCxnSpPr>
        <p:spPr>
          <a:xfrm>
            <a:off x="8400256" y="5589240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2"/>
    </mc:Choice>
    <mc:Fallback xmlns="">
      <p:transition xmlns:p14="http://schemas.microsoft.com/office/powerpoint/2010/main" spd="slow" advTm="195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事件通知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/>
          </p:nvPr>
        </p:nvSpPr>
        <p:spPr>
          <a:xfrm>
            <a:off x="551384" y="1340768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事件树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优点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简洁</a:t>
            </a:r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灵活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39683" y="2492896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存储：移动邮件</a:t>
            </a:r>
            <a:endParaRPr kumimoji="1" lang="zh-CN" altLang="en-US" sz="1800" dirty="0"/>
          </a:p>
        </p:txBody>
      </p:sp>
      <p:sp>
        <p:nvSpPr>
          <p:cNvPr id="51" name="矩形 50"/>
          <p:cNvSpPr/>
          <p:nvPr/>
        </p:nvSpPr>
        <p:spPr>
          <a:xfrm>
            <a:off x="8976320" y="1916832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邮件列表：动画删除</a:t>
            </a:r>
            <a:endParaRPr kumimoji="1" lang="zh-CN" altLang="en-US" sz="1800" dirty="0"/>
          </a:p>
        </p:txBody>
      </p:sp>
      <p:cxnSp>
        <p:nvCxnSpPr>
          <p:cNvPr id="53" name="直线箭头连接符 52"/>
          <p:cNvCxnSpPr>
            <a:stCxn id="50" idx="3"/>
            <a:endCxn id="54" idx="1"/>
          </p:cNvCxnSpPr>
          <p:nvPr/>
        </p:nvCxnSpPr>
        <p:spPr>
          <a:xfrm flipV="1">
            <a:off x="5183899" y="2276872"/>
            <a:ext cx="624069" cy="57606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07968" y="1916832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存储：删除邮件</a:t>
            </a:r>
          </a:p>
        </p:txBody>
      </p:sp>
      <p:cxnSp>
        <p:nvCxnSpPr>
          <p:cNvPr id="55" name="直线箭头连接符 54"/>
          <p:cNvCxnSpPr>
            <a:stCxn id="54" idx="3"/>
            <a:endCxn id="51" idx="1"/>
          </p:cNvCxnSpPr>
          <p:nvPr/>
        </p:nvCxnSpPr>
        <p:spPr>
          <a:xfrm>
            <a:off x="8400256" y="2276872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976320" y="2996952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邮件列表：动画显示</a:t>
            </a:r>
            <a:endParaRPr kumimoji="1" lang="zh-CN" altLang="en-US" sz="1800" dirty="0"/>
          </a:p>
        </p:txBody>
      </p:sp>
      <p:cxnSp>
        <p:nvCxnSpPr>
          <p:cNvPr id="57" name="直线箭头连接符 56"/>
          <p:cNvCxnSpPr>
            <a:stCxn id="50" idx="3"/>
            <a:endCxn id="58" idx="1"/>
          </p:cNvCxnSpPr>
          <p:nvPr/>
        </p:nvCxnSpPr>
        <p:spPr>
          <a:xfrm>
            <a:off x="5183899" y="2852936"/>
            <a:ext cx="624069" cy="50405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807968" y="2996952"/>
            <a:ext cx="25922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/>
              <a:t>存储：保存邮件</a:t>
            </a:r>
          </a:p>
        </p:txBody>
      </p:sp>
      <p:cxnSp>
        <p:nvCxnSpPr>
          <p:cNvPr id="59" name="直线箭头连接符 58"/>
          <p:cNvCxnSpPr>
            <a:stCxn id="58" idx="3"/>
            <a:endCxn id="56" idx="1"/>
          </p:cNvCxnSpPr>
          <p:nvPr/>
        </p:nvCxnSpPr>
        <p:spPr>
          <a:xfrm>
            <a:off x="8400256" y="3356992"/>
            <a:ext cx="576064" cy="0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15680" y="4797152"/>
            <a:ext cx="1944216" cy="72008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事件：</a:t>
            </a:r>
            <a:r>
              <a:rPr kumimoji="1" lang="zh-CN" altLang="en-US" sz="1800" dirty="0"/>
              <a:t>邮件</a:t>
            </a:r>
            <a:r>
              <a:rPr kumimoji="1" lang="zh-CN" altLang="en-US" sz="1800" dirty="0" smtClean="0"/>
              <a:t>移动</a:t>
            </a:r>
            <a:endParaRPr kumimoji="1" lang="zh-CN" altLang="en-US" sz="1800" dirty="0"/>
          </a:p>
        </p:txBody>
      </p:sp>
      <p:cxnSp>
        <p:nvCxnSpPr>
          <p:cNvPr id="16" name="直线箭头连接符 15"/>
          <p:cNvCxnSpPr>
            <a:stCxn id="15" idx="3"/>
            <a:endCxn id="17" idx="1"/>
          </p:cNvCxnSpPr>
          <p:nvPr/>
        </p:nvCxnSpPr>
        <p:spPr>
          <a:xfrm flipV="1">
            <a:off x="5159896" y="4581128"/>
            <a:ext cx="624069" cy="576064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83965" y="4221088"/>
            <a:ext cx="2592288" cy="72008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事件：</a:t>
            </a:r>
            <a:r>
              <a:rPr kumimoji="1" lang="zh-CN" altLang="en-US" sz="1800" dirty="0"/>
              <a:t>邮件</a:t>
            </a:r>
            <a:r>
              <a:rPr kumimoji="1" lang="zh-CN" altLang="en-US" sz="1800" dirty="0" smtClean="0"/>
              <a:t>删除</a:t>
            </a:r>
            <a:endParaRPr kumimoji="1" lang="zh-CN" altLang="en-US" sz="1800" dirty="0"/>
          </a:p>
        </p:txBody>
      </p:sp>
      <p:cxnSp>
        <p:nvCxnSpPr>
          <p:cNvPr id="19" name="直线箭头连接符 18"/>
          <p:cNvCxnSpPr>
            <a:stCxn id="15" idx="3"/>
            <a:endCxn id="20" idx="1"/>
          </p:cNvCxnSpPr>
          <p:nvPr/>
        </p:nvCxnSpPr>
        <p:spPr>
          <a:xfrm>
            <a:off x="5159896" y="5157192"/>
            <a:ext cx="624069" cy="50405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83965" y="5301208"/>
            <a:ext cx="2592288" cy="72008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事件：</a:t>
            </a:r>
            <a:r>
              <a:rPr kumimoji="1" lang="zh-CN" altLang="en-US" sz="1800" dirty="0"/>
              <a:t>邮件</a:t>
            </a:r>
            <a:r>
              <a:rPr kumimoji="1" lang="zh-CN" altLang="en-US" sz="1800" dirty="0" smtClean="0"/>
              <a:t>新增</a:t>
            </a:r>
            <a:endParaRPr kumimoji="1" lang="zh-CN" altLang="en-US" sz="1800" dirty="0"/>
          </a:p>
        </p:txBody>
      </p:sp>
      <p:grpSp>
        <p:nvGrpSpPr>
          <p:cNvPr id="6" name="组 5"/>
          <p:cNvGrpSpPr/>
          <p:nvPr/>
        </p:nvGrpSpPr>
        <p:grpSpPr>
          <a:xfrm>
            <a:off x="3071664" y="4077072"/>
            <a:ext cx="8496944" cy="2088232"/>
            <a:chOff x="3071664" y="4077072"/>
            <a:chExt cx="8496944" cy="2088232"/>
          </a:xfrm>
        </p:grpSpPr>
        <p:sp>
          <p:nvSpPr>
            <p:cNvPr id="2" name="矩形 1"/>
            <p:cNvSpPr/>
            <p:nvPr/>
          </p:nvSpPr>
          <p:spPr>
            <a:xfrm>
              <a:off x="3071664" y="4077072"/>
              <a:ext cx="547260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76320" y="4763244"/>
              <a:ext cx="2592288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800" dirty="0" smtClean="0"/>
                <a:t>邮件列表：动画移动</a:t>
              </a:r>
              <a:endParaRPr kumimoji="1" lang="zh-CN" altLang="en-US" sz="1800" dirty="0"/>
            </a:p>
          </p:txBody>
        </p:sp>
        <p:cxnSp>
          <p:nvCxnSpPr>
            <p:cNvPr id="4" name="直线箭头连接符 3"/>
            <p:cNvCxnSpPr>
              <a:stCxn id="2" idx="3"/>
              <a:endCxn id="21" idx="1"/>
            </p:cNvCxnSpPr>
            <p:nvPr/>
          </p:nvCxnSpPr>
          <p:spPr>
            <a:xfrm>
              <a:off x="8544272" y="5121188"/>
              <a:ext cx="432048" cy="2096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36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34"/>
    </mc:Choice>
    <mc:Fallback xmlns="">
      <p:transition xmlns:p14="http://schemas.microsoft.com/office/powerpoint/2010/main" spd="slow" advTm="836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5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崩溃现场还原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录像机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218432"/>
            <a:ext cx="9423400" cy="1498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64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51"/>
    </mc:Choice>
    <mc:Fallback xmlns="">
      <p:transition xmlns:p14="http://schemas.microsoft.com/office/powerpoint/2010/main" spd="slow" advTm="341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录像机</a:t>
            </a:r>
            <a:endParaRPr kumimoji="1"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983432" y="1772816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激活应用</a:t>
            </a:r>
            <a:endParaRPr kumimoji="1" lang="zh-CN" altLang="en-US" sz="1800" dirty="0"/>
          </a:p>
        </p:txBody>
      </p:sp>
      <p:sp>
        <p:nvSpPr>
          <p:cNvPr id="13" name="矩形 12"/>
          <p:cNvSpPr/>
          <p:nvPr/>
        </p:nvSpPr>
        <p:spPr>
          <a:xfrm>
            <a:off x="2801634" y="1772816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主界面加载</a:t>
            </a:r>
            <a:endParaRPr kumimoji="1" lang="zh-CN" alt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4763852" y="1772816"/>
            <a:ext cx="216024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主界面马上要显示</a:t>
            </a:r>
            <a:endParaRPr kumimoji="1" lang="zh-CN" altLang="en-US" sz="1800" dirty="0"/>
          </a:p>
        </p:txBody>
      </p:sp>
      <p:sp>
        <p:nvSpPr>
          <p:cNvPr id="15" name="矩形 14"/>
          <p:cNvSpPr/>
          <p:nvPr/>
        </p:nvSpPr>
        <p:spPr>
          <a:xfrm>
            <a:off x="7518158" y="1772816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主界面显示</a:t>
            </a:r>
            <a:endParaRPr kumimoji="1" lang="zh-CN" altLang="en-US" sz="1800" dirty="0"/>
          </a:p>
        </p:txBody>
      </p:sp>
      <p:sp>
        <p:nvSpPr>
          <p:cNvPr id="16" name="矩形 15"/>
          <p:cNvSpPr/>
          <p:nvPr/>
        </p:nvSpPr>
        <p:spPr>
          <a:xfrm>
            <a:off x="3335693" y="3356992"/>
            <a:ext cx="252028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主界面马上要不显示</a:t>
            </a:r>
            <a:endParaRPr kumimoji="1"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6408034" y="3356992"/>
            <a:ext cx="230425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读信界面马上要显示</a:t>
            </a:r>
            <a:endParaRPr kumimoji="1" lang="zh-CN" altLang="en-US" sz="1800" dirty="0"/>
          </a:p>
        </p:txBody>
      </p:sp>
      <p:sp>
        <p:nvSpPr>
          <p:cNvPr id="18" name="矩形 17"/>
          <p:cNvSpPr/>
          <p:nvPr/>
        </p:nvSpPr>
        <p:spPr>
          <a:xfrm>
            <a:off x="9264352" y="3356992"/>
            <a:ext cx="216024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导航推入读信界面</a:t>
            </a:r>
            <a:endParaRPr kumimoji="1" lang="zh-CN" altLang="en-US" sz="1800" dirty="0"/>
          </a:p>
        </p:txBody>
      </p:sp>
      <p:sp>
        <p:nvSpPr>
          <p:cNvPr id="19" name="矩形 18"/>
          <p:cNvSpPr/>
          <p:nvPr/>
        </p:nvSpPr>
        <p:spPr>
          <a:xfrm>
            <a:off x="9768408" y="1772816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读信页面加载</a:t>
            </a:r>
            <a:endParaRPr kumimoji="1"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911424" y="3356992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读信界面显示</a:t>
            </a:r>
            <a:endParaRPr kumimoji="1" lang="zh-CN" altLang="en-US" sz="1800" dirty="0"/>
          </a:p>
        </p:txBody>
      </p:sp>
      <p:sp>
        <p:nvSpPr>
          <p:cNvPr id="22" name="矩形 21"/>
          <p:cNvSpPr/>
          <p:nvPr/>
        </p:nvSpPr>
        <p:spPr>
          <a:xfrm>
            <a:off x="839416" y="4869160"/>
            <a:ext cx="295232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应用马上要失去激活状态</a:t>
            </a:r>
            <a:endParaRPr kumimoji="1" lang="zh-CN" altLang="en-US" sz="1800" dirty="0"/>
          </a:p>
        </p:txBody>
      </p:sp>
      <p:sp>
        <p:nvSpPr>
          <p:cNvPr id="23" name="矩形 22"/>
          <p:cNvSpPr/>
          <p:nvPr/>
        </p:nvSpPr>
        <p:spPr>
          <a:xfrm>
            <a:off x="4439816" y="4869160"/>
            <a:ext cx="1872208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800" dirty="0" smtClean="0"/>
              <a:t>应用进入后台</a:t>
            </a:r>
            <a:endParaRPr kumimoji="1" lang="zh-CN" altLang="en-US" sz="1800" dirty="0"/>
          </a:p>
        </p:txBody>
      </p:sp>
      <p:cxnSp>
        <p:nvCxnSpPr>
          <p:cNvPr id="4" name="直线箭头连接符 3"/>
          <p:cNvCxnSpPr>
            <a:stCxn id="6" idx="3"/>
            <a:endCxn id="13" idx="1"/>
          </p:cNvCxnSpPr>
          <p:nvPr/>
        </p:nvCxnSpPr>
        <p:spPr>
          <a:xfrm>
            <a:off x="2207568" y="1988840"/>
            <a:ext cx="59406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3" idx="3"/>
            <a:endCxn id="14" idx="1"/>
          </p:cNvCxnSpPr>
          <p:nvPr/>
        </p:nvCxnSpPr>
        <p:spPr>
          <a:xfrm>
            <a:off x="4169786" y="1988840"/>
            <a:ext cx="59406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4" idx="3"/>
            <a:endCxn id="15" idx="1"/>
          </p:cNvCxnSpPr>
          <p:nvPr/>
        </p:nvCxnSpPr>
        <p:spPr>
          <a:xfrm>
            <a:off x="6924092" y="1988840"/>
            <a:ext cx="59406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3"/>
            <a:endCxn id="19" idx="1"/>
          </p:cNvCxnSpPr>
          <p:nvPr/>
        </p:nvCxnSpPr>
        <p:spPr>
          <a:xfrm>
            <a:off x="9174342" y="1988840"/>
            <a:ext cx="59406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10596500" y="2204864"/>
            <a:ext cx="36004" cy="11521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8" idx="1"/>
            <a:endCxn id="17" idx="3"/>
          </p:cNvCxnSpPr>
          <p:nvPr/>
        </p:nvCxnSpPr>
        <p:spPr>
          <a:xfrm flipH="1">
            <a:off x="8712290" y="3573016"/>
            <a:ext cx="55206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7" idx="1"/>
            <a:endCxn id="16" idx="3"/>
          </p:cNvCxnSpPr>
          <p:nvPr/>
        </p:nvCxnSpPr>
        <p:spPr>
          <a:xfrm flipH="1">
            <a:off x="5855973" y="3573016"/>
            <a:ext cx="55206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16" idx="1"/>
            <a:endCxn id="20" idx="3"/>
          </p:cNvCxnSpPr>
          <p:nvPr/>
        </p:nvCxnSpPr>
        <p:spPr>
          <a:xfrm flipH="1">
            <a:off x="2783632" y="3573016"/>
            <a:ext cx="552061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0" idx="2"/>
          </p:cNvCxnSpPr>
          <p:nvPr/>
        </p:nvCxnSpPr>
        <p:spPr>
          <a:xfrm>
            <a:off x="1847528" y="3789040"/>
            <a:ext cx="0" cy="10801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2" idx="3"/>
          </p:cNvCxnSpPr>
          <p:nvPr/>
        </p:nvCxnSpPr>
        <p:spPr>
          <a:xfrm>
            <a:off x="3791744" y="5085184"/>
            <a:ext cx="66607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41"/>
    </mc:Choice>
    <mc:Fallback xmlns="">
      <p:transition xmlns:p14="http://schemas.microsoft.com/office/powerpoint/2010/main" spd="slow" advTm="779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Orca Framework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框架介绍</a:t>
            </a:r>
            <a:endParaRPr kumimoji="1" lang="en-US" altLang="zh-CN" sz="3200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en-US" dirty="0"/>
              <a:t>网易邮箱助手 + </a:t>
            </a:r>
            <a:r>
              <a:rPr kumimoji="1" lang="zh-CN" altLang="en-US" dirty="0"/>
              <a:t>网易云音乐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混合模式的</a:t>
            </a:r>
            <a:r>
              <a:rPr kumimoji="1" lang="en-US" altLang="zh-CN" dirty="0" smtClean="0">
                <a:latin typeface="+mn-ea"/>
              </a:rPr>
              <a:t>PC</a:t>
            </a:r>
            <a:r>
              <a:rPr kumimoji="1" lang="zh-CN" altLang="en-US" dirty="0" smtClean="0">
                <a:latin typeface="+mn-ea"/>
              </a:rPr>
              <a:t>客户端开发框架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主要工作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主要负责框架与基础组件的设计和开发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9" name="图片 8" descr="163Mus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988840"/>
            <a:ext cx="2819152" cy="2819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49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2"/>
    </mc:Choice>
    <mc:Fallback xmlns="">
      <p:transition xmlns:p14="http://schemas.microsoft.com/office/powerpoint/2010/main" spd="slow" advTm="2290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Orca Framework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+mn-ea"/>
              </a:rPr>
              <a:t>Framework</a:t>
            </a:r>
            <a:r>
              <a:rPr kumimoji="1" lang="zh-CN" altLang="en-US" dirty="0" smtClean="0">
                <a:latin typeface="+mn-ea"/>
              </a:rPr>
              <a:t> 架构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en-US" altLang="zh-CN" dirty="0">
                <a:latin typeface="+mn-ea"/>
              </a:rPr>
              <a:t>CEF</a:t>
            </a:r>
            <a:r>
              <a:rPr kumimoji="1" lang="zh-CN" altLang="en-US" dirty="0" smtClean="0">
                <a:latin typeface="+mn-ea"/>
              </a:rPr>
              <a:t>维护与修改</a:t>
            </a:r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问题与思考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9" name="图片 8" descr="163Mus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988840"/>
            <a:ext cx="2819152" cy="28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8"/>
    </mc:Choice>
    <mc:Fallback xmlns="">
      <p:transition xmlns:p14="http://schemas.microsoft.com/office/powerpoint/2010/main" spd="slow" advTm="61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Orca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7568" y="1268760"/>
            <a:ext cx="7920880" cy="72008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HTML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JAVASCRIPT</a:t>
            </a:r>
            <a:endParaRPr kumimoji="1"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2207568" y="2117386"/>
            <a:ext cx="3753940" cy="3615870"/>
          </a:xfrm>
          <a:custGeom>
            <a:avLst/>
            <a:gdLst>
              <a:gd name="connsiteX0" fmla="*/ 0 w 3816424"/>
              <a:gd name="connsiteY0" fmla="*/ 0 h 2160240"/>
              <a:gd name="connsiteX1" fmla="*/ 3816424 w 3816424"/>
              <a:gd name="connsiteY1" fmla="*/ 0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16424"/>
              <a:gd name="connsiteY0" fmla="*/ 5800 h 2166040"/>
              <a:gd name="connsiteX1" fmla="*/ 207273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5800 h 2166040"/>
              <a:gd name="connsiteX1" fmla="*/ 203745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0 h 2160240"/>
              <a:gd name="connsiteX1" fmla="*/ 1861054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240575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58371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70131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9282 h 2169522"/>
              <a:gd name="connsiteX1" fmla="*/ 3089487 w 3816424"/>
              <a:gd name="connsiteY1" fmla="*/ 0 h 2169522"/>
              <a:gd name="connsiteX2" fmla="*/ 2023048 w 3816424"/>
              <a:gd name="connsiteY2" fmla="*/ 1055767 h 2169522"/>
              <a:gd name="connsiteX3" fmla="*/ 3813187 w 3816424"/>
              <a:gd name="connsiteY3" fmla="*/ 1061725 h 2169522"/>
              <a:gd name="connsiteX4" fmla="*/ 3816424 w 3816424"/>
              <a:gd name="connsiteY4" fmla="*/ 2169522 h 2169522"/>
              <a:gd name="connsiteX5" fmla="*/ 0 w 3816424"/>
              <a:gd name="connsiteY5" fmla="*/ 2169522 h 2169522"/>
              <a:gd name="connsiteX6" fmla="*/ 0 w 3816424"/>
              <a:gd name="connsiteY6" fmla="*/ 9282 h 2169522"/>
              <a:gd name="connsiteX0" fmla="*/ 0 w 3816424"/>
              <a:gd name="connsiteY0" fmla="*/ 9282 h 2169522"/>
              <a:gd name="connsiteX1" fmla="*/ 3089487 w 3816424"/>
              <a:gd name="connsiteY1" fmla="*/ 0 h 2169522"/>
              <a:gd name="connsiteX2" fmla="*/ 3097419 w 3816424"/>
              <a:gd name="connsiteY2" fmla="*/ 1055767 h 2169522"/>
              <a:gd name="connsiteX3" fmla="*/ 3813187 w 3816424"/>
              <a:gd name="connsiteY3" fmla="*/ 1061725 h 2169522"/>
              <a:gd name="connsiteX4" fmla="*/ 3816424 w 3816424"/>
              <a:gd name="connsiteY4" fmla="*/ 2169522 h 2169522"/>
              <a:gd name="connsiteX5" fmla="*/ 0 w 3816424"/>
              <a:gd name="connsiteY5" fmla="*/ 2169522 h 2169522"/>
              <a:gd name="connsiteX6" fmla="*/ 0 w 3816424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97419 w 3826131"/>
              <a:gd name="connsiteY2" fmla="*/ 105576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84475 w 3826131"/>
              <a:gd name="connsiteY2" fmla="*/ 168060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71531 w 3826131"/>
              <a:gd name="connsiteY2" fmla="*/ 171870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71531 w 3826131"/>
              <a:gd name="connsiteY2" fmla="*/ 167298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71531 w 3826131"/>
              <a:gd name="connsiteY2" fmla="*/ 1672987 h 2169522"/>
              <a:gd name="connsiteX3" fmla="*/ 3826131 w 3826131"/>
              <a:gd name="connsiteY3" fmla="*/ 167894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6131" h="2169522">
                <a:moveTo>
                  <a:pt x="0" y="9282"/>
                </a:moveTo>
                <a:lnTo>
                  <a:pt x="3089487" y="0"/>
                </a:lnTo>
                <a:cubicBezTo>
                  <a:pt x="3087816" y="560202"/>
                  <a:pt x="3073202" y="1112785"/>
                  <a:pt x="3071531" y="1672987"/>
                </a:cubicBezTo>
                <a:lnTo>
                  <a:pt x="3826131" y="1678945"/>
                </a:lnTo>
                <a:lnTo>
                  <a:pt x="3816424" y="2169522"/>
                </a:lnTo>
                <a:lnTo>
                  <a:pt x="0" y="2169522"/>
                </a:lnTo>
                <a:lnTo>
                  <a:pt x="0" y="9282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bIns="46800" rtlCol="0" anchor="ctr" anchorCtr="0"/>
          <a:lstStyle/>
          <a:p>
            <a:pPr lvl="0"/>
            <a:r>
              <a:rPr kumimoji="1" lang="en-US" altLang="zh-CN" sz="2800" dirty="0" smtClean="0">
                <a:solidFill>
                  <a:prstClr val="white"/>
                </a:solidFill>
              </a:rPr>
              <a:t>             CEF</a:t>
            </a:r>
          </a:p>
          <a:p>
            <a:pPr lvl="0"/>
            <a:r>
              <a:rPr kumimoji="1" lang="zh-CN" altLang="zh-CN" sz="2800" dirty="0">
                <a:solidFill>
                  <a:prstClr val="white"/>
                </a:solidFill>
              </a:rPr>
              <a:t> </a:t>
            </a:r>
            <a:r>
              <a:rPr kumimoji="1" lang="zh-CN" altLang="en-US" sz="2800" dirty="0" smtClean="0">
                <a:solidFill>
                  <a:prstClr val="white"/>
                </a:solidFill>
              </a:rPr>
              <a:t>           </a:t>
            </a:r>
            <a:r>
              <a:rPr kumimoji="1" lang="zh-CN" altLang="zh-CN" sz="2800" dirty="0" smtClean="0">
                <a:solidFill>
                  <a:prstClr val="white"/>
                </a:solidFill>
              </a:rPr>
              <a:t>+</a:t>
            </a:r>
            <a:endParaRPr kumimoji="1" lang="en-US" altLang="zh-CN" sz="2800" dirty="0" smtClean="0">
              <a:solidFill>
                <a:prstClr val="white"/>
              </a:solidFill>
            </a:endParaRPr>
          </a:p>
          <a:p>
            <a:pPr lvl="0"/>
            <a:r>
              <a:rPr kumimoji="1" lang="zh-CN" altLang="zh-CN" sz="2800" dirty="0">
                <a:solidFill>
                  <a:prstClr val="white"/>
                </a:solidFill>
              </a:rPr>
              <a:t> </a:t>
            </a:r>
            <a:r>
              <a:rPr kumimoji="1" lang="zh-CN" altLang="en-US" sz="2800" dirty="0" smtClean="0">
                <a:solidFill>
                  <a:prstClr val="white"/>
                </a:solidFill>
              </a:rPr>
              <a:t>      </a:t>
            </a:r>
            <a:r>
              <a:rPr kumimoji="1" lang="en-US" altLang="zh-CN" sz="2800" dirty="0" smtClean="0">
                <a:solidFill>
                  <a:prstClr val="white"/>
                </a:solidFill>
              </a:rPr>
              <a:t>Chromium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84232" y="2852936"/>
            <a:ext cx="1944216" cy="2880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Plugin</a:t>
            </a:r>
          </a:p>
        </p:txBody>
      </p:sp>
      <p:sp>
        <p:nvSpPr>
          <p:cNvPr id="11" name="矩形 10"/>
          <p:cNvSpPr/>
          <p:nvPr/>
        </p:nvSpPr>
        <p:spPr>
          <a:xfrm>
            <a:off x="5432425" y="2837060"/>
            <a:ext cx="2535783" cy="2896196"/>
          </a:xfrm>
          <a:custGeom>
            <a:avLst/>
            <a:gdLst>
              <a:gd name="connsiteX0" fmla="*/ 0 w 4032448"/>
              <a:gd name="connsiteY0" fmla="*/ 0 h 3528392"/>
              <a:gd name="connsiteX1" fmla="*/ 4032448 w 4032448"/>
              <a:gd name="connsiteY1" fmla="*/ 0 h 3528392"/>
              <a:gd name="connsiteX2" fmla="*/ 4032448 w 4032448"/>
              <a:gd name="connsiteY2" fmla="*/ 3528392 h 3528392"/>
              <a:gd name="connsiteX3" fmla="*/ 0 w 4032448"/>
              <a:gd name="connsiteY3" fmla="*/ 3528392 h 3528392"/>
              <a:gd name="connsiteX4" fmla="*/ 0 w 4032448"/>
              <a:gd name="connsiteY4" fmla="*/ 0 h 3528392"/>
              <a:gd name="connsiteX0" fmla="*/ 0 w 4032448"/>
              <a:gd name="connsiteY0" fmla="*/ 0 h 3528392"/>
              <a:gd name="connsiteX1" fmla="*/ 4032448 w 4032448"/>
              <a:gd name="connsiteY1" fmla="*/ 0 h 3528392"/>
              <a:gd name="connsiteX2" fmla="*/ 4032448 w 4032448"/>
              <a:gd name="connsiteY2" fmla="*/ 3528392 h 3528392"/>
              <a:gd name="connsiteX3" fmla="*/ 0 w 4032448"/>
              <a:gd name="connsiteY3" fmla="*/ 3528392 h 3528392"/>
              <a:gd name="connsiteX4" fmla="*/ 0 w 4032448"/>
              <a:gd name="connsiteY4" fmla="*/ 1681336 h 3528392"/>
              <a:gd name="connsiteX5" fmla="*/ 0 w 4032448"/>
              <a:gd name="connsiteY5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35848 w 5835848"/>
              <a:gd name="connsiteY2" fmla="*/ 3528392 h 3528392"/>
              <a:gd name="connsiteX3" fmla="*/ 1803400 w 5835848"/>
              <a:gd name="connsiteY3" fmla="*/ 3528392 h 3528392"/>
              <a:gd name="connsiteX4" fmla="*/ 1803400 w 5835848"/>
              <a:gd name="connsiteY4" fmla="*/ 1681336 h 3528392"/>
              <a:gd name="connsiteX5" fmla="*/ 0 w 5835848"/>
              <a:gd name="connsiteY5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35848 w 5835848"/>
              <a:gd name="connsiteY2" fmla="*/ 3528392 h 3528392"/>
              <a:gd name="connsiteX3" fmla="*/ 1803400 w 5835848"/>
              <a:gd name="connsiteY3" fmla="*/ 3528392 h 3528392"/>
              <a:gd name="connsiteX4" fmla="*/ 1803400 w 5835848"/>
              <a:gd name="connsiteY4" fmla="*/ 1681336 h 3528392"/>
              <a:gd name="connsiteX5" fmla="*/ 889000 w 5835848"/>
              <a:gd name="connsiteY5" fmla="*/ 855836 h 3528392"/>
              <a:gd name="connsiteX6" fmla="*/ 0 w 5835848"/>
              <a:gd name="connsiteY6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35848 w 5835848"/>
              <a:gd name="connsiteY2" fmla="*/ 3528392 h 3528392"/>
              <a:gd name="connsiteX3" fmla="*/ 1803400 w 5835848"/>
              <a:gd name="connsiteY3" fmla="*/ 3528392 h 3528392"/>
              <a:gd name="connsiteX4" fmla="*/ 1803400 w 5835848"/>
              <a:gd name="connsiteY4" fmla="*/ 1681336 h 3528392"/>
              <a:gd name="connsiteX5" fmla="*/ 38100 w 5835848"/>
              <a:gd name="connsiteY5" fmla="*/ 1541636 h 3528392"/>
              <a:gd name="connsiteX6" fmla="*/ 0 w 5835848"/>
              <a:gd name="connsiteY6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35848 w 5835848"/>
              <a:gd name="connsiteY2" fmla="*/ 3528392 h 3528392"/>
              <a:gd name="connsiteX3" fmla="*/ 1803400 w 5835848"/>
              <a:gd name="connsiteY3" fmla="*/ 3528392 h 3528392"/>
              <a:gd name="connsiteX4" fmla="*/ 1816100 w 5835848"/>
              <a:gd name="connsiteY4" fmla="*/ 1592436 h 3528392"/>
              <a:gd name="connsiteX5" fmla="*/ 38100 w 5835848"/>
              <a:gd name="connsiteY5" fmla="*/ 1541636 h 3528392"/>
              <a:gd name="connsiteX6" fmla="*/ 0 w 5835848"/>
              <a:gd name="connsiteY6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35848 w 5835848"/>
              <a:gd name="connsiteY2" fmla="*/ 3528392 h 3528392"/>
              <a:gd name="connsiteX3" fmla="*/ 1803400 w 5835848"/>
              <a:gd name="connsiteY3" fmla="*/ 3528392 h 3528392"/>
              <a:gd name="connsiteX4" fmla="*/ 1803400 w 5835848"/>
              <a:gd name="connsiteY4" fmla="*/ 1541636 h 3528392"/>
              <a:gd name="connsiteX5" fmla="*/ 38100 w 5835848"/>
              <a:gd name="connsiteY5" fmla="*/ 1541636 h 3528392"/>
              <a:gd name="connsiteX6" fmla="*/ 0 w 5835848"/>
              <a:gd name="connsiteY6" fmla="*/ 0 h 3528392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35848 w 5835848"/>
              <a:gd name="connsiteY3" fmla="*/ 3536156 h 3536156"/>
              <a:gd name="connsiteX4" fmla="*/ 1803400 w 5835848"/>
              <a:gd name="connsiteY4" fmla="*/ 3536156 h 3536156"/>
              <a:gd name="connsiteX5" fmla="*/ 1803400 w 5835848"/>
              <a:gd name="connsiteY5" fmla="*/ 1549400 h 3536156"/>
              <a:gd name="connsiteX6" fmla="*/ 38100 w 5835848"/>
              <a:gd name="connsiteY6" fmla="*/ 1549400 h 3536156"/>
              <a:gd name="connsiteX7" fmla="*/ 0 w 5835848"/>
              <a:gd name="connsiteY7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5835848 w 5835848"/>
              <a:gd name="connsiteY4" fmla="*/ 3536156 h 3536156"/>
              <a:gd name="connsiteX5" fmla="*/ 1803400 w 5835848"/>
              <a:gd name="connsiteY5" fmla="*/ 3536156 h 3536156"/>
              <a:gd name="connsiteX6" fmla="*/ 1803400 w 5835848"/>
              <a:gd name="connsiteY6" fmla="*/ 1549400 h 3536156"/>
              <a:gd name="connsiteX7" fmla="*/ 38100 w 5835848"/>
              <a:gd name="connsiteY7" fmla="*/ 1549400 h 3536156"/>
              <a:gd name="connsiteX8" fmla="*/ 0 w 5835848"/>
              <a:gd name="connsiteY8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5835848 w 5835848"/>
              <a:gd name="connsiteY4" fmla="*/ 3536156 h 3536156"/>
              <a:gd name="connsiteX5" fmla="*/ 4279900 w 5835848"/>
              <a:gd name="connsiteY5" fmla="*/ 3517900 h 3536156"/>
              <a:gd name="connsiteX6" fmla="*/ 1803400 w 5835848"/>
              <a:gd name="connsiteY6" fmla="*/ 3536156 h 3536156"/>
              <a:gd name="connsiteX7" fmla="*/ 1803400 w 5835848"/>
              <a:gd name="connsiteY7" fmla="*/ 1549400 h 3536156"/>
              <a:gd name="connsiteX8" fmla="*/ 38100 w 5835848"/>
              <a:gd name="connsiteY8" fmla="*/ 1549400 h 3536156"/>
              <a:gd name="connsiteX9" fmla="*/ 0 w 5835848"/>
              <a:gd name="connsiteY9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4172148 w 5835848"/>
              <a:gd name="connsiteY4" fmla="*/ 1567656 h 3536156"/>
              <a:gd name="connsiteX5" fmla="*/ 4279900 w 5835848"/>
              <a:gd name="connsiteY5" fmla="*/ 3517900 h 3536156"/>
              <a:gd name="connsiteX6" fmla="*/ 1803400 w 5835848"/>
              <a:gd name="connsiteY6" fmla="*/ 3536156 h 3536156"/>
              <a:gd name="connsiteX7" fmla="*/ 1803400 w 5835848"/>
              <a:gd name="connsiteY7" fmla="*/ 1549400 h 3536156"/>
              <a:gd name="connsiteX8" fmla="*/ 38100 w 5835848"/>
              <a:gd name="connsiteY8" fmla="*/ 1549400 h 3536156"/>
              <a:gd name="connsiteX9" fmla="*/ 0 w 5835848"/>
              <a:gd name="connsiteY9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4172148 w 5835848"/>
              <a:gd name="connsiteY4" fmla="*/ 1567656 h 3536156"/>
              <a:gd name="connsiteX5" fmla="*/ 4279900 w 5835848"/>
              <a:gd name="connsiteY5" fmla="*/ 3517900 h 3536156"/>
              <a:gd name="connsiteX6" fmla="*/ 1803400 w 5835848"/>
              <a:gd name="connsiteY6" fmla="*/ 3536156 h 3536156"/>
              <a:gd name="connsiteX7" fmla="*/ 1803400 w 5835848"/>
              <a:gd name="connsiteY7" fmla="*/ 1549400 h 3536156"/>
              <a:gd name="connsiteX8" fmla="*/ 38100 w 5835848"/>
              <a:gd name="connsiteY8" fmla="*/ 1549400 h 3536156"/>
              <a:gd name="connsiteX9" fmla="*/ 0 w 5835848"/>
              <a:gd name="connsiteY9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4172148 w 5835848"/>
              <a:gd name="connsiteY4" fmla="*/ 1567656 h 3536156"/>
              <a:gd name="connsiteX5" fmla="*/ 4279900 w 5835848"/>
              <a:gd name="connsiteY5" fmla="*/ 3517900 h 3536156"/>
              <a:gd name="connsiteX6" fmla="*/ 1803400 w 5835848"/>
              <a:gd name="connsiteY6" fmla="*/ 3536156 h 3536156"/>
              <a:gd name="connsiteX7" fmla="*/ 1803400 w 5835848"/>
              <a:gd name="connsiteY7" fmla="*/ 1549400 h 3536156"/>
              <a:gd name="connsiteX8" fmla="*/ 38100 w 5835848"/>
              <a:gd name="connsiteY8" fmla="*/ 1549400 h 3536156"/>
              <a:gd name="connsiteX9" fmla="*/ 0 w 5835848"/>
              <a:gd name="connsiteY9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4172148 w 5835848"/>
              <a:gd name="connsiteY4" fmla="*/ 1567656 h 3536156"/>
              <a:gd name="connsiteX5" fmla="*/ 4279900 w 5835848"/>
              <a:gd name="connsiteY5" fmla="*/ 3517900 h 3536156"/>
              <a:gd name="connsiteX6" fmla="*/ 1803400 w 5835848"/>
              <a:gd name="connsiteY6" fmla="*/ 3536156 h 3536156"/>
              <a:gd name="connsiteX7" fmla="*/ 1803400 w 5835848"/>
              <a:gd name="connsiteY7" fmla="*/ 1549400 h 3536156"/>
              <a:gd name="connsiteX8" fmla="*/ 38100 w 5835848"/>
              <a:gd name="connsiteY8" fmla="*/ 1549400 h 3536156"/>
              <a:gd name="connsiteX9" fmla="*/ 0 w 5835848"/>
              <a:gd name="connsiteY9" fmla="*/ 7764 h 3536156"/>
              <a:gd name="connsiteX0" fmla="*/ 0 w 5835848"/>
              <a:gd name="connsiteY0" fmla="*/ 7764 h 3536156"/>
              <a:gd name="connsiteX1" fmla="*/ 4013200 w 5835848"/>
              <a:gd name="connsiteY1" fmla="*/ 0 h 3536156"/>
              <a:gd name="connsiteX2" fmla="*/ 5835848 w 5835848"/>
              <a:gd name="connsiteY2" fmla="*/ 7764 h 3536156"/>
              <a:gd name="connsiteX3" fmla="*/ 5829300 w 5835848"/>
              <a:gd name="connsiteY3" fmla="*/ 1549400 h 3536156"/>
              <a:gd name="connsiteX4" fmla="*/ 4210248 w 5835848"/>
              <a:gd name="connsiteY4" fmla="*/ 1529556 h 3536156"/>
              <a:gd name="connsiteX5" fmla="*/ 4279900 w 5835848"/>
              <a:gd name="connsiteY5" fmla="*/ 3517900 h 3536156"/>
              <a:gd name="connsiteX6" fmla="*/ 1803400 w 5835848"/>
              <a:gd name="connsiteY6" fmla="*/ 3536156 h 3536156"/>
              <a:gd name="connsiteX7" fmla="*/ 1803400 w 5835848"/>
              <a:gd name="connsiteY7" fmla="*/ 1549400 h 3536156"/>
              <a:gd name="connsiteX8" fmla="*/ 38100 w 5835848"/>
              <a:gd name="connsiteY8" fmla="*/ 1549400 h 3536156"/>
              <a:gd name="connsiteX9" fmla="*/ 0 w 5835848"/>
              <a:gd name="connsiteY9" fmla="*/ 7764 h 3536156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29300 w 5835848"/>
              <a:gd name="connsiteY2" fmla="*/ 1541636 h 3528392"/>
              <a:gd name="connsiteX3" fmla="*/ 4210248 w 5835848"/>
              <a:gd name="connsiteY3" fmla="*/ 1521792 h 3528392"/>
              <a:gd name="connsiteX4" fmla="*/ 4279900 w 5835848"/>
              <a:gd name="connsiteY4" fmla="*/ 3510136 h 3528392"/>
              <a:gd name="connsiteX5" fmla="*/ 1803400 w 5835848"/>
              <a:gd name="connsiteY5" fmla="*/ 3528392 h 3528392"/>
              <a:gd name="connsiteX6" fmla="*/ 1803400 w 5835848"/>
              <a:gd name="connsiteY6" fmla="*/ 1541636 h 3528392"/>
              <a:gd name="connsiteX7" fmla="*/ 38100 w 5835848"/>
              <a:gd name="connsiteY7" fmla="*/ 1541636 h 3528392"/>
              <a:gd name="connsiteX8" fmla="*/ 0 w 5835848"/>
              <a:gd name="connsiteY8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29300 w 5835848"/>
              <a:gd name="connsiteY2" fmla="*/ 1541636 h 3528392"/>
              <a:gd name="connsiteX3" fmla="*/ 4324548 w 5835848"/>
              <a:gd name="connsiteY3" fmla="*/ 1521792 h 3528392"/>
              <a:gd name="connsiteX4" fmla="*/ 4279900 w 5835848"/>
              <a:gd name="connsiteY4" fmla="*/ 3510136 h 3528392"/>
              <a:gd name="connsiteX5" fmla="*/ 1803400 w 5835848"/>
              <a:gd name="connsiteY5" fmla="*/ 3528392 h 3528392"/>
              <a:gd name="connsiteX6" fmla="*/ 1803400 w 5835848"/>
              <a:gd name="connsiteY6" fmla="*/ 1541636 h 3528392"/>
              <a:gd name="connsiteX7" fmla="*/ 38100 w 5835848"/>
              <a:gd name="connsiteY7" fmla="*/ 1541636 h 3528392"/>
              <a:gd name="connsiteX8" fmla="*/ 0 w 5835848"/>
              <a:gd name="connsiteY8" fmla="*/ 0 h 3528392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29300 w 5835848"/>
              <a:gd name="connsiteY2" fmla="*/ 1541636 h 3528392"/>
              <a:gd name="connsiteX3" fmla="*/ 4324548 w 5835848"/>
              <a:gd name="connsiteY3" fmla="*/ 1544017 h 3528392"/>
              <a:gd name="connsiteX4" fmla="*/ 4279900 w 5835848"/>
              <a:gd name="connsiteY4" fmla="*/ 3510136 h 3528392"/>
              <a:gd name="connsiteX5" fmla="*/ 1803400 w 5835848"/>
              <a:gd name="connsiteY5" fmla="*/ 3528392 h 3528392"/>
              <a:gd name="connsiteX6" fmla="*/ 1803400 w 5835848"/>
              <a:gd name="connsiteY6" fmla="*/ 1541636 h 3528392"/>
              <a:gd name="connsiteX7" fmla="*/ 38100 w 5835848"/>
              <a:gd name="connsiteY7" fmla="*/ 1541636 h 3528392"/>
              <a:gd name="connsiteX8" fmla="*/ 0 w 5835848"/>
              <a:gd name="connsiteY8" fmla="*/ 0 h 3528392"/>
              <a:gd name="connsiteX0" fmla="*/ 0 w 5835848"/>
              <a:gd name="connsiteY0" fmla="*/ 0 h 3529186"/>
              <a:gd name="connsiteX1" fmla="*/ 5835848 w 5835848"/>
              <a:gd name="connsiteY1" fmla="*/ 0 h 3529186"/>
              <a:gd name="connsiteX2" fmla="*/ 5829300 w 5835848"/>
              <a:gd name="connsiteY2" fmla="*/ 1541636 h 3529186"/>
              <a:gd name="connsiteX3" fmla="*/ 4324548 w 5835848"/>
              <a:gd name="connsiteY3" fmla="*/ 1544017 h 3529186"/>
              <a:gd name="connsiteX4" fmla="*/ 4346575 w 5835848"/>
              <a:gd name="connsiteY4" fmla="*/ 3529186 h 3529186"/>
              <a:gd name="connsiteX5" fmla="*/ 1803400 w 5835848"/>
              <a:gd name="connsiteY5" fmla="*/ 3528392 h 3529186"/>
              <a:gd name="connsiteX6" fmla="*/ 1803400 w 5835848"/>
              <a:gd name="connsiteY6" fmla="*/ 1541636 h 3529186"/>
              <a:gd name="connsiteX7" fmla="*/ 38100 w 5835848"/>
              <a:gd name="connsiteY7" fmla="*/ 1541636 h 3529186"/>
              <a:gd name="connsiteX8" fmla="*/ 0 w 5835848"/>
              <a:gd name="connsiteY8" fmla="*/ 0 h 3529186"/>
              <a:gd name="connsiteX0" fmla="*/ 0 w 5835848"/>
              <a:gd name="connsiteY0" fmla="*/ 0 h 3528392"/>
              <a:gd name="connsiteX1" fmla="*/ 5835848 w 5835848"/>
              <a:gd name="connsiteY1" fmla="*/ 0 h 3528392"/>
              <a:gd name="connsiteX2" fmla="*/ 5829300 w 5835848"/>
              <a:gd name="connsiteY2" fmla="*/ 1541636 h 3528392"/>
              <a:gd name="connsiteX3" fmla="*/ 4324548 w 5835848"/>
              <a:gd name="connsiteY3" fmla="*/ 1544017 h 3528392"/>
              <a:gd name="connsiteX4" fmla="*/ 1803400 w 5835848"/>
              <a:gd name="connsiteY4" fmla="*/ 3528392 h 3528392"/>
              <a:gd name="connsiteX5" fmla="*/ 1803400 w 5835848"/>
              <a:gd name="connsiteY5" fmla="*/ 1541636 h 3528392"/>
              <a:gd name="connsiteX6" fmla="*/ 38100 w 5835848"/>
              <a:gd name="connsiteY6" fmla="*/ 1541636 h 3528392"/>
              <a:gd name="connsiteX7" fmla="*/ 0 w 5835848"/>
              <a:gd name="connsiteY7" fmla="*/ 0 h 3528392"/>
              <a:gd name="connsiteX0" fmla="*/ 0 w 6021851"/>
              <a:gd name="connsiteY0" fmla="*/ 0 h 3528392"/>
              <a:gd name="connsiteX1" fmla="*/ 5835848 w 6021851"/>
              <a:gd name="connsiteY1" fmla="*/ 0 h 3528392"/>
              <a:gd name="connsiteX2" fmla="*/ 4324548 w 6021851"/>
              <a:gd name="connsiteY2" fmla="*/ 1544017 h 3528392"/>
              <a:gd name="connsiteX3" fmla="*/ 1803400 w 6021851"/>
              <a:gd name="connsiteY3" fmla="*/ 3528392 h 3528392"/>
              <a:gd name="connsiteX4" fmla="*/ 1803400 w 6021851"/>
              <a:gd name="connsiteY4" fmla="*/ 1541636 h 3528392"/>
              <a:gd name="connsiteX5" fmla="*/ 38100 w 6021851"/>
              <a:gd name="connsiteY5" fmla="*/ 1541636 h 3528392"/>
              <a:gd name="connsiteX6" fmla="*/ 0 w 6021851"/>
              <a:gd name="connsiteY6" fmla="*/ 0 h 3528392"/>
              <a:gd name="connsiteX0" fmla="*/ 0 w 6453366"/>
              <a:gd name="connsiteY0" fmla="*/ 0 h 3537917"/>
              <a:gd name="connsiteX1" fmla="*/ 5835848 w 6453366"/>
              <a:gd name="connsiteY1" fmla="*/ 0 h 3537917"/>
              <a:gd name="connsiteX2" fmla="*/ 6013648 w 6453366"/>
              <a:gd name="connsiteY2" fmla="*/ 3537917 h 3537917"/>
              <a:gd name="connsiteX3" fmla="*/ 1803400 w 6453366"/>
              <a:gd name="connsiteY3" fmla="*/ 3528392 h 3537917"/>
              <a:gd name="connsiteX4" fmla="*/ 1803400 w 6453366"/>
              <a:gd name="connsiteY4" fmla="*/ 1541636 h 3537917"/>
              <a:gd name="connsiteX5" fmla="*/ 38100 w 6453366"/>
              <a:gd name="connsiteY5" fmla="*/ 1541636 h 3537917"/>
              <a:gd name="connsiteX6" fmla="*/ 0 w 6453366"/>
              <a:gd name="connsiteY6" fmla="*/ 0 h 3537917"/>
              <a:gd name="connsiteX0" fmla="*/ 0 w 6213172"/>
              <a:gd name="connsiteY0" fmla="*/ 0 h 3537917"/>
              <a:gd name="connsiteX1" fmla="*/ 5835848 w 6213172"/>
              <a:gd name="connsiteY1" fmla="*/ 0 h 3537917"/>
              <a:gd name="connsiteX2" fmla="*/ 6013648 w 6213172"/>
              <a:gd name="connsiteY2" fmla="*/ 3537917 h 3537917"/>
              <a:gd name="connsiteX3" fmla="*/ 1803400 w 6213172"/>
              <a:gd name="connsiteY3" fmla="*/ 3528392 h 3537917"/>
              <a:gd name="connsiteX4" fmla="*/ 1803400 w 6213172"/>
              <a:gd name="connsiteY4" fmla="*/ 1541636 h 3537917"/>
              <a:gd name="connsiteX5" fmla="*/ 38100 w 6213172"/>
              <a:gd name="connsiteY5" fmla="*/ 1541636 h 3537917"/>
              <a:gd name="connsiteX6" fmla="*/ 0 w 6213172"/>
              <a:gd name="connsiteY6" fmla="*/ 0 h 3537917"/>
              <a:gd name="connsiteX0" fmla="*/ 0 w 6165609"/>
              <a:gd name="connsiteY0" fmla="*/ 0 h 3537917"/>
              <a:gd name="connsiteX1" fmla="*/ 5835848 w 6165609"/>
              <a:gd name="connsiteY1" fmla="*/ 0 h 3537917"/>
              <a:gd name="connsiteX2" fmla="*/ 5861248 w 6165609"/>
              <a:gd name="connsiteY2" fmla="*/ 3537917 h 3537917"/>
              <a:gd name="connsiteX3" fmla="*/ 1803400 w 6165609"/>
              <a:gd name="connsiteY3" fmla="*/ 3528392 h 3537917"/>
              <a:gd name="connsiteX4" fmla="*/ 1803400 w 6165609"/>
              <a:gd name="connsiteY4" fmla="*/ 1541636 h 3537917"/>
              <a:gd name="connsiteX5" fmla="*/ 38100 w 6165609"/>
              <a:gd name="connsiteY5" fmla="*/ 1541636 h 3537917"/>
              <a:gd name="connsiteX6" fmla="*/ 0 w 6165609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1803400 w 5863380"/>
              <a:gd name="connsiteY3" fmla="*/ 3528392 h 3537917"/>
              <a:gd name="connsiteX4" fmla="*/ 1803400 w 5863380"/>
              <a:gd name="connsiteY4" fmla="*/ 1541636 h 3537917"/>
              <a:gd name="connsiteX5" fmla="*/ 38100 w 5863380"/>
              <a:gd name="connsiteY5" fmla="*/ 1541636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1803400 w 5863380"/>
              <a:gd name="connsiteY3" fmla="*/ 3528392 h 3537917"/>
              <a:gd name="connsiteX4" fmla="*/ 1803400 w 5863380"/>
              <a:gd name="connsiteY4" fmla="*/ 1541636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1803400 w 5863380"/>
              <a:gd name="connsiteY3" fmla="*/ 3528392 h 3537917"/>
              <a:gd name="connsiteX4" fmla="*/ 1783141 w 5863380"/>
              <a:gd name="connsiteY4" fmla="*/ 1104851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1803400 w 5863380"/>
              <a:gd name="connsiteY3" fmla="*/ 3528392 h 3537917"/>
              <a:gd name="connsiteX4" fmla="*/ 2289621 w 5863380"/>
              <a:gd name="connsiteY4" fmla="*/ 1104851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2613769 w 5863380"/>
              <a:gd name="connsiteY3" fmla="*/ 3528393 h 3537917"/>
              <a:gd name="connsiteX4" fmla="*/ 2289621 w 5863380"/>
              <a:gd name="connsiteY4" fmla="*/ 1104851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2613769 w 5863380"/>
              <a:gd name="connsiteY3" fmla="*/ 3528393 h 3537917"/>
              <a:gd name="connsiteX4" fmla="*/ 2937916 w 5863380"/>
              <a:gd name="connsiteY4" fmla="*/ 1136050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2856879 w 5863380"/>
              <a:gd name="connsiteY3" fmla="*/ 3512793 h 3537917"/>
              <a:gd name="connsiteX4" fmla="*/ 2937916 w 5863380"/>
              <a:gd name="connsiteY4" fmla="*/ 1136050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3039212 w 5863380"/>
              <a:gd name="connsiteY3" fmla="*/ 3512793 h 3537917"/>
              <a:gd name="connsiteX4" fmla="*/ 2937916 w 5863380"/>
              <a:gd name="connsiteY4" fmla="*/ 1136050 h 3537917"/>
              <a:gd name="connsiteX5" fmla="*/ 17841 w 5863380"/>
              <a:gd name="connsiteY5" fmla="*/ 1089251 h 3537917"/>
              <a:gd name="connsiteX6" fmla="*/ 0 w 5863380"/>
              <a:gd name="connsiteY6" fmla="*/ 0 h 3537917"/>
              <a:gd name="connsiteX0" fmla="*/ 0 w 5863380"/>
              <a:gd name="connsiteY0" fmla="*/ 0 h 3537917"/>
              <a:gd name="connsiteX1" fmla="*/ 5835848 w 5863380"/>
              <a:gd name="connsiteY1" fmla="*/ 0 h 3537917"/>
              <a:gd name="connsiteX2" fmla="*/ 5861248 w 5863380"/>
              <a:gd name="connsiteY2" fmla="*/ 3537917 h 3537917"/>
              <a:gd name="connsiteX3" fmla="*/ 3039212 w 5863380"/>
              <a:gd name="connsiteY3" fmla="*/ 3512793 h 3537917"/>
              <a:gd name="connsiteX4" fmla="*/ 2937916 w 5863380"/>
              <a:gd name="connsiteY4" fmla="*/ 1136050 h 3537917"/>
              <a:gd name="connsiteX5" fmla="*/ 1739874 w 5863380"/>
              <a:gd name="connsiteY5" fmla="*/ 1073652 h 3537917"/>
              <a:gd name="connsiteX6" fmla="*/ 0 w 5863380"/>
              <a:gd name="connsiteY6" fmla="*/ 0 h 3537917"/>
              <a:gd name="connsiteX0" fmla="*/ 0 w 4202125"/>
              <a:gd name="connsiteY0" fmla="*/ 0 h 3537917"/>
              <a:gd name="connsiteX1" fmla="*/ 4174593 w 4202125"/>
              <a:gd name="connsiteY1" fmla="*/ 0 h 3537917"/>
              <a:gd name="connsiteX2" fmla="*/ 4199993 w 4202125"/>
              <a:gd name="connsiteY2" fmla="*/ 3537917 h 3537917"/>
              <a:gd name="connsiteX3" fmla="*/ 1377957 w 4202125"/>
              <a:gd name="connsiteY3" fmla="*/ 3512793 h 3537917"/>
              <a:gd name="connsiteX4" fmla="*/ 1276661 w 4202125"/>
              <a:gd name="connsiteY4" fmla="*/ 1136050 h 3537917"/>
              <a:gd name="connsiteX5" fmla="*/ 78619 w 4202125"/>
              <a:gd name="connsiteY5" fmla="*/ 1073652 h 3537917"/>
              <a:gd name="connsiteX6" fmla="*/ 0 w 4202125"/>
              <a:gd name="connsiteY6" fmla="*/ 0 h 3537917"/>
              <a:gd name="connsiteX0" fmla="*/ 0 w 4202125"/>
              <a:gd name="connsiteY0" fmla="*/ 0 h 3537917"/>
              <a:gd name="connsiteX1" fmla="*/ 4174593 w 4202125"/>
              <a:gd name="connsiteY1" fmla="*/ 0 h 3537917"/>
              <a:gd name="connsiteX2" fmla="*/ 4199993 w 4202125"/>
              <a:gd name="connsiteY2" fmla="*/ 3537917 h 3537917"/>
              <a:gd name="connsiteX3" fmla="*/ 1377957 w 4202125"/>
              <a:gd name="connsiteY3" fmla="*/ 3512793 h 3537917"/>
              <a:gd name="connsiteX4" fmla="*/ 1398216 w 4202125"/>
              <a:gd name="connsiteY4" fmla="*/ 1120450 h 3537917"/>
              <a:gd name="connsiteX5" fmla="*/ 78619 w 4202125"/>
              <a:gd name="connsiteY5" fmla="*/ 1073652 h 3537917"/>
              <a:gd name="connsiteX6" fmla="*/ 0 w 4202125"/>
              <a:gd name="connsiteY6" fmla="*/ 0 h 3537917"/>
              <a:gd name="connsiteX0" fmla="*/ 2418 w 4204543"/>
              <a:gd name="connsiteY0" fmla="*/ 0 h 3537917"/>
              <a:gd name="connsiteX1" fmla="*/ 4177011 w 4204543"/>
              <a:gd name="connsiteY1" fmla="*/ 0 h 3537917"/>
              <a:gd name="connsiteX2" fmla="*/ 4202411 w 4204543"/>
              <a:gd name="connsiteY2" fmla="*/ 3537917 h 3537917"/>
              <a:gd name="connsiteX3" fmla="*/ 1380375 w 4204543"/>
              <a:gd name="connsiteY3" fmla="*/ 3512793 h 3537917"/>
              <a:gd name="connsiteX4" fmla="*/ 1400634 w 4204543"/>
              <a:gd name="connsiteY4" fmla="*/ 1120450 h 3537917"/>
              <a:gd name="connsiteX5" fmla="*/ 0 w 4204543"/>
              <a:gd name="connsiteY5" fmla="*/ 1120450 h 3537917"/>
              <a:gd name="connsiteX6" fmla="*/ 2418 w 4204543"/>
              <a:gd name="connsiteY6" fmla="*/ 0 h 3537917"/>
              <a:gd name="connsiteX0" fmla="*/ 205010 w 4204543"/>
              <a:gd name="connsiteY0" fmla="*/ 0 h 3537917"/>
              <a:gd name="connsiteX1" fmla="*/ 4177011 w 4204543"/>
              <a:gd name="connsiteY1" fmla="*/ 0 h 3537917"/>
              <a:gd name="connsiteX2" fmla="*/ 4202411 w 4204543"/>
              <a:gd name="connsiteY2" fmla="*/ 3537917 h 3537917"/>
              <a:gd name="connsiteX3" fmla="*/ 1380375 w 4204543"/>
              <a:gd name="connsiteY3" fmla="*/ 3512793 h 3537917"/>
              <a:gd name="connsiteX4" fmla="*/ 1400634 w 4204543"/>
              <a:gd name="connsiteY4" fmla="*/ 1120450 h 3537917"/>
              <a:gd name="connsiteX5" fmla="*/ 0 w 4204543"/>
              <a:gd name="connsiteY5" fmla="*/ 1120450 h 3537917"/>
              <a:gd name="connsiteX6" fmla="*/ 205010 w 4204543"/>
              <a:gd name="connsiteY6" fmla="*/ 0 h 3537917"/>
              <a:gd name="connsiteX0" fmla="*/ 2418 w 4001951"/>
              <a:gd name="connsiteY0" fmla="*/ 0 h 3537917"/>
              <a:gd name="connsiteX1" fmla="*/ 3974419 w 4001951"/>
              <a:gd name="connsiteY1" fmla="*/ 0 h 3537917"/>
              <a:gd name="connsiteX2" fmla="*/ 3999819 w 4001951"/>
              <a:gd name="connsiteY2" fmla="*/ 3537917 h 3537917"/>
              <a:gd name="connsiteX3" fmla="*/ 1177783 w 4001951"/>
              <a:gd name="connsiteY3" fmla="*/ 3512793 h 3537917"/>
              <a:gd name="connsiteX4" fmla="*/ 1198042 w 4001951"/>
              <a:gd name="connsiteY4" fmla="*/ 1120450 h 3537917"/>
              <a:gd name="connsiteX5" fmla="*/ 0 w 4001951"/>
              <a:gd name="connsiteY5" fmla="*/ 1104851 h 3537917"/>
              <a:gd name="connsiteX6" fmla="*/ 2418 w 4001951"/>
              <a:gd name="connsiteY6" fmla="*/ 0 h 3537917"/>
              <a:gd name="connsiteX0" fmla="*/ 2418 w 4001951"/>
              <a:gd name="connsiteY0" fmla="*/ 0 h 3537917"/>
              <a:gd name="connsiteX1" fmla="*/ 3974419 w 4001951"/>
              <a:gd name="connsiteY1" fmla="*/ 0 h 3537917"/>
              <a:gd name="connsiteX2" fmla="*/ 3999819 w 4001951"/>
              <a:gd name="connsiteY2" fmla="*/ 3537917 h 3537917"/>
              <a:gd name="connsiteX3" fmla="*/ 1177783 w 4001951"/>
              <a:gd name="connsiteY3" fmla="*/ 3512793 h 3537917"/>
              <a:gd name="connsiteX4" fmla="*/ 1218301 w 4001951"/>
              <a:gd name="connsiteY4" fmla="*/ 948856 h 3537917"/>
              <a:gd name="connsiteX5" fmla="*/ 0 w 4001951"/>
              <a:gd name="connsiteY5" fmla="*/ 1104851 h 3537917"/>
              <a:gd name="connsiteX6" fmla="*/ 2418 w 4001951"/>
              <a:gd name="connsiteY6" fmla="*/ 0 h 3537917"/>
              <a:gd name="connsiteX0" fmla="*/ 22677 w 4022210"/>
              <a:gd name="connsiteY0" fmla="*/ 0 h 3537917"/>
              <a:gd name="connsiteX1" fmla="*/ 3994678 w 4022210"/>
              <a:gd name="connsiteY1" fmla="*/ 0 h 3537917"/>
              <a:gd name="connsiteX2" fmla="*/ 4020078 w 4022210"/>
              <a:gd name="connsiteY2" fmla="*/ 3537917 h 3537917"/>
              <a:gd name="connsiteX3" fmla="*/ 1198042 w 4022210"/>
              <a:gd name="connsiteY3" fmla="*/ 3512793 h 3537917"/>
              <a:gd name="connsiteX4" fmla="*/ 1238560 w 4022210"/>
              <a:gd name="connsiteY4" fmla="*/ 948856 h 3537917"/>
              <a:gd name="connsiteX5" fmla="*/ 0 w 4022210"/>
              <a:gd name="connsiteY5" fmla="*/ 1026853 h 3537917"/>
              <a:gd name="connsiteX6" fmla="*/ 22677 w 4022210"/>
              <a:gd name="connsiteY6" fmla="*/ 0 h 3537917"/>
              <a:gd name="connsiteX0" fmla="*/ 42936 w 4042469"/>
              <a:gd name="connsiteY0" fmla="*/ 0 h 3537917"/>
              <a:gd name="connsiteX1" fmla="*/ 4014937 w 4042469"/>
              <a:gd name="connsiteY1" fmla="*/ 0 h 3537917"/>
              <a:gd name="connsiteX2" fmla="*/ 4040337 w 4042469"/>
              <a:gd name="connsiteY2" fmla="*/ 3537917 h 3537917"/>
              <a:gd name="connsiteX3" fmla="*/ 1218301 w 4042469"/>
              <a:gd name="connsiteY3" fmla="*/ 3512793 h 3537917"/>
              <a:gd name="connsiteX4" fmla="*/ 1258819 w 4042469"/>
              <a:gd name="connsiteY4" fmla="*/ 948856 h 3537917"/>
              <a:gd name="connsiteX5" fmla="*/ 0 w 4042469"/>
              <a:gd name="connsiteY5" fmla="*/ 995654 h 3537917"/>
              <a:gd name="connsiteX6" fmla="*/ 42936 w 4042469"/>
              <a:gd name="connsiteY6" fmla="*/ 0 h 3537917"/>
              <a:gd name="connsiteX0" fmla="*/ 42936 w 4042469"/>
              <a:gd name="connsiteY0" fmla="*/ 0 h 3537917"/>
              <a:gd name="connsiteX1" fmla="*/ 4014937 w 4042469"/>
              <a:gd name="connsiteY1" fmla="*/ 0 h 3537917"/>
              <a:gd name="connsiteX2" fmla="*/ 4040337 w 4042469"/>
              <a:gd name="connsiteY2" fmla="*/ 3537917 h 3537917"/>
              <a:gd name="connsiteX3" fmla="*/ 1218301 w 4042469"/>
              <a:gd name="connsiteY3" fmla="*/ 3512793 h 3537917"/>
              <a:gd name="connsiteX4" fmla="*/ 1258820 w 4042469"/>
              <a:gd name="connsiteY4" fmla="*/ 964455 h 3537917"/>
              <a:gd name="connsiteX5" fmla="*/ 0 w 4042469"/>
              <a:gd name="connsiteY5" fmla="*/ 995654 h 3537917"/>
              <a:gd name="connsiteX6" fmla="*/ 42936 w 4042469"/>
              <a:gd name="connsiteY6" fmla="*/ 0 h 3537917"/>
              <a:gd name="connsiteX0" fmla="*/ 42936 w 4042469"/>
              <a:gd name="connsiteY0" fmla="*/ 0 h 3537917"/>
              <a:gd name="connsiteX1" fmla="*/ 4014937 w 4042469"/>
              <a:gd name="connsiteY1" fmla="*/ 0 h 3537917"/>
              <a:gd name="connsiteX2" fmla="*/ 4040337 w 4042469"/>
              <a:gd name="connsiteY2" fmla="*/ 3537917 h 3537917"/>
              <a:gd name="connsiteX3" fmla="*/ 1218301 w 4042469"/>
              <a:gd name="connsiteY3" fmla="*/ 3512793 h 3537917"/>
              <a:gd name="connsiteX4" fmla="*/ 1218301 w 4042469"/>
              <a:gd name="connsiteY4" fmla="*/ 1011254 h 3537917"/>
              <a:gd name="connsiteX5" fmla="*/ 0 w 4042469"/>
              <a:gd name="connsiteY5" fmla="*/ 995654 h 3537917"/>
              <a:gd name="connsiteX6" fmla="*/ 42936 w 4042469"/>
              <a:gd name="connsiteY6" fmla="*/ 0 h 3537917"/>
              <a:gd name="connsiteX0" fmla="*/ 0 w 4060310"/>
              <a:gd name="connsiteY0" fmla="*/ 0 h 3553516"/>
              <a:gd name="connsiteX1" fmla="*/ 4032778 w 4060310"/>
              <a:gd name="connsiteY1" fmla="*/ 15599 h 3553516"/>
              <a:gd name="connsiteX2" fmla="*/ 4058178 w 4060310"/>
              <a:gd name="connsiteY2" fmla="*/ 3553516 h 3553516"/>
              <a:gd name="connsiteX3" fmla="*/ 1236142 w 4060310"/>
              <a:gd name="connsiteY3" fmla="*/ 3528392 h 3553516"/>
              <a:gd name="connsiteX4" fmla="*/ 1236142 w 4060310"/>
              <a:gd name="connsiteY4" fmla="*/ 1026853 h 3553516"/>
              <a:gd name="connsiteX5" fmla="*/ 17841 w 4060310"/>
              <a:gd name="connsiteY5" fmla="*/ 1011253 h 3553516"/>
              <a:gd name="connsiteX6" fmla="*/ 0 w 4060310"/>
              <a:gd name="connsiteY6" fmla="*/ 0 h 3553516"/>
              <a:gd name="connsiteX0" fmla="*/ 0 w 4045116"/>
              <a:gd name="connsiteY0" fmla="*/ 0 h 3557416"/>
              <a:gd name="connsiteX1" fmla="*/ 4017584 w 4045116"/>
              <a:gd name="connsiteY1" fmla="*/ 19499 h 3557416"/>
              <a:gd name="connsiteX2" fmla="*/ 4042984 w 4045116"/>
              <a:gd name="connsiteY2" fmla="*/ 3557416 h 3557416"/>
              <a:gd name="connsiteX3" fmla="*/ 1220948 w 4045116"/>
              <a:gd name="connsiteY3" fmla="*/ 3532292 h 3557416"/>
              <a:gd name="connsiteX4" fmla="*/ 1220948 w 4045116"/>
              <a:gd name="connsiteY4" fmla="*/ 1030753 h 3557416"/>
              <a:gd name="connsiteX5" fmla="*/ 2647 w 4045116"/>
              <a:gd name="connsiteY5" fmla="*/ 1015153 h 3557416"/>
              <a:gd name="connsiteX6" fmla="*/ 0 w 4045116"/>
              <a:gd name="connsiteY6" fmla="*/ 0 h 3557416"/>
              <a:gd name="connsiteX0" fmla="*/ 7542 w 4052658"/>
              <a:gd name="connsiteY0" fmla="*/ 0 h 3557416"/>
              <a:gd name="connsiteX1" fmla="*/ 4025126 w 4052658"/>
              <a:gd name="connsiteY1" fmla="*/ 19499 h 3557416"/>
              <a:gd name="connsiteX2" fmla="*/ 4050526 w 4052658"/>
              <a:gd name="connsiteY2" fmla="*/ 3557416 h 3557416"/>
              <a:gd name="connsiteX3" fmla="*/ 1228490 w 4052658"/>
              <a:gd name="connsiteY3" fmla="*/ 3532292 h 3557416"/>
              <a:gd name="connsiteX4" fmla="*/ 1228490 w 4052658"/>
              <a:gd name="connsiteY4" fmla="*/ 1030753 h 3557416"/>
              <a:gd name="connsiteX5" fmla="*/ 59 w 4052658"/>
              <a:gd name="connsiteY5" fmla="*/ 1065852 h 3557416"/>
              <a:gd name="connsiteX6" fmla="*/ 7542 w 4052658"/>
              <a:gd name="connsiteY6" fmla="*/ 0 h 3557416"/>
              <a:gd name="connsiteX0" fmla="*/ 7542 w 4052658"/>
              <a:gd name="connsiteY0" fmla="*/ 0 h 3557416"/>
              <a:gd name="connsiteX1" fmla="*/ 4025126 w 4052658"/>
              <a:gd name="connsiteY1" fmla="*/ 19499 h 3557416"/>
              <a:gd name="connsiteX2" fmla="*/ 4050526 w 4052658"/>
              <a:gd name="connsiteY2" fmla="*/ 3557416 h 3557416"/>
              <a:gd name="connsiteX3" fmla="*/ 1228490 w 4052658"/>
              <a:gd name="connsiteY3" fmla="*/ 3532292 h 3557416"/>
              <a:gd name="connsiteX4" fmla="*/ 1208231 w 4052658"/>
              <a:gd name="connsiteY4" fmla="*/ 1077551 h 3557416"/>
              <a:gd name="connsiteX5" fmla="*/ 59 w 4052658"/>
              <a:gd name="connsiteY5" fmla="*/ 1065852 h 3557416"/>
              <a:gd name="connsiteX6" fmla="*/ 7542 w 4052658"/>
              <a:gd name="connsiteY6" fmla="*/ 0 h 3557416"/>
              <a:gd name="connsiteX0" fmla="*/ 7542 w 4052658"/>
              <a:gd name="connsiteY0" fmla="*/ 0 h 3557416"/>
              <a:gd name="connsiteX1" fmla="*/ 4025126 w 4052658"/>
              <a:gd name="connsiteY1" fmla="*/ 19499 h 3557416"/>
              <a:gd name="connsiteX2" fmla="*/ 4050526 w 4052658"/>
              <a:gd name="connsiteY2" fmla="*/ 3557416 h 3557416"/>
              <a:gd name="connsiteX3" fmla="*/ 1228490 w 4052658"/>
              <a:gd name="connsiteY3" fmla="*/ 3532292 h 3557416"/>
              <a:gd name="connsiteX4" fmla="*/ 1172777 w 4052658"/>
              <a:gd name="connsiteY4" fmla="*/ 1081451 h 3557416"/>
              <a:gd name="connsiteX5" fmla="*/ 59 w 4052658"/>
              <a:gd name="connsiteY5" fmla="*/ 1065852 h 3557416"/>
              <a:gd name="connsiteX6" fmla="*/ 7542 w 4052658"/>
              <a:gd name="connsiteY6" fmla="*/ 0 h 3557416"/>
              <a:gd name="connsiteX0" fmla="*/ 7542 w 4052658"/>
              <a:gd name="connsiteY0" fmla="*/ 0 h 3557416"/>
              <a:gd name="connsiteX1" fmla="*/ 4025126 w 4052658"/>
              <a:gd name="connsiteY1" fmla="*/ 19499 h 3557416"/>
              <a:gd name="connsiteX2" fmla="*/ 4050526 w 4052658"/>
              <a:gd name="connsiteY2" fmla="*/ 3557416 h 3557416"/>
              <a:gd name="connsiteX3" fmla="*/ 1187972 w 4052658"/>
              <a:gd name="connsiteY3" fmla="*/ 3540092 h 3557416"/>
              <a:gd name="connsiteX4" fmla="*/ 1172777 w 4052658"/>
              <a:gd name="connsiteY4" fmla="*/ 1081451 h 3557416"/>
              <a:gd name="connsiteX5" fmla="*/ 59 w 4052658"/>
              <a:gd name="connsiteY5" fmla="*/ 1065852 h 3557416"/>
              <a:gd name="connsiteX6" fmla="*/ 7542 w 4052658"/>
              <a:gd name="connsiteY6" fmla="*/ 0 h 3557416"/>
              <a:gd name="connsiteX0" fmla="*/ 0 w 4045116"/>
              <a:gd name="connsiteY0" fmla="*/ 0 h 3557416"/>
              <a:gd name="connsiteX1" fmla="*/ 4017584 w 4045116"/>
              <a:gd name="connsiteY1" fmla="*/ 19499 h 3557416"/>
              <a:gd name="connsiteX2" fmla="*/ 4042984 w 4045116"/>
              <a:gd name="connsiteY2" fmla="*/ 3557416 h 3557416"/>
              <a:gd name="connsiteX3" fmla="*/ 1180430 w 4045116"/>
              <a:gd name="connsiteY3" fmla="*/ 3540092 h 3557416"/>
              <a:gd name="connsiteX4" fmla="*/ 1165235 w 4045116"/>
              <a:gd name="connsiteY4" fmla="*/ 1081451 h 3557416"/>
              <a:gd name="connsiteX5" fmla="*/ 12776 w 4045116"/>
              <a:gd name="connsiteY5" fmla="*/ 2423008 h 3557416"/>
              <a:gd name="connsiteX6" fmla="*/ 0 w 4045116"/>
              <a:gd name="connsiteY6" fmla="*/ 0 h 3557416"/>
              <a:gd name="connsiteX0" fmla="*/ 0 w 4045116"/>
              <a:gd name="connsiteY0" fmla="*/ 0 h 3557416"/>
              <a:gd name="connsiteX1" fmla="*/ 4017584 w 4045116"/>
              <a:gd name="connsiteY1" fmla="*/ 19499 h 3557416"/>
              <a:gd name="connsiteX2" fmla="*/ 4042984 w 4045116"/>
              <a:gd name="connsiteY2" fmla="*/ 3557416 h 3557416"/>
              <a:gd name="connsiteX3" fmla="*/ 1180430 w 4045116"/>
              <a:gd name="connsiteY3" fmla="*/ 3540092 h 3557416"/>
              <a:gd name="connsiteX4" fmla="*/ 1165235 w 4045116"/>
              <a:gd name="connsiteY4" fmla="*/ 2391809 h 3557416"/>
              <a:gd name="connsiteX5" fmla="*/ 12776 w 4045116"/>
              <a:gd name="connsiteY5" fmla="*/ 2423008 h 3557416"/>
              <a:gd name="connsiteX6" fmla="*/ 0 w 4045116"/>
              <a:gd name="connsiteY6" fmla="*/ 0 h 3557416"/>
              <a:gd name="connsiteX0" fmla="*/ 0 w 4045116"/>
              <a:gd name="connsiteY0" fmla="*/ 0 h 3557416"/>
              <a:gd name="connsiteX1" fmla="*/ 4017584 w 4045116"/>
              <a:gd name="connsiteY1" fmla="*/ 19499 h 3557416"/>
              <a:gd name="connsiteX2" fmla="*/ 4042984 w 4045116"/>
              <a:gd name="connsiteY2" fmla="*/ 3557416 h 3557416"/>
              <a:gd name="connsiteX3" fmla="*/ 1180430 w 4045116"/>
              <a:gd name="connsiteY3" fmla="*/ 3540092 h 3557416"/>
              <a:gd name="connsiteX4" fmla="*/ 1165235 w 4045116"/>
              <a:gd name="connsiteY4" fmla="*/ 2391809 h 3557416"/>
              <a:gd name="connsiteX5" fmla="*/ 12776 w 4045116"/>
              <a:gd name="connsiteY5" fmla="*/ 2407408 h 3557416"/>
              <a:gd name="connsiteX6" fmla="*/ 0 w 4045116"/>
              <a:gd name="connsiteY6" fmla="*/ 0 h 3557416"/>
              <a:gd name="connsiteX0" fmla="*/ 0 w 4045116"/>
              <a:gd name="connsiteY0" fmla="*/ 0 h 3557416"/>
              <a:gd name="connsiteX1" fmla="*/ 4017584 w 4045116"/>
              <a:gd name="connsiteY1" fmla="*/ 19499 h 3557416"/>
              <a:gd name="connsiteX2" fmla="*/ 4042984 w 4045116"/>
              <a:gd name="connsiteY2" fmla="*/ 3557416 h 3557416"/>
              <a:gd name="connsiteX3" fmla="*/ 1180430 w 4045116"/>
              <a:gd name="connsiteY3" fmla="*/ 3540092 h 3557416"/>
              <a:gd name="connsiteX4" fmla="*/ 1165235 w 4045116"/>
              <a:gd name="connsiteY4" fmla="*/ 2391809 h 3557416"/>
              <a:gd name="connsiteX5" fmla="*/ 12776 w 4045116"/>
              <a:gd name="connsiteY5" fmla="*/ 2376209 h 3557416"/>
              <a:gd name="connsiteX6" fmla="*/ 0 w 4045116"/>
              <a:gd name="connsiteY6" fmla="*/ 0 h 355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5116" h="3557416">
                <a:moveTo>
                  <a:pt x="0" y="0"/>
                </a:moveTo>
                <a:lnTo>
                  <a:pt x="4017584" y="19499"/>
                </a:lnTo>
                <a:cubicBezTo>
                  <a:pt x="4014442" y="607035"/>
                  <a:pt x="4054659" y="2791551"/>
                  <a:pt x="4042984" y="3557416"/>
                </a:cubicBezTo>
                <a:lnTo>
                  <a:pt x="1180430" y="3540092"/>
                </a:lnTo>
                <a:cubicBezTo>
                  <a:pt x="1184663" y="2894773"/>
                  <a:pt x="1161002" y="3037128"/>
                  <a:pt x="1165235" y="2391809"/>
                </a:cubicBezTo>
                <a:lnTo>
                  <a:pt x="12776" y="2376209"/>
                </a:lnTo>
                <a:cubicBezTo>
                  <a:pt x="11894" y="2037825"/>
                  <a:pt x="882" y="338384"/>
                  <a:pt x="0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Orca Internal</a:t>
            </a:r>
          </a:p>
        </p:txBody>
      </p:sp>
      <p:sp>
        <p:nvSpPr>
          <p:cNvPr id="4" name="矩形 3"/>
          <p:cNvSpPr/>
          <p:nvPr/>
        </p:nvSpPr>
        <p:spPr>
          <a:xfrm>
            <a:off x="5447928" y="2132856"/>
            <a:ext cx="46805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Orca JS Model Layer</a:t>
            </a:r>
            <a:endParaRPr kumimoji="1"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5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32"/>
    </mc:Choice>
    <mc:Fallback xmlns="">
      <p:transition xmlns:p14="http://schemas.microsoft.com/office/powerpoint/2010/main" spd="slow" advTm="556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Orca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架构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en-US" sz="3200" dirty="0" smtClean="0"/>
              <a:t>优点</a:t>
            </a:r>
            <a:endParaRPr kumimoji="1" lang="en-US" altLang="zh-CN" sz="3200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解放</a:t>
            </a:r>
            <a:r>
              <a:rPr kumimoji="1" lang="en-US" altLang="zh-CN" dirty="0" smtClean="0"/>
              <a:t>UI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>
                <a:latin typeface="+mn-ea"/>
              </a:rPr>
              <a:t>扩展灵</a:t>
            </a:r>
            <a:r>
              <a:rPr kumimoji="1" lang="zh-CN" altLang="en-US" dirty="0" smtClean="0">
                <a:latin typeface="+mn-ea"/>
              </a:rPr>
              <a:t>活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/>
              <a:t>更新方便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提高安全性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6" name="图片 5" descr="无标题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204864"/>
            <a:ext cx="6640848" cy="3748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94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85"/>
    </mc:Choice>
    <mc:Fallback xmlns="">
      <p:transition xmlns:p14="http://schemas.microsoft.com/office/powerpoint/2010/main" spd="slow" advTm="11508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项目经历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81024"/>
              </p:ext>
            </p:extLst>
          </p:nvPr>
        </p:nvGraphicFramePr>
        <p:xfrm>
          <a:off x="424922" y="1196752"/>
          <a:ext cx="11342156" cy="4664909"/>
        </p:xfrm>
        <a:graphic>
          <a:graphicData uri="http://schemas.openxmlformats.org/drawingml/2006/table">
            <a:tbl>
              <a:tblPr/>
              <a:tblGrid>
                <a:gridCol w="2934774"/>
                <a:gridCol w="4986805"/>
                <a:gridCol w="3420577"/>
              </a:tblGrid>
              <a:tr h="6992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18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至今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邮箱大师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err="1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iOS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客户端负责人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-2013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BABL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跨平台</a:t>
                      </a:r>
                      <a:r>
                        <a:rPr lang="en-US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开发套件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技术负责人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</a:t>
                      </a:r>
                      <a:r>
                        <a:rPr lang="zh-CN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zh-CN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-201</a:t>
                      </a:r>
                      <a:r>
                        <a:rPr lang="zh-CN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网易邮箱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Win8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技术难点攻关人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-2012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云音乐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PC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native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端开发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zh-CN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-2012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邮箱助手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客户端主力开发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9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2009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-2012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zh-CN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闪电邮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客户端主力开发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8"/>
    </mc:Choice>
    <mc:Fallback xmlns="">
      <p:transition xmlns:p14="http://schemas.microsoft.com/office/powerpoint/2010/main" spd="slow" advTm="95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Orca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CEF </a:t>
            </a:r>
            <a:r>
              <a:rPr lang="zh-CN" altLang="en-US" dirty="0" smtClean="0"/>
              <a:t>维护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en-US" sz="3200" dirty="0" smtClean="0"/>
              <a:t>难点</a:t>
            </a:r>
          </a:p>
          <a:p>
            <a:endParaRPr kumimoji="1" lang="en-US" altLang="en-US" sz="3200" dirty="0"/>
          </a:p>
          <a:p>
            <a:pPr lvl="1"/>
            <a:r>
              <a:rPr kumimoji="1" lang="zh-CN" altLang="en-US" dirty="0" smtClean="0"/>
              <a:t>代码量大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Chrominum</a:t>
            </a:r>
            <a:r>
              <a:rPr kumimoji="1" lang="en-US" altLang="zh-CN" dirty="0" smtClean="0"/>
              <a:t> + CEF)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en-US" dirty="0" smtClean="0">
                <a:latin typeface="+mn-ea"/>
              </a:rPr>
              <a:t>依赖链很长 ( </a:t>
            </a:r>
            <a:r>
              <a:rPr kumimoji="1" lang="en-US" altLang="en-US" dirty="0" err="1" smtClean="0">
                <a:latin typeface="+mn-ea"/>
              </a:rPr>
              <a:t>cef</a:t>
            </a:r>
            <a:r>
              <a:rPr kumimoji="1" lang="en-US" altLang="en-US" dirty="0" smtClean="0">
                <a:latin typeface="+mn-ea"/>
              </a:rPr>
              <a:t> </a:t>
            </a:r>
            <a:r>
              <a:rPr kumimoji="1" lang="en-US" altLang="en-US" dirty="0" smtClean="0">
                <a:latin typeface="+mn-ea"/>
                <a:sym typeface="Wingdings"/>
              </a:rPr>
              <a:t> chromium  </a:t>
            </a:r>
            <a:r>
              <a:rPr kumimoji="1" lang="en-US" altLang="en-US" dirty="0" err="1" smtClean="0">
                <a:latin typeface="+mn-ea"/>
                <a:sym typeface="Wingdings"/>
              </a:rPr>
              <a:t>webkit</a:t>
            </a:r>
            <a:r>
              <a:rPr kumimoji="1" lang="en-US" altLang="en-US" dirty="0">
                <a:latin typeface="+mn-ea"/>
                <a:sym typeface="Wingdings"/>
              </a:rPr>
              <a:t>）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上游分支的合并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7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33"/>
    </mc:Choice>
    <mc:Fallback xmlns="">
      <p:transition xmlns:p14="http://schemas.microsoft.com/office/powerpoint/2010/main" spd="slow" advTm="647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Orca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问题与思考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问题</a:t>
            </a:r>
            <a:endParaRPr kumimoji="1" lang="en-US" altLang="zh-CN" sz="3200" dirty="0" smtClean="0"/>
          </a:p>
          <a:p>
            <a:endParaRPr kumimoji="1" lang="en-US" altLang="en-US" sz="3200" dirty="0"/>
          </a:p>
          <a:p>
            <a:pPr lvl="1"/>
            <a:r>
              <a:rPr kumimoji="1" lang="zh-CN" altLang="en-US" dirty="0" smtClean="0">
                <a:latin typeface="+mn-ea"/>
              </a:rPr>
              <a:t>文件包大小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en-US" altLang="zh-CN" dirty="0" smtClean="0">
                <a:latin typeface="+mn-ea"/>
              </a:rPr>
              <a:t>JS </a:t>
            </a:r>
            <a:r>
              <a:rPr kumimoji="1" lang="en-US" altLang="zh-CN" dirty="0" smtClean="0">
                <a:latin typeface="+mn-ea"/>
                <a:sym typeface="Wingdings"/>
              </a:rPr>
              <a:t> Native</a:t>
            </a:r>
            <a:r>
              <a:rPr kumimoji="1" lang="en-US" altLang="zh-CN" dirty="0">
                <a:latin typeface="+mn-ea"/>
                <a:sym typeface="Wingdings"/>
              </a:rPr>
              <a:t> </a:t>
            </a:r>
            <a:r>
              <a:rPr kumimoji="1" lang="zh-CN" altLang="en-US" dirty="0" smtClean="0">
                <a:latin typeface="+mn-ea"/>
                <a:sym typeface="Wingdings"/>
              </a:rPr>
              <a:t>通信限制</a:t>
            </a:r>
            <a:endParaRPr kumimoji="1" lang="en-US" altLang="zh-CN" dirty="0" smtClean="0">
              <a:latin typeface="+mn-ea"/>
              <a:sym typeface="Wingdings"/>
            </a:endParaRPr>
          </a:p>
          <a:p>
            <a:pPr lvl="2"/>
            <a:r>
              <a:rPr kumimoji="1" lang="zh-CN" altLang="en-US" dirty="0" smtClean="0">
                <a:latin typeface="+mn-ea"/>
                <a:sym typeface="Wingdings"/>
              </a:rPr>
              <a:t>二进制数据</a:t>
            </a:r>
            <a:endParaRPr kumimoji="1" lang="en-US" altLang="zh-CN" dirty="0" smtClean="0">
              <a:latin typeface="+mn-ea"/>
              <a:sym typeface="Wingdings"/>
            </a:endParaRPr>
          </a:p>
          <a:p>
            <a:pPr lvl="2"/>
            <a:r>
              <a:rPr kumimoji="1" lang="en-US" altLang="en-US" dirty="0" smtClean="0">
                <a:latin typeface="+mn-ea"/>
                <a:sym typeface="Wingdings"/>
              </a:rPr>
              <a:t>后台传输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359696" y="2204864"/>
            <a:ext cx="100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3C54"/>
                </a:solidFill>
                <a:latin typeface="Calibri"/>
              </a:rPr>
              <a:t>5</a:t>
            </a:r>
            <a:r>
              <a:rPr kumimoji="1" lang="en-US" altLang="zh-CN" sz="2400" b="1" dirty="0" smtClean="0">
                <a:solidFill>
                  <a:srgbClr val="FF3C54"/>
                </a:solidFill>
                <a:latin typeface="+mn-lt"/>
              </a:rPr>
              <a:t>3.3M</a:t>
            </a:r>
            <a:endParaRPr kumimoji="1" lang="zh-CN" altLang="en-US" sz="2400" b="1" dirty="0">
              <a:solidFill>
                <a:srgbClr val="FF3C54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13"/>
    </mc:Choice>
    <mc:Fallback xmlns="">
      <p:transition xmlns:p14="http://schemas.microsoft.com/office/powerpoint/2010/main" spd="slow" advTm="871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Win8</a:t>
            </a:r>
            <a:r>
              <a:rPr lang="en-US" altLang="en-US" dirty="0" smtClean="0"/>
              <a:t>网易邮箱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lang="zh-CN" altLang="en-US" sz="3200" dirty="0" smtClean="0"/>
              <a:t>产品介绍 </a:t>
            </a:r>
            <a:endParaRPr kumimoji="1" lang="en-US" altLang="zh-CN" sz="3200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Metro Style APP 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Surface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>
                <a:latin typeface="+mn-ea"/>
              </a:rPr>
              <a:t> 商店第一批应用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主要工作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负责技术攻坚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26" name="组 25"/>
          <p:cNvGrpSpPr/>
          <p:nvPr/>
        </p:nvGrpSpPr>
        <p:grpSpPr>
          <a:xfrm>
            <a:off x="8472264" y="1785010"/>
            <a:ext cx="2232248" cy="2724110"/>
            <a:chOff x="8472264" y="1785010"/>
            <a:chExt cx="2232248" cy="2724110"/>
          </a:xfrm>
        </p:grpSpPr>
        <p:pic>
          <p:nvPicPr>
            <p:cNvPr id="13" name="图片 1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264" y="1785010"/>
              <a:ext cx="1905000" cy="1905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472264" y="3801234"/>
              <a:ext cx="223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dirty="0" smtClean="0">
                  <a:solidFill>
                    <a:srgbClr val="FF3C54"/>
                  </a:solidFill>
                </a:rPr>
                <a:t>Surface</a:t>
              </a:r>
              <a:endParaRPr kumimoji="1" lang="zh-CN" altLang="en-US" sz="4000" dirty="0">
                <a:solidFill>
                  <a:srgbClr val="FF3C54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550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37"/>
    </mc:Choice>
    <mc:Fallback xmlns="">
      <p:transition xmlns:p14="http://schemas.microsoft.com/office/powerpoint/2010/main" spd="slow" advTm="334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Win8</a:t>
            </a:r>
            <a:r>
              <a:rPr lang="en-US" altLang="en-US" dirty="0" smtClean="0"/>
              <a:t>网易邮箱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07568" y="1268760"/>
            <a:ext cx="7920880" cy="72008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HTML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+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JAVASCRIPT</a:t>
            </a:r>
            <a:endParaRPr kumimoji="1" lang="zh-CN" altLang="en-US" sz="2800" dirty="0"/>
          </a:p>
        </p:txBody>
      </p:sp>
      <p:sp>
        <p:nvSpPr>
          <p:cNvPr id="21" name="矩形 17"/>
          <p:cNvSpPr/>
          <p:nvPr/>
        </p:nvSpPr>
        <p:spPr>
          <a:xfrm>
            <a:off x="2207568" y="2132856"/>
            <a:ext cx="7946095" cy="3600400"/>
          </a:xfrm>
          <a:custGeom>
            <a:avLst/>
            <a:gdLst>
              <a:gd name="connsiteX0" fmla="*/ 0 w 3816424"/>
              <a:gd name="connsiteY0" fmla="*/ 0 h 2160240"/>
              <a:gd name="connsiteX1" fmla="*/ 3816424 w 3816424"/>
              <a:gd name="connsiteY1" fmla="*/ 0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16424"/>
              <a:gd name="connsiteY0" fmla="*/ 5800 h 2166040"/>
              <a:gd name="connsiteX1" fmla="*/ 207273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5800 h 2166040"/>
              <a:gd name="connsiteX1" fmla="*/ 203745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0 h 2160240"/>
              <a:gd name="connsiteX1" fmla="*/ 1861054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240575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58371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70131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9282 h 2169522"/>
              <a:gd name="connsiteX1" fmla="*/ 3089487 w 3816424"/>
              <a:gd name="connsiteY1" fmla="*/ 0 h 2169522"/>
              <a:gd name="connsiteX2" fmla="*/ 2023048 w 3816424"/>
              <a:gd name="connsiteY2" fmla="*/ 1055767 h 2169522"/>
              <a:gd name="connsiteX3" fmla="*/ 3813187 w 3816424"/>
              <a:gd name="connsiteY3" fmla="*/ 1061725 h 2169522"/>
              <a:gd name="connsiteX4" fmla="*/ 3816424 w 3816424"/>
              <a:gd name="connsiteY4" fmla="*/ 2169522 h 2169522"/>
              <a:gd name="connsiteX5" fmla="*/ 0 w 3816424"/>
              <a:gd name="connsiteY5" fmla="*/ 2169522 h 2169522"/>
              <a:gd name="connsiteX6" fmla="*/ 0 w 3816424"/>
              <a:gd name="connsiteY6" fmla="*/ 9282 h 2169522"/>
              <a:gd name="connsiteX0" fmla="*/ 0 w 3816424"/>
              <a:gd name="connsiteY0" fmla="*/ 9282 h 2169522"/>
              <a:gd name="connsiteX1" fmla="*/ 3089487 w 3816424"/>
              <a:gd name="connsiteY1" fmla="*/ 0 h 2169522"/>
              <a:gd name="connsiteX2" fmla="*/ 3097419 w 3816424"/>
              <a:gd name="connsiteY2" fmla="*/ 1055767 h 2169522"/>
              <a:gd name="connsiteX3" fmla="*/ 3813187 w 3816424"/>
              <a:gd name="connsiteY3" fmla="*/ 1061725 h 2169522"/>
              <a:gd name="connsiteX4" fmla="*/ 3816424 w 3816424"/>
              <a:gd name="connsiteY4" fmla="*/ 2169522 h 2169522"/>
              <a:gd name="connsiteX5" fmla="*/ 0 w 3816424"/>
              <a:gd name="connsiteY5" fmla="*/ 2169522 h 2169522"/>
              <a:gd name="connsiteX6" fmla="*/ 0 w 3816424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97419 w 3826131"/>
              <a:gd name="connsiteY2" fmla="*/ 105576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84475 w 3826131"/>
              <a:gd name="connsiteY2" fmla="*/ 168060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71531 w 3826131"/>
              <a:gd name="connsiteY2" fmla="*/ 171870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71531 w 3826131"/>
              <a:gd name="connsiteY2" fmla="*/ 1672987 h 2169522"/>
              <a:gd name="connsiteX3" fmla="*/ 3826131 w 3826131"/>
              <a:gd name="connsiteY3" fmla="*/ 170942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3826131"/>
              <a:gd name="connsiteY0" fmla="*/ 9282 h 2169522"/>
              <a:gd name="connsiteX1" fmla="*/ 3089487 w 3826131"/>
              <a:gd name="connsiteY1" fmla="*/ 0 h 2169522"/>
              <a:gd name="connsiteX2" fmla="*/ 3071531 w 3826131"/>
              <a:gd name="connsiteY2" fmla="*/ 1672987 h 2169522"/>
              <a:gd name="connsiteX3" fmla="*/ 3826131 w 3826131"/>
              <a:gd name="connsiteY3" fmla="*/ 1678945 h 2169522"/>
              <a:gd name="connsiteX4" fmla="*/ 3816424 w 3826131"/>
              <a:gd name="connsiteY4" fmla="*/ 2169522 h 2169522"/>
              <a:gd name="connsiteX5" fmla="*/ 0 w 3826131"/>
              <a:gd name="connsiteY5" fmla="*/ 2169522 h 2169522"/>
              <a:gd name="connsiteX6" fmla="*/ 0 w 3826131"/>
              <a:gd name="connsiteY6" fmla="*/ 9282 h 2169522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3071531 w 8098904"/>
              <a:gd name="connsiteY2" fmla="*/ 1663705 h 2160240"/>
              <a:gd name="connsiteX3" fmla="*/ 3826131 w 8098904"/>
              <a:gd name="connsiteY3" fmla="*/ 1669663 h 2160240"/>
              <a:gd name="connsiteX4" fmla="*/ 3816424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119863"/>
              <a:gd name="connsiteY0" fmla="*/ 0 h 2160240"/>
              <a:gd name="connsiteX1" fmla="*/ 8098904 w 8119863"/>
              <a:gd name="connsiteY1" fmla="*/ 5958 h 2160240"/>
              <a:gd name="connsiteX2" fmla="*/ 8119781 w 8119863"/>
              <a:gd name="connsiteY2" fmla="*/ 551185 h 2160240"/>
              <a:gd name="connsiteX3" fmla="*/ 3826131 w 8119863"/>
              <a:gd name="connsiteY3" fmla="*/ 1669663 h 2160240"/>
              <a:gd name="connsiteX4" fmla="*/ 3816424 w 8119863"/>
              <a:gd name="connsiteY4" fmla="*/ 2160240 h 2160240"/>
              <a:gd name="connsiteX5" fmla="*/ 0 w 8119863"/>
              <a:gd name="connsiteY5" fmla="*/ 2160240 h 2160240"/>
              <a:gd name="connsiteX6" fmla="*/ 0 w 8119863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551185 h 2160240"/>
              <a:gd name="connsiteX3" fmla="*/ 3826131 w 8098904"/>
              <a:gd name="connsiteY3" fmla="*/ 1669663 h 2160240"/>
              <a:gd name="connsiteX4" fmla="*/ 3816424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551185 h 2160240"/>
              <a:gd name="connsiteX3" fmla="*/ 3916741 w 8098904"/>
              <a:gd name="connsiteY3" fmla="*/ 625723 h 2160240"/>
              <a:gd name="connsiteX4" fmla="*/ 3816424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42625 h 2160240"/>
              <a:gd name="connsiteX3" fmla="*/ 3916741 w 8098904"/>
              <a:gd name="connsiteY3" fmla="*/ 625723 h 2160240"/>
              <a:gd name="connsiteX4" fmla="*/ 3816424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1 w 8098904"/>
              <a:gd name="connsiteY3" fmla="*/ 625723 h 2160240"/>
              <a:gd name="connsiteX4" fmla="*/ 3816424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2 w 8098904"/>
              <a:gd name="connsiteY3" fmla="*/ 701923 h 2160240"/>
              <a:gd name="connsiteX4" fmla="*/ 3816424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2 w 8098904"/>
              <a:gd name="connsiteY3" fmla="*/ 701923 h 2160240"/>
              <a:gd name="connsiteX4" fmla="*/ 3958810 w 8098904"/>
              <a:gd name="connsiteY4" fmla="*/ 213738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2 w 8098904"/>
              <a:gd name="connsiteY3" fmla="*/ 701923 h 2160240"/>
              <a:gd name="connsiteX4" fmla="*/ 3919978 w 8098904"/>
              <a:gd name="connsiteY4" fmla="*/ 212976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2 w 8098904"/>
              <a:gd name="connsiteY3" fmla="*/ 701923 h 2160240"/>
              <a:gd name="connsiteX4" fmla="*/ 3855257 w 8098904"/>
              <a:gd name="connsiteY4" fmla="*/ 216024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2 w 8098904"/>
              <a:gd name="connsiteY3" fmla="*/ 701923 h 2160240"/>
              <a:gd name="connsiteX4" fmla="*/ 3958811 w 8098904"/>
              <a:gd name="connsiteY4" fmla="*/ 215262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  <a:gd name="connsiteX0" fmla="*/ 0 w 8098904"/>
              <a:gd name="connsiteY0" fmla="*/ 0 h 2160240"/>
              <a:gd name="connsiteX1" fmla="*/ 8098904 w 8098904"/>
              <a:gd name="connsiteY1" fmla="*/ 5958 h 2160240"/>
              <a:gd name="connsiteX2" fmla="*/ 8093893 w 8098904"/>
              <a:gd name="connsiteY2" fmla="*/ 695965 h 2160240"/>
              <a:gd name="connsiteX3" fmla="*/ 3916742 w 8098904"/>
              <a:gd name="connsiteY3" fmla="*/ 701923 h 2160240"/>
              <a:gd name="connsiteX4" fmla="*/ 3907034 w 8098904"/>
              <a:gd name="connsiteY4" fmla="*/ 2152620 h 2160240"/>
              <a:gd name="connsiteX5" fmla="*/ 0 w 8098904"/>
              <a:gd name="connsiteY5" fmla="*/ 2160240 h 2160240"/>
              <a:gd name="connsiteX6" fmla="*/ 0 w 8098904"/>
              <a:gd name="connsiteY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98904" h="2160240">
                <a:moveTo>
                  <a:pt x="0" y="0"/>
                </a:moveTo>
                <a:lnTo>
                  <a:pt x="8098904" y="5958"/>
                </a:lnTo>
                <a:cubicBezTo>
                  <a:pt x="8097233" y="566160"/>
                  <a:pt x="8095564" y="135763"/>
                  <a:pt x="8093893" y="695965"/>
                </a:cubicBezTo>
                <a:lnTo>
                  <a:pt x="3916742" y="701923"/>
                </a:lnTo>
                <a:cubicBezTo>
                  <a:pt x="3917821" y="1177869"/>
                  <a:pt x="3905955" y="1676674"/>
                  <a:pt x="3907034" y="2152620"/>
                </a:cubicBezTo>
                <a:lnTo>
                  <a:pt x="0" y="2160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432000" bIns="46800" rtlCol="0" anchor="t" anchorCtr="0"/>
          <a:lstStyle/>
          <a:p>
            <a:pPr lvl="0"/>
            <a:r>
              <a:rPr kumimoji="1" lang="en-US" altLang="zh-CN" sz="2800" dirty="0" smtClean="0">
                <a:solidFill>
                  <a:prstClr val="white"/>
                </a:solidFill>
              </a:rPr>
              <a:t>             Metro</a:t>
            </a:r>
            <a:r>
              <a:rPr kumimoji="1" lang="zh-CN" altLang="en-US" sz="2800" dirty="0" smtClean="0">
                <a:solidFill>
                  <a:prstClr val="white"/>
                </a:solidFill>
              </a:rPr>
              <a:t> </a:t>
            </a:r>
            <a:r>
              <a:rPr kumimoji="1" lang="en-US" altLang="zh-CN" sz="2800" dirty="0" smtClean="0">
                <a:solidFill>
                  <a:prstClr val="white"/>
                </a:solidFill>
              </a:rPr>
              <a:t>Framework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40016" y="3429000"/>
            <a:ext cx="3888432" cy="23042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C++/CX Component</a:t>
            </a:r>
          </a:p>
        </p:txBody>
      </p:sp>
      <p:sp>
        <p:nvSpPr>
          <p:cNvPr id="3" name="上下箭头 2"/>
          <p:cNvSpPr/>
          <p:nvPr/>
        </p:nvSpPr>
        <p:spPr>
          <a:xfrm>
            <a:off x="7752184" y="1988840"/>
            <a:ext cx="576064" cy="1440160"/>
          </a:xfrm>
          <a:prstGeom prst="up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6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6"/>
    </mc:Choice>
    <mc:Fallback xmlns="">
      <p:transition xmlns:p14="http://schemas.microsoft.com/office/powerpoint/2010/main" spd="slow" advTm="8806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Win8</a:t>
            </a:r>
            <a:r>
              <a:rPr lang="en-US" altLang="en-US" dirty="0" smtClean="0"/>
              <a:t>网易邮箱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zh-CN" sz="3200" dirty="0" err="1" smtClean="0"/>
              <a:t>PPLTask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问题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991544" y="2780928"/>
            <a:ext cx="8100900" cy="1512168"/>
            <a:chOff x="1991544" y="2780928"/>
            <a:chExt cx="8100900" cy="1512168"/>
          </a:xfrm>
        </p:grpSpPr>
        <p:sp>
          <p:nvSpPr>
            <p:cNvPr id="3" name="矩形 2"/>
            <p:cNvSpPr/>
            <p:nvPr/>
          </p:nvSpPr>
          <p:spPr>
            <a:xfrm>
              <a:off x="1991544" y="2780928"/>
              <a:ext cx="180020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/>
                <a:t>Task</a:t>
              </a:r>
              <a:endParaRPr kumimoji="1"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691844" y="2780928"/>
              <a:ext cx="180020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/>
                <a:t>Run</a:t>
              </a:r>
              <a:endParaRPr kumimoji="1" lang="zh-CN" altLang="en-US" sz="2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392144" y="2780928"/>
              <a:ext cx="180020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/>
                <a:t>Call</a:t>
              </a:r>
              <a:r>
                <a:rPr kumimoji="1" lang="zh-CN" altLang="en-US" sz="2000" dirty="0" smtClean="0"/>
                <a:t> </a:t>
              </a:r>
              <a:r>
                <a:rPr kumimoji="1" lang="en-US" altLang="zh-CN" sz="2000" dirty="0" smtClean="0"/>
                <a:t>Callback</a:t>
              </a:r>
              <a:endParaRPr kumimoji="1" lang="zh-CN" altLang="en-US" sz="20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655840" y="3933056"/>
              <a:ext cx="1800200" cy="36004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/>
                <a:t>Run</a:t>
              </a:r>
              <a:endParaRPr kumimoji="1" lang="zh-CN" altLang="en-US" sz="2000" dirty="0"/>
            </a:p>
          </p:txBody>
        </p:sp>
        <p:cxnSp>
          <p:nvCxnSpPr>
            <p:cNvPr id="8" name="直线箭头连接符 7"/>
            <p:cNvCxnSpPr>
              <a:stCxn id="3" idx="3"/>
              <a:endCxn id="5" idx="1"/>
            </p:cNvCxnSpPr>
            <p:nvPr/>
          </p:nvCxnSpPr>
          <p:spPr>
            <a:xfrm>
              <a:off x="3791744" y="2960948"/>
              <a:ext cx="9001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5" idx="3"/>
              <a:endCxn id="6" idx="1"/>
            </p:cNvCxnSpPr>
            <p:nvPr/>
          </p:nvCxnSpPr>
          <p:spPr>
            <a:xfrm>
              <a:off x="6492044" y="2960948"/>
              <a:ext cx="9001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3" idx="2"/>
              <a:endCxn id="7" idx="1"/>
            </p:cNvCxnSpPr>
            <p:nvPr/>
          </p:nvCxnSpPr>
          <p:spPr>
            <a:xfrm rot="16200000" flipH="1">
              <a:off x="3287688" y="2744924"/>
              <a:ext cx="972108" cy="176419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7" idx="3"/>
              <a:endCxn id="6" idx="2"/>
            </p:cNvCxnSpPr>
            <p:nvPr/>
          </p:nvCxnSpPr>
          <p:spPr>
            <a:xfrm flipV="1">
              <a:off x="6456040" y="3140968"/>
              <a:ext cx="1836204" cy="97210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143672" y="371703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Context</a:t>
              </a:r>
              <a:endParaRPr kumimoji="1" lang="zh-CN" altLang="en-US" sz="18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629380" y="370774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Context</a:t>
              </a:r>
              <a:endParaRPr kumimoji="1" lang="zh-CN" altLang="en-US" sz="1800" dirty="0"/>
            </a:p>
          </p:txBody>
        </p:sp>
        <p:cxnSp>
          <p:nvCxnSpPr>
            <p:cNvPr id="14" name="直线箭头连接符 13"/>
            <p:cNvCxnSpPr/>
            <p:nvPr/>
          </p:nvCxnSpPr>
          <p:spPr>
            <a:xfrm>
              <a:off x="9192344" y="2996952"/>
              <a:ext cx="9001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32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"/>
    </mc:Choice>
    <mc:Fallback xmlns="">
      <p:transition xmlns:p14="http://schemas.microsoft.com/office/powerpoint/2010/main" spd="slow" advTm="16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Win8</a:t>
            </a:r>
            <a:r>
              <a:rPr lang="en-US" altLang="en-US" dirty="0" smtClean="0"/>
              <a:t>网易邮箱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zh-CN" sz="3200" dirty="0" err="1" smtClean="0"/>
              <a:t>PPLTask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问题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48748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Task</a:t>
            </a:r>
          </a:p>
        </p:txBody>
      </p:sp>
      <p:sp>
        <p:nvSpPr>
          <p:cNvPr id="5" name="矩形 4"/>
          <p:cNvSpPr/>
          <p:nvPr/>
        </p:nvSpPr>
        <p:spPr>
          <a:xfrm>
            <a:off x="3863752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Callback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312024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Context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55640" y="3933056"/>
            <a:ext cx="5616624" cy="36004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Run</a:t>
            </a:r>
            <a:endParaRPr kumimoji="1" lang="zh-CN" altLang="en-US" sz="2000" dirty="0"/>
          </a:p>
        </p:txBody>
      </p:sp>
      <p:cxnSp>
        <p:nvCxnSpPr>
          <p:cNvPr id="8" name="直线箭头连接符 7"/>
          <p:cNvCxnSpPr>
            <a:stCxn id="3" idx="3"/>
            <a:endCxn id="5" idx="1"/>
          </p:cNvCxnSpPr>
          <p:nvPr/>
        </p:nvCxnSpPr>
        <p:spPr>
          <a:xfrm>
            <a:off x="3287688" y="2456892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5663952" y="2456892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2"/>
            <a:endCxn id="7" idx="1"/>
          </p:cNvCxnSpPr>
          <p:nvPr/>
        </p:nvCxnSpPr>
        <p:spPr>
          <a:xfrm rot="16200000" flipH="1">
            <a:off x="1883532" y="3140968"/>
            <a:ext cx="1476164" cy="468052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8472264" y="1844824"/>
            <a:ext cx="0" cy="2952328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40836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Callback</a:t>
            </a:r>
            <a:endParaRPr kumimoji="1" lang="zh-CN" altLang="en-US" sz="2000" dirty="0"/>
          </a:p>
        </p:txBody>
      </p:sp>
      <p:cxnSp>
        <p:nvCxnSpPr>
          <p:cNvPr id="57" name="肘形连接符 56"/>
          <p:cNvCxnSpPr>
            <a:stCxn id="7" idx="3"/>
            <a:endCxn id="54" idx="1"/>
          </p:cNvCxnSpPr>
          <p:nvPr/>
        </p:nvCxnSpPr>
        <p:spPr>
          <a:xfrm flipV="1">
            <a:off x="8472264" y="2456892"/>
            <a:ext cx="936104" cy="1656184"/>
          </a:xfrm>
          <a:prstGeom prst="bentConnector3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544272" y="3212976"/>
            <a:ext cx="98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/>
              <a:t>Context</a:t>
            </a:r>
            <a:endParaRPr kumimoji="1" lang="zh-CN" altLang="en-US" sz="1800" dirty="0"/>
          </a:p>
        </p:txBody>
      </p:sp>
      <p:cxnSp>
        <p:nvCxnSpPr>
          <p:cNvPr id="59" name="直线箭头连接符 58"/>
          <p:cNvCxnSpPr/>
          <p:nvPr/>
        </p:nvCxnSpPr>
        <p:spPr>
          <a:xfrm>
            <a:off x="11208568" y="249289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1"/>
    </mc:Choice>
    <mc:Fallback xmlns="">
      <p:transition xmlns:p14="http://schemas.microsoft.com/office/powerpoint/2010/main" spd="slow" advTm="304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Win8</a:t>
            </a:r>
            <a:r>
              <a:rPr lang="en-US" altLang="en-US" dirty="0" smtClean="0"/>
              <a:t>网易邮箱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zh-CN" sz="3200" dirty="0" err="1" smtClean="0"/>
              <a:t>PPLTask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问题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84752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Task</a:t>
            </a:r>
          </a:p>
        </p:txBody>
      </p:sp>
      <p:sp>
        <p:nvSpPr>
          <p:cNvPr id="5" name="矩形 4"/>
          <p:cNvSpPr/>
          <p:nvPr/>
        </p:nvSpPr>
        <p:spPr>
          <a:xfrm>
            <a:off x="454782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Callback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24812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Callback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071664" y="3933056"/>
            <a:ext cx="864096" cy="36004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Run</a:t>
            </a:r>
            <a:endParaRPr kumimoji="1" lang="zh-CN" altLang="en-US" sz="2000" dirty="0"/>
          </a:p>
        </p:txBody>
      </p:sp>
      <p:cxnSp>
        <p:nvCxnSpPr>
          <p:cNvPr id="8" name="直线箭头连接符 7"/>
          <p:cNvCxnSpPr>
            <a:stCxn id="3" idx="3"/>
            <a:endCxn id="5" idx="1"/>
          </p:cNvCxnSpPr>
          <p:nvPr/>
        </p:nvCxnSpPr>
        <p:spPr>
          <a:xfrm>
            <a:off x="3647728" y="2456892"/>
            <a:ext cx="9001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6348028" y="2456892"/>
            <a:ext cx="9001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2"/>
            <a:endCxn id="7" idx="1"/>
          </p:cNvCxnSpPr>
          <p:nvPr/>
        </p:nvCxnSpPr>
        <p:spPr>
          <a:xfrm rot="16200000" flipH="1">
            <a:off x="2171564" y="3212976"/>
            <a:ext cx="1476164" cy="32403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3"/>
          </p:cNvCxnSpPr>
          <p:nvPr/>
        </p:nvCxnSpPr>
        <p:spPr>
          <a:xfrm>
            <a:off x="9048328" y="245689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935760" y="1844824"/>
            <a:ext cx="0" cy="2952328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71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81"/>
    </mc:Choice>
    <mc:Fallback xmlns="">
      <p:transition xmlns:p14="http://schemas.microsoft.com/office/powerpoint/2010/main" spd="slow" advTm="308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Win8</a:t>
            </a:r>
            <a:r>
              <a:rPr lang="en-US" altLang="en-US" dirty="0" smtClean="0"/>
              <a:t>网易邮箱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 smtClean="0"/>
              <a:t>PPLTask</a:t>
            </a:r>
            <a:r>
              <a:rPr kumimoji="1" lang="en-US" altLang="zh-CN" sz="3200" dirty="0" smtClean="0"/>
              <a:t> </a:t>
            </a:r>
            <a:r>
              <a:rPr kumimoji="1" lang="zh-CN" altLang="en-US" sz="3200" dirty="0" smtClean="0"/>
              <a:t>问题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0" indent="0">
              <a:buNone/>
            </a:pP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84752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Task</a:t>
            </a:r>
          </a:p>
        </p:txBody>
      </p:sp>
      <p:sp>
        <p:nvSpPr>
          <p:cNvPr id="5" name="矩形 4"/>
          <p:cNvSpPr/>
          <p:nvPr/>
        </p:nvSpPr>
        <p:spPr>
          <a:xfrm>
            <a:off x="454782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Callback</a:t>
            </a:r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248128" y="2276872"/>
            <a:ext cx="180020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Set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Context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071664" y="3933056"/>
            <a:ext cx="3672408" cy="36004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Run</a:t>
            </a:r>
            <a:endParaRPr kumimoji="1" lang="zh-CN" altLang="en-US" sz="2000" dirty="0"/>
          </a:p>
        </p:txBody>
      </p:sp>
      <p:cxnSp>
        <p:nvCxnSpPr>
          <p:cNvPr id="8" name="直线箭头连接符 7"/>
          <p:cNvCxnSpPr>
            <a:stCxn id="3" idx="3"/>
            <a:endCxn id="5" idx="1"/>
          </p:cNvCxnSpPr>
          <p:nvPr/>
        </p:nvCxnSpPr>
        <p:spPr>
          <a:xfrm>
            <a:off x="3647728" y="2456892"/>
            <a:ext cx="9001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6348028" y="2456892"/>
            <a:ext cx="9001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2"/>
            <a:endCxn id="7" idx="1"/>
          </p:cNvCxnSpPr>
          <p:nvPr/>
        </p:nvCxnSpPr>
        <p:spPr>
          <a:xfrm rot="16200000" flipH="1">
            <a:off x="2171564" y="3212976"/>
            <a:ext cx="1476164" cy="32403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7" idx="3"/>
            <a:endCxn id="16" idx="1"/>
          </p:cNvCxnSpPr>
          <p:nvPr/>
        </p:nvCxnSpPr>
        <p:spPr>
          <a:xfrm>
            <a:off x="6744072" y="411307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6744072" y="1772816"/>
            <a:ext cx="0" cy="2952328"/>
          </a:xfrm>
          <a:prstGeom prst="line">
            <a:avLst/>
          </a:prstGeom>
          <a:ln w="38100"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20136" y="3933056"/>
            <a:ext cx="1800200" cy="36004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Callback</a:t>
            </a:r>
            <a:endParaRPr kumimoji="1" lang="zh-CN" altLang="en-US" sz="2000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9120336" y="4149080"/>
            <a:ext cx="9001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乘 13"/>
          <p:cNvSpPr/>
          <p:nvPr/>
        </p:nvSpPr>
        <p:spPr>
          <a:xfrm>
            <a:off x="10416480" y="3717032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9048328" y="2420888"/>
            <a:ext cx="9001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712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10"/>
    </mc:Choice>
    <mc:Fallback xmlns="">
      <p:transition xmlns:p14="http://schemas.microsoft.com/office/powerpoint/2010/main" spd="slow" advTm="7051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套件介绍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+mn-ea"/>
              </a:rPr>
              <a:t>Be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Another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smtClean="0">
                <a:latin typeface="+mn-ea"/>
              </a:rPr>
              <a:t>Base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 err="1" smtClean="0">
                <a:latin typeface="+mn-ea"/>
              </a:rPr>
              <a:t>Libarary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/>
              <a:t>跨平台开发套件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基于 </a:t>
            </a:r>
            <a:r>
              <a:rPr kumimoji="1" lang="en-US" altLang="zh-CN" dirty="0" smtClean="0">
                <a:latin typeface="+mn-ea"/>
              </a:rPr>
              <a:t>C++11</a:t>
            </a:r>
            <a:r>
              <a:rPr kumimoji="1" lang="zh-CN" altLang="en-US" dirty="0" smtClean="0">
                <a:latin typeface="+mn-ea"/>
              </a:rPr>
              <a:t> 与 </a:t>
            </a:r>
            <a:r>
              <a:rPr kumimoji="1" lang="en-US" altLang="zh-CN" dirty="0" smtClean="0">
                <a:latin typeface="+mn-ea"/>
              </a:rPr>
              <a:t>Boost</a:t>
            </a:r>
            <a:r>
              <a:rPr kumimoji="1" lang="zh-CN" altLang="en-US" dirty="0" smtClean="0">
                <a:latin typeface="+mn-ea"/>
              </a:rPr>
              <a:t> 搭建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r>
              <a:rPr kumimoji="1" lang="zh-CN" altLang="en-US" smtClean="0">
                <a:latin typeface="+mn-ea"/>
              </a:rPr>
              <a:t>主要工作</a:t>
            </a:r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负责框架搭建与开发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2" name="图片 1" descr="9dd24638576ab8ae555601498077f5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060848"/>
            <a:ext cx="2232248" cy="2232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58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6"/>
    </mc:Choice>
    <mc:Fallback xmlns="">
      <p:transition xmlns:p14="http://schemas.microsoft.com/office/powerpoint/2010/main" spd="slow" advTm="2616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endParaRPr kumimoji="1" lang="en-US" altLang="zh-CN" sz="3200" dirty="0"/>
          </a:p>
          <a:p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 smtClean="0"/>
              <a:t>内容</a:t>
            </a:r>
            <a:endParaRPr kumimoji="1" lang="en-US" altLang="zh-CN" sz="3200" dirty="0" smtClean="0"/>
          </a:p>
          <a:p>
            <a:pPr lvl="1"/>
            <a:r>
              <a:rPr kumimoji="1" lang="zh-CN" altLang="en-US" dirty="0" smtClean="0"/>
              <a:t>基本组件（</a:t>
            </a:r>
            <a:r>
              <a:rPr kumimoji="1" lang="en-US" altLang="zh-CN" dirty="0" smtClean="0"/>
              <a:t>Bit Field, Singleton,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Lazy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Instance,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etc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线程相关组件（</a:t>
            </a:r>
            <a:r>
              <a:rPr kumimoji="1" lang="en-US" altLang="zh-CN" dirty="0" smtClean="0"/>
              <a:t>Thread, Synchronized, </a:t>
            </a:r>
            <a:r>
              <a:rPr kumimoji="1" lang="en-US" altLang="zh-CN" dirty="0" err="1" smtClean="0"/>
              <a:t>MessageLoop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ThreadLocal</a:t>
            </a:r>
            <a:r>
              <a:rPr kumimoji="1" lang="en-US" altLang="zh-CN" dirty="0" smtClean="0"/>
              <a:t>, Timer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字符串相关处理</a:t>
            </a:r>
            <a:r>
              <a:rPr kumimoji="1" lang="en-US" altLang="zh-CN" dirty="0" smtClean="0"/>
              <a:t>（</a:t>
            </a:r>
            <a:r>
              <a:rPr kumimoji="1" lang="en-US" altLang="en-US" dirty="0" smtClean="0"/>
              <a:t>基本操作，</a:t>
            </a:r>
            <a:r>
              <a:rPr kumimoji="1" lang="zh-CN" altLang="en-US" dirty="0" smtClean="0"/>
              <a:t>数字转化，编码转化</a:t>
            </a:r>
            <a:r>
              <a:rPr kumimoji="1" lang="en-US" altLang="zh-CN" dirty="0" smtClean="0"/>
              <a:t>）</a:t>
            </a:r>
            <a:endParaRPr kumimoji="1" lang="en-US" altLang="zh-CN" dirty="0"/>
          </a:p>
          <a:p>
            <a:pPr lvl="1"/>
            <a:r>
              <a:rPr kumimoji="1" lang="en-US" altLang="en-US" dirty="0" smtClean="0"/>
              <a:t>常用数据类型</a:t>
            </a:r>
            <a:r>
              <a:rPr kumimoji="1" lang="zh-CN" altLang="en-US" dirty="0" smtClean="0"/>
              <a:t>支持</a:t>
            </a:r>
            <a:r>
              <a:rPr kumimoji="1" lang="en-US" altLang="en-US" dirty="0" smtClean="0"/>
              <a:t>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XML</a:t>
            </a:r>
            <a:r>
              <a:rPr kumimoji="1" lang="en-US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调试支持（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数据库支持（</a:t>
            </a:r>
            <a:r>
              <a:rPr kumimoji="1" lang="en-US" altLang="zh-CN" dirty="0" err="1" smtClean="0"/>
              <a:t>sqlite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网络（同步异步支持、</a:t>
            </a:r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、自定义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（基本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抽象、</a:t>
            </a:r>
            <a:r>
              <a:rPr kumimoji="1" lang="en-US" altLang="zh-CN" dirty="0" smtClean="0"/>
              <a:t>Handy </a:t>
            </a:r>
            <a:r>
              <a:rPr kumimoji="1" lang="en-US" altLang="zh-CN" dirty="0" err="1" smtClean="0"/>
              <a:t>BufferIO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Texture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Transparent Click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25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"/>
    </mc:Choice>
    <mc:Fallback xmlns="">
      <p:transition xmlns:p14="http://schemas.microsoft.com/office/powerpoint/2010/main" spd="slow" advTm="62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邮箱大师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>
            <a:normAutofit/>
          </a:bodyPr>
          <a:lstStyle/>
          <a:p>
            <a:r>
              <a:rPr kumimoji="1" lang="en-US" altLang="en-US" sz="3200" dirty="0" smtClean="0"/>
              <a:t>产品介绍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lang="zh-CN" altLang="en-US" dirty="0"/>
              <a:t>支持所有邮</a:t>
            </a:r>
            <a:r>
              <a:rPr lang="zh-CN" altLang="en-US" dirty="0" smtClean="0"/>
              <a:t>箱的通用邮件客户端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用户数：</a:t>
            </a:r>
            <a:r>
              <a:rPr kumimoji="1" lang="zh-CN" altLang="zh-CN" dirty="0" smtClean="0">
                <a:latin typeface="+mn-ea"/>
              </a:rPr>
              <a:t>2</a:t>
            </a:r>
            <a:r>
              <a:rPr kumimoji="1" lang="en-US" altLang="zh-CN" dirty="0" smtClean="0">
                <a:latin typeface="+mn-ea"/>
              </a:rPr>
              <a:t>000w+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工作内容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负责</a:t>
            </a:r>
            <a:r>
              <a:rPr kumimoji="1" lang="en-US" altLang="zh-CN" dirty="0" err="1" smtClean="0">
                <a:latin typeface="+mn-ea"/>
              </a:rPr>
              <a:t>iOS</a:t>
            </a:r>
            <a:r>
              <a:rPr kumimoji="1" lang="zh-CN" altLang="en-US" dirty="0" smtClean="0">
                <a:latin typeface="+mn-ea"/>
              </a:rPr>
              <a:t>客户端框架搭建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负责项目进度管理等协调工作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7808664" y="2132856"/>
            <a:ext cx="2463800" cy="3479800"/>
            <a:chOff x="5905500" y="1841500"/>
            <a:chExt cx="2463800" cy="3479800"/>
          </a:xfrm>
        </p:grpSpPr>
        <p:pic>
          <p:nvPicPr>
            <p:cNvPr id="3" name="图片 2" descr="aboutLogoMaster@2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0" y="1841500"/>
              <a:ext cx="2463800" cy="3479800"/>
            </a:xfrm>
            <a:prstGeom prst="rect">
              <a:avLst/>
            </a:prstGeom>
          </p:spPr>
        </p:pic>
        <p:sp useBgFill="1">
          <p:nvSpPr>
            <p:cNvPr id="7" name="矩形 6"/>
            <p:cNvSpPr/>
            <p:nvPr/>
          </p:nvSpPr>
          <p:spPr>
            <a:xfrm>
              <a:off x="5951984" y="4653136"/>
              <a:ext cx="2376264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40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4"/>
    </mc:Choice>
    <mc:Fallback xmlns="">
      <p:transition xmlns:p14="http://schemas.microsoft.com/office/powerpoint/2010/main" spd="slow" advTm="2919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endParaRPr kumimoji="1" lang="en-US" altLang="zh-CN" sz="3200" dirty="0"/>
          </a:p>
          <a:p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 smtClean="0"/>
              <a:t>异步调度</a:t>
            </a:r>
            <a:endParaRPr kumimoji="1" lang="en-US" altLang="zh-CN" sz="3200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C++11</a:t>
            </a:r>
          </a:p>
          <a:p>
            <a:pPr lvl="2"/>
            <a:r>
              <a:rPr kumimoji="1" lang="en-US" altLang="zh-CN" dirty="0" err="1" smtClean="0"/>
              <a:t>std</a:t>
            </a:r>
            <a:r>
              <a:rPr kumimoji="1" lang="en-US" altLang="zh-CN" dirty="0" smtClean="0"/>
              <a:t>::</a:t>
            </a:r>
            <a:r>
              <a:rPr kumimoji="1" lang="en-US" altLang="zh-CN" dirty="0" err="1" smtClean="0"/>
              <a:t>async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std</a:t>
            </a:r>
            <a:r>
              <a:rPr kumimoji="1" lang="en-US" altLang="zh-CN" dirty="0" smtClean="0"/>
              <a:t>::future</a:t>
            </a:r>
          </a:p>
          <a:p>
            <a:pPr lvl="2"/>
            <a:r>
              <a:rPr kumimoji="1" lang="zh-CN" altLang="en-US" dirty="0" smtClean="0"/>
              <a:t>初级版的</a:t>
            </a:r>
            <a:r>
              <a:rPr kumimoji="1" lang="en-US" altLang="zh-CN" dirty="0" smtClean="0"/>
              <a:t>Promise/A</a:t>
            </a:r>
            <a:r>
              <a:rPr kumimoji="1" lang="zh-CN" altLang="en-US" dirty="0" smtClean="0"/>
              <a:t>模型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MessageLoop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err="1" smtClean="0"/>
              <a:t>MessageBump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UI</a:t>
            </a:r>
          </a:p>
          <a:p>
            <a:pPr lvl="2"/>
            <a:r>
              <a:rPr kumimoji="1" lang="en-US" altLang="zh-CN" dirty="0" smtClean="0"/>
              <a:t>Net – boost::</a:t>
            </a:r>
            <a:r>
              <a:rPr kumimoji="1" lang="en-US" altLang="zh-CN" dirty="0" err="1" smtClean="0"/>
              <a:t>asio</a:t>
            </a:r>
            <a:endParaRPr kumimoji="1"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63"/>
    </mc:Choice>
    <mc:Fallback xmlns="">
      <p:transition xmlns:p14="http://schemas.microsoft.com/office/powerpoint/2010/main" spd="slow" advTm="667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Texture</a:t>
            </a:r>
            <a:endParaRPr kumimoji="1" lang="en-US" altLang="zh-CN" sz="3200" dirty="0"/>
          </a:p>
          <a:p>
            <a:endParaRPr kumimoji="1" lang="en-US" altLang="zh-CN" sz="3200" dirty="0" smtClean="0"/>
          </a:p>
          <a:p>
            <a:pPr lvl="1"/>
            <a:r>
              <a:rPr kumimoji="1" lang="zh-CN" altLang="en-US" dirty="0" smtClean="0"/>
              <a:t>平铺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拉伸</a:t>
            </a:r>
            <a:endParaRPr kumimoji="1"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3" name="组 2"/>
          <p:cNvGrpSpPr/>
          <p:nvPr/>
        </p:nvGrpSpPr>
        <p:grpSpPr>
          <a:xfrm>
            <a:off x="1199456" y="2996952"/>
            <a:ext cx="8239125" cy="753105"/>
            <a:chOff x="1199456" y="3225170"/>
            <a:chExt cx="8239125" cy="753105"/>
          </a:xfrm>
        </p:grpSpPr>
        <p:pic>
          <p:nvPicPr>
            <p:cNvPr id="8" name="Picture 2"/>
            <p:cNvPicPr>
              <a:picLocks noGrp="1" noChangeAspect="1" noChangeArrowheads="1"/>
            </p:cNvPicPr>
            <p:nvPr>
              <p:ph sz="quarter" idx="4294967295"/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371531" y="3440113"/>
              <a:ext cx="3067050" cy="361950"/>
            </a:xfrm>
            <a:prstGeom prst="rect">
              <a:avLst/>
            </a:prstGeom>
            <a:noFill/>
            <a:ln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Grp="1" noChangeAspect="1" noChangeArrowheads="1"/>
            </p:cNvPicPr>
            <p:nvPr>
              <p:ph sz="quarter" idx="4294967295"/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99456" y="3429000"/>
              <a:ext cx="3057525" cy="371475"/>
            </a:xfrm>
            <a:prstGeom prst="rect">
              <a:avLst/>
            </a:prstGeom>
            <a:noFill/>
            <a:ln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494" y="3440113"/>
              <a:ext cx="382587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367808" y="3225170"/>
              <a:ext cx="59531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 smtClean="0">
                  <a:latin typeface="+mj-lt"/>
                </a:rPr>
                <a:t>+</a:t>
              </a:r>
              <a:endParaRPr lang="zh-CN" altLang="en-US" sz="4000" dirty="0">
                <a:latin typeface="+mj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458719" y="3276600"/>
              <a:ext cx="81121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 smtClean="0">
                  <a:solidFill>
                    <a:srgbClr val="000000"/>
                  </a:solidFill>
                </a:rPr>
                <a:t>=&gt;</a:t>
              </a:r>
              <a:endParaRPr lang="zh-CN" altLang="en-US" sz="4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199456" y="3972039"/>
            <a:ext cx="8232576" cy="753105"/>
            <a:chOff x="1199456" y="3972039"/>
            <a:chExt cx="8232576" cy="753105"/>
          </a:xfrm>
        </p:grpSpPr>
        <p:graphicFrame>
          <p:nvGraphicFramePr>
            <p:cNvPr id="14" name="Object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9031874"/>
                </p:ext>
              </p:extLst>
            </p:nvPr>
          </p:nvGraphicFramePr>
          <p:xfrm>
            <a:off x="6384032" y="4221088"/>
            <a:ext cx="30480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r:id="rId8" imgW="3048317" imgH="362267" progId="Paint.Picture">
                    <p:embed/>
                  </p:oleObj>
                </mc:Choice>
                <mc:Fallback>
                  <p:oleObj r:id="rId8" imgW="3048317" imgH="362267" progId="Paint.Picture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4032" y="4221088"/>
                          <a:ext cx="30480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Picture 5"/>
            <p:cNvPicPr>
              <a:picLocks noGrp="1" noChangeAspect="1" noChangeArrowheads="1"/>
            </p:cNvPicPr>
            <p:nvPr>
              <p:ph sz="quarter" idx="4294967295"/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99456" y="4175869"/>
              <a:ext cx="3057525" cy="371475"/>
            </a:xfrm>
            <a:prstGeom prst="rect">
              <a:avLst/>
            </a:prstGeom>
            <a:noFill/>
            <a:ln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8494" y="4186982"/>
              <a:ext cx="382587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367808" y="3972039"/>
              <a:ext cx="59531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 smtClean="0">
                  <a:latin typeface="+mj-lt"/>
                </a:rPr>
                <a:t>+</a:t>
              </a:r>
              <a:endParaRPr lang="zh-CN" altLang="en-US" sz="4000" dirty="0">
                <a:latin typeface="+mj-lt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458719" y="4023469"/>
              <a:ext cx="811212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000" dirty="0" smtClean="0">
                  <a:solidFill>
                    <a:srgbClr val="000000"/>
                  </a:solidFill>
                </a:rPr>
                <a:t>=&gt;</a:t>
              </a:r>
              <a:endParaRPr lang="zh-CN" altLang="en-US" sz="4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032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58"/>
    </mc:Choice>
    <mc:Fallback xmlns="">
      <p:transition xmlns:p14="http://schemas.microsoft.com/office/powerpoint/2010/main" spd="slow" advTm="3015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Texture</a:t>
            </a:r>
            <a:endParaRPr kumimoji="1" lang="en-US" altLang="zh-CN" sz="3200" dirty="0"/>
          </a:p>
          <a:p>
            <a:endParaRPr kumimoji="1" lang="en-US" altLang="zh-CN" sz="3200" dirty="0" smtClean="0"/>
          </a:p>
          <a:p>
            <a:pPr lvl="1"/>
            <a:r>
              <a:rPr kumimoji="1" lang="en-US" altLang="zh-CN" dirty="0" smtClean="0"/>
              <a:t>.9.png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19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r="-13"/>
          <a:stretch>
            <a:fillRect/>
          </a:stretch>
        </p:blipFill>
        <p:spPr>
          <a:xfrm>
            <a:off x="4367213" y="1989138"/>
            <a:ext cx="6432550" cy="360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66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8"/>
    </mc:Choice>
    <mc:Fallback xmlns="">
      <p:transition xmlns:p14="http://schemas.microsoft.com/office/powerpoint/2010/main" spd="slow" advTm="1537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Texture</a:t>
            </a:r>
            <a:endParaRPr kumimoji="1" lang="en-US" altLang="zh-CN" sz="3200" dirty="0"/>
          </a:p>
          <a:p>
            <a:endParaRPr kumimoji="1" lang="en-US" altLang="zh-CN" sz="3200" dirty="0" smtClean="0"/>
          </a:p>
          <a:p>
            <a:pPr lvl="1"/>
            <a:r>
              <a:rPr kumimoji="1" lang="zh-CN" altLang="en-US" dirty="0" smtClean="0"/>
              <a:t>纹理</a:t>
            </a:r>
            <a:r>
              <a:rPr kumimoji="1" lang="en-US" altLang="zh-CN" dirty="0" smtClean="0"/>
              <a:t>（Texture）</a:t>
            </a:r>
            <a:r>
              <a:rPr kumimoji="1" lang="zh-CN" altLang="en-US" dirty="0" smtClean="0"/>
              <a:t>不仅仅是图片资源，还包含了它们的渲染方式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图片格式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jpg)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扩展策略</a:t>
            </a:r>
            <a:r>
              <a:rPr kumimoji="1" lang="en-US" altLang="zh-CN" dirty="0"/>
              <a:t> (</a:t>
            </a:r>
            <a:r>
              <a:rPr kumimoji="1" lang="zh-CN" altLang="en-US" dirty="0"/>
              <a:t>平铺</a:t>
            </a:r>
            <a:r>
              <a:rPr kumimoji="1" lang="en-US" altLang="zh-CN" dirty="0"/>
              <a:t> </a:t>
            </a:r>
            <a:r>
              <a:rPr kumimoji="1" lang="zh-CN" altLang="en-US" dirty="0"/>
              <a:t>拉伸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框架结构 </a:t>
            </a:r>
            <a:r>
              <a:rPr kumimoji="1" lang="en-US" altLang="zh-CN" dirty="0"/>
              <a:t>(.9</a:t>
            </a:r>
            <a:r>
              <a:rPr kumimoji="1" lang="zh-CN" altLang="en-US" dirty="0"/>
              <a:t>格式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遮罩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16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8"/>
    </mc:Choice>
    <mc:Fallback xmlns="">
      <p:transition xmlns:p14="http://schemas.microsoft.com/office/powerpoint/2010/main" spd="slow" advTm="2435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 smtClean="0"/>
              <a:t>Texture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4" y="1772816"/>
            <a:ext cx="3059503" cy="324036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图片 14" descr="chip_20150304112715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844824"/>
            <a:ext cx="5900656" cy="4248472"/>
          </a:xfrm>
          <a:prstGeom prst="rect">
            <a:avLst/>
          </a:prstGeom>
        </p:spPr>
      </p:pic>
      <p:pic>
        <p:nvPicPr>
          <p:cNvPr id="16" name="图片 15" descr="chip_20150304114350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013176"/>
            <a:ext cx="3289300" cy="139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3"/>
    </mc:Choice>
    <mc:Fallback xmlns="">
      <p:transition xmlns:p14="http://schemas.microsoft.com/office/powerpoint/2010/main" spd="slow" advTm="612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个人成长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进步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架构能力得到了一些提升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查错能力继续进步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项目管理上有了一些经验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感悟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开发</a:t>
            </a:r>
            <a:r>
              <a:rPr kumimoji="1" lang="zh-CN" altLang="en-US" dirty="0" smtClean="0"/>
              <a:t>质量和开发速度都很重要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可测性应作为产品开发的需求之一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计划赶不上变化时一定要将变化隔离起来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0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5"/>
    </mc:Choice>
    <mc:Fallback xmlns="">
      <p:transition xmlns:p14="http://schemas.microsoft.com/office/powerpoint/2010/main" spd="slow" advTm="62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个人发展计划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个人发展计划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继续负责邮箱大师</a:t>
            </a:r>
            <a:r>
              <a:rPr lang="en-US" altLang="zh-CN" dirty="0" err="1" smtClean="0">
                <a:latin typeface="+mn-ea"/>
              </a:rPr>
              <a:t>iOS</a:t>
            </a:r>
            <a:r>
              <a:rPr lang="zh-CN" altLang="en-US" dirty="0" smtClean="0">
                <a:latin typeface="+mn-ea"/>
              </a:rPr>
              <a:t>端的开发工作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夯实基础，拓展视野，完善自己的知识体系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多</a:t>
            </a:r>
            <a:r>
              <a:rPr lang="en-US" altLang="en-US" dirty="0" smtClean="0">
                <a:latin typeface="+mn-ea"/>
              </a:rPr>
              <a:t>锻炼</a:t>
            </a:r>
            <a:r>
              <a:rPr lang="zh-CN" altLang="en-US" dirty="0" smtClean="0">
                <a:latin typeface="+mn-ea"/>
              </a:rPr>
              <a:t>，勤打磨，保证邮箱大师</a:t>
            </a:r>
            <a:r>
              <a:rPr lang="en-US" altLang="zh-CN" dirty="0" err="1" smtClean="0">
                <a:latin typeface="+mn-ea"/>
              </a:rPr>
              <a:t>iOS</a:t>
            </a:r>
            <a:r>
              <a:rPr lang="zh-CN" altLang="en-US" dirty="0" smtClean="0">
                <a:latin typeface="+mn-ea"/>
              </a:rPr>
              <a:t>端健康成长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多沉淀，积极撰写文章，加强自己贡献开源代码的力度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8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0"/>
    </mc:Choice>
    <mc:Fallback xmlns="">
      <p:transition xmlns:p14="http://schemas.microsoft.com/office/powerpoint/2010/main" spd="slow" advTm="119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altLang="zh-CN" sz="6000" dirty="0" smtClean="0">
              <a:latin typeface="+mn-ea"/>
            </a:endParaRPr>
          </a:p>
          <a:p>
            <a:pPr marL="457200" lvl="1" indent="0" algn="ctr">
              <a:buNone/>
            </a:pPr>
            <a:endParaRPr lang="en-US" altLang="zh-CN" sz="6000" dirty="0">
              <a:latin typeface="+mn-ea"/>
            </a:endParaRPr>
          </a:p>
          <a:p>
            <a:pPr marL="457200" lvl="1" indent="0" algn="ctr">
              <a:buNone/>
            </a:pPr>
            <a:r>
              <a:rPr lang="en-US" altLang="zh-CN" sz="6000" dirty="0" smtClean="0">
                <a:latin typeface="+mn-e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71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"/>
    </mc:Choice>
    <mc:Fallback xmlns="">
      <p:transition xmlns:p14="http://schemas.microsoft.com/office/powerpoint/2010/main" spd="slow" advTm="28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altLang="zh-CN" sz="6000" dirty="0" smtClean="0">
              <a:latin typeface="+mn-ea"/>
            </a:endParaRPr>
          </a:p>
          <a:p>
            <a:pPr marL="457200" lvl="1" indent="0" algn="ctr">
              <a:buNone/>
            </a:pPr>
            <a:endParaRPr lang="en-US" altLang="zh-CN" sz="6000" dirty="0">
              <a:latin typeface="+mn-ea"/>
            </a:endParaRPr>
          </a:p>
          <a:p>
            <a:pPr marL="457200" lvl="1" indent="0" algn="ctr">
              <a:buNone/>
            </a:pPr>
            <a:r>
              <a:rPr lang="en-US" altLang="zh-CN" sz="6000" smtClean="0">
                <a:latin typeface="+mn-ea"/>
              </a:rPr>
              <a:t>BackUps</a:t>
            </a:r>
            <a:endParaRPr lang="en-US" altLang="zh-CN" sz="6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4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9"/>
    </mc:Choice>
    <mc:Fallback>
      <p:transition xmlns:p14="http://schemas.microsoft.com/office/powerpoint/2010/main" spd="slow" advTm="28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异步框架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/>
              <a:t>需求</a:t>
            </a:r>
            <a:endParaRPr kumimoji="1" lang="en-US" altLang="zh-CN" sz="3200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zh-CN" altLang="en-US" dirty="0"/>
              <a:t>为开发者提供一套线程安全的异步解决方案，以这套方案构建应用程序，开发者无需关心线程同步和竞争问题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94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39"/>
    </mc:Choice>
    <mc:Fallback>
      <p:transition xmlns:p14="http://schemas.microsoft.com/office/powerpoint/2010/main" spd="slow" advTm="333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邮箱大师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>
                <a:latin typeface="+mn-ea"/>
              </a:rPr>
              <a:t>APP</a:t>
            </a:r>
            <a:r>
              <a:rPr kumimoji="1" lang="zh-CN" altLang="en-US" dirty="0">
                <a:latin typeface="+mn-ea"/>
              </a:rPr>
              <a:t>架构</a:t>
            </a:r>
          </a:p>
          <a:p>
            <a:pPr lvl="1"/>
            <a:endParaRPr kumimoji="1" lang="zh-CN" altLang="en-US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存储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任务调度</a:t>
            </a:r>
            <a:endParaRPr kumimoji="1" lang="zh-CN" altLang="en-US" dirty="0">
              <a:latin typeface="+mn-ea"/>
            </a:endParaRPr>
          </a:p>
          <a:p>
            <a:pPr lvl="1"/>
            <a:endParaRPr kumimoji="1" lang="zh-CN" altLang="en-US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通知</a:t>
            </a:r>
            <a:r>
              <a:rPr kumimoji="1" lang="zh-CN" altLang="en-US" dirty="0" smtClean="0">
                <a:latin typeface="+mn-ea"/>
              </a:rPr>
              <a:t>体系</a:t>
            </a:r>
            <a:endParaRPr kumimoji="1" lang="zh-CN" altLang="en-US" dirty="0">
              <a:latin typeface="+mn-ea"/>
            </a:endParaRPr>
          </a:p>
          <a:p>
            <a:pPr lvl="1"/>
            <a:endParaRPr kumimoji="1" lang="zh-CN" altLang="en-US" dirty="0">
              <a:latin typeface="+mn-ea"/>
            </a:endParaRPr>
          </a:p>
          <a:p>
            <a:pPr lvl="1"/>
            <a:r>
              <a:rPr kumimoji="1" lang="zh-CN" altLang="en-US" dirty="0">
                <a:latin typeface="+mn-ea"/>
              </a:rPr>
              <a:t>优化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7808664" y="2132856"/>
            <a:ext cx="2463800" cy="3479800"/>
            <a:chOff x="5905500" y="1841500"/>
            <a:chExt cx="2463800" cy="3479800"/>
          </a:xfrm>
        </p:grpSpPr>
        <p:pic>
          <p:nvPicPr>
            <p:cNvPr id="3" name="图片 2" descr="aboutLogoMaster@2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0" y="1841500"/>
              <a:ext cx="2463800" cy="3479800"/>
            </a:xfrm>
            <a:prstGeom prst="rect">
              <a:avLst/>
            </a:prstGeom>
          </p:spPr>
        </p:pic>
        <p:sp useBgFill="1">
          <p:nvSpPr>
            <p:cNvPr id="7" name="矩形 6"/>
            <p:cNvSpPr/>
            <p:nvPr/>
          </p:nvSpPr>
          <p:spPr>
            <a:xfrm>
              <a:off x="5951984" y="4653136"/>
              <a:ext cx="2376264" cy="5760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4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2"/>
    </mc:Choice>
    <mc:Fallback xmlns="">
      <p:transition xmlns:p14="http://schemas.microsoft.com/office/powerpoint/2010/main" spd="slow" advTm="62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异步框架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/>
              <a:t>思路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基础设施：</a:t>
            </a:r>
            <a:r>
              <a:rPr kumimoji="1" lang="zh-CN" altLang="zh-CN" dirty="0" smtClean="0">
                <a:latin typeface="+mn-ea"/>
              </a:rPr>
              <a:t>NSO</a:t>
            </a:r>
            <a:r>
              <a:rPr kumimoji="1" lang="en-US" altLang="zh-CN" dirty="0" err="1" smtClean="0">
                <a:latin typeface="+mn-ea"/>
              </a:rPr>
              <a:t>peration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模型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>
              <a:latin typeface="+mn-ea"/>
            </a:endParaRPr>
          </a:p>
          <a:p>
            <a:pPr lvl="2"/>
            <a:r>
              <a:rPr kumimoji="1" lang="en-US" altLang="zh-CN" dirty="0" err="1" smtClean="0">
                <a:latin typeface="+mn-ea"/>
              </a:rPr>
              <a:t>SingleThreadOperation</a:t>
            </a:r>
            <a:endParaRPr kumimoji="1" lang="en-US" altLang="zh-CN" dirty="0" smtClean="0">
              <a:latin typeface="+mn-ea"/>
            </a:endParaRPr>
          </a:p>
          <a:p>
            <a:pPr lvl="2"/>
            <a:r>
              <a:rPr kumimoji="1" lang="en-US" altLang="zh-CN" dirty="0" err="1" smtClean="0">
                <a:latin typeface="+mn-ea"/>
              </a:rPr>
              <a:t>RemoteOperationProxy</a:t>
            </a:r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19" name="组 18"/>
          <p:cNvGrpSpPr/>
          <p:nvPr/>
        </p:nvGrpSpPr>
        <p:grpSpPr>
          <a:xfrm>
            <a:off x="5015880" y="2996952"/>
            <a:ext cx="6264696" cy="288032"/>
            <a:chOff x="1127448" y="476672"/>
            <a:chExt cx="6264696" cy="288032"/>
          </a:xfrm>
        </p:grpSpPr>
        <p:cxnSp>
          <p:nvCxnSpPr>
            <p:cNvPr id="20" name="直线连接符 19"/>
            <p:cNvCxnSpPr/>
            <p:nvPr/>
          </p:nvCxnSpPr>
          <p:spPr>
            <a:xfrm>
              <a:off x="1127448" y="620688"/>
              <a:ext cx="6264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343472" y="476672"/>
              <a:ext cx="5832648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5015880" y="4149080"/>
            <a:ext cx="6264696" cy="216024"/>
            <a:chOff x="1127448" y="1628800"/>
            <a:chExt cx="6264696" cy="216024"/>
          </a:xfrm>
        </p:grpSpPr>
        <p:cxnSp>
          <p:nvCxnSpPr>
            <p:cNvPr id="23" name="直线连接符 22"/>
            <p:cNvCxnSpPr/>
            <p:nvPr/>
          </p:nvCxnSpPr>
          <p:spPr>
            <a:xfrm>
              <a:off x="1127448" y="1748813"/>
              <a:ext cx="6264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559496" y="1628800"/>
              <a:ext cx="223224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655840" y="1628800"/>
              <a:ext cx="2232248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015880" y="5301208"/>
            <a:ext cx="6264696" cy="216024"/>
            <a:chOff x="1127448" y="2780928"/>
            <a:chExt cx="6264696" cy="216024"/>
          </a:xfrm>
        </p:grpSpPr>
        <p:cxnSp>
          <p:nvCxnSpPr>
            <p:cNvPr id="27" name="直线连接符 26"/>
            <p:cNvCxnSpPr/>
            <p:nvPr/>
          </p:nvCxnSpPr>
          <p:spPr>
            <a:xfrm>
              <a:off x="1127448" y="2876938"/>
              <a:ext cx="62646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775520" y="2780928"/>
              <a:ext cx="648072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927648" y="2780928"/>
              <a:ext cx="648072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871864" y="2780928"/>
              <a:ext cx="648072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023992" y="2780928"/>
              <a:ext cx="648072" cy="2160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03912" y="3284984"/>
            <a:ext cx="4680520" cy="2016224"/>
            <a:chOff x="5375920" y="3284984"/>
            <a:chExt cx="4680520" cy="2016224"/>
          </a:xfrm>
        </p:grpSpPr>
        <p:cxnSp>
          <p:nvCxnSpPr>
            <p:cNvPr id="32" name="直线箭头连接符 31"/>
            <p:cNvCxnSpPr/>
            <p:nvPr/>
          </p:nvCxnSpPr>
          <p:spPr>
            <a:xfrm>
              <a:off x="5375920" y="3284984"/>
              <a:ext cx="21602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>
              <a:off x="8400256" y="3284984"/>
              <a:ext cx="288032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5519936" y="4365104"/>
              <a:ext cx="288032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6672064" y="4365104"/>
              <a:ext cx="32403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/>
            <p:cNvCxnSpPr/>
            <p:nvPr/>
          </p:nvCxnSpPr>
          <p:spPr>
            <a:xfrm>
              <a:off x="8652284" y="4365104"/>
              <a:ext cx="32403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>
              <a:off x="9732404" y="4365104"/>
              <a:ext cx="32403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6168008" y="3276600"/>
            <a:ext cx="4752528" cy="2024608"/>
            <a:chOff x="5015880" y="3276600"/>
            <a:chExt cx="4752528" cy="2024608"/>
          </a:xfrm>
        </p:grpSpPr>
        <p:cxnSp>
          <p:nvCxnSpPr>
            <p:cNvPr id="46" name="直线箭头连接符 45"/>
            <p:cNvCxnSpPr/>
            <p:nvPr/>
          </p:nvCxnSpPr>
          <p:spPr>
            <a:xfrm flipV="1">
              <a:off x="6456040" y="3284984"/>
              <a:ext cx="216024" cy="872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/>
            <p:nvPr/>
          </p:nvCxnSpPr>
          <p:spPr>
            <a:xfrm flipV="1">
              <a:off x="9552384" y="3276600"/>
              <a:ext cx="216024" cy="872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 flipV="1">
              <a:off x="5015880" y="4356720"/>
              <a:ext cx="288032" cy="9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/>
            <p:nvPr/>
          </p:nvCxnSpPr>
          <p:spPr>
            <a:xfrm flipV="1">
              <a:off x="6168008" y="4365104"/>
              <a:ext cx="216024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/>
            <p:cNvCxnSpPr/>
            <p:nvPr/>
          </p:nvCxnSpPr>
          <p:spPr>
            <a:xfrm flipV="1">
              <a:off x="8184232" y="4365104"/>
              <a:ext cx="216024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/>
            <p:nvPr/>
          </p:nvCxnSpPr>
          <p:spPr>
            <a:xfrm flipV="1">
              <a:off x="9336360" y="4365104"/>
              <a:ext cx="216024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5447928" y="3140968"/>
            <a:ext cx="2232248" cy="21602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544272" y="3140968"/>
            <a:ext cx="2232248" cy="21602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73" name="组 72"/>
          <p:cNvGrpSpPr/>
          <p:nvPr/>
        </p:nvGrpSpPr>
        <p:grpSpPr>
          <a:xfrm>
            <a:off x="5519936" y="3356992"/>
            <a:ext cx="5184576" cy="792088"/>
            <a:chOff x="4367808" y="3356992"/>
            <a:chExt cx="5184576" cy="792088"/>
          </a:xfrm>
        </p:grpSpPr>
        <p:cxnSp>
          <p:nvCxnSpPr>
            <p:cNvPr id="63" name="直线箭头连接符 62"/>
            <p:cNvCxnSpPr/>
            <p:nvPr/>
          </p:nvCxnSpPr>
          <p:spPr>
            <a:xfrm>
              <a:off x="4367808" y="3356992"/>
              <a:ext cx="216024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/>
            <p:nvPr/>
          </p:nvCxnSpPr>
          <p:spPr>
            <a:xfrm>
              <a:off x="7464152" y="3356992"/>
              <a:ext cx="216024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 flipV="1">
              <a:off x="6240016" y="3356992"/>
              <a:ext cx="216024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1">
              <a:off x="9336360" y="3356992"/>
              <a:ext cx="216024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943872" y="206084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+mn-ea"/>
                <a:ea typeface="+mn-ea"/>
              </a:rPr>
              <a:t>VS</a:t>
            </a:r>
            <a:r>
              <a:rPr kumimoji="1" lang="zh-CN" altLang="en-US" sz="2400" dirty="0" smtClean="0">
                <a:latin typeface="+mn-ea"/>
                <a:ea typeface="+mn-ea"/>
              </a:rPr>
              <a:t>  </a:t>
            </a:r>
            <a:r>
              <a:rPr kumimoji="1" lang="zh-CN" altLang="zh-CN" sz="2400" dirty="0" smtClean="0">
                <a:latin typeface="+mn-ea"/>
                <a:ea typeface="+mn-ea"/>
              </a:rPr>
              <a:t>G</a:t>
            </a:r>
            <a:r>
              <a:rPr kumimoji="1" lang="en-US" altLang="zh-CN" sz="2400" dirty="0" smtClean="0">
                <a:latin typeface="+mn-ea"/>
                <a:ea typeface="+mn-ea"/>
              </a:rPr>
              <a:t>CD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20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660"/>
    </mc:Choice>
    <mc:Fallback>
      <p:transition xmlns:p14="http://schemas.microsoft.com/office/powerpoint/2010/main" spd="slow" advTm="966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0" grpId="0" animBg="1"/>
      <p:bldP spid="60" grpId="1" animBg="1"/>
      <p:bldP spid="61" grpId="0" animBg="1"/>
      <p:bldP spid="61" grpId="1" animBg="1"/>
      <p:bldP spid="38" grpId="0"/>
      <p:bldP spid="3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异步框架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基础设施：</a:t>
            </a:r>
            <a:r>
              <a:rPr kumimoji="1" lang="zh-CN" altLang="zh-CN" dirty="0" smtClean="0">
                <a:latin typeface="+mn-ea"/>
              </a:rPr>
              <a:t>NSO</a:t>
            </a:r>
            <a:r>
              <a:rPr kumimoji="1" lang="en-US" altLang="zh-CN" dirty="0" err="1" smtClean="0">
                <a:latin typeface="+mn-ea"/>
              </a:rPr>
              <a:t>peration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模型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>
              <a:latin typeface="+mn-ea"/>
            </a:endParaRPr>
          </a:p>
          <a:p>
            <a:pPr lvl="2"/>
            <a:r>
              <a:rPr kumimoji="1" lang="en-US" altLang="zh-CN" dirty="0" err="1">
                <a:latin typeface="+mn-ea"/>
              </a:rPr>
              <a:t>SingleThreadOperation</a:t>
            </a:r>
            <a:endParaRPr kumimoji="1" lang="en-US" altLang="zh-CN" dirty="0" smtClean="0">
              <a:latin typeface="+mn-ea"/>
            </a:endParaRPr>
          </a:p>
          <a:p>
            <a:pPr lvl="2"/>
            <a:r>
              <a:rPr kumimoji="1" lang="en-US" altLang="zh-CN" dirty="0" err="1">
                <a:latin typeface="+mn-ea"/>
              </a:rPr>
              <a:t>RemoteOperationProxy</a:t>
            </a:r>
            <a:endParaRPr kumimoji="1" lang="en-US" altLang="zh-CN" dirty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单线程</a:t>
            </a:r>
            <a:r>
              <a:rPr kumimoji="1" lang="en-US" altLang="zh-CN" dirty="0" smtClean="0">
                <a:latin typeface="+mn-ea"/>
              </a:rPr>
              <a:t>Operation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616280" y="3284984"/>
            <a:ext cx="360040" cy="24482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7392144" y="378904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8976320" y="5229200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7392144" y="522920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84032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accent1"/>
                </a:solidFill>
              </a:rPr>
              <a:t>START</a:t>
            </a:r>
            <a:endParaRPr kumimoji="1"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40016" y="50131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4F81BD"/>
                </a:solidFill>
              </a:rPr>
              <a:t>CANCEL</a:t>
            </a:r>
            <a:endParaRPr kumimoji="1" lang="zh-CN" altLang="en-US" sz="1800" dirty="0">
              <a:solidFill>
                <a:srgbClr val="4F81BD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344472" y="50131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solidFill>
                  <a:srgbClr val="FF0000"/>
                </a:solidFill>
              </a:rPr>
              <a:t>CANCEL</a:t>
            </a:r>
            <a:endParaRPr kumimoji="1" lang="zh-CN" altLang="en-US" sz="1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33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  <p:bldP spid="12" grpId="0"/>
      <p:bldP spid="48" grpId="0"/>
      <p:bldP spid="53" grpId="0"/>
      <p:bldP spid="5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异步框架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en-US" sz="3200" dirty="0" smtClean="0"/>
              <a:t>不足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en-US" altLang="zh-CN" dirty="0" smtClean="0">
                <a:latin typeface="+mn-ea"/>
              </a:rPr>
              <a:t>Operation</a:t>
            </a:r>
            <a:r>
              <a:rPr kumimoji="1" lang="zh-CN" altLang="en-US" dirty="0" smtClean="0">
                <a:latin typeface="+mn-ea"/>
              </a:rPr>
              <a:t>组支持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必须使用子类复写的方式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95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其他优化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勿扰模式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文本</a:t>
            </a:r>
          </a:p>
          <a:p>
            <a:pPr lvl="1"/>
            <a:r>
              <a:rPr kumimoji="1" lang="en-US" altLang="en-US" dirty="0" smtClean="0"/>
              <a:t>声音</a:t>
            </a:r>
          </a:p>
          <a:p>
            <a:pPr lvl="1"/>
            <a:r>
              <a:rPr kumimoji="1" lang="zh-CN" altLang="en-US" dirty="0" smtClean="0"/>
              <a:t>角标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读信界面放大模式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22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8"/>
    </mc:Choice>
    <mc:Fallback>
      <p:transition xmlns:p14="http://schemas.microsoft.com/office/powerpoint/2010/main" spd="slow" advTm="99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数据库表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en-US" dirty="0" smtClean="0"/>
              <a:t>帐</a:t>
            </a:r>
            <a:r>
              <a:rPr kumimoji="1" lang="zh-CN" altLang="en-US" dirty="0" smtClean="0"/>
              <a:t>号</a:t>
            </a:r>
            <a:r>
              <a:rPr kumimoji="1" lang="en-US" altLang="en-US" dirty="0" smtClean="0"/>
              <a:t>配置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>
                <a:latin typeface="+mn-ea"/>
              </a:rPr>
              <a:t>邮件信息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4315"/>
              </p:ext>
            </p:extLst>
          </p:nvPr>
        </p:nvGraphicFramePr>
        <p:xfrm>
          <a:off x="1199456" y="2636912"/>
          <a:ext cx="10009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dirty="0" err="1" smtClean="0"/>
                        <a:t>帐号ID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帐号名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邮件提醒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/>
                        <a:t>收信</a:t>
                      </a:r>
                      <a:r>
                        <a:rPr lang="zh-CN" altLang="en-US" dirty="0" smtClean="0"/>
                        <a:t>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发信配置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写信签名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50664"/>
              </p:ext>
            </p:extLst>
          </p:nvPr>
        </p:nvGraphicFramePr>
        <p:xfrm>
          <a:off x="1199456" y="4570328"/>
          <a:ext cx="10009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  <a:gridCol w="12511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邮件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发件人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收件人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193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93"/>
    </mc:Choice>
    <mc:Fallback>
      <p:transition xmlns:p14="http://schemas.microsoft.com/office/powerpoint/2010/main" spd="slow" advTm="462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数据库表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en-US" dirty="0" smtClean="0"/>
              <a:t>帐号配置</a:t>
            </a:r>
          </a:p>
          <a:p>
            <a:pPr lvl="2"/>
            <a:r>
              <a:rPr kumimoji="1" lang="en-US" altLang="en-US" dirty="0" smtClean="0"/>
              <a:t>变化频繁</a:t>
            </a:r>
            <a:endParaRPr kumimoji="1" lang="en-US" altLang="en-US" dirty="0"/>
          </a:p>
          <a:p>
            <a:pPr lvl="2"/>
            <a:r>
              <a:rPr kumimoji="1" lang="zh-CN" altLang="en-US" dirty="0" smtClean="0"/>
              <a:t>数据量不大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基本不需要搜索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>
                <a:latin typeface="+mn-ea"/>
              </a:rPr>
              <a:t>邮件信息</a:t>
            </a:r>
            <a:endParaRPr kumimoji="1" lang="en-US" altLang="zh-CN" dirty="0" smtClean="0">
              <a:latin typeface="+mn-ea"/>
            </a:endParaRPr>
          </a:p>
          <a:p>
            <a:pPr lvl="2"/>
            <a:r>
              <a:rPr kumimoji="1" lang="zh-CN" altLang="en-US" dirty="0" smtClean="0">
                <a:latin typeface="+mn-ea"/>
              </a:rPr>
              <a:t>较为稳定</a:t>
            </a:r>
            <a:endParaRPr kumimoji="1" lang="en-US" altLang="zh-CN" dirty="0" smtClean="0">
              <a:latin typeface="+mn-ea"/>
            </a:endParaRPr>
          </a:p>
          <a:p>
            <a:pPr lvl="2"/>
            <a:r>
              <a:rPr kumimoji="1" lang="zh-CN" altLang="en-US" dirty="0" smtClean="0">
                <a:latin typeface="+mn-ea"/>
              </a:rPr>
              <a:t>数据量可能较大</a:t>
            </a:r>
            <a:endParaRPr kumimoji="1" lang="en-US" altLang="zh-CN" dirty="0" smtClean="0">
              <a:latin typeface="+mn-ea"/>
            </a:endParaRPr>
          </a:p>
          <a:p>
            <a:pPr lvl="2"/>
            <a:r>
              <a:rPr kumimoji="1" lang="zh-CN" altLang="en-US" dirty="0" smtClean="0">
                <a:latin typeface="+mn-ea"/>
              </a:rPr>
              <a:t>需要搜索</a:t>
            </a:r>
            <a:endParaRPr kumimoji="1" lang="en-US" altLang="zh-CN" dirty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610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457"/>
    </mc:Choice>
    <mc:Fallback>
      <p:transition xmlns:p14="http://schemas.microsoft.com/office/powerpoint/2010/main" spd="slow" advTm="584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dirty="0" smtClean="0"/>
              <a:t>数据库表</a:t>
            </a:r>
            <a:endParaRPr kumimoji="1"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kumimoji="1" lang="en-US" altLang="zh-CN" dirty="0"/>
              <a:t>KV Record  VS  Common Record</a:t>
            </a:r>
          </a:p>
          <a:p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95208"/>
              </p:ext>
            </p:extLst>
          </p:nvPr>
        </p:nvGraphicFramePr>
        <p:xfrm>
          <a:off x="1343472" y="2276875"/>
          <a:ext cx="2304256" cy="374441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152128"/>
                <a:gridCol w="1152128"/>
              </a:tblGrid>
              <a:tr h="748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value1</a:t>
                      </a:r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value2</a:t>
                      </a:r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value3</a:t>
                      </a:r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07868"/>
              </p:ext>
            </p:extLst>
          </p:nvPr>
        </p:nvGraphicFramePr>
        <p:xfrm>
          <a:off x="4568055" y="2276872"/>
          <a:ext cx="6568505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13701"/>
                <a:gridCol w="1313701"/>
                <a:gridCol w="1313701"/>
                <a:gridCol w="1313701"/>
                <a:gridCol w="13137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3647728" y="4869160"/>
            <a:ext cx="3816424" cy="576064"/>
            <a:chOff x="3647728" y="4869160"/>
            <a:chExt cx="3816424" cy="576064"/>
          </a:xfrm>
        </p:grpSpPr>
        <p:sp>
          <p:nvSpPr>
            <p:cNvPr id="8" name="圆角矩形 7"/>
            <p:cNvSpPr/>
            <p:nvPr/>
          </p:nvSpPr>
          <p:spPr>
            <a:xfrm>
              <a:off x="5807968" y="4869160"/>
              <a:ext cx="1656184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solidFill>
                    <a:schemeClr val="bg1"/>
                  </a:solidFill>
                </a:rPr>
                <a:t>方便扩展</a:t>
              </a:r>
              <a:endParaRPr kumimoji="1"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线箭头连接符 8"/>
            <p:cNvCxnSpPr>
              <a:stCxn id="8" idx="1"/>
            </p:cNvCxnSpPr>
            <p:nvPr/>
          </p:nvCxnSpPr>
          <p:spPr>
            <a:xfrm flipH="1">
              <a:off x="3647728" y="5157192"/>
              <a:ext cx="2160240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 9"/>
          <p:cNvGrpSpPr/>
          <p:nvPr/>
        </p:nvGrpSpPr>
        <p:grpSpPr>
          <a:xfrm>
            <a:off x="8472264" y="3356992"/>
            <a:ext cx="1656184" cy="2088232"/>
            <a:chOff x="8472264" y="3356992"/>
            <a:chExt cx="1656184" cy="2088232"/>
          </a:xfrm>
        </p:grpSpPr>
        <p:sp>
          <p:nvSpPr>
            <p:cNvPr id="11" name="圆角矩形 10"/>
            <p:cNvSpPr/>
            <p:nvPr/>
          </p:nvSpPr>
          <p:spPr>
            <a:xfrm>
              <a:off x="8472264" y="4869160"/>
              <a:ext cx="1656184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>
                  <a:solidFill>
                    <a:schemeClr val="bg1"/>
                  </a:solidFill>
                </a:rPr>
                <a:t>方便检索</a:t>
              </a:r>
              <a:endParaRPr kumimoji="1"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线箭头连接符 11"/>
            <p:cNvCxnSpPr>
              <a:stCxn id="11" idx="0"/>
            </p:cNvCxnSpPr>
            <p:nvPr/>
          </p:nvCxnSpPr>
          <p:spPr>
            <a:xfrm flipH="1" flipV="1">
              <a:off x="9264352" y="3356992"/>
              <a:ext cx="36004" cy="1512168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879976" y="5589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prstClr val="black"/>
                </a:solidFill>
                <a:latin typeface="Calibri"/>
                <a:ea typeface="微软雅黑"/>
              </a:rPr>
              <a:t>帐号配置表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8544272" y="5589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solidFill>
                  <a:prstClr val="black"/>
                </a:solidFill>
                <a:latin typeface="Calibri"/>
                <a:ea typeface="微软雅黑"/>
              </a:rPr>
              <a:t>邮件信息表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81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50"/>
    </mc:Choice>
    <mc:Fallback>
      <p:transition xmlns:p14="http://schemas.microsoft.com/office/powerpoint/2010/main" spd="slow" advTm="744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需求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启动界面停留时间太久，需要优化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Instruments</a:t>
            </a:r>
          </a:p>
          <a:p>
            <a:pPr lvl="2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Instruments</a:t>
            </a:r>
            <a:r>
              <a:rPr kumimoji="1" lang="en-US" altLang="en-US" dirty="0" err="1" smtClean="0"/>
              <a:t>缩小性能优化范围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局部放大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日志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利用局部放大，辅以日志明确优化对象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3" name="图片 2" descr="Instruments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348880"/>
            <a:ext cx="3035176" cy="3035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34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结论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加密解密模块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AES256Cryptor)</a:t>
            </a:r>
            <a:r>
              <a:rPr kumimoji="1" lang="zh-CN" altLang="en-US" dirty="0" smtClean="0"/>
              <a:t>默认参数下效率过低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启动时批量删除邮件附件时效率过低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启动时大量计算字体大小导致速度过慢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/>
              <a:t>主界面有大量元素在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viewDidLoad</a:t>
            </a:r>
            <a:r>
              <a:rPr kumimoji="1" lang="en-US" altLang="zh-CN" dirty="0"/>
              <a:t>]</a:t>
            </a:r>
            <a:r>
              <a:rPr kumimoji="1" lang="zh-CN" altLang="en-US" dirty="0" smtClean="0"/>
              <a:t>中加载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主界面在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viewDidLoad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中触发收信业务逻辑，后者需要初始化一系列组件，占用时间较长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6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en-US" sz="3200" dirty="0" smtClean="0"/>
              <a:t>效果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两个帐号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en-US" dirty="0" smtClean="0"/>
              <a:t>优化前：</a:t>
            </a:r>
            <a:endParaRPr kumimoji="1" lang="en-US" altLang="zh-CN" dirty="0" smtClean="0"/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优化后：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6023992" y="620688"/>
            <a:ext cx="3315387" cy="6021288"/>
            <a:chOff x="6816080" y="0"/>
            <a:chExt cx="3891451" cy="6858000"/>
          </a:xfrm>
        </p:grpSpPr>
        <p:pic>
          <p:nvPicPr>
            <p:cNvPr id="8" name="图片 7" descr="LaunchFor4@2x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869" y="0"/>
              <a:ext cx="3863662" cy="6858000"/>
            </a:xfrm>
            <a:prstGeom prst="rect">
              <a:avLst/>
            </a:prstGeom>
          </p:spPr>
        </p:pic>
        <p:pic>
          <p:nvPicPr>
            <p:cNvPr id="7" name="图片 6" descr="default_launch@2x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080" y="0"/>
              <a:ext cx="3888618" cy="558924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927648" y="278092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Calibri"/>
                <a:ea typeface="微软雅黑"/>
              </a:rPr>
              <a:t>4.2s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27648" y="357301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Calibri"/>
                <a:ea typeface="微软雅黑"/>
              </a:rPr>
              <a:t>1</a:t>
            </a:r>
            <a:r>
              <a:rPr kumimoji="1" lang="zh-CN" altLang="zh-CN" sz="2800" b="1" dirty="0" smtClean="0">
                <a:solidFill>
                  <a:srgbClr val="FF0000"/>
                </a:solidFill>
                <a:latin typeface="Calibri"/>
                <a:ea typeface="微软雅黑"/>
              </a:rPr>
              <a:t>.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alibri"/>
                <a:ea typeface="微软雅黑"/>
              </a:rPr>
              <a:t> 5s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93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邮箱大师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en-US" dirty="0" err="1" smtClean="0"/>
              <a:t>APP架构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7568" y="1268760"/>
            <a:ext cx="7920880" cy="72008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UI</a:t>
            </a:r>
            <a:endParaRPr kumimoji="1"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6384031" y="3933056"/>
            <a:ext cx="3752924" cy="2160240"/>
          </a:xfrm>
          <a:custGeom>
            <a:avLst/>
            <a:gdLst>
              <a:gd name="connsiteX0" fmla="*/ 0 w 3816424"/>
              <a:gd name="connsiteY0" fmla="*/ 0 h 2160240"/>
              <a:gd name="connsiteX1" fmla="*/ 3816424 w 3816424"/>
              <a:gd name="connsiteY1" fmla="*/ 0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16424"/>
              <a:gd name="connsiteY0" fmla="*/ 5800 h 2166040"/>
              <a:gd name="connsiteX1" fmla="*/ 207273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5800 h 2166040"/>
              <a:gd name="connsiteX1" fmla="*/ 203745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0 h 2160240"/>
              <a:gd name="connsiteX1" fmla="*/ 1861054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240575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58371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70131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1938672 w 3816424"/>
              <a:gd name="connsiteY1" fmla="*/ 5958 h 2160240"/>
              <a:gd name="connsiteX2" fmla="*/ 20230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1938672 w 3816424"/>
              <a:gd name="connsiteY1" fmla="*/ 5958 h 2160240"/>
              <a:gd name="connsiteX2" fmla="*/ 19468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3187"/>
              <a:gd name="connsiteY0" fmla="*/ 0 h 2160240"/>
              <a:gd name="connsiteX1" fmla="*/ 1938672 w 3813187"/>
              <a:gd name="connsiteY1" fmla="*/ 5958 h 2160240"/>
              <a:gd name="connsiteX2" fmla="*/ 1946848 w 3813187"/>
              <a:gd name="connsiteY2" fmla="*/ 1046485 h 2160240"/>
              <a:gd name="connsiteX3" fmla="*/ 3813187 w 3813187"/>
              <a:gd name="connsiteY3" fmla="*/ 1052443 h 2160240"/>
              <a:gd name="connsiteX4" fmla="*/ 3752924 w 3813187"/>
              <a:gd name="connsiteY4" fmla="*/ 2147540 h 2160240"/>
              <a:gd name="connsiteX5" fmla="*/ 0 w 3813187"/>
              <a:gd name="connsiteY5" fmla="*/ 2160240 h 2160240"/>
              <a:gd name="connsiteX6" fmla="*/ 0 w 3813187"/>
              <a:gd name="connsiteY6" fmla="*/ 0 h 2160240"/>
              <a:gd name="connsiteX0" fmla="*/ 0 w 3752924"/>
              <a:gd name="connsiteY0" fmla="*/ 0 h 2160240"/>
              <a:gd name="connsiteX1" fmla="*/ 1938672 w 3752924"/>
              <a:gd name="connsiteY1" fmla="*/ 5958 h 2160240"/>
              <a:gd name="connsiteX2" fmla="*/ 1946848 w 3752924"/>
              <a:gd name="connsiteY2" fmla="*/ 1046485 h 2160240"/>
              <a:gd name="connsiteX3" fmla="*/ 3749687 w 3752924"/>
              <a:gd name="connsiteY3" fmla="*/ 1039743 h 2160240"/>
              <a:gd name="connsiteX4" fmla="*/ 3752924 w 3752924"/>
              <a:gd name="connsiteY4" fmla="*/ 2147540 h 2160240"/>
              <a:gd name="connsiteX5" fmla="*/ 0 w 3752924"/>
              <a:gd name="connsiteY5" fmla="*/ 2160240 h 2160240"/>
              <a:gd name="connsiteX6" fmla="*/ 0 w 3752924"/>
              <a:gd name="connsiteY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2924" h="2160240">
                <a:moveTo>
                  <a:pt x="0" y="0"/>
                </a:moveTo>
                <a:lnTo>
                  <a:pt x="1938672" y="5958"/>
                </a:lnTo>
                <a:cubicBezTo>
                  <a:pt x="1941397" y="352800"/>
                  <a:pt x="1944123" y="699643"/>
                  <a:pt x="1946848" y="1046485"/>
                </a:cubicBezTo>
                <a:lnTo>
                  <a:pt x="3749687" y="1039743"/>
                </a:lnTo>
                <a:lnTo>
                  <a:pt x="3752924" y="2147540"/>
                </a:lnTo>
                <a:lnTo>
                  <a:pt x="0" y="2160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468000" rtlCol="0" anchor="b" anchorCtr="1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Storage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07568" y="2204864"/>
            <a:ext cx="6120680" cy="720080"/>
          </a:xfrm>
          <a:prstGeom prst="rect">
            <a:avLst/>
          </a:prstGeom>
          <a:solidFill>
            <a:srgbClr val="99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Business Scheduler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23792" y="3933056"/>
            <a:ext cx="1800200" cy="12241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prstClr val="white"/>
                </a:solidFill>
              </a:rPr>
              <a:t>Protocol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472264" y="2204864"/>
            <a:ext cx="1656184" cy="2664296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>
                <a:solidFill>
                  <a:prstClr val="white"/>
                </a:solidFill>
              </a:rPr>
              <a:t>C</a:t>
            </a:r>
            <a:r>
              <a:rPr kumimoji="1" lang="en-US" altLang="zh-CN" sz="2800" dirty="0" smtClean="0">
                <a:solidFill>
                  <a:prstClr val="white"/>
                </a:solidFill>
              </a:rPr>
              <a:t>entral</a:t>
            </a:r>
          </a:p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Cache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7568" y="3933056"/>
            <a:ext cx="1800200" cy="216024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Protocol</a:t>
            </a:r>
            <a:endParaRPr kumimoji="1"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23792" y="5301208"/>
            <a:ext cx="1800200" cy="79208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prstClr val="white"/>
                </a:solidFill>
              </a:rPr>
              <a:t>Net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07568" y="3068960"/>
            <a:ext cx="6120680" cy="720080"/>
          </a:xfrm>
          <a:prstGeom prst="rect">
            <a:avLst/>
          </a:prstGeom>
          <a:solidFill>
            <a:srgbClr val="99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>
                <a:solidFill>
                  <a:prstClr val="white"/>
                </a:solidFill>
              </a:rPr>
              <a:t>Business </a:t>
            </a:r>
            <a:r>
              <a:rPr kumimoji="1" lang="en-US" altLang="zh-CN" sz="2800" dirty="0" smtClean="0">
                <a:solidFill>
                  <a:prstClr val="white"/>
                </a:solidFill>
              </a:rPr>
              <a:t>Action Runner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1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31"/>
    </mc:Choice>
    <mc:Fallback xmlns="">
      <p:transition xmlns:p14="http://schemas.microsoft.com/office/powerpoint/2010/main" spd="slow" advTm="1004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HACK INSIDE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工具</a:t>
            </a:r>
            <a:endParaRPr kumimoji="1" lang="en-US" altLang="zh-CN" sz="3200" dirty="0" smtClean="0"/>
          </a:p>
          <a:p>
            <a:endParaRPr kumimoji="1" lang="en-US" altLang="zh-CN" sz="3200" dirty="0"/>
          </a:p>
          <a:p>
            <a:pPr lvl="1"/>
            <a:r>
              <a:rPr kumimoji="1" lang="zh-CN" altLang="en-US" dirty="0" smtClean="0"/>
              <a:t>静态分析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class-dump-z</a:t>
            </a:r>
          </a:p>
          <a:p>
            <a:pPr lvl="2"/>
            <a:r>
              <a:rPr kumimoji="1" lang="en-US" altLang="zh-CN" dirty="0" smtClean="0"/>
              <a:t>IDA Pro</a:t>
            </a:r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 smtClean="0"/>
              <a:t>动态分析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Reveal</a:t>
            </a:r>
          </a:p>
          <a:p>
            <a:pPr lvl="2"/>
            <a:r>
              <a:rPr kumimoji="1" lang="en-US" altLang="zh-CN" dirty="0" err="1" smtClean="0"/>
              <a:t>Cycript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lldb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7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HACK INSIDE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示例二（写信键盘）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3" name="图片 2" descr="写信键盘效果-未hack版本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9" y="904633"/>
            <a:ext cx="3136008" cy="57647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590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HACK INSIDE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示例二</a:t>
            </a:r>
            <a:r>
              <a:rPr kumimoji="1" lang="zh-CN" altLang="en-US" sz="3200" dirty="0">
                <a:solidFill>
                  <a:prstClr val="black"/>
                </a:solidFill>
              </a:rPr>
              <a:t>（写信键盘）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4" name="图片 3" descr="写信键盘效果-hack版本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936104"/>
            <a:ext cx="3157788" cy="5877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737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HACK INSIDE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示例</a:t>
            </a:r>
            <a:r>
              <a:rPr kumimoji="1" lang="en-US" altLang="zh-CN" sz="3200" dirty="0" smtClean="0"/>
              <a:t> – </a:t>
            </a:r>
            <a:r>
              <a:rPr kumimoji="1" lang="zh-CN" altLang="en-US" sz="3200" dirty="0" smtClean="0"/>
              <a:t>滑动状态栏</a:t>
            </a:r>
            <a:endParaRPr kumimoji="1" lang="en-US" altLang="zh-CN" sz="3200" dirty="0" smtClean="0"/>
          </a:p>
          <a:p>
            <a:pPr lvl="1"/>
            <a:r>
              <a:rPr kumimoji="1" lang="en-US" altLang="en-US" dirty="0" err="1" smtClean="0"/>
              <a:t>研究对象：</a:t>
            </a:r>
            <a:r>
              <a:rPr kumimoji="1" lang="en-US" altLang="zh-CN" dirty="0" err="1" smtClean="0"/>
              <a:t>MailBox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缩小检查范围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查找关键代码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验证</a:t>
            </a:r>
            <a:endParaRPr kumimoji="1" lang="en-US" altLang="zh-CN" b="1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 descr="状态栏侧滑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8640"/>
            <a:ext cx="3360058" cy="6232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4799856" y="2492896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366FF"/>
                </a:solidFill>
                <a:latin typeface="+mn-lt"/>
              </a:rPr>
              <a:t>class-dump-z + </a:t>
            </a:r>
            <a:r>
              <a:rPr kumimoji="1" lang="en-US" altLang="zh-CN" sz="2400" b="1" dirty="0" err="1" smtClean="0">
                <a:solidFill>
                  <a:srgbClr val="3366FF"/>
                </a:solidFill>
                <a:latin typeface="+mn-lt"/>
              </a:rPr>
              <a:t>Cycript</a:t>
            </a:r>
            <a:endParaRPr kumimoji="1" lang="zh-CN" altLang="en-US" sz="2400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9856" y="3284984"/>
            <a:ext cx="115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366FF"/>
                </a:solidFill>
                <a:latin typeface="+mn-lt"/>
              </a:rPr>
              <a:t>IDA Pro</a:t>
            </a:r>
            <a:endParaRPr kumimoji="1" lang="zh-CN" altLang="en-US" sz="2400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9856" y="4077072"/>
            <a:ext cx="107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3366FF"/>
                </a:solidFill>
                <a:latin typeface="+mn-lt"/>
              </a:rPr>
              <a:t>Cycript</a:t>
            </a:r>
            <a:endParaRPr kumimoji="1" lang="zh-CN" altLang="en-US" sz="2400" b="1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1268760"/>
            <a:ext cx="1152128" cy="10936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56240" y="404664"/>
            <a:ext cx="3384376" cy="144016"/>
          </a:xfrm>
          <a:prstGeom prst="rect">
            <a:avLst/>
          </a:prstGeom>
          <a:solidFill>
            <a:srgbClr val="008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21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9" grpId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邮箱大师</a:t>
            </a:r>
            <a:r>
              <a:rPr lang="en-US" altLang="zh-CN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滑动状态栏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思路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思路一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思路二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marL="914400" lvl="2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思路三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6" name="图片 5" descr="状态栏侧滑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332656"/>
            <a:ext cx="3360058" cy="6232537"/>
          </a:xfrm>
          <a:prstGeom prst="rect">
            <a:avLst/>
          </a:prstGeom>
        </p:spPr>
      </p:pic>
      <p:pic>
        <p:nvPicPr>
          <p:cNvPr id="7" name="图片 6" descr="状态栏侧滑方案一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548680"/>
            <a:ext cx="3384376" cy="60072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536" y="3212976"/>
            <a:ext cx="9486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1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smtClean="0"/>
              <a:t>HACK INSIDE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示例</a:t>
            </a:r>
            <a:r>
              <a:rPr kumimoji="1" lang="en-US" altLang="zh-CN" sz="3200" dirty="0" smtClean="0"/>
              <a:t> – </a:t>
            </a:r>
            <a:r>
              <a:rPr kumimoji="1" lang="zh-CN" altLang="en-US" sz="3200" dirty="0" smtClean="0"/>
              <a:t>读信适配</a:t>
            </a:r>
            <a:endParaRPr kumimoji="1" lang="en-US" altLang="zh-CN" sz="3200" dirty="0" smtClean="0"/>
          </a:p>
          <a:p>
            <a:pPr lvl="1"/>
            <a:r>
              <a:rPr kumimoji="1" lang="en-US" altLang="en-US" dirty="0" smtClean="0"/>
              <a:t>研究对象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MobileMail</a:t>
            </a:r>
            <a:endParaRPr kumimoji="1" lang="en-US" altLang="zh-CN" dirty="0"/>
          </a:p>
          <a:p>
            <a:pPr lvl="1"/>
            <a:endParaRPr kumimoji="1" lang="en-US" altLang="zh-CN" sz="3200" dirty="0" smtClean="0"/>
          </a:p>
          <a:p>
            <a:pPr lvl="1"/>
            <a:r>
              <a:rPr kumimoji="1" lang="en-US" altLang="en-US" dirty="0" err="1" smtClean="0"/>
              <a:t>获取控件类型：MFMessageWebLayer</a:t>
            </a:r>
            <a:endParaRPr kumimoji="1" lang="en-US" altLang="en-US" dirty="0" smtClean="0"/>
          </a:p>
          <a:p>
            <a:pPr lvl="1"/>
            <a:endParaRPr kumimoji="1" lang="en-US" altLang="en-US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获取适配流程入口：</a:t>
            </a:r>
            <a:r>
              <a:rPr kumimoji="1" lang="en-US" altLang="zh-CN" dirty="0" smtClean="0">
                <a:solidFill>
                  <a:srgbClr val="000000"/>
                </a:solidFill>
              </a:rPr>
              <a:t>- [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MFMessageWebLayer</a:t>
            </a:r>
            <a:r>
              <a:rPr kumimoji="1" lang="en-US" altLang="zh-CN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reformatMessage</a:t>
            </a:r>
            <a:r>
              <a:rPr kumimoji="1" lang="en-US" altLang="zh-CN" dirty="0" smtClean="0">
                <a:solidFill>
                  <a:srgbClr val="000000"/>
                </a:solidFill>
              </a:rPr>
              <a:t>]</a:t>
            </a:r>
          </a:p>
          <a:p>
            <a:pPr lvl="1"/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000000"/>
                </a:solidFill>
              </a:rPr>
              <a:t>获取适配逻辑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endParaRPr kumimoji="1" lang="en-US" altLang="en-US" dirty="0" smtClean="0"/>
          </a:p>
          <a:p>
            <a:pPr lvl="1"/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557139" y="2564904"/>
            <a:ext cx="104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366FF"/>
                </a:solidFill>
                <a:latin typeface="+mn-lt"/>
              </a:rPr>
              <a:t>Reveal</a:t>
            </a:r>
            <a:endParaRPr kumimoji="1" lang="zh-CN" altLang="en-US" sz="2400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57139" y="3356992"/>
            <a:ext cx="666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3366FF"/>
                </a:solidFill>
                <a:latin typeface="+mn-lt"/>
              </a:rPr>
              <a:t>lldb</a:t>
            </a:r>
            <a:endParaRPr kumimoji="1" lang="zh-CN" altLang="en-US" sz="2400" b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57139" y="4149080"/>
            <a:ext cx="115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3366FF"/>
                </a:solidFill>
                <a:latin typeface="+mn-lt"/>
              </a:rPr>
              <a:t>IDA</a:t>
            </a:r>
            <a:r>
              <a:rPr kumimoji="1" lang="zh-CN" altLang="en-US" sz="2400" b="1" dirty="0" smtClean="0">
                <a:solidFill>
                  <a:srgbClr val="3366FF"/>
                </a:solidFill>
                <a:latin typeface="+mn-lt"/>
              </a:rPr>
              <a:t> </a:t>
            </a:r>
            <a:r>
              <a:rPr kumimoji="1" lang="en-US" altLang="zh-CN" sz="2400" b="1" dirty="0" smtClean="0">
                <a:solidFill>
                  <a:srgbClr val="3366FF"/>
                </a:solidFill>
                <a:latin typeface="+mn-lt"/>
              </a:rPr>
              <a:t>Pro</a:t>
            </a:r>
            <a:endParaRPr kumimoji="1" lang="zh-CN" altLang="en-US" sz="2400" b="1" dirty="0">
              <a:solidFill>
                <a:srgbClr val="3366FF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2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拾遗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小设计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pPr lvl="1"/>
            <a:r>
              <a:rPr kumimoji="1" lang="zh-CN" altLang="en-US" dirty="0" smtClean="0"/>
              <a:t>免打扰</a:t>
            </a:r>
            <a:r>
              <a:rPr kumimoji="1" lang="en-US" altLang="en-US" dirty="0" smtClean="0"/>
              <a:t>推送</a:t>
            </a:r>
          </a:p>
          <a:p>
            <a:pPr lvl="2"/>
            <a:r>
              <a:rPr kumimoji="1" lang="zh-CN" altLang="en-US" dirty="0" smtClean="0"/>
              <a:t>只推角标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en-US" dirty="0" smtClean="0">
              <a:sym typeface="Wingdings"/>
            </a:endParaRPr>
          </a:p>
          <a:p>
            <a:pPr lvl="1"/>
            <a:endParaRPr kumimoji="1" lang="en-US" altLang="zh-CN" dirty="0" smtClean="0">
              <a:sym typeface="Wingdings"/>
            </a:endParaRPr>
          </a:p>
          <a:p>
            <a:pPr marL="914400" lvl="2" indent="0">
              <a:buNone/>
            </a:pP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13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 smtClean="0"/>
              <a:t>– </a:t>
            </a:r>
            <a:r>
              <a:rPr lang="en-US" altLang="en-US" dirty="0"/>
              <a:t>调试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调试</a:t>
            </a:r>
            <a:endParaRPr kumimoji="1" lang="en-US" altLang="zh-CN" sz="3200" dirty="0" smtClean="0"/>
          </a:p>
          <a:p>
            <a:pPr lvl="1"/>
            <a:r>
              <a:rPr kumimoji="1" lang="zh-CN" altLang="en-US" dirty="0" smtClean="0"/>
              <a:t>崩溃 </a:t>
            </a:r>
            <a:r>
              <a:rPr kumimoji="1" lang="zh-CN" altLang="en-US" dirty="0" smtClean="0">
                <a:sym typeface="Wingdings"/>
              </a:rPr>
              <a:t></a:t>
            </a:r>
            <a:r>
              <a:rPr kumimoji="1" lang="en-US" altLang="zh-CN" dirty="0" smtClean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日志</a:t>
            </a:r>
            <a:endParaRPr kumimoji="1" lang="en-US" altLang="zh-CN" dirty="0">
              <a:sym typeface="Wingdings"/>
            </a:endParaRPr>
          </a:p>
          <a:p>
            <a:pPr lvl="2"/>
            <a:r>
              <a:rPr kumimoji="1" lang="en-US" altLang="zh-CN" dirty="0" smtClean="0">
                <a:sym typeface="Wingdings"/>
              </a:rPr>
              <a:t>log in crash report</a:t>
            </a:r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59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调试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pPr lvl="1"/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2736"/>
            <a:ext cx="12153900" cy="5338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836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调试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 smtClean="0"/>
              <a:t>查错</a:t>
            </a:r>
            <a:endParaRPr kumimoji="1" lang="en-US" altLang="zh-CN" sz="3200" dirty="0" smtClean="0"/>
          </a:p>
          <a:p>
            <a:pPr lvl="1"/>
            <a:r>
              <a:rPr kumimoji="1" lang="zh-CN" altLang="en-US" dirty="0" smtClean="0"/>
              <a:t>崩溃 </a:t>
            </a:r>
            <a:r>
              <a:rPr kumimoji="1" lang="zh-CN" altLang="en-US" dirty="0" smtClean="0">
                <a:sym typeface="Wingdings"/>
              </a:rPr>
              <a:t></a:t>
            </a:r>
            <a:r>
              <a:rPr kumimoji="1" lang="en-US" altLang="zh-CN" dirty="0" smtClean="0">
                <a:sym typeface="Wingdings"/>
              </a:rPr>
              <a:t> </a:t>
            </a:r>
            <a:r>
              <a:rPr kumimoji="1" lang="zh-CN" altLang="en-US" dirty="0" smtClean="0">
                <a:sym typeface="Wingdings"/>
              </a:rPr>
              <a:t>日志</a:t>
            </a:r>
            <a:endParaRPr kumimoji="1" lang="en-US" altLang="zh-CN" dirty="0">
              <a:sym typeface="Wingdings"/>
            </a:endParaRPr>
          </a:p>
          <a:p>
            <a:pPr lvl="2"/>
            <a:r>
              <a:rPr kumimoji="1" lang="en-US" altLang="zh-CN" dirty="0" smtClean="0">
                <a:sym typeface="Wingdings"/>
              </a:rPr>
              <a:t>crash in log report</a:t>
            </a:r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50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07568" y="1268760"/>
            <a:ext cx="7920880" cy="72008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UI</a:t>
            </a:r>
            <a:endParaRPr kumimoji="1" lang="zh-CN" altLang="en-US" sz="2800" dirty="0"/>
          </a:p>
        </p:txBody>
      </p:sp>
      <p:sp>
        <p:nvSpPr>
          <p:cNvPr id="12" name="矩形 17"/>
          <p:cNvSpPr/>
          <p:nvPr/>
        </p:nvSpPr>
        <p:spPr>
          <a:xfrm>
            <a:off x="2207568" y="5445224"/>
            <a:ext cx="7920880" cy="792088"/>
          </a:xfrm>
          <a:custGeom>
            <a:avLst/>
            <a:gdLst>
              <a:gd name="connsiteX0" fmla="*/ 0 w 3816424"/>
              <a:gd name="connsiteY0" fmla="*/ 0 h 2160240"/>
              <a:gd name="connsiteX1" fmla="*/ 3816424 w 3816424"/>
              <a:gd name="connsiteY1" fmla="*/ 0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16424"/>
              <a:gd name="connsiteY0" fmla="*/ 5800 h 2166040"/>
              <a:gd name="connsiteX1" fmla="*/ 207273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5800 h 2166040"/>
              <a:gd name="connsiteX1" fmla="*/ 203745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0 h 2160240"/>
              <a:gd name="connsiteX1" fmla="*/ 1861054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240575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58371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70131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23048 w 3816424"/>
              <a:gd name="connsiteY1" fmla="*/ 1046485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39148"/>
              <a:gd name="connsiteY0" fmla="*/ 7615 h 2167855"/>
              <a:gd name="connsiteX1" fmla="*/ 3839148 w 3839148"/>
              <a:gd name="connsiteY1" fmla="*/ 0 h 2167855"/>
              <a:gd name="connsiteX2" fmla="*/ 3816424 w 3839148"/>
              <a:gd name="connsiteY2" fmla="*/ 2167855 h 2167855"/>
              <a:gd name="connsiteX3" fmla="*/ 0 w 3839148"/>
              <a:gd name="connsiteY3" fmla="*/ 2167855 h 2167855"/>
              <a:gd name="connsiteX4" fmla="*/ 0 w 3839148"/>
              <a:gd name="connsiteY4" fmla="*/ 7615 h 2167855"/>
              <a:gd name="connsiteX0" fmla="*/ 0 w 3816424"/>
              <a:gd name="connsiteY0" fmla="*/ 0 h 2160240"/>
              <a:gd name="connsiteX1" fmla="*/ 3801048 w 3816424"/>
              <a:gd name="connsiteY1" fmla="*/ 17785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4" h="2160240">
                <a:moveTo>
                  <a:pt x="0" y="0"/>
                </a:moveTo>
                <a:lnTo>
                  <a:pt x="3801048" y="17785"/>
                </a:lnTo>
                <a:lnTo>
                  <a:pt x="3816424" y="2160240"/>
                </a:lnTo>
                <a:lnTo>
                  <a:pt x="0" y="2160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46800" rtlCol="0" anchor="ctr" anchorCtr="0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Storage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8008" y="3140968"/>
            <a:ext cx="3960440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Cache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上下箭头 13"/>
          <p:cNvSpPr/>
          <p:nvPr/>
        </p:nvSpPr>
        <p:spPr>
          <a:xfrm>
            <a:off x="3719736" y="1988840"/>
            <a:ext cx="648072" cy="345638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7896200" y="4077072"/>
            <a:ext cx="576064" cy="136815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13" idx="0"/>
          </p:cNvCxnSpPr>
          <p:nvPr/>
        </p:nvCxnSpPr>
        <p:spPr>
          <a:xfrm flipH="1" flipV="1">
            <a:off x="8112224" y="1988840"/>
            <a:ext cx="36004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99"/>
    </mc:Choice>
    <mc:Fallback xmlns="">
      <p:transition xmlns:p14="http://schemas.microsoft.com/office/powerpoint/2010/main" spd="slow" advTm="431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调试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endParaRPr kumimoji="1" lang="en-US" altLang="zh-CN" dirty="0" smtClean="0">
              <a:sym typeface="Wingdings"/>
            </a:endParaRPr>
          </a:p>
          <a:p>
            <a:pPr lvl="2"/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5197"/>
            <a:ext cx="12192000" cy="5346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963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调试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1081"/>
            <a:ext cx="12128500" cy="5298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362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56"/>
    </mc:Choice>
    <mc:Fallback>
      <p:transition xmlns:p14="http://schemas.microsoft.com/office/powerpoint/2010/main" spd="slow" advTm="51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3392" y="1196752"/>
            <a:ext cx="11233248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 smtClean="0"/>
              <a:t>跨平台构建</a:t>
            </a:r>
            <a:endParaRPr kumimoji="1" lang="en-US" altLang="zh-CN" sz="3200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err="1" smtClean="0">
                <a:solidFill>
                  <a:srgbClr val="3366FF"/>
                </a:solidFill>
              </a:rPr>
              <a:t>Makefile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>
                <a:solidFill>
                  <a:srgbClr val="3366FF"/>
                </a:solidFill>
              </a:rPr>
              <a:t>IDE</a:t>
            </a:r>
          </a:p>
          <a:p>
            <a:pPr lvl="1"/>
            <a:endParaRPr kumimoji="1" lang="en-US" altLang="zh-CN" dirty="0" smtClean="0">
              <a:solidFill>
                <a:srgbClr val="3366FF"/>
              </a:solidFill>
            </a:endParaRPr>
          </a:p>
          <a:p>
            <a:pPr lvl="1"/>
            <a:r>
              <a:rPr kumimoji="1" lang="en-US" altLang="zh-CN" dirty="0" smtClean="0">
                <a:solidFill>
                  <a:srgbClr val="3366FF"/>
                </a:solidFill>
              </a:rPr>
              <a:t>Gyp</a:t>
            </a:r>
            <a:r>
              <a:rPr kumimoji="1" lang="zh-CN" altLang="en-US" dirty="0" smtClean="0"/>
              <a:t>  </a:t>
            </a:r>
            <a:r>
              <a:rPr kumimoji="1" lang="en-US" altLang="zh-CN" dirty="0" err="1"/>
              <a:t>vs</a:t>
            </a:r>
            <a:r>
              <a:rPr kumimoji="1" lang="zh-CN" altLang="en-US" dirty="0"/>
              <a:t>  </a:t>
            </a:r>
            <a:r>
              <a:rPr kumimoji="1" lang="en-US" altLang="zh-CN" dirty="0" err="1" smtClean="0">
                <a:solidFill>
                  <a:srgbClr val="3366FF"/>
                </a:solidFill>
              </a:rPr>
              <a:t>CMake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>
                <a:solidFill>
                  <a:srgbClr val="3366FF"/>
                </a:solidFill>
              </a:rPr>
              <a:t>premake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>
                <a:solidFill>
                  <a:srgbClr val="3366FF"/>
                </a:solidFill>
              </a:rPr>
              <a:t>Scons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err="1" smtClean="0"/>
              <a:t>CMake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08" y="3933056"/>
            <a:ext cx="736600" cy="67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704" y="3717032"/>
            <a:ext cx="1019820" cy="9790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24" y="3789040"/>
            <a:ext cx="944116" cy="951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124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4"/>
    </mc:Choice>
    <mc:Fallback>
      <p:transition xmlns:p14="http://schemas.microsoft.com/office/powerpoint/2010/main" spd="slow" advTm="24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BABL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zh-CN" altLang="en-US" sz="3200" dirty="0"/>
              <a:t>后续工作</a:t>
            </a:r>
            <a:endParaRPr kumimoji="1" lang="en-US" altLang="zh-CN" sz="3200" dirty="0"/>
          </a:p>
          <a:p>
            <a:pPr lvl="1"/>
            <a:r>
              <a:rPr kumimoji="1" lang="zh-CN" altLang="en-US" dirty="0" smtClean="0"/>
              <a:t>完善单元测试与文档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增加更新探测、崩溃检测与报告等模块</a:t>
            </a:r>
            <a:r>
              <a:rPr kumimoji="1" lang="zh-CN" altLang="en-US" dirty="0" smtClean="0"/>
              <a:t>支持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控件组件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完善硬件加速支持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还有很多很多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02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39"/>
    </mc:Choice>
    <mc:Fallback>
      <p:transition xmlns:p14="http://schemas.microsoft.com/office/powerpoint/2010/main" spd="slow" advTm="333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07568" y="1268760"/>
            <a:ext cx="7920880" cy="72008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UI</a:t>
            </a:r>
            <a:endParaRPr kumimoji="1" lang="zh-CN" altLang="en-US" sz="2800" dirty="0"/>
          </a:p>
        </p:txBody>
      </p:sp>
      <p:sp>
        <p:nvSpPr>
          <p:cNvPr id="12" name="矩形 17"/>
          <p:cNvSpPr/>
          <p:nvPr/>
        </p:nvSpPr>
        <p:spPr>
          <a:xfrm>
            <a:off x="2207568" y="5445224"/>
            <a:ext cx="7920880" cy="792088"/>
          </a:xfrm>
          <a:custGeom>
            <a:avLst/>
            <a:gdLst>
              <a:gd name="connsiteX0" fmla="*/ 0 w 3816424"/>
              <a:gd name="connsiteY0" fmla="*/ 0 h 2160240"/>
              <a:gd name="connsiteX1" fmla="*/ 3816424 w 3816424"/>
              <a:gd name="connsiteY1" fmla="*/ 0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16424"/>
              <a:gd name="connsiteY0" fmla="*/ 5800 h 2166040"/>
              <a:gd name="connsiteX1" fmla="*/ 207273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5800 h 2166040"/>
              <a:gd name="connsiteX1" fmla="*/ 2037452 w 3816424"/>
              <a:gd name="connsiteY1" fmla="*/ 0 h 2166040"/>
              <a:gd name="connsiteX2" fmla="*/ 3816424 w 3816424"/>
              <a:gd name="connsiteY2" fmla="*/ 5800 h 2166040"/>
              <a:gd name="connsiteX3" fmla="*/ 3816424 w 3816424"/>
              <a:gd name="connsiteY3" fmla="*/ 2166040 h 2166040"/>
              <a:gd name="connsiteX4" fmla="*/ 0 w 3816424"/>
              <a:gd name="connsiteY4" fmla="*/ 2166040 h 2166040"/>
              <a:gd name="connsiteX5" fmla="*/ 0 w 3816424"/>
              <a:gd name="connsiteY5" fmla="*/ 5800 h 2166040"/>
              <a:gd name="connsiteX0" fmla="*/ 0 w 3816424"/>
              <a:gd name="connsiteY0" fmla="*/ 0 h 2160240"/>
              <a:gd name="connsiteX1" fmla="*/ 1861054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240575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3816424 w 3816424"/>
              <a:gd name="connsiteY2" fmla="*/ 0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58371 w 3816424"/>
              <a:gd name="connsiteY2" fmla="*/ 1058243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17170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1970131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3187 w 3816424"/>
              <a:gd name="connsiteY3" fmla="*/ 1052443 h 2160240"/>
              <a:gd name="connsiteX4" fmla="*/ 3816424 w 3816424"/>
              <a:gd name="connsiteY4" fmla="*/ 2160240 h 2160240"/>
              <a:gd name="connsiteX5" fmla="*/ 0 w 3816424"/>
              <a:gd name="connsiteY5" fmla="*/ 2160240 h 2160240"/>
              <a:gd name="connsiteX6" fmla="*/ 0 w 3816424"/>
              <a:gd name="connsiteY6" fmla="*/ 0 h 2160240"/>
              <a:gd name="connsiteX0" fmla="*/ 0 w 3816424"/>
              <a:gd name="connsiteY0" fmla="*/ 0 h 2160240"/>
              <a:gd name="connsiteX1" fmla="*/ 2002172 w 3816424"/>
              <a:gd name="connsiteY1" fmla="*/ 5958 h 2160240"/>
              <a:gd name="connsiteX2" fmla="*/ 2023048 w 3816424"/>
              <a:gd name="connsiteY2" fmla="*/ 1046485 h 2160240"/>
              <a:gd name="connsiteX3" fmla="*/ 3816424 w 3816424"/>
              <a:gd name="connsiteY3" fmla="*/ 2160240 h 2160240"/>
              <a:gd name="connsiteX4" fmla="*/ 0 w 3816424"/>
              <a:gd name="connsiteY4" fmla="*/ 2160240 h 2160240"/>
              <a:gd name="connsiteX5" fmla="*/ 0 w 3816424"/>
              <a:gd name="connsiteY5" fmla="*/ 0 h 2160240"/>
              <a:gd name="connsiteX0" fmla="*/ 0 w 3816424"/>
              <a:gd name="connsiteY0" fmla="*/ 0 h 2160240"/>
              <a:gd name="connsiteX1" fmla="*/ 2023048 w 3816424"/>
              <a:gd name="connsiteY1" fmla="*/ 1046485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  <a:gd name="connsiteX0" fmla="*/ 0 w 3839148"/>
              <a:gd name="connsiteY0" fmla="*/ 7615 h 2167855"/>
              <a:gd name="connsiteX1" fmla="*/ 3839148 w 3839148"/>
              <a:gd name="connsiteY1" fmla="*/ 0 h 2167855"/>
              <a:gd name="connsiteX2" fmla="*/ 3816424 w 3839148"/>
              <a:gd name="connsiteY2" fmla="*/ 2167855 h 2167855"/>
              <a:gd name="connsiteX3" fmla="*/ 0 w 3839148"/>
              <a:gd name="connsiteY3" fmla="*/ 2167855 h 2167855"/>
              <a:gd name="connsiteX4" fmla="*/ 0 w 3839148"/>
              <a:gd name="connsiteY4" fmla="*/ 7615 h 2167855"/>
              <a:gd name="connsiteX0" fmla="*/ 0 w 3816424"/>
              <a:gd name="connsiteY0" fmla="*/ 0 h 2160240"/>
              <a:gd name="connsiteX1" fmla="*/ 3801048 w 3816424"/>
              <a:gd name="connsiteY1" fmla="*/ 17785 h 2160240"/>
              <a:gd name="connsiteX2" fmla="*/ 3816424 w 3816424"/>
              <a:gd name="connsiteY2" fmla="*/ 2160240 h 2160240"/>
              <a:gd name="connsiteX3" fmla="*/ 0 w 3816424"/>
              <a:gd name="connsiteY3" fmla="*/ 2160240 h 2160240"/>
              <a:gd name="connsiteX4" fmla="*/ 0 w 3816424"/>
              <a:gd name="connsiteY4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4" h="2160240">
                <a:moveTo>
                  <a:pt x="0" y="0"/>
                </a:moveTo>
                <a:lnTo>
                  <a:pt x="3801048" y="17785"/>
                </a:lnTo>
                <a:lnTo>
                  <a:pt x="3816424" y="2160240"/>
                </a:lnTo>
                <a:lnTo>
                  <a:pt x="0" y="2160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46800" rtlCol="0" anchor="ctr" anchorCtr="0"/>
          <a:lstStyle/>
          <a:p>
            <a:pPr lvl="0" algn="ctr"/>
            <a:r>
              <a:rPr kumimoji="1" lang="en-US" altLang="zh-CN" sz="2800" dirty="0" smtClean="0">
                <a:solidFill>
                  <a:prstClr val="white"/>
                </a:solidFill>
              </a:rPr>
              <a:t>Storage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8008" y="3140968"/>
            <a:ext cx="3960440" cy="93610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2800" dirty="0" err="1" smtClean="0">
                <a:solidFill>
                  <a:prstClr val="white"/>
                </a:solidFill>
              </a:rPr>
              <a:t>MainThreadStroage</a:t>
            </a:r>
            <a:endParaRPr kumimoji="1"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上下箭头 13"/>
          <p:cNvSpPr/>
          <p:nvPr/>
        </p:nvSpPr>
        <p:spPr>
          <a:xfrm>
            <a:off x="3719736" y="1988840"/>
            <a:ext cx="648072" cy="345638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13" idx="0"/>
          </p:cNvCxnSpPr>
          <p:nvPr/>
        </p:nvCxnSpPr>
        <p:spPr>
          <a:xfrm flipH="1" flipV="1">
            <a:off x="8112224" y="1988840"/>
            <a:ext cx="36004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95400" y="1340768"/>
            <a:ext cx="623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V1</a:t>
            </a:r>
            <a:endParaRPr kumimoji="1" lang="zh-CN" altLang="en-US" sz="2800" dirty="0"/>
          </a:p>
        </p:txBody>
      </p:sp>
      <p:sp>
        <p:nvSpPr>
          <p:cNvPr id="10" name="上箭头 9"/>
          <p:cNvSpPr/>
          <p:nvPr/>
        </p:nvSpPr>
        <p:spPr>
          <a:xfrm>
            <a:off x="7896200" y="4077072"/>
            <a:ext cx="576064" cy="136815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6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84"/>
    </mc:Choice>
    <mc:Fallback xmlns="">
      <p:transition xmlns:p14="http://schemas.microsoft.com/office/powerpoint/2010/main" spd="slow" advTm="36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邮箱大师</a:t>
            </a:r>
            <a:r>
              <a:rPr lang="zh-CN" altLang="zh-CN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en-US" dirty="0" smtClean="0"/>
              <a:t>存储设计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"/>
          </p:nvPr>
        </p:nvSpPr>
        <p:spPr>
          <a:xfrm>
            <a:off x="623392" y="1196752"/>
            <a:ext cx="11233248" cy="4824536"/>
          </a:xfrm>
        </p:spPr>
        <p:txBody>
          <a:bodyPr/>
          <a:lstStyle/>
          <a:p>
            <a:r>
              <a:rPr kumimoji="1" lang="en-US" altLang="zh-CN" sz="3200" dirty="0" smtClean="0"/>
              <a:t>V1 – </a:t>
            </a:r>
            <a:r>
              <a:rPr kumimoji="1" lang="en-US" altLang="en-US" sz="3200" dirty="0" smtClean="0"/>
              <a:t>优点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latin typeface="+mn-ea"/>
              </a:rPr>
              <a:t>编码简单</a:t>
            </a:r>
            <a:endParaRPr kumimoji="1" lang="en-US" altLang="zh-CN" dirty="0" smtClean="0">
              <a:latin typeface="+mn-ea"/>
            </a:endParaRPr>
          </a:p>
          <a:p>
            <a:pPr lvl="2"/>
            <a:endParaRPr kumimoji="1" lang="en-US" altLang="zh-CN" dirty="0" smtClean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同步具有鲁棒性</a:t>
            </a:r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r>
              <a:rPr kumimoji="1" lang="en-US" altLang="zh-CN" dirty="0" smtClean="0">
                <a:latin typeface="+mn-ea"/>
              </a:rPr>
              <a:t>V1</a:t>
            </a:r>
            <a:r>
              <a:rPr kumimoji="1" lang="zh-CN" altLang="en-US" dirty="0" smtClean="0">
                <a:latin typeface="+mn-ea"/>
              </a:rPr>
              <a:t> </a:t>
            </a:r>
            <a:r>
              <a:rPr kumimoji="1" lang="en-US" altLang="zh-CN" dirty="0"/>
              <a:t>– </a:t>
            </a:r>
            <a:r>
              <a:rPr kumimoji="1" lang="zh-CN" altLang="en-US" dirty="0" smtClean="0"/>
              <a:t>不足</a:t>
            </a:r>
            <a:endParaRPr kumimoji="1" lang="en-US" altLang="zh-CN" dirty="0" smtClean="0"/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内存占用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r>
              <a:rPr kumimoji="1" lang="zh-CN" altLang="en-US" dirty="0" smtClean="0">
                <a:latin typeface="+mn-ea"/>
              </a:rPr>
              <a:t>启动时间</a:t>
            </a:r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lvl="1"/>
            <a:endParaRPr kumimoji="1" lang="en-US" altLang="zh-CN" dirty="0">
              <a:latin typeface="+mn-ea"/>
            </a:endParaRPr>
          </a:p>
          <a:p>
            <a:pPr lvl="1"/>
            <a:endParaRPr kumimoji="1"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grpSp>
        <p:nvGrpSpPr>
          <p:cNvPr id="7" name="组 6"/>
          <p:cNvGrpSpPr/>
          <p:nvPr/>
        </p:nvGrpSpPr>
        <p:grpSpPr>
          <a:xfrm>
            <a:off x="5303912" y="2276872"/>
            <a:ext cx="6192688" cy="4032448"/>
            <a:chOff x="5303912" y="2276872"/>
            <a:chExt cx="6192688" cy="4032448"/>
          </a:xfrm>
        </p:grpSpPr>
        <p:sp>
          <p:nvSpPr>
            <p:cNvPr id="11" name="矩形 10"/>
            <p:cNvSpPr/>
            <p:nvPr/>
          </p:nvSpPr>
          <p:spPr>
            <a:xfrm>
              <a:off x="5303912" y="2276872"/>
              <a:ext cx="6192688" cy="584413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/>
                <a:t>UI</a:t>
              </a:r>
              <a:endParaRPr kumimoji="1" lang="zh-CN" altLang="en-US" sz="2400" dirty="0"/>
            </a:p>
          </p:txBody>
        </p:sp>
        <p:sp>
          <p:nvSpPr>
            <p:cNvPr id="12" name="矩形 17"/>
            <p:cNvSpPr/>
            <p:nvPr/>
          </p:nvSpPr>
          <p:spPr>
            <a:xfrm>
              <a:off x="5303912" y="5666466"/>
              <a:ext cx="6192688" cy="642854"/>
            </a:xfrm>
            <a:custGeom>
              <a:avLst/>
              <a:gdLst>
                <a:gd name="connsiteX0" fmla="*/ 0 w 3816424"/>
                <a:gd name="connsiteY0" fmla="*/ 0 h 2160240"/>
                <a:gd name="connsiteX1" fmla="*/ 3816424 w 3816424"/>
                <a:gd name="connsiteY1" fmla="*/ 0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  <a:gd name="connsiteX0" fmla="*/ 0 w 3816424"/>
                <a:gd name="connsiteY0" fmla="*/ 5800 h 2166040"/>
                <a:gd name="connsiteX1" fmla="*/ 2072732 w 3816424"/>
                <a:gd name="connsiteY1" fmla="*/ 0 h 2166040"/>
                <a:gd name="connsiteX2" fmla="*/ 3816424 w 3816424"/>
                <a:gd name="connsiteY2" fmla="*/ 5800 h 2166040"/>
                <a:gd name="connsiteX3" fmla="*/ 3816424 w 3816424"/>
                <a:gd name="connsiteY3" fmla="*/ 2166040 h 2166040"/>
                <a:gd name="connsiteX4" fmla="*/ 0 w 3816424"/>
                <a:gd name="connsiteY4" fmla="*/ 2166040 h 2166040"/>
                <a:gd name="connsiteX5" fmla="*/ 0 w 3816424"/>
                <a:gd name="connsiteY5" fmla="*/ 5800 h 2166040"/>
                <a:gd name="connsiteX0" fmla="*/ 0 w 3816424"/>
                <a:gd name="connsiteY0" fmla="*/ 5800 h 2166040"/>
                <a:gd name="connsiteX1" fmla="*/ 2037452 w 3816424"/>
                <a:gd name="connsiteY1" fmla="*/ 0 h 2166040"/>
                <a:gd name="connsiteX2" fmla="*/ 3816424 w 3816424"/>
                <a:gd name="connsiteY2" fmla="*/ 5800 h 2166040"/>
                <a:gd name="connsiteX3" fmla="*/ 3816424 w 3816424"/>
                <a:gd name="connsiteY3" fmla="*/ 2166040 h 2166040"/>
                <a:gd name="connsiteX4" fmla="*/ 0 w 3816424"/>
                <a:gd name="connsiteY4" fmla="*/ 2166040 h 2166040"/>
                <a:gd name="connsiteX5" fmla="*/ 0 w 3816424"/>
                <a:gd name="connsiteY5" fmla="*/ 5800 h 2166040"/>
                <a:gd name="connsiteX0" fmla="*/ 0 w 3816424"/>
                <a:gd name="connsiteY0" fmla="*/ 0 h 2160240"/>
                <a:gd name="connsiteX1" fmla="*/ 1861054 w 3816424"/>
                <a:gd name="connsiteY1" fmla="*/ 5958 h 2160240"/>
                <a:gd name="connsiteX2" fmla="*/ 3816424 w 3816424"/>
                <a:gd name="connsiteY2" fmla="*/ 0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3187 w 3816424"/>
                <a:gd name="connsiteY3" fmla="*/ 1240575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3816424 w 3816424"/>
                <a:gd name="connsiteY2" fmla="*/ 0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17170 w 3816424"/>
                <a:gd name="connsiteY2" fmla="*/ 1058243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1958371 w 3816424"/>
                <a:gd name="connsiteY2" fmla="*/ 1058243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17170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1970131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23048 w 3816424"/>
                <a:gd name="connsiteY2" fmla="*/ 1046485 h 2160240"/>
                <a:gd name="connsiteX3" fmla="*/ 3813187 w 3816424"/>
                <a:gd name="connsiteY3" fmla="*/ 1052443 h 2160240"/>
                <a:gd name="connsiteX4" fmla="*/ 3816424 w 3816424"/>
                <a:gd name="connsiteY4" fmla="*/ 2160240 h 2160240"/>
                <a:gd name="connsiteX5" fmla="*/ 0 w 3816424"/>
                <a:gd name="connsiteY5" fmla="*/ 2160240 h 2160240"/>
                <a:gd name="connsiteX6" fmla="*/ 0 w 3816424"/>
                <a:gd name="connsiteY6" fmla="*/ 0 h 2160240"/>
                <a:gd name="connsiteX0" fmla="*/ 0 w 3816424"/>
                <a:gd name="connsiteY0" fmla="*/ 0 h 2160240"/>
                <a:gd name="connsiteX1" fmla="*/ 2002172 w 3816424"/>
                <a:gd name="connsiteY1" fmla="*/ 5958 h 2160240"/>
                <a:gd name="connsiteX2" fmla="*/ 2023048 w 3816424"/>
                <a:gd name="connsiteY2" fmla="*/ 1046485 h 2160240"/>
                <a:gd name="connsiteX3" fmla="*/ 3816424 w 3816424"/>
                <a:gd name="connsiteY3" fmla="*/ 2160240 h 2160240"/>
                <a:gd name="connsiteX4" fmla="*/ 0 w 3816424"/>
                <a:gd name="connsiteY4" fmla="*/ 2160240 h 2160240"/>
                <a:gd name="connsiteX5" fmla="*/ 0 w 3816424"/>
                <a:gd name="connsiteY5" fmla="*/ 0 h 2160240"/>
                <a:gd name="connsiteX0" fmla="*/ 0 w 3816424"/>
                <a:gd name="connsiteY0" fmla="*/ 0 h 2160240"/>
                <a:gd name="connsiteX1" fmla="*/ 2023048 w 3816424"/>
                <a:gd name="connsiteY1" fmla="*/ 1046485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  <a:gd name="connsiteX0" fmla="*/ 0 w 3839148"/>
                <a:gd name="connsiteY0" fmla="*/ 7615 h 2167855"/>
                <a:gd name="connsiteX1" fmla="*/ 3839148 w 3839148"/>
                <a:gd name="connsiteY1" fmla="*/ 0 h 2167855"/>
                <a:gd name="connsiteX2" fmla="*/ 3816424 w 3839148"/>
                <a:gd name="connsiteY2" fmla="*/ 2167855 h 2167855"/>
                <a:gd name="connsiteX3" fmla="*/ 0 w 3839148"/>
                <a:gd name="connsiteY3" fmla="*/ 2167855 h 2167855"/>
                <a:gd name="connsiteX4" fmla="*/ 0 w 3839148"/>
                <a:gd name="connsiteY4" fmla="*/ 7615 h 2167855"/>
                <a:gd name="connsiteX0" fmla="*/ 0 w 3816424"/>
                <a:gd name="connsiteY0" fmla="*/ 0 h 2160240"/>
                <a:gd name="connsiteX1" fmla="*/ 3801048 w 3816424"/>
                <a:gd name="connsiteY1" fmla="*/ 17785 h 2160240"/>
                <a:gd name="connsiteX2" fmla="*/ 3816424 w 3816424"/>
                <a:gd name="connsiteY2" fmla="*/ 2160240 h 2160240"/>
                <a:gd name="connsiteX3" fmla="*/ 0 w 3816424"/>
                <a:gd name="connsiteY3" fmla="*/ 2160240 h 2160240"/>
                <a:gd name="connsiteX4" fmla="*/ 0 w 3816424"/>
                <a:gd name="connsiteY4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6424" h="2160240">
                  <a:moveTo>
                    <a:pt x="0" y="0"/>
                  </a:moveTo>
                  <a:lnTo>
                    <a:pt x="3801048" y="17785"/>
                  </a:lnTo>
                  <a:lnTo>
                    <a:pt x="3816424" y="2160240"/>
                  </a:lnTo>
                  <a:lnTo>
                    <a:pt x="0" y="2160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46800" rtlCol="0" anchor="ctr" anchorCtr="0"/>
            <a:lstStyle/>
            <a:p>
              <a:pPr lvl="0" algn="ctr"/>
              <a:r>
                <a:rPr kumimoji="1" lang="en-US" altLang="zh-CN" sz="2400" dirty="0" smtClean="0">
                  <a:solidFill>
                    <a:prstClr val="white"/>
                  </a:solidFill>
                </a:rPr>
                <a:t>Storage</a:t>
              </a: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400256" y="3796345"/>
              <a:ext cx="3096344" cy="759737"/>
            </a:xfrm>
            <a:prstGeom prst="rect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en-US" altLang="zh-CN" sz="2400" dirty="0" err="1" smtClean="0">
                  <a:solidFill>
                    <a:prstClr val="white"/>
                  </a:solidFill>
                </a:rPr>
                <a:t>MainThreadStroage</a:t>
              </a:r>
              <a:endParaRPr kumimoji="1"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6486152" y="2861285"/>
              <a:ext cx="506674" cy="280518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箭头连接符 16"/>
            <p:cNvCxnSpPr>
              <a:stCxn id="13" idx="0"/>
            </p:cNvCxnSpPr>
            <p:nvPr/>
          </p:nvCxnSpPr>
          <p:spPr>
            <a:xfrm flipH="1" flipV="1">
              <a:off x="9920279" y="2861285"/>
              <a:ext cx="28149" cy="9350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上箭头 17"/>
            <p:cNvSpPr/>
            <p:nvPr/>
          </p:nvSpPr>
          <p:spPr>
            <a:xfrm>
              <a:off x="9696400" y="4509120"/>
              <a:ext cx="504056" cy="11521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56"/>
    </mc:Choice>
    <mc:Fallback xmlns="">
      <p:transition xmlns:p14="http://schemas.microsoft.com/office/powerpoint/2010/main" spd="slow" advTm="933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0.1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8.6|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.9|5.6|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.5|3.5|9.7|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7.4|31.2|2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9.6|27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0.9|12.6|5.5|5.1|2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.3|3.9|5.8|1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.5|3.5|9.7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.5|3.5|9.7|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.5|3.5|9.7|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15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4.6|4|3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8|5.1|1.8|22.8|7.9|3|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7|6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4.2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1.5|3.5|9.7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4.2|14.7|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4.9|11.3|31.4|8.7|1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7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3.1|13.2|4.8|4.2|3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2.7|7.1|11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3.3|3.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8|2.4|10.8|12.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5|0.6|0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9.5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3.1|22.4|12.2|0.6|15.9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73781</TotalTime>
  <Words>1935</Words>
  <Application>Microsoft Macintosh PowerPoint</Application>
  <PresentationFormat>自定义</PresentationFormat>
  <Paragraphs>1014</Paragraphs>
  <Slides>73</Slides>
  <Notes>73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5" baseType="lpstr">
      <vt:lpstr>Office 主题</vt:lpstr>
      <vt:lpstr>Paint.Picture</vt:lpstr>
      <vt:lpstr>PowerPoint 演示文稿</vt:lpstr>
      <vt:lpstr>基本信息</vt:lpstr>
      <vt:lpstr>项目经历</vt:lpstr>
      <vt:lpstr>邮箱大师</vt:lpstr>
      <vt:lpstr>邮箱大师</vt:lpstr>
      <vt:lpstr>邮箱大师 – APP架构</vt:lpstr>
      <vt:lpstr>邮箱大师 – 存储设计</vt:lpstr>
      <vt:lpstr>邮箱大师 – 存储设计</vt:lpstr>
      <vt:lpstr>邮箱大师 – 存储设计</vt:lpstr>
      <vt:lpstr>邮箱大师 – 存储设计</vt:lpstr>
      <vt:lpstr>邮箱大师 – 存储设计</vt:lpstr>
      <vt:lpstr>邮箱大师 – 存储设计</vt:lpstr>
      <vt:lpstr>邮箱大师 – 存储设计</vt:lpstr>
      <vt:lpstr>邮箱大师 – 存储设计</vt:lpstr>
      <vt:lpstr>邮箱大师 – 存储设计</vt:lpstr>
      <vt:lpstr>邮箱大师 – 存储设计</vt:lpstr>
      <vt:lpstr>邮箱大师 – 任务调度</vt:lpstr>
      <vt:lpstr>邮箱大师 – 任务调度</vt:lpstr>
      <vt:lpstr>邮箱大师 – 任务调度</vt:lpstr>
      <vt:lpstr>邮箱大师 – 任务调度</vt:lpstr>
      <vt:lpstr>邮箱大师 – 事件通知</vt:lpstr>
      <vt:lpstr>邮箱大师 – 事件通知</vt:lpstr>
      <vt:lpstr>邮箱大师 – 事件通知</vt:lpstr>
      <vt:lpstr>邮箱大师 – 其他优化</vt:lpstr>
      <vt:lpstr>邮箱大师 – 其他优化</vt:lpstr>
      <vt:lpstr>Orca Framework</vt:lpstr>
      <vt:lpstr>Orca Framework</vt:lpstr>
      <vt:lpstr>Orca Framework 架构</vt:lpstr>
      <vt:lpstr>Orca Framework 架构</vt:lpstr>
      <vt:lpstr>Orca Framework – CEF 维护</vt:lpstr>
      <vt:lpstr>Orca Framework – 问题与思考</vt:lpstr>
      <vt:lpstr>Win8网易邮箱 </vt:lpstr>
      <vt:lpstr>Win8网易邮箱 </vt:lpstr>
      <vt:lpstr>Win8网易邮箱 </vt:lpstr>
      <vt:lpstr>Win8网易邮箱 </vt:lpstr>
      <vt:lpstr>Win8网易邮箱 </vt:lpstr>
      <vt:lpstr>Win8网易邮箱 </vt:lpstr>
      <vt:lpstr>BABL</vt:lpstr>
      <vt:lpstr>BABL</vt:lpstr>
      <vt:lpstr>BABL</vt:lpstr>
      <vt:lpstr>BABL</vt:lpstr>
      <vt:lpstr>BABL</vt:lpstr>
      <vt:lpstr>BABL</vt:lpstr>
      <vt:lpstr>BABL</vt:lpstr>
      <vt:lpstr>个人成长</vt:lpstr>
      <vt:lpstr>个人发展计划</vt:lpstr>
      <vt:lpstr>PowerPoint 演示文稿</vt:lpstr>
      <vt:lpstr>PowerPoint 演示文稿</vt:lpstr>
      <vt:lpstr>邮箱大师 – 异步框架</vt:lpstr>
      <vt:lpstr>邮箱大师 – 异步框架</vt:lpstr>
      <vt:lpstr>邮箱大师 – 异步框架</vt:lpstr>
      <vt:lpstr>邮箱大师 – 异步框架</vt:lpstr>
      <vt:lpstr>邮箱大师 – 其他优化</vt:lpstr>
      <vt:lpstr>邮箱大师 – 存储设计</vt:lpstr>
      <vt:lpstr>邮箱大师 – 存储设计</vt:lpstr>
      <vt:lpstr>邮箱大师 – 存储设计</vt:lpstr>
      <vt:lpstr>邮箱大师 – 性能优化</vt:lpstr>
      <vt:lpstr>邮箱大师 – 性能优化</vt:lpstr>
      <vt:lpstr>邮箱大师 – 性能优化</vt:lpstr>
      <vt:lpstr>邮箱大师 – HACK INSIDE</vt:lpstr>
      <vt:lpstr>邮箱大师 – HACK INSIDE</vt:lpstr>
      <vt:lpstr>邮箱大师 – HACK INSIDE</vt:lpstr>
      <vt:lpstr>邮箱大师 – HACK INSIDE</vt:lpstr>
      <vt:lpstr>邮箱大师 – HACK INSIDE</vt:lpstr>
      <vt:lpstr>邮箱大师 – HACK INSIDE</vt:lpstr>
      <vt:lpstr>邮箱大师 – 拾遗</vt:lpstr>
      <vt:lpstr>邮箱大师 – 调试</vt:lpstr>
      <vt:lpstr>邮箱大师 – 调试</vt:lpstr>
      <vt:lpstr>邮箱大师 – 调试</vt:lpstr>
      <vt:lpstr>邮箱大师 – 调试</vt:lpstr>
      <vt:lpstr>邮箱大师 – 调试</vt:lpstr>
      <vt:lpstr>BABL</vt:lpstr>
      <vt:lpstr>BABL</vt:lpstr>
    </vt:vector>
  </TitlesOfParts>
  <Company>IBM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oldman Li</cp:lastModifiedBy>
  <cp:revision>3951</cp:revision>
  <dcterms:created xsi:type="dcterms:W3CDTF">2004-09-17T02:46:16Z</dcterms:created>
  <dcterms:modified xsi:type="dcterms:W3CDTF">2015-03-06T02:07:26Z</dcterms:modified>
</cp:coreProperties>
</file>