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7.wmf" ContentType="image/x-wmf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DD89C91-E833-4B7C-95CF-CF5FF8C1BFA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0C09C1F-1E2C-4390-A312-BCBBAD419EC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B89DF00-DC82-45A7-B0E3-253512B0A1D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1/14/15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E7A11E1-BB2F-427B-9739-49A3DC599516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1/14/15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6CD7FC-13D9-4347-AA06-01F8253D41A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Computational Probability and Statistics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CIS 2033 Section 002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Shanshan Zhang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Character Strings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sequence of characters enclosed in single quotes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assign a string to a variable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 two single quotes within the definition if the text includes a single quote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Concatenation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With square brackets as concatenate numeric arrays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Convert numeric values to strings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num2str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int2str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Functions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Equivalent to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subroutines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or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methods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in other programming languages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 call a function, enclose its input arguments in parentheses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there are multiple input arguments, separate them with commas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Return output from a function by assigning it to a variable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When there are multiple output arguments, enclose them in square brackets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 call a function that does not require any inputs and does not return any outputs, type only the function name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Plots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Two-dimensional line plots with the plot function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Label the axes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 a title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Specify additional properties (e.g., line width, color, the marker, etc.)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 plots to an existing figure by using the hold function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Display multiple plots in different subregions of the same window using the subplot function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Scripts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file with a .m extension containing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multiple sequential lines of MATLAB commands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function calls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run a script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Save the file in the current folder and type its name at the command line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Run scripts from the Editor by pressing the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Run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button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Comments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 describe the code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 comments whenever you write code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Using the percent (%) symbol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Control Flow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Conditional statements, loop and branching</a:t>
            </a:r>
            <a:endParaRPr/>
          </a:p>
        </p:txBody>
      </p:sp>
      <p:pic>
        <p:nvPicPr>
          <p:cNvPr id="11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209680"/>
            <a:ext cx="7924320" cy="441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Help and Documentation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Supporting documentation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Includes examples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Describes the function inputs, outputs, and calling syntax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access this information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From the command line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Open it in a separate window using the doc command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Display it at the command window by using the help command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Display function hints (the syntax portion of the function documentation) in the Command Window by pausing after you type the open parentheses for the function input arguments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Access the complete product documentation by clicking the help icon</a:t>
            </a:r>
            <a:endParaRPr/>
          </a:p>
        </p:txBody>
      </p:sp>
      <p:pic>
        <p:nvPicPr>
          <p:cNvPr id="12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5880" y="3809880"/>
            <a:ext cx="114480" cy="16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LAB Information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Shanshan Zhang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u="sng">
                <a:solidFill>
                  <a:srgbClr val="0000ff"/>
                </a:solidFill>
                <a:latin typeface="Calibri"/>
              </a:rPr>
              <a:t>zhang.shanshan@temple.edu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Lab Class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SERC 206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Friday 09:00 am ~ 10:50 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Office Hour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SERC 303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Friday 11:00 am ~ 12:00 am or by appointment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Matrix and Array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Character Strings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Function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Plots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Scripts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Control Flow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Help and Documentation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MATLAB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 rot="5400000">
            <a:off x="5470200" y="-301680"/>
            <a:ext cx="1166400" cy="52664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d0d8e7"/>
          </a:solidFill>
          <a:ln w="9360">
            <a:solidFill>
              <a:srgbClr val="d0d8e7"/>
            </a:solidFill>
            <a:round/>
          </a:ln>
        </p:spPr>
        <p:txBody>
          <a:bodyPr lIns="34200" rIns="34200" tIns="68760" bIns="68760" anchor="ctr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Calibri"/>
              </a:rPr>
              <a:t>Numerical Computation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Calibri"/>
              </a:rPr>
              <a:t>Visualization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Calibri"/>
              </a:rPr>
              <a:t>Application Development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457200" y="1602360"/>
            <a:ext cx="2962440" cy="1458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125640" rIns="125640" tIns="134280" bIns="134280" anchor="ctr"/>
          <a:p>
            <a:pPr algn="ctr"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  <a:latin typeface="Calibri"/>
              </a:rPr>
              <a:t>High-Level Language</a:t>
            </a:r>
            <a:endParaRPr/>
          </a:p>
        </p:txBody>
      </p:sp>
      <p:sp>
        <p:nvSpPr>
          <p:cNvPr id="92" name="CustomShape 4"/>
          <p:cNvSpPr/>
          <p:nvPr/>
        </p:nvSpPr>
        <p:spPr>
          <a:xfrm rot="5400000">
            <a:off x="5470200" y="1229400"/>
            <a:ext cx="1166400" cy="52664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d0d8e7"/>
          </a:solidFill>
          <a:ln w="9360">
            <a:solidFill>
              <a:srgbClr val="d0d8e7"/>
            </a:solidFill>
            <a:round/>
          </a:ln>
        </p:spPr>
        <p:txBody>
          <a:bodyPr lIns="34200" rIns="34200" tIns="68760" bIns="68760" anchor="ctr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Calibri"/>
              </a:rPr>
              <a:t>Linear algebra, statistics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Calibri"/>
              </a:rPr>
              <a:t>Fourier analysis, filtering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Calibri"/>
              </a:rPr>
              <a:t>Optimization, integration, differential</a:t>
            </a:r>
            <a:endParaRPr/>
          </a:p>
        </p:txBody>
      </p:sp>
      <p:sp>
        <p:nvSpPr>
          <p:cNvPr id="93" name="CustomShape 5"/>
          <p:cNvSpPr/>
          <p:nvPr/>
        </p:nvSpPr>
        <p:spPr>
          <a:xfrm>
            <a:off x="457200" y="3133800"/>
            <a:ext cx="2962440" cy="1458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125640" rIns="125640" tIns="134280" bIns="134280" anchor="ctr"/>
          <a:p>
            <a:pPr algn="ctr"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  <a:latin typeface="Calibri"/>
              </a:rPr>
              <a:t>Mathematical Functions </a:t>
            </a:r>
            <a:endParaRPr/>
          </a:p>
        </p:txBody>
      </p:sp>
      <p:sp>
        <p:nvSpPr>
          <p:cNvPr id="94" name="CustomShape 6"/>
          <p:cNvSpPr/>
          <p:nvPr/>
        </p:nvSpPr>
        <p:spPr>
          <a:xfrm rot="5400000">
            <a:off x="5470200" y="2761200"/>
            <a:ext cx="1166400" cy="52664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d0d8e7"/>
          </a:solidFill>
          <a:ln w="9360">
            <a:solidFill>
              <a:srgbClr val="d0d8e7"/>
            </a:solidFill>
            <a:round/>
          </a:ln>
        </p:spPr>
        <p:txBody>
          <a:bodyPr lIns="34200" rIns="34200" tIns="68760" bIns="68760" anchor="ctr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Calibri"/>
              </a:rPr>
              <a:t>Interactive environment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Calibri"/>
              </a:rPr>
              <a:t>Built-in graphics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Calibri"/>
              </a:rPr>
              <a:t>Integrating with external applications and languages </a:t>
            </a:r>
            <a:endParaRPr/>
          </a:p>
        </p:txBody>
      </p:sp>
      <p:sp>
        <p:nvSpPr>
          <p:cNvPr id="95" name="CustomShape 7"/>
          <p:cNvSpPr/>
          <p:nvPr/>
        </p:nvSpPr>
        <p:spPr>
          <a:xfrm>
            <a:off x="457200" y="4665240"/>
            <a:ext cx="2962440" cy="1458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125640" rIns="125640" tIns="134280" bIns="134280" anchor="ctr"/>
          <a:p>
            <a:pPr algn="ctr"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  <a:latin typeface="Calibri"/>
              </a:rPr>
              <a:t>Development Tools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Layouts</a:t>
            </a:r>
            <a:endParaRPr/>
          </a:p>
        </p:txBody>
      </p:sp>
      <p:pic>
        <p:nvPicPr>
          <p:cNvPr id="97" name="Content Placeholder 3" descr=""/>
          <p:cNvPicPr/>
          <p:nvPr/>
        </p:nvPicPr>
        <p:blipFill>
          <a:blip r:embed="rId1"/>
          <a:srcRect l="-610355" t="0" r="-610355" b="0"/>
          <a:stretch>
            <a:fillRect/>
          </a:stretch>
        </p:blipFill>
        <p:spPr>
          <a:xfrm>
            <a:off x="457200" y="1600200"/>
            <a:ext cx="8229240" cy="452556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171000" y="3505320"/>
            <a:ext cx="3343320" cy="1004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0000"/>
                </a:solidFill>
                <a:latin typeface="Calibri"/>
              </a:rPr>
              <a:t>Current Folder: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0000"/>
                </a:solidFill>
                <a:latin typeface="Calibri"/>
              </a:rPr>
              <a:t>To access your files.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1447920" y="5258880"/>
            <a:ext cx="6400440" cy="143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0000"/>
                </a:solidFill>
                <a:latin typeface="Calibri"/>
              </a:rPr>
              <a:t>Command Window: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0000"/>
                </a:solidFill>
                <a:latin typeface="Calibri"/>
              </a:rPr>
              <a:t>To enter commands at the command lines, indicated by the prompt (&gt;&gt;). </a:t>
            </a:r>
            <a:endParaRPr/>
          </a:p>
        </p:txBody>
      </p:sp>
      <p:sp>
        <p:nvSpPr>
          <p:cNvPr id="100" name="CustomShape 4"/>
          <p:cNvSpPr/>
          <p:nvPr/>
        </p:nvSpPr>
        <p:spPr>
          <a:xfrm>
            <a:off x="5791320" y="3048120"/>
            <a:ext cx="2971440" cy="228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0000"/>
                </a:solidFill>
                <a:latin typeface="Calibri"/>
              </a:rPr>
              <a:t>Workspace: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0000"/>
                </a:solidFill>
                <a:latin typeface="Calibri"/>
              </a:rPr>
              <a:t>To explore data that you create or import from files.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Matrices and Arrays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MATLAB variables are multidimensional arrays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Array Creation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Using square brackets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Column separation: a comma ( , ) or a space 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Row separation: a semicolon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Using function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ones: entry of 1s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zeros: entry of 0s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rand: entry of random numbers (0, 1)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Matrix and Array Operations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Concatenation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Matrices and Arrays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MATLAB variables are multidimensional arrays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Array Creation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Matrix and Array Operations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Transpose ‘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Standard operation + - * / %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Element-wise operation .* ./ .^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Concatenation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Matrices and Arrays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MATLAB variables are multidimensional arrays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Array Creation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Matrix and Array Operations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Concatenation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With square brackets ([  ])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Horizontal concatenation with commas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Vertical concatenation with semicolons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Array Indexing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access selected elements of an array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 use a single subscript that traverses down each column in order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 specify row and column subscripts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One element: A(m, n)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Multiple elements: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A(start : step : end, column)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A(row, [ i, j, k]) 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