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9" r:id="rId4"/>
    <p:sldId id="258" r:id="rId5"/>
    <p:sldId id="261" r:id="rId6"/>
    <p:sldId id="262" r:id="rId7"/>
    <p:sldId id="260"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94660"/>
  </p:normalViewPr>
  <p:slideViewPr>
    <p:cSldViewPr snapToGrid="0">
      <p:cViewPr varScale="1">
        <p:scale>
          <a:sx n="111" d="100"/>
          <a:sy n="111" d="100"/>
        </p:scale>
        <p:origin x="226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C52B7A-C1D4-4D46-91E3-E084EFFA2A0A}"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3725561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C52B7A-C1D4-4D46-91E3-E084EFFA2A0A}"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1044543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C52B7A-C1D4-4D46-91E3-E084EFFA2A0A}"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2549E-5C53-401A-9D74-6ADFB7FAEEA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9735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C52B7A-C1D4-4D46-91E3-E084EFFA2A0A}"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748240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C52B7A-C1D4-4D46-91E3-E084EFFA2A0A}"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2549E-5C53-401A-9D74-6ADFB7FAEEA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0737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C52B7A-C1D4-4D46-91E3-E084EFFA2A0A}"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1152366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C52B7A-C1D4-4D46-91E3-E084EFFA2A0A}"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20236111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C52B7A-C1D4-4D46-91E3-E084EFFA2A0A}"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95857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C52B7A-C1D4-4D46-91E3-E084EFFA2A0A}"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3943066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C52B7A-C1D4-4D46-91E3-E084EFFA2A0A}"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2337898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C52B7A-C1D4-4D46-91E3-E084EFFA2A0A}" type="datetimeFigureOut">
              <a:rPr lang="en-US" smtClean="0"/>
              <a:t>11/18/2020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4269334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C52B7A-C1D4-4D46-91E3-E084EFFA2A0A}" type="datetimeFigureOut">
              <a:rPr lang="en-US" smtClean="0"/>
              <a:t>11/18/2020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3615975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C52B7A-C1D4-4D46-91E3-E084EFFA2A0A}" type="datetimeFigureOut">
              <a:rPr lang="en-US" smtClean="0"/>
              <a:t>11/18/2020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705697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52B7A-C1D4-4D46-91E3-E084EFFA2A0A}" type="datetimeFigureOut">
              <a:rPr lang="en-US" smtClean="0"/>
              <a:t>11/18/2020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1479612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C52B7A-C1D4-4D46-91E3-E084EFFA2A0A}" type="datetimeFigureOut">
              <a:rPr lang="en-US" smtClean="0"/>
              <a:t>11/18/2020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3835035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2549E-5C53-401A-9D74-6ADFB7FAEEAA}" type="slidenum">
              <a:rPr lang="en-US" smtClean="0"/>
              <a:t>‹#›</a:t>
            </a:fld>
            <a:endParaRPr lang="en-US"/>
          </a:p>
        </p:txBody>
      </p:sp>
      <p:sp>
        <p:nvSpPr>
          <p:cNvPr id="5" name="Date Placeholder 4"/>
          <p:cNvSpPr>
            <a:spLocks noGrp="1"/>
          </p:cNvSpPr>
          <p:nvPr>
            <p:ph type="dt" sz="half" idx="10"/>
          </p:nvPr>
        </p:nvSpPr>
        <p:spPr/>
        <p:txBody>
          <a:bodyPr/>
          <a:lstStyle/>
          <a:p>
            <a:fld id="{B1C52B7A-C1D4-4D46-91E3-E084EFFA2A0A}" type="datetimeFigureOut">
              <a:rPr lang="en-US" smtClean="0"/>
              <a:t>11/18/2020</a:t>
            </a:fld>
            <a:endParaRPr lang="en-US"/>
          </a:p>
        </p:txBody>
      </p:sp>
    </p:spTree>
    <p:extLst>
      <p:ext uri="{BB962C8B-B14F-4D97-AF65-F5344CB8AC3E}">
        <p14:creationId xmlns:p14="http://schemas.microsoft.com/office/powerpoint/2010/main" val="2102261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1C52B7A-C1D4-4D46-91E3-E084EFFA2A0A}" type="datetimeFigureOut">
              <a:rPr lang="en-US" smtClean="0"/>
              <a:t>11/18/2020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D22549E-5C53-401A-9D74-6ADFB7FAEEAA}" type="slidenum">
              <a:rPr lang="en-US" smtClean="0"/>
              <a:t>‹#›</a:t>
            </a:fld>
            <a:endParaRPr lang="en-US"/>
          </a:p>
        </p:txBody>
      </p:sp>
    </p:spTree>
    <p:extLst>
      <p:ext uri="{BB962C8B-B14F-4D97-AF65-F5344CB8AC3E}">
        <p14:creationId xmlns:p14="http://schemas.microsoft.com/office/powerpoint/2010/main" val="322728294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4F9519F-5BCC-42BA-8C89-56B29AC811A1}"/>
              </a:ext>
            </a:extLst>
          </p:cNvPr>
          <p:cNvSpPr txBox="1"/>
          <p:nvPr/>
        </p:nvSpPr>
        <p:spPr>
          <a:xfrm>
            <a:off x="1075267" y="482599"/>
            <a:ext cx="8001000" cy="3539430"/>
          </a:xfrm>
          <a:prstGeom prst="rect">
            <a:avLst/>
          </a:prstGeom>
          <a:noFill/>
        </p:spPr>
        <p:txBody>
          <a:bodyPr wrap="square" rtlCol="0">
            <a:spAutoFit/>
          </a:bodyPr>
          <a:lstStyle/>
          <a:p>
            <a:r>
              <a:rPr lang="en-US" sz="2800" dirty="0"/>
              <a:t>COMP 472</a:t>
            </a:r>
          </a:p>
          <a:p>
            <a:r>
              <a:rPr lang="en-US" sz="2800" dirty="0"/>
              <a:t>Fall 2020</a:t>
            </a:r>
          </a:p>
          <a:p>
            <a:endParaRPr lang="en-US" sz="2800" dirty="0"/>
          </a:p>
          <a:p>
            <a:r>
              <a:rPr lang="en-US" sz="2800" dirty="0"/>
              <a:t>Assignment 2</a:t>
            </a:r>
          </a:p>
          <a:p>
            <a:r>
              <a:rPr lang="en-US" sz="2800" dirty="0"/>
              <a:t>The X-Puzzle</a:t>
            </a:r>
          </a:p>
          <a:p>
            <a:endParaRPr lang="en-US" sz="2800" dirty="0"/>
          </a:p>
          <a:p>
            <a:r>
              <a:rPr lang="en-US" sz="2800" dirty="0"/>
              <a:t>Victor Soledad</a:t>
            </a:r>
          </a:p>
          <a:p>
            <a:r>
              <a:rPr lang="en-US" sz="2800" dirty="0"/>
              <a:t>#21297627</a:t>
            </a:r>
          </a:p>
        </p:txBody>
      </p:sp>
    </p:spTree>
    <p:extLst>
      <p:ext uri="{BB962C8B-B14F-4D97-AF65-F5344CB8AC3E}">
        <p14:creationId xmlns:p14="http://schemas.microsoft.com/office/powerpoint/2010/main" val="3371592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C65844-7F41-4D75-BB1E-2DBA76A5FF80}"/>
              </a:ext>
            </a:extLst>
          </p:cNvPr>
          <p:cNvSpPr txBox="1"/>
          <p:nvPr/>
        </p:nvSpPr>
        <p:spPr>
          <a:xfrm>
            <a:off x="1171035" y="566678"/>
            <a:ext cx="7878074" cy="7848302"/>
          </a:xfrm>
          <a:prstGeom prst="rect">
            <a:avLst/>
          </a:prstGeom>
          <a:noFill/>
        </p:spPr>
        <p:txBody>
          <a:bodyPr wrap="square">
            <a:spAutoFit/>
          </a:bodyPr>
          <a:lstStyle/>
          <a:p>
            <a:r>
              <a:rPr lang="en-US" dirty="0"/>
              <a:t>Analysis of Algorithm: astar-h1</a:t>
            </a:r>
          </a:p>
          <a:p>
            <a:r>
              <a:rPr lang="en-US" dirty="0"/>
              <a:t>=====</a:t>
            </a:r>
          </a:p>
          <a:p>
            <a:r>
              <a:rPr lang="en-US" b="1" dirty="0"/>
              <a:t>Average Solution Length: 10.06</a:t>
            </a:r>
          </a:p>
          <a:p>
            <a:r>
              <a:rPr lang="en-US" dirty="0"/>
              <a:t>Total Solution Length: 503</a:t>
            </a:r>
          </a:p>
          <a:p>
            <a:r>
              <a:rPr lang="en-US" b="1" dirty="0"/>
              <a:t>Average Search Length: 1841.56</a:t>
            </a:r>
          </a:p>
          <a:p>
            <a:r>
              <a:rPr lang="en-US" dirty="0"/>
              <a:t>Total Search Length: 92078</a:t>
            </a:r>
          </a:p>
          <a:p>
            <a:r>
              <a:rPr lang="en-US" dirty="0"/>
              <a:t>Average No Solution: 0.0</a:t>
            </a:r>
          </a:p>
          <a:p>
            <a:r>
              <a:rPr lang="en-US" dirty="0"/>
              <a:t>Total No Solution: 0</a:t>
            </a:r>
          </a:p>
          <a:p>
            <a:r>
              <a:rPr lang="en-US" b="1" dirty="0"/>
              <a:t>Average Execution Time: 1.7546976280212403</a:t>
            </a:r>
          </a:p>
          <a:p>
            <a:r>
              <a:rPr lang="en-US" b="1" dirty="0"/>
              <a:t>Total Execution Time: 87.73488140106201</a:t>
            </a:r>
          </a:p>
          <a:p>
            <a:endParaRPr lang="en-US" dirty="0"/>
          </a:p>
          <a:p>
            <a:r>
              <a:rPr lang="en-US" dirty="0"/>
              <a:t>Analysis of Algorithm: astar-h2</a:t>
            </a:r>
          </a:p>
          <a:p>
            <a:r>
              <a:rPr lang="en-US" dirty="0"/>
              <a:t>=====</a:t>
            </a:r>
          </a:p>
          <a:p>
            <a:r>
              <a:rPr lang="en-US" b="1" dirty="0"/>
              <a:t>Average Solution Length: 10.1</a:t>
            </a:r>
          </a:p>
          <a:p>
            <a:r>
              <a:rPr lang="en-US" dirty="0"/>
              <a:t>Total Solution Length: 505</a:t>
            </a:r>
          </a:p>
          <a:p>
            <a:r>
              <a:rPr lang="en-US" b="1" dirty="0"/>
              <a:t>Average Search Length: 1304.28</a:t>
            </a:r>
          </a:p>
          <a:p>
            <a:r>
              <a:rPr lang="en-US" dirty="0"/>
              <a:t>Total Search Length: 65214</a:t>
            </a:r>
          </a:p>
          <a:p>
            <a:r>
              <a:rPr lang="en-US" dirty="0"/>
              <a:t>Average No Solution: 0.0</a:t>
            </a:r>
          </a:p>
          <a:p>
            <a:r>
              <a:rPr lang="en-US" dirty="0"/>
              <a:t>Total No Solution: 0</a:t>
            </a:r>
          </a:p>
          <a:p>
            <a:r>
              <a:rPr lang="en-US" b="1" dirty="0"/>
              <a:t>Average Execution Time: 1.0817732429504394</a:t>
            </a:r>
          </a:p>
          <a:p>
            <a:r>
              <a:rPr lang="en-US" b="1" dirty="0"/>
              <a:t>Total Execution Time: 54.08866214752197</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811269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4F9519F-5BCC-42BA-8C89-56B29AC811A1}"/>
              </a:ext>
            </a:extLst>
          </p:cNvPr>
          <p:cNvSpPr txBox="1"/>
          <p:nvPr/>
        </p:nvSpPr>
        <p:spPr>
          <a:xfrm>
            <a:off x="1040761" y="482599"/>
            <a:ext cx="8001000" cy="5016758"/>
          </a:xfrm>
          <a:prstGeom prst="rect">
            <a:avLst/>
          </a:prstGeom>
          <a:noFill/>
        </p:spPr>
        <p:txBody>
          <a:bodyPr wrap="square" rtlCol="0">
            <a:spAutoFit/>
          </a:bodyPr>
          <a:lstStyle/>
          <a:p>
            <a:r>
              <a:rPr lang="en-US" sz="2000" b="1" dirty="0"/>
              <a:t>The x-puzzle</a:t>
            </a:r>
          </a:p>
          <a:p>
            <a:endParaRPr lang="en-US" sz="2000" dirty="0"/>
          </a:p>
          <a:p>
            <a:r>
              <a:rPr lang="en-US" sz="2000" dirty="0"/>
              <a:t>Example Puzzle 2 x 4</a:t>
            </a:r>
          </a:p>
          <a:p>
            <a:r>
              <a:rPr lang="en-US" sz="2000" dirty="0"/>
              <a:t>-----------</a:t>
            </a:r>
          </a:p>
          <a:p>
            <a:r>
              <a:rPr lang="en-US" sz="2000" dirty="0"/>
              <a:t>| 4 2   5 |</a:t>
            </a:r>
          </a:p>
          <a:p>
            <a:r>
              <a:rPr lang="en-US" sz="2000" dirty="0"/>
              <a:t>| 7 1 6 3 |</a:t>
            </a:r>
          </a:p>
          <a:p>
            <a:r>
              <a:rPr lang="en-US" sz="2000" dirty="0"/>
              <a:t>-----------</a:t>
            </a:r>
          </a:p>
          <a:p>
            <a:endParaRPr lang="en-US" sz="2000" dirty="0"/>
          </a:p>
          <a:p>
            <a:r>
              <a:rPr lang="en-US" sz="2000" dirty="0"/>
              <a:t>Solve with different algorithms:</a:t>
            </a:r>
          </a:p>
          <a:p>
            <a:endParaRPr lang="en-US" sz="2000" dirty="0"/>
          </a:p>
          <a:p>
            <a:pPr marL="457200" indent="-457200">
              <a:buAutoNum type="arabicPeriod"/>
            </a:pPr>
            <a:r>
              <a:rPr lang="en-US" sz="2000" dirty="0"/>
              <a:t>Uniform Cost (UCS)</a:t>
            </a:r>
          </a:p>
          <a:p>
            <a:pPr lvl="1"/>
            <a:r>
              <a:rPr lang="en-US" sz="2000" dirty="0"/>
              <a:t>	</a:t>
            </a:r>
            <a:r>
              <a:rPr lang="en-US" sz="2000" b="1" dirty="0"/>
              <a:t>slowest but best results</a:t>
            </a:r>
          </a:p>
          <a:p>
            <a:r>
              <a:rPr lang="en-US" sz="2000" dirty="0"/>
              <a:t>2. 	Greedy Best First (GBFS)</a:t>
            </a:r>
          </a:p>
          <a:p>
            <a:r>
              <a:rPr lang="en-US" sz="2000" dirty="0"/>
              <a:t>		</a:t>
            </a:r>
            <a:r>
              <a:rPr lang="en-US" sz="2000" b="1" dirty="0"/>
              <a:t>fastest but not best results</a:t>
            </a:r>
          </a:p>
          <a:p>
            <a:r>
              <a:rPr lang="en-US" sz="2000" dirty="0"/>
              <a:t>3. 	Algorithm A* (A*)</a:t>
            </a:r>
          </a:p>
          <a:p>
            <a:r>
              <a:rPr lang="en-US" sz="2000" dirty="0"/>
              <a:t>		</a:t>
            </a:r>
            <a:r>
              <a:rPr lang="en-US" sz="2000" b="1" dirty="0"/>
              <a:t>best results but slower</a:t>
            </a:r>
          </a:p>
        </p:txBody>
      </p:sp>
    </p:spTree>
    <p:extLst>
      <p:ext uri="{BB962C8B-B14F-4D97-AF65-F5344CB8AC3E}">
        <p14:creationId xmlns:p14="http://schemas.microsoft.com/office/powerpoint/2010/main" val="1112073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4F9519F-5BCC-42BA-8C89-56B29AC811A1}"/>
              </a:ext>
            </a:extLst>
          </p:cNvPr>
          <p:cNvSpPr txBox="1"/>
          <p:nvPr/>
        </p:nvSpPr>
        <p:spPr>
          <a:xfrm>
            <a:off x="1040761" y="482599"/>
            <a:ext cx="8001000" cy="5632311"/>
          </a:xfrm>
          <a:prstGeom prst="rect">
            <a:avLst/>
          </a:prstGeom>
          <a:noFill/>
        </p:spPr>
        <p:txBody>
          <a:bodyPr wrap="square" rtlCol="0">
            <a:spAutoFit/>
          </a:bodyPr>
          <a:lstStyle/>
          <a:p>
            <a:r>
              <a:rPr lang="en-US" sz="2000" b="1" dirty="0"/>
              <a:t>Dual solutions</a:t>
            </a:r>
          </a:p>
          <a:p>
            <a:endParaRPr lang="en-US" sz="2000" dirty="0"/>
          </a:p>
          <a:p>
            <a:r>
              <a:rPr lang="en-US" sz="2000" dirty="0"/>
              <a:t>All the algorithms compared the states with one of two solutions</a:t>
            </a:r>
          </a:p>
          <a:p>
            <a:endParaRPr lang="en-US" sz="2000" dirty="0"/>
          </a:p>
          <a:p>
            <a:endParaRPr lang="en-US" sz="2000" dirty="0"/>
          </a:p>
          <a:p>
            <a:endParaRPr lang="en-US" sz="2000" dirty="0"/>
          </a:p>
          <a:p>
            <a:endParaRPr lang="en-US" sz="2000" dirty="0"/>
          </a:p>
          <a:p>
            <a:r>
              <a:rPr lang="en-US" sz="2000" b="1" dirty="0"/>
              <a:t>Heuristics used for GBFS and A*</a:t>
            </a:r>
          </a:p>
          <a:p>
            <a:endParaRPr lang="en-US" sz="2000" dirty="0"/>
          </a:p>
          <a:p>
            <a:r>
              <a:rPr lang="en-US" sz="2000" dirty="0"/>
              <a:t>h1 = Sum of misplaced tiles</a:t>
            </a:r>
          </a:p>
          <a:p>
            <a:endParaRPr lang="en-US" sz="2000" dirty="0"/>
          </a:p>
          <a:p>
            <a:r>
              <a:rPr lang="en-US" sz="2000" dirty="0"/>
              <a:t>	Simple heuristic that discriminates those solutions that are further from the final ideal solutions</a:t>
            </a:r>
          </a:p>
          <a:p>
            <a:endParaRPr lang="en-US" sz="2000" dirty="0"/>
          </a:p>
          <a:p>
            <a:r>
              <a:rPr lang="en-US" sz="2000" dirty="0"/>
              <a:t>h2 = Manhattan move cost calculation with wrapping and corners</a:t>
            </a:r>
          </a:p>
          <a:p>
            <a:r>
              <a:rPr lang="en-US" sz="2000" dirty="0"/>
              <a:t>	</a:t>
            </a:r>
          </a:p>
          <a:p>
            <a:r>
              <a:rPr lang="en-US" sz="2000" dirty="0"/>
              <a:t>	More complex heuristic that calculates the sum of all steps required per tile to reach it’s desired position.</a:t>
            </a:r>
          </a:p>
        </p:txBody>
      </p:sp>
      <p:pic>
        <p:nvPicPr>
          <p:cNvPr id="2" name="Picture 1">
            <a:extLst>
              <a:ext uri="{FF2B5EF4-FFF2-40B4-BE49-F238E27FC236}">
                <a16:creationId xmlns:a16="http://schemas.microsoft.com/office/drawing/2014/main" id="{7E2D7F44-A45E-4586-BCC9-E7A24CF6C700}"/>
              </a:ext>
            </a:extLst>
          </p:cNvPr>
          <p:cNvPicPr>
            <a:picLocks noChangeAspect="1"/>
          </p:cNvPicPr>
          <p:nvPr/>
        </p:nvPicPr>
        <p:blipFill>
          <a:blip r:embed="rId2"/>
          <a:stretch>
            <a:fillRect/>
          </a:stretch>
        </p:blipFill>
        <p:spPr>
          <a:xfrm>
            <a:off x="1265434" y="1578229"/>
            <a:ext cx="3191320" cy="647790"/>
          </a:xfrm>
          <a:prstGeom prst="rect">
            <a:avLst/>
          </a:prstGeom>
        </p:spPr>
      </p:pic>
    </p:spTree>
    <p:extLst>
      <p:ext uri="{BB962C8B-B14F-4D97-AF65-F5344CB8AC3E}">
        <p14:creationId xmlns:p14="http://schemas.microsoft.com/office/powerpoint/2010/main" val="1782420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4F9519F-5BCC-42BA-8C89-56B29AC811A1}"/>
              </a:ext>
            </a:extLst>
          </p:cNvPr>
          <p:cNvSpPr txBox="1"/>
          <p:nvPr/>
        </p:nvSpPr>
        <p:spPr>
          <a:xfrm>
            <a:off x="1040761" y="482599"/>
            <a:ext cx="8001000" cy="3785652"/>
          </a:xfrm>
          <a:prstGeom prst="rect">
            <a:avLst/>
          </a:prstGeom>
          <a:noFill/>
        </p:spPr>
        <p:txBody>
          <a:bodyPr wrap="square" rtlCol="0">
            <a:spAutoFit/>
          </a:bodyPr>
          <a:lstStyle/>
          <a:p>
            <a:r>
              <a:rPr lang="en-US" sz="2000" b="1" dirty="0"/>
              <a:t>Scaling up</a:t>
            </a:r>
          </a:p>
          <a:p>
            <a:endParaRPr lang="en-US" sz="2000" dirty="0"/>
          </a:p>
          <a:p>
            <a:r>
              <a:rPr lang="en-US" sz="2000" dirty="0"/>
              <a:t>Python program is able to scale up and try to solve any sized puzzle</a:t>
            </a:r>
          </a:p>
          <a:p>
            <a:r>
              <a:rPr lang="en-US" sz="2000" dirty="0"/>
              <a:t>Example: 4x4 or 5x5</a:t>
            </a:r>
          </a:p>
          <a:p>
            <a:endParaRPr lang="en-US" sz="2000" dirty="0"/>
          </a:p>
          <a:p>
            <a:pPr marL="342900" indent="-342900">
              <a:buFontTx/>
              <a:buChar char="-"/>
            </a:pPr>
            <a:endParaRPr lang="en-US" sz="2000" b="1" dirty="0"/>
          </a:p>
          <a:p>
            <a:pPr marL="342900" indent="-342900">
              <a:buFontTx/>
              <a:buChar char="-"/>
            </a:pPr>
            <a:r>
              <a:rPr lang="en-US" sz="2000" b="1" dirty="0"/>
              <a:t>Very long computation times</a:t>
            </a:r>
          </a:p>
          <a:p>
            <a:endParaRPr lang="en-US" sz="2000" b="1" dirty="0"/>
          </a:p>
          <a:p>
            <a:pPr marL="342900" indent="-342900">
              <a:buFontTx/>
              <a:buChar char="-"/>
            </a:pPr>
            <a:r>
              <a:rPr lang="en-US" sz="2000" b="1" dirty="0"/>
              <a:t>Fastest Algorithm GBFS</a:t>
            </a:r>
          </a:p>
          <a:p>
            <a:pPr marL="342900" indent="-342900">
              <a:buFontTx/>
              <a:buChar char="-"/>
            </a:pPr>
            <a:endParaRPr lang="en-US" sz="2000" b="1" dirty="0"/>
          </a:p>
          <a:p>
            <a:pPr marL="342900" indent="-342900">
              <a:buFontTx/>
              <a:buChar char="-"/>
            </a:pPr>
            <a:r>
              <a:rPr lang="en-US" sz="2000" b="1" dirty="0"/>
              <a:t>Most never finished as the solution time is exponential</a:t>
            </a:r>
          </a:p>
          <a:p>
            <a:endParaRPr lang="en-US" sz="2000" dirty="0"/>
          </a:p>
        </p:txBody>
      </p:sp>
    </p:spTree>
    <p:extLst>
      <p:ext uri="{BB962C8B-B14F-4D97-AF65-F5344CB8AC3E}">
        <p14:creationId xmlns:p14="http://schemas.microsoft.com/office/powerpoint/2010/main" val="3747488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F00C147-EE3B-4E94-84EA-408ED8C2D037}"/>
              </a:ext>
            </a:extLst>
          </p:cNvPr>
          <p:cNvSpPr txBox="1"/>
          <p:nvPr/>
        </p:nvSpPr>
        <p:spPr>
          <a:xfrm>
            <a:off x="431321" y="284672"/>
            <a:ext cx="8980098" cy="5424562"/>
          </a:xfrm>
          <a:prstGeom prst="rect">
            <a:avLst/>
          </a:prstGeom>
          <a:noFill/>
        </p:spPr>
        <p:txBody>
          <a:bodyPr wrap="square">
            <a:spAutoFit/>
          </a:bodyPr>
          <a:lstStyle/>
          <a:p>
            <a:r>
              <a:rPr lang="en-US" sz="1050" dirty="0"/>
              <a:t>===============</a:t>
            </a:r>
          </a:p>
          <a:p>
            <a:r>
              <a:rPr lang="en-US" sz="1050" dirty="0"/>
              <a:t>Puzzle 4 x 4</a:t>
            </a:r>
          </a:p>
          <a:p>
            <a:r>
              <a:rPr lang="en-US" sz="1050" dirty="0"/>
              <a:t>-----------</a:t>
            </a:r>
          </a:p>
          <a:p>
            <a:r>
              <a:rPr lang="en-US" sz="1050" dirty="0"/>
              <a:t>|  9  7  8  1 |</a:t>
            </a:r>
          </a:p>
          <a:p>
            <a:r>
              <a:rPr lang="en-US" sz="1050" dirty="0"/>
              <a:t>| 14 10 13  6 |</a:t>
            </a:r>
          </a:p>
          <a:p>
            <a:r>
              <a:rPr lang="en-US" sz="1050" dirty="0"/>
              <a:t>|    12 15  5 |</a:t>
            </a:r>
          </a:p>
          <a:p>
            <a:r>
              <a:rPr lang="en-US" sz="1050" dirty="0"/>
              <a:t>|  4  3  2 11 |</a:t>
            </a:r>
          </a:p>
          <a:p>
            <a:r>
              <a:rPr lang="en-US" sz="1050" dirty="0"/>
              <a:t>-----------</a:t>
            </a:r>
          </a:p>
          <a:p>
            <a:r>
              <a:rPr lang="en-US" sz="1050" dirty="0"/>
              <a:t>Searching Algorithm: Greedy Best First (GBFS)</a:t>
            </a:r>
          </a:p>
          <a:p>
            <a:r>
              <a:rPr lang="en-US" sz="1050" dirty="0"/>
              <a:t>Solving for Heuristic: 2</a:t>
            </a:r>
          </a:p>
          <a:p>
            <a:r>
              <a:rPr lang="en-US" sz="1050" dirty="0"/>
              <a:t>Current Loop: 1000 | Time: 0.4617655277252197 secs</a:t>
            </a:r>
          </a:p>
          <a:p>
            <a:r>
              <a:rPr lang="en-US" sz="1050" dirty="0"/>
              <a:t>Stack Size: 2130 | Cost Range: [9 - 35]</a:t>
            </a:r>
          </a:p>
          <a:p>
            <a:r>
              <a:rPr lang="en-US" sz="1050" dirty="0"/>
              <a:t>Current Loop: 2000 | Time: 1.4152143001556396 secs</a:t>
            </a:r>
          </a:p>
          <a:p>
            <a:r>
              <a:rPr lang="en-US" sz="1050" dirty="0"/>
              <a:t>Stack Size: 4214 | Cost Range: [11 - 35]</a:t>
            </a:r>
          </a:p>
          <a:p>
            <a:r>
              <a:rPr lang="en-US" sz="1050" dirty="0"/>
              <a:t>Current Loop: 3000 | Time: 2.8374111652374268 secs</a:t>
            </a:r>
          </a:p>
          <a:p>
            <a:r>
              <a:rPr lang="en-US" sz="1050" dirty="0"/>
              <a:t>Stack Size: 6145 | Cost Range: [11 - 35]</a:t>
            </a:r>
          </a:p>
          <a:p>
            <a:r>
              <a:rPr lang="en-US" sz="1050" dirty="0"/>
              <a:t>=============</a:t>
            </a:r>
          </a:p>
          <a:p>
            <a:r>
              <a:rPr lang="en-US" sz="1050" dirty="0"/>
              <a:t>SOLUTION FOUND</a:t>
            </a:r>
          </a:p>
          <a:p>
            <a:r>
              <a:rPr lang="en-US" sz="1050" dirty="0"/>
              <a:t>Current Loop: 3542</a:t>
            </a:r>
          </a:p>
          <a:p>
            <a:r>
              <a:rPr lang="en-US" sz="1050" dirty="0"/>
              <a:t>Solution Time: 3.8656833171844482 secs</a:t>
            </a:r>
          </a:p>
          <a:p>
            <a:r>
              <a:rPr lang="en-US" sz="1050" dirty="0"/>
              <a:t>Solution Path: ['WRAP LEFT', 'LEFT', 'LEFT', 'DOWN', 'RIGHT', 'RIGHT', 'DIAGONAL UP-LEFT', 'DOWN', 'RIGHT', 'UP', 'UP', 'LEFT', 'LEFT', 'UP', 'LEFT', 'WRAP LEFT', 'DOWN', 'WRAP RIGHT', 'DOWN', 'RIGHT', 'UP', 'LEFT', 'DOWN', 'WRAP LEFT', 'DOWN', 'WRAP RIGHT', 'RIGHT', 'UP', 'LEFT', 'DOWN', 'WRAP LEFT', 'UP', 'UP', 'UP', 'LEFT', 'LEFT', 'LEFT', 'WRAP LEFT', 'DOWN', 'DOWN', 'DOWN', 'DIAGONAL DOWN-RIGHT', 'RIGHT', 'DOWN', 'DOWN', 'LEFT', 'UP', 'RIGHT', 'DOWN', 'RIGHT', 'DOWN', 'RIGHT', 'DIAGONAL UP-LEFT', 'LEFT', 'DOWN', 'RIGHT', 'RIGHT', 'UP', 'UP', 'WRAP RIGHT', 'RIGHT', 'RIGHT', 'RIGHT', 'DOWN', 'DOWN', 'LEFT', 'LEFT', 'UP', 'UP', 'RIGHT', 'DOWN', 'LEFT', 'DOWN', 'RIGHT', 'UP', 'UP', 'RIGHT', 'DOWN', 'LEFT', 'DOWN', 'RIGHT', 'UP', 'UP', 'LEFT', 'DOWN', 'RIGHT', 'DOWN', 'DIAGONAL UP-LEFT', 'RIGHT', 'DOWN']</a:t>
            </a:r>
          </a:p>
          <a:p>
            <a:r>
              <a:rPr lang="en-US" sz="1050" dirty="0"/>
              <a:t>-----------</a:t>
            </a:r>
          </a:p>
          <a:p>
            <a:r>
              <a:rPr lang="en-US" sz="1050" dirty="0"/>
              <a:t>|  1  5  9 13 |</a:t>
            </a:r>
          </a:p>
          <a:p>
            <a:r>
              <a:rPr lang="en-US" sz="1050" dirty="0"/>
              <a:t>|  2  6 10 14 |</a:t>
            </a:r>
          </a:p>
          <a:p>
            <a:r>
              <a:rPr lang="en-US" sz="1050" dirty="0"/>
              <a:t>|  3  7 11 15 |</a:t>
            </a:r>
          </a:p>
          <a:p>
            <a:r>
              <a:rPr lang="en-US" sz="1050" dirty="0"/>
              <a:t>|  4  8 12    |</a:t>
            </a:r>
          </a:p>
          <a:p>
            <a:r>
              <a:rPr lang="en-US" sz="1050" dirty="0"/>
              <a:t>-----------</a:t>
            </a:r>
          </a:p>
          <a:p>
            <a:r>
              <a:rPr lang="en-US" sz="1050" dirty="0"/>
              <a:t>=============</a:t>
            </a:r>
          </a:p>
        </p:txBody>
      </p:sp>
    </p:spTree>
    <p:extLst>
      <p:ext uri="{BB962C8B-B14F-4D97-AF65-F5344CB8AC3E}">
        <p14:creationId xmlns:p14="http://schemas.microsoft.com/office/powerpoint/2010/main" val="1516793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F00C147-EE3B-4E94-84EA-408ED8C2D037}"/>
              </a:ext>
            </a:extLst>
          </p:cNvPr>
          <p:cNvSpPr txBox="1"/>
          <p:nvPr/>
        </p:nvSpPr>
        <p:spPr>
          <a:xfrm>
            <a:off x="431321" y="284672"/>
            <a:ext cx="8980098" cy="3647152"/>
          </a:xfrm>
          <a:prstGeom prst="rect">
            <a:avLst/>
          </a:prstGeom>
          <a:noFill/>
        </p:spPr>
        <p:txBody>
          <a:bodyPr wrap="square">
            <a:spAutoFit/>
          </a:bodyPr>
          <a:lstStyle/>
          <a:p>
            <a:r>
              <a:rPr lang="en-US" sz="1050" dirty="0"/>
              <a:t>===============</a:t>
            </a:r>
          </a:p>
          <a:p>
            <a:r>
              <a:rPr lang="en-US" sz="1050" dirty="0"/>
              <a:t>Puzzle 5 x 5</a:t>
            </a:r>
          </a:p>
          <a:p>
            <a:r>
              <a:rPr lang="en-US" sz="1050" dirty="0"/>
              <a:t>-------------</a:t>
            </a:r>
          </a:p>
          <a:p>
            <a:r>
              <a:rPr lang="en-US" sz="1050" dirty="0"/>
              <a:t>| 17 13 15  9 10 |</a:t>
            </a:r>
          </a:p>
          <a:p>
            <a:r>
              <a:rPr lang="en-US" sz="1050" dirty="0"/>
              <a:t>|  7  4 24 11  2 |</a:t>
            </a:r>
          </a:p>
          <a:p>
            <a:r>
              <a:rPr lang="en-US" sz="1050" dirty="0"/>
              <a:t>| 19 23  3 20  5 |</a:t>
            </a:r>
          </a:p>
          <a:p>
            <a:r>
              <a:rPr lang="en-US" sz="1050" dirty="0"/>
              <a:t>| 21 16 12  6 18 |</a:t>
            </a:r>
          </a:p>
          <a:p>
            <a:r>
              <a:rPr lang="en-US" sz="1050" dirty="0"/>
              <a:t>|  8 14  1    22 |</a:t>
            </a:r>
          </a:p>
          <a:p>
            <a:r>
              <a:rPr lang="en-US" sz="1050" dirty="0"/>
              <a:t>-------------</a:t>
            </a:r>
          </a:p>
          <a:p>
            <a:r>
              <a:rPr lang="en-US" sz="1050" dirty="0"/>
              <a:t>Searching Algorithm: Greedy Best First (GBFS)</a:t>
            </a:r>
          </a:p>
          <a:p>
            <a:r>
              <a:rPr lang="en-US" sz="1050" dirty="0"/>
              <a:t>Solving for Heuristic: 2</a:t>
            </a:r>
          </a:p>
          <a:p>
            <a:r>
              <a:rPr lang="en-US" sz="1050" dirty="0"/>
              <a:t>.</a:t>
            </a:r>
          </a:p>
          <a:p>
            <a:r>
              <a:rPr lang="en-US" sz="1050" dirty="0"/>
              <a:t>.</a:t>
            </a:r>
          </a:p>
          <a:p>
            <a:r>
              <a:rPr lang="en-US" sz="1050" dirty="0"/>
              <a:t>.</a:t>
            </a:r>
          </a:p>
          <a:p>
            <a:r>
              <a:rPr lang="en-US" sz="1050" dirty="0"/>
              <a:t>.</a:t>
            </a:r>
          </a:p>
          <a:p>
            <a:r>
              <a:rPr lang="en-US" sz="1050" dirty="0"/>
              <a:t>.</a:t>
            </a:r>
          </a:p>
          <a:p>
            <a:r>
              <a:rPr lang="en-US" sz="1050" dirty="0"/>
              <a:t>.</a:t>
            </a:r>
          </a:p>
          <a:p>
            <a:r>
              <a:rPr lang="en-US" sz="1050" dirty="0"/>
              <a:t>.</a:t>
            </a:r>
          </a:p>
          <a:p>
            <a:r>
              <a:rPr lang="en-US" sz="1050" dirty="0"/>
              <a:t>Current Loop: 111000 | Time: 7002.655311346054 secs</a:t>
            </a:r>
          </a:p>
          <a:p>
            <a:r>
              <a:rPr lang="en-US" sz="1050" dirty="0"/>
              <a:t>Stack Size: 202074 | Cost Range: [13 - 79]</a:t>
            </a:r>
          </a:p>
          <a:p>
            <a:endParaRPr lang="en-US" sz="1050" dirty="0"/>
          </a:p>
          <a:p>
            <a:r>
              <a:rPr lang="en-US" sz="1050" dirty="0" err="1"/>
              <a:t>Stoped</a:t>
            </a:r>
            <a:endParaRPr lang="en-US" sz="1050" dirty="0"/>
          </a:p>
        </p:txBody>
      </p:sp>
      <p:sp>
        <p:nvSpPr>
          <p:cNvPr id="2" name="TextBox 1">
            <a:extLst>
              <a:ext uri="{FF2B5EF4-FFF2-40B4-BE49-F238E27FC236}">
                <a16:creationId xmlns:a16="http://schemas.microsoft.com/office/drawing/2014/main" id="{CCAC0ECA-EF00-4ECC-B494-F11C268E6AA3}"/>
              </a:ext>
            </a:extLst>
          </p:cNvPr>
          <p:cNvSpPr txBox="1"/>
          <p:nvPr/>
        </p:nvSpPr>
        <p:spPr>
          <a:xfrm>
            <a:off x="431321" y="4562893"/>
            <a:ext cx="8001000" cy="707886"/>
          </a:xfrm>
          <a:prstGeom prst="rect">
            <a:avLst/>
          </a:prstGeom>
          <a:noFill/>
        </p:spPr>
        <p:txBody>
          <a:bodyPr wrap="square" rtlCol="0">
            <a:spAutoFit/>
          </a:bodyPr>
          <a:lstStyle/>
          <a:p>
            <a:r>
              <a:rPr lang="en-US" sz="2000" b="1" dirty="0"/>
              <a:t>Most 5x5 puzzles took too long with GBFS</a:t>
            </a:r>
          </a:p>
          <a:p>
            <a:endParaRPr lang="en-US" sz="2000" dirty="0"/>
          </a:p>
        </p:txBody>
      </p:sp>
    </p:spTree>
    <p:extLst>
      <p:ext uri="{BB962C8B-B14F-4D97-AF65-F5344CB8AC3E}">
        <p14:creationId xmlns:p14="http://schemas.microsoft.com/office/powerpoint/2010/main" val="2954578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4F9519F-5BCC-42BA-8C89-56B29AC811A1}"/>
              </a:ext>
            </a:extLst>
          </p:cNvPr>
          <p:cNvSpPr txBox="1"/>
          <p:nvPr/>
        </p:nvSpPr>
        <p:spPr>
          <a:xfrm>
            <a:off x="1014882" y="491226"/>
            <a:ext cx="8001000" cy="6555641"/>
          </a:xfrm>
          <a:prstGeom prst="rect">
            <a:avLst/>
          </a:prstGeom>
          <a:noFill/>
        </p:spPr>
        <p:txBody>
          <a:bodyPr wrap="square" rtlCol="0">
            <a:spAutoFit/>
          </a:bodyPr>
          <a:lstStyle/>
          <a:p>
            <a:r>
              <a:rPr lang="en-US" sz="2000" b="1" dirty="0"/>
              <a:t>Analysis of 50 puzzles of size 2x4</a:t>
            </a:r>
          </a:p>
          <a:p>
            <a:r>
              <a:rPr lang="en-US" sz="2000" dirty="0"/>
              <a:t>With each of the 3 algorithms and both heuristics</a:t>
            </a:r>
          </a:p>
          <a:p>
            <a:endParaRPr lang="en-US" sz="2000" dirty="0"/>
          </a:p>
          <a:p>
            <a:pPr marL="342900" indent="-342900">
              <a:buFontTx/>
              <a:buChar char="-"/>
            </a:pPr>
            <a:r>
              <a:rPr lang="en-US" sz="2000" b="1" dirty="0"/>
              <a:t>500 output files</a:t>
            </a:r>
          </a:p>
          <a:p>
            <a:pPr lvl="1"/>
            <a:r>
              <a:rPr lang="en-US" sz="2000" dirty="0"/>
              <a:t>50 puzzles x 5 algorithms x 2 output files</a:t>
            </a:r>
          </a:p>
          <a:p>
            <a:endParaRPr lang="en-US" sz="2000" dirty="0"/>
          </a:p>
          <a:p>
            <a:pPr marL="342900" indent="-342900">
              <a:buFontTx/>
              <a:buChar char="-"/>
            </a:pPr>
            <a:r>
              <a:rPr lang="en-US" sz="2000" b="1" dirty="0"/>
              <a:t>60 seconds time to live </a:t>
            </a:r>
            <a:r>
              <a:rPr lang="en-US" sz="2000" dirty="0"/>
              <a:t>for each algorithm</a:t>
            </a:r>
          </a:p>
          <a:p>
            <a:pPr lvl="1"/>
            <a:r>
              <a:rPr lang="en-US" sz="2000" dirty="0"/>
              <a:t>After 60 seconds the solution was discarded</a:t>
            </a:r>
          </a:p>
          <a:p>
            <a:endParaRPr lang="en-US" sz="2000" dirty="0"/>
          </a:p>
          <a:p>
            <a:pPr marL="342900" indent="-342900">
              <a:buFontTx/>
              <a:buChar char="-"/>
            </a:pPr>
            <a:r>
              <a:rPr lang="en-US" sz="2000" dirty="0"/>
              <a:t>By optimizing the algorithm data structures, it was possible to slightly lower execution time, regardless, </a:t>
            </a:r>
            <a:r>
              <a:rPr lang="en-US" sz="2000" b="1" dirty="0"/>
              <a:t>many of the UCS</a:t>
            </a:r>
            <a:r>
              <a:rPr lang="en-US" sz="2000" dirty="0"/>
              <a:t> solutions </a:t>
            </a:r>
            <a:r>
              <a:rPr lang="en-US" sz="2000" b="1" dirty="0"/>
              <a:t>reached the maximum execution time</a:t>
            </a:r>
          </a:p>
          <a:p>
            <a:endParaRPr lang="en-US" sz="2000" dirty="0"/>
          </a:p>
          <a:p>
            <a:pPr marL="342900" indent="-342900">
              <a:buFontTx/>
              <a:buChar char="-"/>
            </a:pPr>
            <a:r>
              <a:rPr lang="en-US" sz="2000" b="1" dirty="0"/>
              <a:t>18 puzzles had no solution with UCS</a:t>
            </a:r>
          </a:p>
          <a:p>
            <a:pPr marL="342900" indent="-342900">
              <a:buFontTx/>
              <a:buChar char="-"/>
            </a:pPr>
            <a:r>
              <a:rPr lang="en-US" sz="2000" b="1" dirty="0"/>
              <a:t>The fastest algorithm was GBFS with the 2</a:t>
            </a:r>
            <a:r>
              <a:rPr lang="en-US" sz="2000" b="1" baseline="30000" dirty="0"/>
              <a:t>nd</a:t>
            </a:r>
            <a:r>
              <a:rPr lang="en-US" sz="2000" b="1" dirty="0"/>
              <a:t> heuristic</a:t>
            </a:r>
          </a:p>
          <a:p>
            <a:pPr marL="342900" indent="-342900">
              <a:buFontTx/>
              <a:buChar char="-"/>
            </a:pPr>
            <a:r>
              <a:rPr lang="en-US" sz="2000" b="1" dirty="0"/>
              <a:t>A* Took longer but had better results</a:t>
            </a:r>
          </a:p>
          <a:p>
            <a:pPr marL="342900" indent="-342900">
              <a:buFontTx/>
              <a:buChar char="-"/>
            </a:pPr>
            <a:endParaRPr lang="en-US" sz="2000" dirty="0"/>
          </a:p>
          <a:p>
            <a:pPr lvl="1"/>
            <a:endParaRPr lang="en-US" sz="2000" b="1" dirty="0"/>
          </a:p>
          <a:p>
            <a:pPr lvl="1"/>
            <a:endParaRPr lang="en-US" sz="2000" b="1" dirty="0"/>
          </a:p>
          <a:p>
            <a:pPr lvl="1"/>
            <a:endParaRPr lang="en-US" sz="2000" b="1" dirty="0"/>
          </a:p>
          <a:p>
            <a:endParaRPr lang="en-US" sz="2000" dirty="0"/>
          </a:p>
        </p:txBody>
      </p:sp>
    </p:spTree>
    <p:extLst>
      <p:ext uri="{BB962C8B-B14F-4D97-AF65-F5344CB8AC3E}">
        <p14:creationId xmlns:p14="http://schemas.microsoft.com/office/powerpoint/2010/main" val="1297330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C65844-7F41-4D75-BB1E-2DBA76A5FF80}"/>
              </a:ext>
            </a:extLst>
          </p:cNvPr>
          <p:cNvSpPr txBox="1"/>
          <p:nvPr/>
        </p:nvSpPr>
        <p:spPr>
          <a:xfrm>
            <a:off x="1171035" y="566678"/>
            <a:ext cx="7878074" cy="4801314"/>
          </a:xfrm>
          <a:prstGeom prst="rect">
            <a:avLst/>
          </a:prstGeom>
          <a:noFill/>
        </p:spPr>
        <p:txBody>
          <a:bodyPr wrap="square">
            <a:spAutoFit/>
          </a:bodyPr>
          <a:lstStyle/>
          <a:p>
            <a:r>
              <a:rPr lang="en-US" dirty="0"/>
              <a:t>Analysis of Algorithm: </a:t>
            </a:r>
            <a:r>
              <a:rPr lang="en-US" dirty="0" err="1"/>
              <a:t>ucs</a:t>
            </a:r>
            <a:endParaRPr lang="en-US" dirty="0"/>
          </a:p>
          <a:p>
            <a:r>
              <a:rPr lang="en-US" dirty="0"/>
              <a:t>=====</a:t>
            </a:r>
          </a:p>
          <a:p>
            <a:r>
              <a:rPr lang="en-US" b="1" dirty="0"/>
              <a:t>Average Solution Length: 6.2</a:t>
            </a:r>
          </a:p>
          <a:p>
            <a:r>
              <a:rPr lang="en-US" dirty="0"/>
              <a:t>Total Solution Length: 310</a:t>
            </a:r>
          </a:p>
          <a:p>
            <a:r>
              <a:rPr lang="en-US" b="1" dirty="0"/>
              <a:t>Average Search Length: 9329.4</a:t>
            </a:r>
          </a:p>
          <a:p>
            <a:r>
              <a:rPr lang="en-US" dirty="0"/>
              <a:t>Total Search Length: 466470</a:t>
            </a:r>
          </a:p>
          <a:p>
            <a:r>
              <a:rPr lang="en-US" dirty="0"/>
              <a:t>Average No Solution: 0.36</a:t>
            </a:r>
          </a:p>
          <a:p>
            <a:r>
              <a:rPr lang="en-US" b="1" dirty="0"/>
              <a:t>Total No Solution: 18</a:t>
            </a:r>
          </a:p>
          <a:p>
            <a:r>
              <a:rPr lang="en-US" b="1" dirty="0"/>
              <a:t>Average Execution Time: 33.207913341522215</a:t>
            </a:r>
          </a:p>
          <a:p>
            <a:r>
              <a:rPr lang="en-US" b="1" dirty="0"/>
              <a:t>Total Execution Time: 1660.3956670761108</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253579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C65844-7F41-4D75-BB1E-2DBA76A5FF80}"/>
              </a:ext>
            </a:extLst>
          </p:cNvPr>
          <p:cNvSpPr txBox="1"/>
          <p:nvPr/>
        </p:nvSpPr>
        <p:spPr>
          <a:xfrm>
            <a:off x="1171035" y="566678"/>
            <a:ext cx="7878074" cy="8125301"/>
          </a:xfrm>
          <a:prstGeom prst="rect">
            <a:avLst/>
          </a:prstGeom>
          <a:noFill/>
        </p:spPr>
        <p:txBody>
          <a:bodyPr wrap="square">
            <a:spAutoFit/>
          </a:bodyPr>
          <a:lstStyle/>
          <a:p>
            <a:r>
              <a:rPr lang="en-US" dirty="0"/>
              <a:t>Analysis of Algorithm: gbfs-h1</a:t>
            </a:r>
          </a:p>
          <a:p>
            <a:r>
              <a:rPr lang="en-US" dirty="0"/>
              <a:t>=====</a:t>
            </a:r>
          </a:p>
          <a:p>
            <a:r>
              <a:rPr lang="en-US" b="1" dirty="0"/>
              <a:t>Average Solution Length: 19.5</a:t>
            </a:r>
          </a:p>
          <a:p>
            <a:r>
              <a:rPr lang="en-US" dirty="0"/>
              <a:t>Total Solution Length: 975</a:t>
            </a:r>
          </a:p>
          <a:p>
            <a:r>
              <a:rPr lang="en-US" b="1" dirty="0"/>
              <a:t>Average Search Length: 148.26</a:t>
            </a:r>
          </a:p>
          <a:p>
            <a:r>
              <a:rPr lang="en-US" dirty="0"/>
              <a:t>Total Search Length: 7413</a:t>
            </a:r>
          </a:p>
          <a:p>
            <a:r>
              <a:rPr lang="en-US" dirty="0"/>
              <a:t>Average No Solution: 0.0</a:t>
            </a:r>
          </a:p>
          <a:p>
            <a:r>
              <a:rPr lang="en-US" dirty="0"/>
              <a:t>Total No Solution: 0</a:t>
            </a:r>
          </a:p>
          <a:p>
            <a:r>
              <a:rPr lang="en-US" b="1" dirty="0"/>
              <a:t>Average Execution Time: 0.02231849193572998</a:t>
            </a:r>
          </a:p>
          <a:p>
            <a:r>
              <a:rPr lang="en-US" b="1" dirty="0"/>
              <a:t>Total Execution Time: 1.115924596786499</a:t>
            </a:r>
          </a:p>
          <a:p>
            <a:endParaRPr lang="en-US" dirty="0"/>
          </a:p>
          <a:p>
            <a:r>
              <a:rPr lang="en-US" dirty="0"/>
              <a:t>Analysis of Algorithm: gbfs-h2</a:t>
            </a:r>
          </a:p>
          <a:p>
            <a:r>
              <a:rPr lang="en-US" dirty="0"/>
              <a:t>=====</a:t>
            </a:r>
          </a:p>
          <a:p>
            <a:r>
              <a:rPr lang="en-US" b="1" dirty="0"/>
              <a:t>Average Solution Length: 19.98</a:t>
            </a:r>
          </a:p>
          <a:p>
            <a:r>
              <a:rPr lang="en-US" dirty="0"/>
              <a:t>Total Solution Length: 999</a:t>
            </a:r>
          </a:p>
          <a:p>
            <a:r>
              <a:rPr lang="en-US" b="1" dirty="0"/>
              <a:t>Average Search Length: 65.32</a:t>
            </a:r>
          </a:p>
          <a:p>
            <a:r>
              <a:rPr lang="en-US" dirty="0"/>
              <a:t>Total Search Length: 3266</a:t>
            </a:r>
          </a:p>
          <a:p>
            <a:r>
              <a:rPr lang="en-US" dirty="0"/>
              <a:t>Average No Solution: 0.0</a:t>
            </a:r>
          </a:p>
          <a:p>
            <a:r>
              <a:rPr lang="en-US" dirty="0"/>
              <a:t>Total No Solution: 0</a:t>
            </a:r>
          </a:p>
          <a:p>
            <a:r>
              <a:rPr lang="en-US" b="1" dirty="0"/>
              <a:t>Average Execution Time: 0.019668397903442384</a:t>
            </a:r>
          </a:p>
          <a:p>
            <a:r>
              <a:rPr lang="en-US" b="1" dirty="0"/>
              <a:t>Total Execution Time: 0.9834198951721191</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177465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149</TotalTime>
  <Words>949</Words>
  <Application>Microsoft Office PowerPoint</Application>
  <PresentationFormat>Widescreen</PresentationFormat>
  <Paragraphs>186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nyok0 ‪</dc:creator>
  <cp:lastModifiedBy>nyok0 ‪</cp:lastModifiedBy>
  <cp:revision>40</cp:revision>
  <dcterms:created xsi:type="dcterms:W3CDTF">2020-10-20T09:52:21Z</dcterms:created>
  <dcterms:modified xsi:type="dcterms:W3CDTF">2020-11-18T11:16:27Z</dcterms:modified>
</cp:coreProperties>
</file>