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6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4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735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4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737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66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1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6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9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7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9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3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6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2B7A-C1D4-4D46-91E3-E084EFFA2A0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22549E-5C53-401A-9D74-6ADFB7FAE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 472</a:t>
            </a:r>
          </a:p>
          <a:p>
            <a:r>
              <a:rPr lang="en-US" sz="2800" dirty="0"/>
              <a:t>Fall 2020</a:t>
            </a:r>
          </a:p>
          <a:p>
            <a:endParaRPr lang="en-US" sz="2800" dirty="0"/>
          </a:p>
          <a:p>
            <a:r>
              <a:rPr lang="en-US" sz="2800" dirty="0"/>
              <a:t>Assignment 1</a:t>
            </a:r>
          </a:p>
          <a:p>
            <a:r>
              <a:rPr lang="en-US" sz="2800" dirty="0"/>
              <a:t>Experiments with Machine Learning</a:t>
            </a:r>
          </a:p>
          <a:p>
            <a:endParaRPr lang="en-US" sz="2800" dirty="0"/>
          </a:p>
          <a:p>
            <a:r>
              <a:rPr lang="en-US" sz="2800" dirty="0"/>
              <a:t>Victor Soledad</a:t>
            </a:r>
          </a:p>
          <a:p>
            <a:r>
              <a:rPr lang="en-US" sz="2800" dirty="0"/>
              <a:t>#21297627</a:t>
            </a:r>
          </a:p>
        </p:txBody>
      </p:sp>
    </p:spTree>
    <p:extLst>
      <p:ext uri="{BB962C8B-B14F-4D97-AF65-F5344CB8AC3E}">
        <p14:creationId xmlns:p14="http://schemas.microsoft.com/office/powerpoint/2010/main" val="337159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Best-DT: a better performing Decision Tree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Dataset 2 Predictions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Confusion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357126-EF19-4617-A826-3D4B3E6E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2" y="2347350"/>
            <a:ext cx="8619067" cy="8027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979A36-C993-4226-99C6-C2523E6EB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3707921"/>
            <a:ext cx="3400761" cy="31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7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PER: a Perceptron, with default parameter values.</a:t>
            </a:r>
            <a:endParaRPr lang="it-IT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Dataset 1 Predictions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Confusion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9C3D81-C41C-4F76-A06D-17A7B0AD6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6" y="2190759"/>
            <a:ext cx="8864602" cy="9884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45CB0F-9C95-4B46-BCE3-127E69EBA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746" y="3979334"/>
            <a:ext cx="2997237" cy="27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8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PER: a Perceptron, with default parameter values.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Dataset 2 Predictions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Confusion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53066-3C05-456C-8CA7-2658A8EA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98" y="2355771"/>
            <a:ext cx="8923869" cy="986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80EBE4-C64A-4C55-873F-DF1AE6002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68" y="3960627"/>
            <a:ext cx="2972128" cy="277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0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it-IT" sz="2400" dirty="0"/>
              <a:t>Base-MLP: a baseline Multi-Layered Perceptron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Dataset 1 Predictions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Confusion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A7503A-00BF-4064-9435-14C54E0B5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68154"/>
            <a:ext cx="9093200" cy="881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D7D913-D1AA-42B7-B139-4950D4DC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78" y="3915277"/>
            <a:ext cx="3255778" cy="294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it-IT" sz="2400" dirty="0"/>
              <a:t>Base-MLP: a baseline Multi-Layered Perceptron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Dataset 2 Predictions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Confusion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0CDD1C-1954-4114-B9C5-2351EC1D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2330066"/>
            <a:ext cx="9152467" cy="900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A3ABA2-EEDA-415E-8160-E77E8B52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301" y="3835399"/>
            <a:ext cx="3047725" cy="28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89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it-IT" sz="2400" dirty="0"/>
              <a:t>Best-MLP: a better performing Multi-Layered Perceptron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Dataset 1 Predictions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Confusion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B201CF-7397-4ECB-BFE4-0445A53E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6" y="2190759"/>
            <a:ext cx="9211733" cy="10180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071634-FD6D-4F55-803F-EB5FF09EA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3714048"/>
            <a:ext cx="3306044" cy="30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7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it-IT" sz="2400" dirty="0"/>
              <a:t>Best-MLP: a better performing Multi-Layered Perceptron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Dataset 2 Predictions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Confusion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4B1AE-915A-4588-BA54-198BE01E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7" y="2190759"/>
            <a:ext cx="8983134" cy="9617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9EFF12-336F-424F-98B8-898493F6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3739516"/>
            <a:ext cx="3302876" cy="29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2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 Analysis</a:t>
            </a:r>
          </a:p>
          <a:p>
            <a:endParaRPr lang="en-US" sz="2800" dirty="0"/>
          </a:p>
          <a:p>
            <a:pPr marL="342900" indent="-342900">
              <a:buFontTx/>
              <a:buChar char="-"/>
            </a:pPr>
            <a:r>
              <a:rPr lang="it-IT" sz="1600" dirty="0"/>
              <a:t>As seen on the images of the results, the most accurate predictions for the </a:t>
            </a:r>
            <a:r>
              <a:rPr lang="it-IT" sz="1600" b="1" dirty="0"/>
              <a:t>Dataset 1</a:t>
            </a:r>
            <a:r>
              <a:rPr lang="it-IT" sz="1600" dirty="0"/>
              <a:t>, came from the </a:t>
            </a:r>
            <a:r>
              <a:rPr lang="en-US" sz="1600" dirty="0"/>
              <a:t>GNB and the Perceptron models. 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GNB accuracy = 0.66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PER accuracy = 0.79</a:t>
            </a:r>
          </a:p>
          <a:p>
            <a:pPr lvl="1"/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From the </a:t>
            </a:r>
            <a:r>
              <a:rPr lang="en-US" sz="1600" b="1" dirty="0"/>
              <a:t>GNB model </a:t>
            </a:r>
            <a:r>
              <a:rPr lang="en-US" sz="1600" dirty="0"/>
              <a:t>for </a:t>
            </a:r>
            <a:r>
              <a:rPr lang="en-US" sz="1600" b="1" dirty="0"/>
              <a:t>Dataset 1</a:t>
            </a:r>
            <a:r>
              <a:rPr lang="en-US" sz="1600" dirty="0"/>
              <a:t>,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3 letters had </a:t>
            </a:r>
            <a:r>
              <a:rPr lang="en-US" sz="1600" b="1" dirty="0"/>
              <a:t>perfect f1-score</a:t>
            </a:r>
            <a:r>
              <a:rPr lang="en-US" sz="1600" dirty="0"/>
              <a:t> of 1.00</a:t>
            </a:r>
          </a:p>
          <a:p>
            <a:pPr marL="1257300" lvl="2" indent="-342900">
              <a:buFontTx/>
              <a:buChar char="-"/>
            </a:pPr>
            <a:r>
              <a:rPr lang="pl-PL" sz="1200" dirty="0"/>
              <a:t>14,O</a:t>
            </a:r>
          </a:p>
          <a:p>
            <a:pPr marL="1257300" lvl="2" indent="-342900">
              <a:buFontTx/>
              <a:buChar char="-"/>
            </a:pPr>
            <a:r>
              <a:rPr lang="pl-PL" sz="1200" dirty="0"/>
              <a:t>16,Q</a:t>
            </a:r>
          </a:p>
          <a:p>
            <a:pPr marL="1257300" lvl="2" indent="-342900">
              <a:buFontTx/>
              <a:buChar char="-"/>
            </a:pPr>
            <a:r>
              <a:rPr lang="pl-PL" sz="1200" dirty="0"/>
              <a:t>20,U</a:t>
            </a:r>
            <a:endParaRPr lang="en-US" sz="1200" dirty="0"/>
          </a:p>
          <a:p>
            <a:pPr lvl="1"/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600" dirty="0"/>
              <a:t>From the </a:t>
            </a:r>
            <a:r>
              <a:rPr lang="en-US" sz="1600" b="1" dirty="0"/>
              <a:t>Perceptron model </a:t>
            </a:r>
            <a:r>
              <a:rPr lang="en-US" sz="1600" dirty="0"/>
              <a:t>for </a:t>
            </a:r>
            <a:r>
              <a:rPr lang="en-US" sz="1600" b="1" dirty="0"/>
              <a:t>Dataset 1</a:t>
            </a:r>
            <a:r>
              <a:rPr lang="en-US" sz="1600" dirty="0"/>
              <a:t>,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8 letters had </a:t>
            </a:r>
            <a:r>
              <a:rPr lang="en-US" sz="1600" b="1" dirty="0"/>
              <a:t>perfect f1-score</a:t>
            </a:r>
            <a:r>
              <a:rPr lang="en-US" sz="1600" dirty="0"/>
              <a:t> of 1.00</a:t>
            </a:r>
          </a:p>
          <a:p>
            <a:pPr marL="1257300" lvl="2" indent="-342900">
              <a:buFontTx/>
              <a:buChar char="-"/>
            </a:pPr>
            <a:r>
              <a:rPr lang="pl-PL" sz="1200" dirty="0"/>
              <a:t>4,E</a:t>
            </a:r>
          </a:p>
          <a:p>
            <a:pPr marL="1257300" lvl="2" indent="-342900">
              <a:buFontTx/>
              <a:buChar char="-"/>
            </a:pPr>
            <a:r>
              <a:rPr lang="pl-PL" sz="1200" dirty="0"/>
              <a:t>8,I</a:t>
            </a:r>
          </a:p>
          <a:p>
            <a:pPr marL="1257300" lvl="2" indent="-342900">
              <a:buFontTx/>
              <a:buChar char="-"/>
            </a:pPr>
            <a:r>
              <a:rPr lang="pl-PL" sz="1200" dirty="0"/>
              <a:t>14,O</a:t>
            </a:r>
          </a:p>
          <a:p>
            <a:pPr marL="1257300" lvl="2" indent="-342900">
              <a:buFontTx/>
              <a:buChar char="-"/>
            </a:pPr>
            <a:r>
              <a:rPr lang="pl-PL" sz="1200" dirty="0"/>
              <a:t>16,Q</a:t>
            </a:r>
          </a:p>
          <a:p>
            <a:pPr marL="1257300" lvl="2" indent="-342900">
              <a:buFontTx/>
              <a:buChar char="-"/>
            </a:pPr>
            <a:r>
              <a:rPr lang="pl-PL" sz="1200" dirty="0"/>
              <a:t>20,U</a:t>
            </a:r>
          </a:p>
          <a:p>
            <a:pPr marL="1257300" lvl="2" indent="-342900">
              <a:buFontTx/>
              <a:buChar char="-"/>
            </a:pPr>
            <a:r>
              <a:rPr lang="pl-PL" sz="1200" dirty="0"/>
              <a:t>21,V</a:t>
            </a:r>
          </a:p>
          <a:p>
            <a:pPr marL="1257300" lvl="2" indent="-342900">
              <a:buFontTx/>
              <a:buChar char="-"/>
            </a:pPr>
            <a:r>
              <a:rPr lang="pl-PL" sz="1200" dirty="0"/>
              <a:t>22,W</a:t>
            </a:r>
          </a:p>
          <a:p>
            <a:pPr marL="1257300" lvl="2" indent="-342900">
              <a:buFontTx/>
              <a:buChar char="-"/>
            </a:pPr>
            <a:r>
              <a:rPr lang="pl-PL" sz="1200" dirty="0"/>
              <a:t>24,Y</a:t>
            </a:r>
            <a:endParaRPr lang="en-US" sz="1200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295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 Analysis</a:t>
            </a:r>
          </a:p>
          <a:p>
            <a:endParaRPr lang="en-US" sz="2800" dirty="0"/>
          </a:p>
          <a:p>
            <a:pPr marL="342900" indent="-342900">
              <a:buFontTx/>
              <a:buChar char="-"/>
            </a:pPr>
            <a:r>
              <a:rPr lang="en-US" sz="1600" dirty="0"/>
              <a:t>The most accurate predictions from the </a:t>
            </a:r>
            <a:r>
              <a:rPr lang="en-US" sz="1600" b="1" dirty="0"/>
              <a:t>Dataset 2</a:t>
            </a:r>
            <a:r>
              <a:rPr lang="en-US" sz="1600" dirty="0"/>
              <a:t>, were the </a:t>
            </a:r>
            <a:r>
              <a:rPr lang="it-IT" sz="1600" dirty="0"/>
              <a:t>Base-MLP</a:t>
            </a:r>
            <a:r>
              <a:rPr lang="en-US" sz="1600" dirty="0"/>
              <a:t> and the </a:t>
            </a:r>
            <a:r>
              <a:rPr lang="it-IT" sz="1600" dirty="0"/>
              <a:t>Best-MLP. The size of the dataset helped these models perform better overall.</a:t>
            </a:r>
            <a:endParaRPr lang="en-US" sz="1600" dirty="0"/>
          </a:p>
          <a:p>
            <a:pPr marL="800100" lvl="1" indent="-342900">
              <a:buFontTx/>
              <a:buChar char="-"/>
            </a:pPr>
            <a:r>
              <a:rPr lang="it-IT" sz="1600" dirty="0"/>
              <a:t>Base-MLP</a:t>
            </a:r>
            <a:r>
              <a:rPr lang="en-US" sz="1600" dirty="0"/>
              <a:t> accuracy = 0.73</a:t>
            </a:r>
          </a:p>
          <a:p>
            <a:pPr marL="800100" lvl="1" indent="-342900">
              <a:buFontTx/>
              <a:buChar char="-"/>
            </a:pPr>
            <a:r>
              <a:rPr lang="it-IT" sz="1600" dirty="0"/>
              <a:t>Best-MLP</a:t>
            </a:r>
            <a:r>
              <a:rPr lang="en-US" sz="1600" dirty="0"/>
              <a:t> accuracy = 0.85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sz="1600" dirty="0"/>
              <a:t>From the </a:t>
            </a:r>
            <a:r>
              <a:rPr lang="it-IT" sz="1600" b="1" dirty="0"/>
              <a:t>Base-MLP </a:t>
            </a:r>
            <a:r>
              <a:rPr lang="en-US" sz="1600" dirty="0"/>
              <a:t>for Dataset 2,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The highest </a:t>
            </a:r>
            <a:r>
              <a:rPr lang="en-US" sz="1600" b="1" dirty="0"/>
              <a:t>f1-score</a:t>
            </a:r>
            <a:r>
              <a:rPr lang="en-US" sz="1600" dirty="0"/>
              <a:t> was 0.90 for symbol </a:t>
            </a:r>
            <a:r>
              <a:rPr lang="en-US" sz="1600" b="1" dirty="0"/>
              <a:t>1,alpha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3 letters had a </a:t>
            </a:r>
            <a:r>
              <a:rPr lang="en-US" sz="1600" b="1" dirty="0"/>
              <a:t>f1-score</a:t>
            </a:r>
            <a:r>
              <a:rPr lang="en-US" sz="1600" dirty="0"/>
              <a:t> of 0</a:t>
            </a:r>
            <a:endParaRPr lang="en-US" sz="1600" b="1" dirty="0"/>
          </a:p>
          <a:p>
            <a:pPr marL="1257300" lvl="2" indent="-342900">
              <a:buFontTx/>
              <a:buChar char="-"/>
            </a:pPr>
            <a:r>
              <a:rPr lang="en-US" sz="1400" dirty="0"/>
              <a:t>2,beta</a:t>
            </a:r>
          </a:p>
          <a:p>
            <a:pPr marL="1257300" lvl="2" indent="-342900">
              <a:buFontTx/>
              <a:buChar char="-"/>
            </a:pPr>
            <a:r>
              <a:rPr lang="en-US" sz="1400" dirty="0"/>
              <a:t>6,lambda</a:t>
            </a:r>
          </a:p>
          <a:p>
            <a:pPr marL="1257300" lvl="2" indent="-342900">
              <a:buFontTx/>
              <a:buChar char="-"/>
            </a:pPr>
            <a:r>
              <a:rPr lang="en-US" sz="1400" dirty="0"/>
              <a:t>7,omega</a:t>
            </a:r>
          </a:p>
          <a:p>
            <a:pPr marL="1257300" lvl="2" indent="-342900">
              <a:buFontTx/>
              <a:buChar char="-"/>
            </a:pPr>
            <a:endParaRPr lang="en-US" sz="1400" dirty="0"/>
          </a:p>
          <a:p>
            <a:pPr marL="342900" indent="-342900">
              <a:buFontTx/>
              <a:buChar char="-"/>
            </a:pPr>
            <a:r>
              <a:rPr lang="en-US" sz="1600" dirty="0"/>
              <a:t>From the </a:t>
            </a:r>
            <a:r>
              <a:rPr lang="it-IT" sz="1600" b="1" dirty="0"/>
              <a:t>Best-MLP</a:t>
            </a:r>
            <a:r>
              <a:rPr lang="it-IT" sz="1600" dirty="0"/>
              <a:t> </a:t>
            </a:r>
            <a:r>
              <a:rPr lang="en-US" sz="1600" dirty="0"/>
              <a:t>for Dataset 2,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The highest </a:t>
            </a:r>
            <a:r>
              <a:rPr lang="en-US" sz="1600" b="1" dirty="0"/>
              <a:t>f1-score</a:t>
            </a:r>
            <a:r>
              <a:rPr lang="en-US" sz="1600" dirty="0"/>
              <a:t> was 1.00 for symbol </a:t>
            </a:r>
            <a:r>
              <a:rPr lang="en-US" sz="1600" b="1" dirty="0"/>
              <a:t>7,omega</a:t>
            </a:r>
          </a:p>
          <a:p>
            <a:pPr marL="800100" lvl="1" indent="-342900">
              <a:buFontTx/>
              <a:buChar char="-"/>
            </a:pPr>
            <a:r>
              <a:rPr lang="en-US" sz="1600" dirty="0"/>
              <a:t>The smallest </a:t>
            </a:r>
            <a:r>
              <a:rPr lang="en-US" sz="1600" b="1" dirty="0"/>
              <a:t>f1-score</a:t>
            </a:r>
            <a:r>
              <a:rPr lang="en-US" sz="1600" dirty="0"/>
              <a:t> was 0.57 for symbol </a:t>
            </a:r>
            <a:r>
              <a:rPr lang="en-US" sz="1600" b="1" dirty="0"/>
              <a:t>6,lambda</a:t>
            </a:r>
          </a:p>
          <a:p>
            <a:pPr marL="800100" lvl="1" indent="-342900">
              <a:buFontTx/>
              <a:buChar char="-"/>
            </a:pPr>
            <a:endParaRPr lang="en-US" sz="1600" b="1" dirty="0"/>
          </a:p>
          <a:p>
            <a:pPr lvl="1"/>
            <a:endParaRPr lang="en-US" sz="1400" dirty="0"/>
          </a:p>
          <a:p>
            <a:pPr marL="342900" indent="-342900">
              <a:buFontTx/>
              <a:buChar char="-"/>
            </a:pPr>
            <a:r>
              <a:rPr lang="en-US" sz="1600" dirty="0"/>
              <a:t>The </a:t>
            </a:r>
            <a:r>
              <a:rPr lang="en-US" sz="1600" b="1" dirty="0"/>
              <a:t>slowest models </a:t>
            </a:r>
            <a:r>
              <a:rPr lang="en-US" sz="1600" dirty="0"/>
              <a:t>were the </a:t>
            </a:r>
            <a:r>
              <a:rPr lang="it-IT" sz="1600" b="1" dirty="0"/>
              <a:t>Base-MLP</a:t>
            </a:r>
            <a:r>
              <a:rPr lang="en-US" sz="1600" b="1" dirty="0"/>
              <a:t> </a:t>
            </a:r>
            <a:r>
              <a:rPr lang="en-US" sz="1600" dirty="0"/>
              <a:t>and the </a:t>
            </a:r>
            <a:r>
              <a:rPr lang="it-IT" sz="1600" b="1" dirty="0"/>
              <a:t>Best-MLP</a:t>
            </a:r>
            <a:r>
              <a:rPr lang="it-IT" sz="1600" dirty="0"/>
              <a:t>. Most of the time, the models seemed to reach maximum iterations before converging into meaningful labels. But when the </a:t>
            </a:r>
            <a:r>
              <a:rPr lang="it-IT" sz="1600" b="1" dirty="0"/>
              <a:t>dataset size increased </a:t>
            </a:r>
            <a:r>
              <a:rPr lang="it-IT" sz="1600" dirty="0"/>
              <a:t>the predictions became </a:t>
            </a:r>
            <a:r>
              <a:rPr lang="it-IT" sz="1600" b="1" dirty="0"/>
              <a:t>more accurate</a:t>
            </a:r>
            <a:r>
              <a:rPr lang="it-IT" sz="1600" dirty="0"/>
              <a:t>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82834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Experiments with Machine Learning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Datasets: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32x32 black white images with symbols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Dataset 1, Letters from A to Z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Dataset 2, 10 Greek Letters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/>
              <a:t>Training Data</a:t>
            </a:r>
          </a:p>
          <a:p>
            <a:r>
              <a:rPr lang="en-US" sz="2000" dirty="0"/>
              <a:t>	Dataset 1: 1197 entries</a:t>
            </a:r>
          </a:p>
          <a:p>
            <a:r>
              <a:rPr lang="en-US" sz="2000" dirty="0"/>
              <a:t>	Dataset 2: 7800 entries</a:t>
            </a:r>
          </a:p>
          <a:p>
            <a:endParaRPr lang="en-US" sz="2000" dirty="0"/>
          </a:p>
          <a:p>
            <a:r>
              <a:rPr lang="en-US" sz="2000" dirty="0"/>
              <a:t>Test Data:</a:t>
            </a:r>
          </a:p>
          <a:p>
            <a:r>
              <a:rPr lang="en-US" sz="2000" dirty="0"/>
              <a:t>	Dataset 1: 80 entries</a:t>
            </a:r>
          </a:p>
          <a:p>
            <a:r>
              <a:rPr lang="en-US" sz="2000" dirty="0"/>
              <a:t>	Dataset 2: 520 entries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207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 Analysis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400" dirty="0"/>
              <a:t>Training dataset 1 has a balanced amount of labels, averaging between 40-60 entries per label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The second Dataset is not as balanced, some letters have way more entries than others</a:t>
            </a:r>
          </a:p>
          <a:p>
            <a:pPr lvl="1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The second training dataset contains a lot more entries compared to the first one thus will give better results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The more entries the better results, but it also increases process time, clearly visible on the MLP models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075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Results Analysis</a:t>
            </a:r>
          </a:p>
          <a:p>
            <a:endParaRPr lang="en-US" sz="2800" dirty="0"/>
          </a:p>
          <a:p>
            <a:r>
              <a:rPr lang="en-US" sz="2800" dirty="0"/>
              <a:t>Training Dataset 1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0331AA-D414-4BC5-BE31-3065E065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6" y="1917980"/>
            <a:ext cx="9050867" cy="990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CCC3E9-B19F-486F-8756-BED615ADF01E}"/>
              </a:ext>
            </a:extLst>
          </p:cNvPr>
          <p:cNvSpPr txBox="1"/>
          <p:nvPr/>
        </p:nvSpPr>
        <p:spPr>
          <a:xfrm>
            <a:off x="1075267" y="3687820"/>
            <a:ext cx="8001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Training Dataset 2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9090A1-0FE1-4ED8-B3DD-78687887E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32" y="4398243"/>
            <a:ext cx="8703733" cy="9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0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GNB: a Gaussian Naive Bayes Classifier, with default parameter values</a:t>
            </a:r>
          </a:p>
          <a:p>
            <a:endParaRPr lang="en-US" sz="2400" dirty="0"/>
          </a:p>
          <a:p>
            <a:r>
              <a:rPr lang="en-US" sz="2400" dirty="0"/>
              <a:t>Dataset 1 Predictions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A6630-09C4-44ED-90E1-E9548CE8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4" y="2209698"/>
            <a:ext cx="8551333" cy="1009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753595-79F6-4079-AF7D-FD47624D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539" y="3810000"/>
            <a:ext cx="3298214" cy="28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5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GNB: a Gaussian Naive Bayes Classifier, with default parameter values</a:t>
            </a:r>
          </a:p>
          <a:p>
            <a:endParaRPr lang="en-US" sz="2400" dirty="0"/>
          </a:p>
          <a:p>
            <a:r>
              <a:rPr lang="en-US" sz="2400" dirty="0"/>
              <a:t>Dataset 2 Predictions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Confusion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CDC34B-8877-4BA6-BD68-3B5F8F6A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193121"/>
            <a:ext cx="8822267" cy="10413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0A1BB7-9981-4354-B962-4A15B65F2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33" y="3789696"/>
            <a:ext cx="3477004" cy="30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0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it-IT" sz="2400" dirty="0"/>
              <a:t>Base-DT: a baseline Decision Tree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Dataset 1 Predictions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Confusion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B4504C-CAF0-449B-8C8B-04E2FA91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82294"/>
            <a:ext cx="9220200" cy="10944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9CD745-B856-4A19-9145-DE7FDC53A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733" y="3775763"/>
            <a:ext cx="3479091" cy="30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it-IT" sz="2400" dirty="0"/>
              <a:t>Base-DT: a baseline Decision Tree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Dataset 2 Predictions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Confusion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D3CD95-1098-47B0-9C5A-E57CAAA23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99" y="2290175"/>
            <a:ext cx="9177867" cy="895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6E3538-6FDC-4C1D-A8D5-0D49C6D33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72" y="3727610"/>
            <a:ext cx="3329860" cy="300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0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519F-5BCC-42BA-8C89-56B29AC811A1}"/>
              </a:ext>
            </a:extLst>
          </p:cNvPr>
          <p:cNvSpPr txBox="1"/>
          <p:nvPr/>
        </p:nvSpPr>
        <p:spPr>
          <a:xfrm>
            <a:off x="1075267" y="482599"/>
            <a:ext cx="800100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Best-DT: a better performing Decision Tree</a:t>
            </a:r>
            <a:endParaRPr lang="it-IT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Dataset 1 Predictions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7A152-150D-44BF-BF81-5704A528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90759"/>
            <a:ext cx="9101667" cy="946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943F29-56D8-4BEE-8AEB-F0A81315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954" y="3424858"/>
            <a:ext cx="3768542" cy="33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39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546</Words>
  <Application>Microsoft Office PowerPoint</Application>
  <PresentationFormat>Widescreen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nyok0 ‪</dc:creator>
  <cp:lastModifiedBy>nyok0 ‪</cp:lastModifiedBy>
  <cp:revision>31</cp:revision>
  <dcterms:created xsi:type="dcterms:W3CDTF">2020-10-20T09:52:21Z</dcterms:created>
  <dcterms:modified xsi:type="dcterms:W3CDTF">2020-10-20T11:27:21Z</dcterms:modified>
</cp:coreProperties>
</file>