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13" d="100"/>
          <a:sy n="113" d="100"/>
        </p:scale>
        <p:origin x="21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72556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04454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9735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748240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073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15236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2023611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9585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94306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52B7A-C1D4-4D46-91E3-E084EFFA2A0A}"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233789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C52B7A-C1D4-4D46-91E3-E084EFFA2A0A}"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426933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52B7A-C1D4-4D46-91E3-E084EFFA2A0A}" type="datetimeFigureOut">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61597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C52B7A-C1D4-4D46-91E3-E084EFFA2A0A}" type="datetimeFigureOut">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70569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52B7A-C1D4-4D46-91E3-E084EFFA2A0A}" type="datetimeFigureOut">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147961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C52B7A-C1D4-4D46-91E3-E084EFFA2A0A}" type="datetimeFigureOut">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Tree>
    <p:extLst>
      <p:ext uri="{BB962C8B-B14F-4D97-AF65-F5344CB8AC3E}">
        <p14:creationId xmlns:p14="http://schemas.microsoft.com/office/powerpoint/2010/main" val="38350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2549E-5C53-401A-9D74-6ADFB7FAEEAA}" type="slidenum">
              <a:rPr lang="en-US" smtClean="0"/>
              <a:t>‹#›</a:t>
            </a:fld>
            <a:endParaRPr lang="en-US"/>
          </a:p>
        </p:txBody>
      </p:sp>
      <p:sp>
        <p:nvSpPr>
          <p:cNvPr id="5" name="Date Placeholder 4"/>
          <p:cNvSpPr>
            <a:spLocks noGrp="1"/>
          </p:cNvSpPr>
          <p:nvPr>
            <p:ph type="dt" sz="half" idx="10"/>
          </p:nvPr>
        </p:nvSpPr>
        <p:spPr/>
        <p:txBody>
          <a:bodyPr/>
          <a:lstStyle/>
          <a:p>
            <a:fld id="{B1C52B7A-C1D4-4D46-91E3-E084EFFA2A0A}" type="datetimeFigureOut">
              <a:rPr lang="en-US" smtClean="0"/>
              <a:t>12/13/2020</a:t>
            </a:fld>
            <a:endParaRPr lang="en-US"/>
          </a:p>
        </p:txBody>
      </p:sp>
    </p:spTree>
    <p:extLst>
      <p:ext uri="{BB962C8B-B14F-4D97-AF65-F5344CB8AC3E}">
        <p14:creationId xmlns:p14="http://schemas.microsoft.com/office/powerpoint/2010/main" val="210226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C52B7A-C1D4-4D46-91E3-E084EFFA2A0A}" type="datetimeFigureOut">
              <a:rPr lang="en-US" smtClean="0"/>
              <a:t>12/13/2020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22549E-5C53-401A-9D74-6ADFB7FAEEAA}" type="slidenum">
              <a:rPr lang="en-US" smtClean="0"/>
              <a:t>‹#›</a:t>
            </a:fld>
            <a:endParaRPr lang="en-US"/>
          </a:p>
        </p:txBody>
      </p:sp>
    </p:spTree>
    <p:extLst>
      <p:ext uri="{BB962C8B-B14F-4D97-AF65-F5344CB8AC3E}">
        <p14:creationId xmlns:p14="http://schemas.microsoft.com/office/powerpoint/2010/main" val="32272829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75267" y="482599"/>
            <a:ext cx="8001000" cy="3539430"/>
          </a:xfrm>
          <a:prstGeom prst="rect">
            <a:avLst/>
          </a:prstGeom>
          <a:noFill/>
        </p:spPr>
        <p:txBody>
          <a:bodyPr wrap="square" rtlCol="0">
            <a:spAutoFit/>
          </a:bodyPr>
          <a:lstStyle/>
          <a:p>
            <a:r>
              <a:rPr lang="en-US" sz="2800" dirty="0"/>
              <a:t>COMP 472</a:t>
            </a:r>
          </a:p>
          <a:p>
            <a:r>
              <a:rPr lang="en-US" sz="2800" dirty="0"/>
              <a:t>Fall 2020</a:t>
            </a:r>
          </a:p>
          <a:p>
            <a:endParaRPr lang="en-US" sz="2800" dirty="0"/>
          </a:p>
          <a:p>
            <a:r>
              <a:rPr lang="en-US" sz="2800" dirty="0"/>
              <a:t>Assignment 3</a:t>
            </a:r>
          </a:p>
          <a:p>
            <a:r>
              <a:rPr lang="en-US" sz="2800" dirty="0"/>
              <a:t>The Naive Bayes Classier (NB-BOW)</a:t>
            </a:r>
          </a:p>
          <a:p>
            <a:endParaRPr lang="en-US" sz="2800" dirty="0"/>
          </a:p>
          <a:p>
            <a:r>
              <a:rPr lang="en-US" sz="2800" dirty="0"/>
              <a:t>Victor Soledad</a:t>
            </a:r>
          </a:p>
          <a:p>
            <a:r>
              <a:rPr lang="en-US" sz="2800" dirty="0"/>
              <a:t>#21297627</a:t>
            </a:r>
          </a:p>
        </p:txBody>
      </p:sp>
    </p:spTree>
    <p:extLst>
      <p:ext uri="{BB962C8B-B14F-4D97-AF65-F5344CB8AC3E}">
        <p14:creationId xmlns:p14="http://schemas.microsoft.com/office/powerpoint/2010/main" val="337159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6524863"/>
          </a:xfrm>
          <a:prstGeom prst="rect">
            <a:avLst/>
          </a:prstGeom>
          <a:noFill/>
        </p:spPr>
        <p:txBody>
          <a:bodyPr wrap="square" rtlCol="0">
            <a:spAutoFit/>
          </a:bodyPr>
          <a:lstStyle/>
          <a:p>
            <a:r>
              <a:rPr lang="en-US" sz="2000" dirty="0"/>
              <a:t>The Naive Bayes Classier (NB-BOW)</a:t>
            </a:r>
          </a:p>
          <a:p>
            <a:endParaRPr lang="en-US" sz="2000" dirty="0"/>
          </a:p>
          <a:p>
            <a:r>
              <a:rPr lang="en-US" sz="2000" dirty="0"/>
              <a:t>Training Dataset</a:t>
            </a:r>
          </a:p>
          <a:p>
            <a:r>
              <a:rPr lang="en-US" sz="2000" dirty="0"/>
              <a:t>	Collection of 399 tweets</a:t>
            </a:r>
          </a:p>
          <a:p>
            <a:r>
              <a:rPr lang="en-US" sz="2000" dirty="0"/>
              <a:t>	Each tweet was tagged as factual claim or fake claim</a:t>
            </a:r>
          </a:p>
          <a:p>
            <a:endParaRPr lang="en-US" sz="2000" dirty="0"/>
          </a:p>
          <a:p>
            <a:r>
              <a:rPr lang="en-US" sz="2000" dirty="0"/>
              <a:t>Examples:</a:t>
            </a:r>
          </a:p>
          <a:p>
            <a:endParaRPr lang="en-US" sz="2000" dirty="0"/>
          </a:p>
          <a:p>
            <a:r>
              <a:rPr lang="en-US" sz="1400" dirty="0"/>
              <a:t>1241025578527903750</a:t>
            </a:r>
          </a:p>
          <a:p>
            <a:r>
              <a:rPr lang="en-US" sz="1400" dirty="0"/>
              <a:t>For the average American the best way to tell if you have covid-19 is to cough in a rich person’s face and wait for their test results</a:t>
            </a:r>
          </a:p>
          <a:p>
            <a:r>
              <a:rPr lang="en-US" sz="1400" dirty="0"/>
              <a:t>no</a:t>
            </a:r>
          </a:p>
          <a:p>
            <a:endParaRPr lang="en-US" sz="1400" dirty="0"/>
          </a:p>
          <a:p>
            <a:r>
              <a:rPr lang="en-US" sz="1400" dirty="0"/>
              <a:t>1241287878354677760</a:t>
            </a:r>
          </a:p>
          <a:p>
            <a:r>
              <a:rPr lang="en-US" sz="1400" dirty="0"/>
              <a:t>Please don't take hydroxychloroquine (Plaquenil) plus Azithromycin for #COVID19 UNLESS your doctor prescribes it. Both drugs affect the QT interval of your heart and can lead to arrhythmias and sudden death, especially if you are taking other meds or have a heart condition.	</a:t>
            </a:r>
          </a:p>
          <a:p>
            <a:r>
              <a:rPr lang="en-US" sz="1400" dirty="0"/>
              <a:t>yes</a:t>
            </a:r>
          </a:p>
          <a:p>
            <a:endParaRPr lang="en-US" sz="1400" dirty="0"/>
          </a:p>
          <a:p>
            <a:r>
              <a:rPr lang="en-US" sz="1400" dirty="0"/>
              <a:t>1240716889162018816</a:t>
            </a:r>
          </a:p>
          <a:p>
            <a:r>
              <a:rPr lang="en-US" sz="1400" dirty="0"/>
              <a:t>Can y’all please just follow the government’s instructions so we can knock this COVID-19 out and be done?! I feel like a kindergartner that keeps losing more recess time because one or two kids can’t follow directions.</a:t>
            </a:r>
          </a:p>
          <a:p>
            <a:r>
              <a:rPr lang="en-US" sz="1400" dirty="0"/>
              <a:t>no</a:t>
            </a:r>
          </a:p>
          <a:p>
            <a:endParaRPr lang="en-US" sz="2000" dirty="0"/>
          </a:p>
        </p:txBody>
      </p:sp>
    </p:spTree>
    <p:extLst>
      <p:ext uri="{BB962C8B-B14F-4D97-AF65-F5344CB8AC3E}">
        <p14:creationId xmlns:p14="http://schemas.microsoft.com/office/powerpoint/2010/main" val="111207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5570756"/>
          </a:xfrm>
          <a:prstGeom prst="rect">
            <a:avLst/>
          </a:prstGeom>
          <a:noFill/>
        </p:spPr>
        <p:txBody>
          <a:bodyPr wrap="square" rtlCol="0">
            <a:spAutoFit/>
          </a:bodyPr>
          <a:lstStyle/>
          <a:p>
            <a:r>
              <a:rPr lang="en-US" sz="2000" dirty="0"/>
              <a:t>Vocabulary</a:t>
            </a:r>
          </a:p>
          <a:p>
            <a:endParaRPr lang="en-US" sz="2000" dirty="0"/>
          </a:p>
          <a:p>
            <a:r>
              <a:rPr lang="en-US" sz="2000" dirty="0"/>
              <a:t>From the Training Dataset</a:t>
            </a:r>
          </a:p>
          <a:p>
            <a:r>
              <a:rPr lang="en-US" sz="2000" dirty="0"/>
              <a:t>	3125 unique words extracted</a:t>
            </a:r>
          </a:p>
          <a:p>
            <a:endParaRPr lang="en-US" sz="2000" dirty="0"/>
          </a:p>
          <a:p>
            <a:r>
              <a:rPr lang="en-US" sz="2000" dirty="0"/>
              <a:t>Filtering stop words</a:t>
            </a:r>
          </a:p>
          <a:p>
            <a:endParaRPr lang="en-US" sz="2000" dirty="0"/>
          </a:p>
          <a:p>
            <a:pPr lvl="1"/>
            <a:r>
              <a:rPr lang="en-US" sz="1400" dirty="0"/>
              <a:t>'</a:t>
            </a:r>
            <a:r>
              <a:rPr lang="en-US" sz="1400" dirty="0" err="1"/>
              <a:t>i</a:t>
            </a:r>
            <a:r>
              <a:rPr lang="en-US" sz="1400" dirty="0"/>
              <a:t>', 'me', 'my', 'myself', 'we', 'our', 'ours', 'ourselves', 'you', 'your', 'yours', 'yourself', 'yourselves', 'he', 'him', 'his', 'himself', 'she', 'her', 'hers', 'herself', 'it', 'its', 'itself', 'they', 'them', 'their', 'theirs', 'themselves', 'what’, etc.</a:t>
            </a:r>
          </a:p>
          <a:p>
            <a:pPr lvl="1"/>
            <a:endParaRPr lang="en-US" sz="1400" dirty="0"/>
          </a:p>
          <a:p>
            <a:r>
              <a:rPr lang="en-US" sz="2000" b="1" dirty="0"/>
              <a:t>	3008 unique words for Original Vocabulary</a:t>
            </a:r>
          </a:p>
          <a:p>
            <a:endParaRPr lang="en-US" sz="2000" dirty="0"/>
          </a:p>
          <a:p>
            <a:r>
              <a:rPr lang="en-US" sz="2000" dirty="0"/>
              <a:t>Filtering words that appear only once</a:t>
            </a:r>
          </a:p>
          <a:p>
            <a:endParaRPr lang="en-US" sz="2000" dirty="0"/>
          </a:p>
          <a:p>
            <a:r>
              <a:rPr lang="en-US" sz="2000" b="1" dirty="0"/>
              <a:t>	1035 unique words Filtered Vocabulary</a:t>
            </a:r>
          </a:p>
          <a:p>
            <a:endParaRPr lang="en-US" sz="2000" dirty="0"/>
          </a:p>
          <a:p>
            <a:endParaRPr lang="en-US" sz="2000" dirty="0"/>
          </a:p>
          <a:p>
            <a:r>
              <a:rPr lang="en-US" sz="2000" dirty="0"/>
              <a:t>Filtering stop words made the algorithm around 10% more accurate</a:t>
            </a:r>
          </a:p>
        </p:txBody>
      </p:sp>
    </p:spTree>
    <p:extLst>
      <p:ext uri="{BB962C8B-B14F-4D97-AF65-F5344CB8AC3E}">
        <p14:creationId xmlns:p14="http://schemas.microsoft.com/office/powerpoint/2010/main" val="102884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7140416"/>
          </a:xfrm>
          <a:prstGeom prst="rect">
            <a:avLst/>
          </a:prstGeom>
          <a:noFill/>
        </p:spPr>
        <p:txBody>
          <a:bodyPr wrap="square" rtlCol="0">
            <a:spAutoFit/>
          </a:bodyPr>
          <a:lstStyle/>
          <a:p>
            <a:r>
              <a:rPr lang="en-US" sz="2000" b="1" dirty="0"/>
              <a:t>Test Dataset</a:t>
            </a:r>
          </a:p>
          <a:p>
            <a:r>
              <a:rPr lang="en-US" sz="2000" dirty="0"/>
              <a:t>	Collection of 55 tweets</a:t>
            </a:r>
          </a:p>
          <a:p>
            <a:endParaRPr lang="en-US" sz="2000" dirty="0"/>
          </a:p>
          <a:p>
            <a:r>
              <a:rPr lang="en-US" sz="2000" dirty="0"/>
              <a:t>To avoid arithmetic underflow errors</a:t>
            </a:r>
          </a:p>
          <a:p>
            <a:r>
              <a:rPr lang="en-US" sz="2000" dirty="0"/>
              <a:t>	- </a:t>
            </a:r>
            <a:r>
              <a:rPr lang="en-US" sz="2000" b="1" dirty="0"/>
              <a:t>Additive smoothing</a:t>
            </a:r>
            <a:r>
              <a:rPr lang="en-US" sz="2000" dirty="0"/>
              <a:t> applied</a:t>
            </a:r>
          </a:p>
          <a:p>
            <a:r>
              <a:rPr lang="en-US" sz="2000" dirty="0"/>
              <a:t>		alpha value = 0.01</a:t>
            </a:r>
          </a:p>
          <a:p>
            <a:r>
              <a:rPr lang="en-US" sz="2000" dirty="0"/>
              <a:t>	- </a:t>
            </a:r>
            <a:r>
              <a:rPr lang="en-US" sz="2000" b="1" dirty="0"/>
              <a:t>Log base 10</a:t>
            </a:r>
            <a:r>
              <a:rPr lang="en-US" sz="2000" dirty="0"/>
              <a:t> calculations</a:t>
            </a:r>
          </a:p>
          <a:p>
            <a:endParaRPr lang="en-US" sz="2000" dirty="0"/>
          </a:p>
          <a:p>
            <a:r>
              <a:rPr lang="en-US" sz="2000" b="1" dirty="0"/>
              <a:t>Evaluations</a:t>
            </a:r>
          </a:p>
          <a:p>
            <a:pPr lvl="1"/>
            <a:r>
              <a:rPr lang="en-US" b="1" dirty="0"/>
              <a:t>NB-BOW Original Vocabulary</a:t>
            </a:r>
            <a:endParaRPr lang="en-US" dirty="0"/>
          </a:p>
          <a:p>
            <a:pPr lvl="1"/>
            <a:r>
              <a:rPr lang="en-US" dirty="0"/>
              <a:t>Accuracy 		0.6364</a:t>
            </a:r>
          </a:p>
          <a:p>
            <a:pPr lvl="1"/>
            <a:r>
              <a:rPr lang="en-US" dirty="0"/>
              <a:t>Precision 		0.4571  0.5429</a:t>
            </a:r>
          </a:p>
          <a:p>
            <a:pPr lvl="1"/>
            <a:r>
              <a:rPr lang="en-US" dirty="0"/>
              <a:t>Recall 	  		0.8421  0.5278</a:t>
            </a:r>
          </a:p>
          <a:p>
            <a:pPr lvl="1"/>
            <a:r>
              <a:rPr lang="en-US" dirty="0"/>
              <a:t>F1-measure  		0.5926  0.5352</a:t>
            </a:r>
          </a:p>
          <a:p>
            <a:pPr lvl="1"/>
            <a:endParaRPr lang="en-US" dirty="0"/>
          </a:p>
          <a:p>
            <a:pPr lvl="1"/>
            <a:r>
              <a:rPr lang="en-US" b="1" dirty="0"/>
              <a:t>NB-BOW Filtered Vocabulary</a:t>
            </a:r>
          </a:p>
          <a:p>
            <a:pPr lvl="1"/>
            <a:r>
              <a:rPr lang="en-US" dirty="0"/>
              <a:t>Accuracy 		0.6000</a:t>
            </a:r>
          </a:p>
          <a:p>
            <a:pPr lvl="1"/>
            <a:r>
              <a:rPr lang="en-US" dirty="0"/>
              <a:t>Precision 		0.4242  0.5758</a:t>
            </a:r>
          </a:p>
          <a:p>
            <a:pPr lvl="1"/>
            <a:r>
              <a:rPr lang="en-US" dirty="0"/>
              <a:t>Recall 	  		0.8235  0.5000</a:t>
            </a:r>
          </a:p>
          <a:p>
            <a:pPr lvl="1"/>
            <a:r>
              <a:rPr lang="en-US" dirty="0"/>
              <a:t>F1-measure  		0.5600  0.5352</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80497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6001643"/>
          </a:xfrm>
          <a:prstGeom prst="rect">
            <a:avLst/>
          </a:prstGeom>
          <a:noFill/>
        </p:spPr>
        <p:txBody>
          <a:bodyPr wrap="square" rtlCol="0">
            <a:spAutoFit/>
          </a:bodyPr>
          <a:lstStyle/>
          <a:p>
            <a:r>
              <a:rPr lang="en-US" sz="2000" b="1" dirty="0"/>
              <a:t>LSTM Classifier </a:t>
            </a:r>
            <a:r>
              <a:rPr lang="en-US" sz="2000" dirty="0"/>
              <a:t>(LSTM-W2V)</a:t>
            </a:r>
          </a:p>
          <a:p>
            <a:endParaRPr lang="en-US" sz="2000" b="1" dirty="0"/>
          </a:p>
          <a:p>
            <a:r>
              <a:rPr lang="en-US" sz="2000" dirty="0"/>
              <a:t>This classifier implements a word to vector approach</a:t>
            </a:r>
          </a:p>
          <a:p>
            <a:r>
              <a:rPr lang="en-US" sz="2000" dirty="0"/>
              <a:t>Using LSTM and Word2Vec embeddings.</a:t>
            </a:r>
          </a:p>
          <a:p>
            <a:endParaRPr lang="en-US" sz="2000" dirty="0"/>
          </a:p>
          <a:p>
            <a:r>
              <a:rPr lang="en-US" sz="2000" dirty="0"/>
              <a:t>After running the script these were the output results obtained</a:t>
            </a:r>
          </a:p>
          <a:p>
            <a:endParaRPr lang="en-US" sz="2000" dirty="0"/>
          </a:p>
          <a:p>
            <a:r>
              <a:rPr lang="en-US" sz="2000" b="1" dirty="0"/>
              <a:t>	LSTM Classifier</a:t>
            </a:r>
            <a:endParaRPr lang="en-US" sz="2000" dirty="0"/>
          </a:p>
          <a:p>
            <a:pPr lvl="1"/>
            <a:r>
              <a:rPr lang="en-US" dirty="0"/>
              <a:t>Accuracy 		0.7636</a:t>
            </a:r>
          </a:p>
          <a:p>
            <a:pPr lvl="1"/>
            <a:r>
              <a:rPr lang="en-US" dirty="0"/>
              <a:t>Precision 		0.7381  0.8462</a:t>
            </a:r>
          </a:p>
          <a:p>
            <a:pPr lvl="1"/>
            <a:r>
              <a:rPr lang="en-US" dirty="0"/>
              <a:t>Recall 	  		0.9394  0.5</a:t>
            </a:r>
          </a:p>
          <a:p>
            <a:pPr lvl="1"/>
            <a:r>
              <a:rPr lang="en-US" dirty="0"/>
              <a:t>F1-measure  		0.8267  0.6286</a:t>
            </a:r>
          </a:p>
          <a:p>
            <a:endParaRPr lang="en-US" sz="2000" dirty="0"/>
          </a:p>
          <a:p>
            <a:r>
              <a:rPr lang="en-US" sz="2000" dirty="0"/>
              <a:t>A second run of the script gave different results</a:t>
            </a:r>
          </a:p>
          <a:p>
            <a:endParaRPr lang="en-US" sz="2000" dirty="0"/>
          </a:p>
          <a:p>
            <a:pPr lvl="1"/>
            <a:r>
              <a:rPr lang="en-US" dirty="0"/>
              <a:t>Accuracy 		0.5273</a:t>
            </a:r>
          </a:p>
          <a:p>
            <a:pPr lvl="1"/>
            <a:r>
              <a:rPr lang="en-US" dirty="0"/>
              <a:t>Precision 		0.8889  0.4565</a:t>
            </a:r>
          </a:p>
          <a:p>
            <a:pPr lvl="1"/>
            <a:r>
              <a:rPr lang="en-US" dirty="0"/>
              <a:t>Recall 	  		0.2424  0.9545</a:t>
            </a:r>
          </a:p>
          <a:p>
            <a:pPr lvl="1"/>
            <a:r>
              <a:rPr lang="en-US" dirty="0"/>
              <a:t>F1-measure  		0.381  0.6176</a:t>
            </a:r>
            <a:endParaRPr lang="en-US" sz="2000" dirty="0"/>
          </a:p>
          <a:p>
            <a:endParaRPr lang="en-US" sz="2000" dirty="0"/>
          </a:p>
        </p:txBody>
      </p:sp>
    </p:spTree>
    <p:extLst>
      <p:ext uri="{BB962C8B-B14F-4D97-AF65-F5344CB8AC3E}">
        <p14:creationId xmlns:p14="http://schemas.microsoft.com/office/powerpoint/2010/main" val="35164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F9519F-5BCC-42BA-8C89-56B29AC811A1}"/>
              </a:ext>
            </a:extLst>
          </p:cNvPr>
          <p:cNvSpPr txBox="1"/>
          <p:nvPr/>
        </p:nvSpPr>
        <p:spPr>
          <a:xfrm>
            <a:off x="1040761" y="482599"/>
            <a:ext cx="8001000" cy="6863417"/>
          </a:xfrm>
          <a:prstGeom prst="rect">
            <a:avLst/>
          </a:prstGeom>
          <a:noFill/>
        </p:spPr>
        <p:txBody>
          <a:bodyPr wrap="square" rtlCol="0">
            <a:spAutoFit/>
          </a:bodyPr>
          <a:lstStyle/>
          <a:p>
            <a:r>
              <a:rPr lang="en-US" sz="2000" b="1" dirty="0"/>
              <a:t>Analysis of results</a:t>
            </a:r>
          </a:p>
          <a:p>
            <a:endParaRPr lang="en-US" sz="2000" b="1" dirty="0"/>
          </a:p>
          <a:p>
            <a:r>
              <a:rPr lang="en-US" sz="2000" dirty="0"/>
              <a:t>Both vocabularies gave very similar results.</a:t>
            </a:r>
          </a:p>
          <a:p>
            <a:r>
              <a:rPr lang="en-US" sz="2000" dirty="0"/>
              <a:t>	</a:t>
            </a:r>
          </a:p>
          <a:p>
            <a:pPr marL="342900" indent="-342900">
              <a:buFontTx/>
              <a:buChar char="-"/>
            </a:pPr>
            <a:r>
              <a:rPr lang="en-US" sz="2000" dirty="0"/>
              <a:t>The </a:t>
            </a:r>
            <a:r>
              <a:rPr lang="en-US" sz="2000" b="1" dirty="0"/>
              <a:t>original vocabulary </a:t>
            </a:r>
            <a:r>
              <a:rPr lang="en-US" sz="2000" dirty="0"/>
              <a:t>had slightly better accuracy</a:t>
            </a:r>
          </a:p>
          <a:p>
            <a:pPr marL="342900" indent="-342900">
              <a:buFontTx/>
              <a:buChar char="-"/>
            </a:pPr>
            <a:endParaRPr lang="en-US" sz="2000" dirty="0"/>
          </a:p>
          <a:p>
            <a:pPr marL="342900" indent="-342900">
              <a:buFontTx/>
              <a:buChar char="-"/>
            </a:pPr>
            <a:r>
              <a:rPr lang="en-US" sz="2000" dirty="0"/>
              <a:t>The </a:t>
            </a:r>
            <a:r>
              <a:rPr lang="en-US" sz="2000" b="1" dirty="0"/>
              <a:t>filtered vocabulary </a:t>
            </a:r>
            <a:r>
              <a:rPr lang="en-US" sz="2000" dirty="0"/>
              <a:t>even with a third of the words was able to give results with </a:t>
            </a:r>
            <a:r>
              <a:rPr lang="en-US" sz="2000" b="1" dirty="0"/>
              <a:t>almost the same accuracy</a:t>
            </a:r>
          </a:p>
          <a:p>
            <a:pPr marL="342900" indent="-342900">
              <a:buFontTx/>
              <a:buChar char="-"/>
            </a:pPr>
            <a:endParaRPr lang="en-US" sz="2000" b="1" dirty="0"/>
          </a:p>
          <a:p>
            <a:pPr marL="342900" indent="-342900">
              <a:buFontTx/>
              <a:buChar char="-"/>
            </a:pPr>
            <a:r>
              <a:rPr lang="en-US" sz="2000" dirty="0"/>
              <a:t>LSTM Classifier </a:t>
            </a:r>
            <a:r>
              <a:rPr lang="en-US" sz="2000" b="1" dirty="0"/>
              <a:t>doesn’t ensure better accuracy</a:t>
            </a:r>
            <a:r>
              <a:rPr lang="en-US" sz="2000" dirty="0"/>
              <a:t> than a regular Naïve Bayes Classifier as its results vary from different training runs</a:t>
            </a:r>
          </a:p>
          <a:p>
            <a:pPr marL="342900" indent="-342900">
              <a:buFontTx/>
              <a:buChar char="-"/>
            </a:pPr>
            <a:endParaRPr lang="en-US" sz="2000" dirty="0"/>
          </a:p>
          <a:p>
            <a:pPr marL="342900" indent="-342900">
              <a:buFontTx/>
              <a:buChar char="-"/>
            </a:pPr>
            <a:r>
              <a:rPr lang="en-US" sz="2000" b="1" dirty="0"/>
              <a:t>LSTM Classifier </a:t>
            </a:r>
            <a:r>
              <a:rPr lang="en-US" sz="2000" dirty="0"/>
              <a:t>uses a </a:t>
            </a:r>
            <a:r>
              <a:rPr lang="en-US" sz="2000" b="1" dirty="0"/>
              <a:t>deep learning approach </a:t>
            </a:r>
            <a:r>
              <a:rPr lang="en-US" sz="2000" dirty="0"/>
              <a:t>which takes more time to process the training data in several epochs.</a:t>
            </a:r>
          </a:p>
          <a:p>
            <a:pPr marL="342900" indent="-342900">
              <a:buFontTx/>
              <a:buChar char="-"/>
            </a:pPr>
            <a:endParaRPr lang="en-US" sz="2000" dirty="0"/>
          </a:p>
          <a:p>
            <a:pPr marL="342900" indent="-342900">
              <a:buFontTx/>
              <a:buChar char="-"/>
            </a:pPr>
            <a:endParaRPr lang="en-US" sz="2000" b="1" dirty="0"/>
          </a:p>
          <a:p>
            <a:pPr marL="342900" indent="-342900">
              <a:buFontTx/>
              <a:buChar char="-"/>
            </a:pPr>
            <a:endParaRPr lang="en-US" sz="2000" b="1"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4952801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250</TotalTime>
  <Words>510</Words>
  <Application>Microsoft Office PowerPoint</Application>
  <PresentationFormat>Widescreen</PresentationFormat>
  <Paragraphs>101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nyok0 ‪</dc:creator>
  <cp:lastModifiedBy>nyok0 ‪</cp:lastModifiedBy>
  <cp:revision>58</cp:revision>
  <dcterms:created xsi:type="dcterms:W3CDTF">2020-10-20T09:52:21Z</dcterms:created>
  <dcterms:modified xsi:type="dcterms:W3CDTF">2020-12-14T04:32:09Z</dcterms:modified>
</cp:coreProperties>
</file>