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74" r:id="rId6"/>
    <p:sldId id="260" r:id="rId7"/>
    <p:sldId id="266" r:id="rId8"/>
    <p:sldId id="267" r:id="rId9"/>
    <p:sldId id="268" r:id="rId10"/>
    <p:sldId id="269" r:id="rId11"/>
    <p:sldId id="271" r:id="rId12"/>
    <p:sldId id="272" r:id="rId13"/>
    <p:sldId id="273" r:id="rId14"/>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907C-B292-0962-535B-2FE9A09DAD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9C1194EA-F032-D8C3-678A-DA4B2AE94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7F2EBE10-2185-7530-6272-AD0C747A174E}"/>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5" name="Footer Placeholder 4">
            <a:extLst>
              <a:ext uri="{FF2B5EF4-FFF2-40B4-BE49-F238E27FC236}">
                <a16:creationId xmlns:a16="http://schemas.microsoft.com/office/drawing/2014/main" id="{4DFBF311-FEEC-D72C-8362-3D3AFE0C6A2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603914B-A95C-532F-451B-8010C58C6CF0}"/>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3911918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EAF7-3425-7B70-0E8C-5DC263049948}"/>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AAD5B5B-B552-EF15-CC4F-3399278BF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FB246A0-101A-6122-496E-B65CF6C37B38}"/>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5" name="Footer Placeholder 4">
            <a:extLst>
              <a:ext uri="{FF2B5EF4-FFF2-40B4-BE49-F238E27FC236}">
                <a16:creationId xmlns:a16="http://schemas.microsoft.com/office/drawing/2014/main" id="{E08E8427-6B2B-57D1-8C23-9059DEE090C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5D80C57-2474-43D6-188B-11C5B9FF84C1}"/>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1227050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4C9073-99B1-0CA9-A9DD-283B02AAE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73BD26B2-2B04-F75E-B0B3-002313E2B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D30F54F-A2BD-AC92-B483-987916CCA4A2}"/>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5" name="Footer Placeholder 4">
            <a:extLst>
              <a:ext uri="{FF2B5EF4-FFF2-40B4-BE49-F238E27FC236}">
                <a16:creationId xmlns:a16="http://schemas.microsoft.com/office/drawing/2014/main" id="{DAF254CC-A7C3-082F-18A4-C147E2628BE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2F0BE13-6205-08FE-5127-CBCD1D5658B3}"/>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17618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EF66-32FC-32C1-5451-D8F3C8FF11FD}"/>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08B1DD92-FB88-FBA0-A9A6-E0C0001546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1B8516D-ADDB-31A6-3945-D420FC5A473C}"/>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5" name="Footer Placeholder 4">
            <a:extLst>
              <a:ext uri="{FF2B5EF4-FFF2-40B4-BE49-F238E27FC236}">
                <a16:creationId xmlns:a16="http://schemas.microsoft.com/office/drawing/2014/main" id="{50405977-6C0D-3312-C00B-04CCF676C9E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73E5128-11C5-972E-3B65-FC9B9EA68183}"/>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2483864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7A33-4095-4164-730E-C31633F838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FC6682B7-EF11-51EC-7092-848B0A1166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C469D-E20F-1B12-74D1-9A1D9FDE29ED}"/>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5" name="Footer Placeholder 4">
            <a:extLst>
              <a:ext uri="{FF2B5EF4-FFF2-40B4-BE49-F238E27FC236}">
                <a16:creationId xmlns:a16="http://schemas.microsoft.com/office/drawing/2014/main" id="{B8AA32FD-F05A-7BA4-A133-DBB26EAAD9A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B6C33DE-8B53-B135-A7F4-1D720C146E5D}"/>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316204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1BB2-9BA3-D9FF-4311-7469E6E2A24E}"/>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B1A4CF4-7583-2802-C1CF-C09759CF46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92D54FEC-B13D-7DB9-67ED-4AB8B2DC52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4D98B9BE-9C5F-48B5-635B-2BA92228309E}"/>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6" name="Footer Placeholder 5">
            <a:extLst>
              <a:ext uri="{FF2B5EF4-FFF2-40B4-BE49-F238E27FC236}">
                <a16:creationId xmlns:a16="http://schemas.microsoft.com/office/drawing/2014/main" id="{A9EC375E-CC4E-A488-5A04-246C21230DB4}"/>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6BA22FD0-1C25-E254-CFDB-CF0AC45CBF14}"/>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41673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5FD4-8246-04E9-7E3C-A973C1A0719C}"/>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691A5028-2890-4766-D340-C187403834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E9F54F-05AE-F09A-D430-AE8CFDEE57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FEEBFEDF-F8C4-F40F-3F33-11B1A44AA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ABD93F-1CA6-3ED1-12C4-A01620C1EB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F16DCDBB-EC41-5BA3-4D80-6F1F07054AAF}"/>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8" name="Footer Placeholder 7">
            <a:extLst>
              <a:ext uri="{FF2B5EF4-FFF2-40B4-BE49-F238E27FC236}">
                <a16:creationId xmlns:a16="http://schemas.microsoft.com/office/drawing/2014/main" id="{0D5BD251-9672-4AB3-B572-893D9D6EE966}"/>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637D261A-3BA8-A007-9D13-A742D6A67495}"/>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62281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4479-2D3B-B48B-74C5-FF935AC971F9}"/>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7B4F962B-FA1F-A174-14F2-3340C50A6A9C}"/>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4" name="Footer Placeholder 3">
            <a:extLst>
              <a:ext uri="{FF2B5EF4-FFF2-40B4-BE49-F238E27FC236}">
                <a16:creationId xmlns:a16="http://schemas.microsoft.com/office/drawing/2014/main" id="{DBF4A91E-CC6B-57A9-7D56-6BCBF65DF057}"/>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2497BE91-4CCA-7F12-4ECA-FFEB09998C98}"/>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159298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DA4C-F16A-AC85-AECD-8D39DCE36EA2}"/>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3" name="Footer Placeholder 2">
            <a:extLst>
              <a:ext uri="{FF2B5EF4-FFF2-40B4-BE49-F238E27FC236}">
                <a16:creationId xmlns:a16="http://schemas.microsoft.com/office/drawing/2014/main" id="{FE1ED719-0782-4A07-0FC4-C679BF0D55B5}"/>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4CA114B6-4B79-5EA5-43BE-88ECC83FF99D}"/>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302287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8858-6B17-87EF-B06D-CB6AD7AE2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23B61555-B33A-779D-91AE-4DD32E2F5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BCBF58C3-DD52-60C8-81B6-425C766CE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351B3-2173-2566-8FD4-34960E009813}"/>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6" name="Footer Placeholder 5">
            <a:extLst>
              <a:ext uri="{FF2B5EF4-FFF2-40B4-BE49-F238E27FC236}">
                <a16:creationId xmlns:a16="http://schemas.microsoft.com/office/drawing/2014/main" id="{E92BEBB6-7637-30E2-8817-2BEBAE9FB93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840FF38-B2D5-A9F5-0F72-D22523950DAD}"/>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338108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4B55-54E1-DFC6-AA98-BC36A8846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6B931FA0-0D3E-73ED-20B6-0C099D3FBA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0E511123-CC4A-BD6D-900B-F29383978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50B88-6AF6-2041-DFA8-099B30AA91F9}"/>
              </a:ext>
            </a:extLst>
          </p:cNvPr>
          <p:cNvSpPr>
            <a:spLocks noGrp="1"/>
          </p:cNvSpPr>
          <p:nvPr>
            <p:ph type="dt" sz="half" idx="10"/>
          </p:nvPr>
        </p:nvSpPr>
        <p:spPr/>
        <p:txBody>
          <a:bodyPr/>
          <a:lstStyle/>
          <a:p>
            <a:fld id="{465E31EB-B1A7-4A0D-B9AE-BE982973E1EE}" type="datetimeFigureOut">
              <a:rPr lang="en-KE" smtClean="0"/>
              <a:t>23/05/2023</a:t>
            </a:fld>
            <a:endParaRPr lang="en-KE"/>
          </a:p>
        </p:txBody>
      </p:sp>
      <p:sp>
        <p:nvSpPr>
          <p:cNvPr id="6" name="Footer Placeholder 5">
            <a:extLst>
              <a:ext uri="{FF2B5EF4-FFF2-40B4-BE49-F238E27FC236}">
                <a16:creationId xmlns:a16="http://schemas.microsoft.com/office/drawing/2014/main" id="{8C4C558B-33F6-84A0-B440-21C2CCD03AB4}"/>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C3F5ECA-5963-4144-5B35-2575465F9B8F}"/>
              </a:ext>
            </a:extLst>
          </p:cNvPr>
          <p:cNvSpPr>
            <a:spLocks noGrp="1"/>
          </p:cNvSpPr>
          <p:nvPr>
            <p:ph type="sldNum" sz="quarter" idx="12"/>
          </p:nvPr>
        </p:nvSpPr>
        <p:spPr/>
        <p:txBody>
          <a:bodyPr/>
          <a:lstStyle/>
          <a:p>
            <a:fld id="{A43F284D-8C3F-4321-8000-787C7EBE6751}" type="slidenum">
              <a:rPr lang="en-KE" smtClean="0"/>
              <a:t>‹#›</a:t>
            </a:fld>
            <a:endParaRPr lang="en-KE"/>
          </a:p>
        </p:txBody>
      </p:sp>
    </p:spTree>
    <p:extLst>
      <p:ext uri="{BB962C8B-B14F-4D97-AF65-F5344CB8AC3E}">
        <p14:creationId xmlns:p14="http://schemas.microsoft.com/office/powerpoint/2010/main" val="26351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53D276-FB01-EE96-8916-4E5E374593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1821A4A-EE46-8F1E-2A78-14AD83E71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BD8EB26-9490-8C45-60F1-34AB4E1FCB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E31EB-B1A7-4A0D-B9AE-BE982973E1EE}" type="datetimeFigureOut">
              <a:rPr lang="en-KE" smtClean="0"/>
              <a:t>23/05/2023</a:t>
            </a:fld>
            <a:endParaRPr lang="en-KE"/>
          </a:p>
        </p:txBody>
      </p:sp>
      <p:sp>
        <p:nvSpPr>
          <p:cNvPr id="5" name="Footer Placeholder 4">
            <a:extLst>
              <a:ext uri="{FF2B5EF4-FFF2-40B4-BE49-F238E27FC236}">
                <a16:creationId xmlns:a16="http://schemas.microsoft.com/office/drawing/2014/main" id="{3C245837-E73F-82DF-86F5-81AD7272C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653A46B6-A418-6B26-DDA8-FD0A632DD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F284D-8C3F-4321-8000-787C7EBE6751}" type="slidenum">
              <a:rPr lang="en-KE" smtClean="0"/>
              <a:t>‹#›</a:t>
            </a:fld>
            <a:endParaRPr lang="en-KE"/>
          </a:p>
        </p:txBody>
      </p:sp>
    </p:spTree>
    <p:extLst>
      <p:ext uri="{BB962C8B-B14F-4D97-AF65-F5344CB8AC3E}">
        <p14:creationId xmlns:p14="http://schemas.microsoft.com/office/powerpoint/2010/main" val="2588248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3FDFA-A4F2-CB01-60A0-4F5CA63CFD3E}"/>
              </a:ext>
            </a:extLst>
          </p:cNvPr>
          <p:cNvSpPr>
            <a:spLocks noGrp="1"/>
          </p:cNvSpPr>
          <p:nvPr>
            <p:ph type="ctrTitle"/>
          </p:nvPr>
        </p:nvSpPr>
        <p:spPr/>
        <p:txBody>
          <a:bodyPr>
            <a:normAutofit fontScale="90000"/>
          </a:bodyPr>
          <a:lstStyle/>
          <a:p>
            <a:r>
              <a:rPr lang="en-US" b="1" i="0" dirty="0">
                <a:solidFill>
                  <a:srgbClr val="000000"/>
                </a:solidFill>
                <a:effectLst/>
                <a:latin typeface="Helvetica Neue"/>
              </a:rPr>
              <a:t>Predicting Customer Churn in a Telecommunications Company</a:t>
            </a:r>
            <a:endParaRPr lang="en-KE" dirty="0"/>
          </a:p>
        </p:txBody>
      </p:sp>
      <p:sp>
        <p:nvSpPr>
          <p:cNvPr id="3" name="Subtitle 2">
            <a:extLst>
              <a:ext uri="{FF2B5EF4-FFF2-40B4-BE49-F238E27FC236}">
                <a16:creationId xmlns:a16="http://schemas.microsoft.com/office/drawing/2014/main" id="{A058B4A8-790B-309B-36C6-C786DEE3C4EB}"/>
              </a:ext>
            </a:extLst>
          </p:cNvPr>
          <p:cNvSpPr>
            <a:spLocks noGrp="1"/>
          </p:cNvSpPr>
          <p:nvPr>
            <p:ph type="subTitle" idx="1"/>
          </p:nvPr>
        </p:nvSpPr>
        <p:spPr/>
        <p:txBody>
          <a:bodyPr/>
          <a:lstStyle/>
          <a:p>
            <a:endParaRPr lang="en-US" dirty="0"/>
          </a:p>
          <a:p>
            <a:r>
              <a:rPr lang="en-US" dirty="0"/>
              <a:t>A MACHINE LEARNING APPROACH </a:t>
            </a:r>
            <a:endParaRPr lang="en-KE" dirty="0"/>
          </a:p>
        </p:txBody>
      </p:sp>
    </p:spTree>
    <p:extLst>
      <p:ext uri="{BB962C8B-B14F-4D97-AF65-F5344CB8AC3E}">
        <p14:creationId xmlns:p14="http://schemas.microsoft.com/office/powerpoint/2010/main" val="1372074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19F1-2D18-205C-1A59-CA5A29544150}"/>
              </a:ext>
            </a:extLst>
          </p:cNvPr>
          <p:cNvSpPr>
            <a:spLocks noGrp="1"/>
          </p:cNvSpPr>
          <p:nvPr>
            <p:ph type="title"/>
          </p:nvPr>
        </p:nvSpPr>
        <p:spPr/>
        <p:txBody>
          <a:bodyPr/>
          <a:lstStyle/>
          <a:p>
            <a:r>
              <a:rPr lang="en-US" b="1" dirty="0"/>
              <a:t>Random Forest Classifier Model</a:t>
            </a:r>
            <a:br>
              <a:rPr lang="en-US" dirty="0"/>
            </a:br>
            <a:endParaRPr lang="en-KE" dirty="0"/>
          </a:p>
        </p:txBody>
      </p:sp>
      <p:sp>
        <p:nvSpPr>
          <p:cNvPr id="3" name="Picture Placeholder 2">
            <a:extLst>
              <a:ext uri="{FF2B5EF4-FFF2-40B4-BE49-F238E27FC236}">
                <a16:creationId xmlns:a16="http://schemas.microsoft.com/office/drawing/2014/main" id="{BFD4B86E-A1F6-9CC2-EB1E-F044FA92989A}"/>
              </a:ext>
            </a:extLst>
          </p:cNvPr>
          <p:cNvSpPr>
            <a:spLocks noGrp="1"/>
          </p:cNvSpPr>
          <p:nvPr>
            <p:ph type="pic" idx="1"/>
          </p:nvPr>
        </p:nvSpPr>
        <p:spPr>
          <a:xfrm>
            <a:off x="5180012" y="992187"/>
            <a:ext cx="6172200" cy="4873625"/>
          </a:xfrm>
        </p:spPr>
      </p:sp>
      <p:sp>
        <p:nvSpPr>
          <p:cNvPr id="4" name="Text Placeholder 3">
            <a:extLst>
              <a:ext uri="{FF2B5EF4-FFF2-40B4-BE49-F238E27FC236}">
                <a16:creationId xmlns:a16="http://schemas.microsoft.com/office/drawing/2014/main" id="{93FD2C8C-F8A1-97CB-5029-8008B0A5B9E8}"/>
              </a:ext>
            </a:extLst>
          </p:cNvPr>
          <p:cNvSpPr>
            <a:spLocks noGrp="1"/>
          </p:cNvSpPr>
          <p:nvPr>
            <p:ph type="body" sz="half" idx="2"/>
          </p:nvPr>
        </p:nvSpPr>
        <p:spPr>
          <a:xfrm>
            <a:off x="542076" y="1765004"/>
            <a:ext cx="3932237" cy="3731844"/>
          </a:xfrm>
        </p:spPr>
        <p:txBody>
          <a:bodyPr/>
          <a:lstStyle/>
          <a:p>
            <a:r>
              <a:rPr lang="en-US" b="0" i="0" dirty="0">
                <a:solidFill>
                  <a:srgbClr val="000000"/>
                </a:solidFill>
                <a:effectLst/>
                <a:latin typeface="Helvetica Neue"/>
              </a:rPr>
              <a:t>The random forest model was able to predict customer churn with a fair degree of accuracy. The accuracy score of 0.50 indicates that the model correctly predicted 49% of the instances in the testing set. The F1 score of 0.27 indicates that the model had a good balance of precision and recall. The recall score of 0.66 indicates that the model was able to identify 66% of the customers who churned. The precision score of 0.17 indicates that the model was able to correctly predict that a customer would churn 17% of the time.</a:t>
            </a:r>
            <a:endParaRPr lang="en-US" dirty="0"/>
          </a:p>
          <a:p>
            <a:endParaRPr lang="en-KE" dirty="0"/>
          </a:p>
        </p:txBody>
      </p:sp>
      <p:sp>
        <p:nvSpPr>
          <p:cNvPr id="7" name="TextBox 6">
            <a:extLst>
              <a:ext uri="{FF2B5EF4-FFF2-40B4-BE49-F238E27FC236}">
                <a16:creationId xmlns:a16="http://schemas.microsoft.com/office/drawing/2014/main" id="{6E6131BA-C15B-4421-E266-83351C5C4228}"/>
              </a:ext>
            </a:extLst>
          </p:cNvPr>
          <p:cNvSpPr txBox="1"/>
          <p:nvPr/>
        </p:nvSpPr>
        <p:spPr>
          <a:xfrm>
            <a:off x="5454501" y="2274838"/>
            <a:ext cx="5273749" cy="2308324"/>
          </a:xfrm>
          <a:prstGeom prst="rect">
            <a:avLst/>
          </a:prstGeom>
          <a:noFill/>
        </p:spPr>
        <p:txBody>
          <a:bodyPr wrap="square">
            <a:spAutoFit/>
          </a:bodyPr>
          <a:lstStyle/>
          <a:p>
            <a:r>
              <a:rPr lang="en-US" dirty="0"/>
              <a:t> precision    recall  f1-score   support</a:t>
            </a:r>
          </a:p>
          <a:p>
            <a:endParaRPr lang="en-US" dirty="0"/>
          </a:p>
          <a:p>
            <a:r>
              <a:rPr lang="en-US" dirty="0"/>
              <a:t>           0       0.89      0.47      0.61      1430</a:t>
            </a:r>
          </a:p>
          <a:p>
            <a:r>
              <a:rPr lang="en-US" dirty="0"/>
              <a:t>           1       0.17      0.66      0.27       237</a:t>
            </a:r>
          </a:p>
          <a:p>
            <a:endParaRPr lang="en-US" dirty="0"/>
          </a:p>
          <a:p>
            <a:r>
              <a:rPr lang="en-US" dirty="0"/>
              <a:t>    accuracy                           0.50      1667</a:t>
            </a:r>
          </a:p>
          <a:p>
            <a:r>
              <a:rPr lang="en-US" dirty="0"/>
              <a:t>   macro avg       0.53      0.57      0.44      1667</a:t>
            </a:r>
          </a:p>
          <a:p>
            <a:r>
              <a:rPr lang="en-US" dirty="0"/>
              <a:t>weighted avg       0.79      0.50      0.57      1667</a:t>
            </a:r>
          </a:p>
        </p:txBody>
      </p:sp>
    </p:spTree>
    <p:extLst>
      <p:ext uri="{BB962C8B-B14F-4D97-AF65-F5344CB8AC3E}">
        <p14:creationId xmlns:p14="http://schemas.microsoft.com/office/powerpoint/2010/main" val="4082328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2CCE-8FB6-C9BC-47E3-F0B7F2FC80F1}"/>
              </a:ext>
            </a:extLst>
          </p:cNvPr>
          <p:cNvSpPr>
            <a:spLocks noGrp="1"/>
          </p:cNvSpPr>
          <p:nvPr>
            <p:ph type="title"/>
          </p:nvPr>
        </p:nvSpPr>
        <p:spPr/>
        <p:txBody>
          <a:bodyPr/>
          <a:lstStyle/>
          <a:p>
            <a:r>
              <a:rPr lang="en-US" dirty="0"/>
              <a:t>Next Steps</a:t>
            </a:r>
            <a:endParaRPr lang="en-KE" dirty="0"/>
          </a:p>
        </p:txBody>
      </p:sp>
      <p:sp>
        <p:nvSpPr>
          <p:cNvPr id="3" name="Content Placeholder 2">
            <a:extLst>
              <a:ext uri="{FF2B5EF4-FFF2-40B4-BE49-F238E27FC236}">
                <a16:creationId xmlns:a16="http://schemas.microsoft.com/office/drawing/2014/main" id="{399281B9-8ED9-DC59-1F66-173BC029D64F}"/>
              </a:ext>
            </a:extLst>
          </p:cNvPr>
          <p:cNvSpPr>
            <a:spLocks noGrp="1"/>
          </p:cNvSpPr>
          <p:nvPr>
            <p:ph idx="1"/>
          </p:nvPr>
        </p:nvSpPr>
        <p:spPr/>
        <p:txBody>
          <a:bodyPr>
            <a:normAutofit fontScale="92500" lnSpcReduction="10000"/>
          </a:bodyPr>
          <a:lstStyle/>
          <a:p>
            <a:pPr algn="l"/>
            <a:r>
              <a:rPr lang="en-US" i="0" dirty="0">
                <a:solidFill>
                  <a:srgbClr val="000000"/>
                </a:solidFill>
                <a:effectLst/>
              </a:rPr>
              <a:t>After understanding the data and modelling it the next steps would be to deploy the model to production and use it to identify customers who are at risk of churning. Once these customers have been identified, </a:t>
            </a:r>
            <a:r>
              <a:rPr lang="en-US" i="0" dirty="0" err="1">
                <a:solidFill>
                  <a:srgbClr val="000000"/>
                </a:solidFill>
                <a:effectLst/>
              </a:rPr>
              <a:t>SyriaTel</a:t>
            </a:r>
            <a:r>
              <a:rPr lang="en-US" i="0" dirty="0">
                <a:solidFill>
                  <a:srgbClr val="000000"/>
                </a:solidFill>
                <a:effectLst/>
              </a:rPr>
              <a:t> can take steps to retain them. This could include offering discounts, improving customer service, or introducing new features.</a:t>
            </a:r>
          </a:p>
          <a:p>
            <a:pPr algn="l"/>
            <a:r>
              <a:rPr lang="en-US" i="0" dirty="0">
                <a:solidFill>
                  <a:srgbClr val="000000"/>
                </a:solidFill>
                <a:effectLst/>
              </a:rPr>
              <a:t>Some of the specific steps that </a:t>
            </a:r>
            <a:r>
              <a:rPr lang="en-US" i="0" dirty="0" err="1">
                <a:solidFill>
                  <a:srgbClr val="000000"/>
                </a:solidFill>
                <a:effectLst/>
              </a:rPr>
              <a:t>SyriaTel</a:t>
            </a:r>
            <a:r>
              <a:rPr lang="en-US" i="0" dirty="0">
                <a:solidFill>
                  <a:srgbClr val="000000"/>
                </a:solidFill>
                <a:effectLst/>
              </a:rPr>
              <a:t> can take include:</a:t>
            </a:r>
          </a:p>
          <a:p>
            <a:pPr algn="l"/>
            <a:r>
              <a:rPr lang="en-US" i="0" dirty="0">
                <a:solidFill>
                  <a:srgbClr val="000000"/>
                </a:solidFill>
                <a:effectLst/>
              </a:rPr>
              <a:t>-Use the model to identify customers who are at risk of churning.</a:t>
            </a:r>
          </a:p>
          <a:p>
            <a:pPr algn="l"/>
            <a:r>
              <a:rPr lang="en-US" i="0" dirty="0">
                <a:solidFill>
                  <a:srgbClr val="000000"/>
                </a:solidFill>
                <a:effectLst/>
              </a:rPr>
              <a:t>-Contact these customers and offer them incentives to stay.</a:t>
            </a:r>
          </a:p>
          <a:p>
            <a:pPr algn="l"/>
            <a:r>
              <a:rPr lang="en-US" i="0" dirty="0">
                <a:solidFill>
                  <a:srgbClr val="000000"/>
                </a:solidFill>
                <a:effectLst/>
              </a:rPr>
              <a:t>-Improve customer service and listen to your customers.</a:t>
            </a:r>
          </a:p>
          <a:p>
            <a:pPr algn="l"/>
            <a:r>
              <a:rPr lang="en-US" i="0" dirty="0">
                <a:solidFill>
                  <a:srgbClr val="000000"/>
                </a:solidFill>
                <a:effectLst/>
              </a:rPr>
              <a:t>-Introduce new features.</a:t>
            </a:r>
          </a:p>
          <a:p>
            <a:pPr algn="l"/>
            <a:r>
              <a:rPr lang="en-US" i="0" dirty="0">
                <a:solidFill>
                  <a:srgbClr val="000000"/>
                </a:solidFill>
                <a:effectLst/>
              </a:rPr>
              <a:t>With this steps </a:t>
            </a:r>
            <a:r>
              <a:rPr lang="en-US" i="0" dirty="0" err="1">
                <a:solidFill>
                  <a:srgbClr val="000000"/>
                </a:solidFill>
                <a:effectLst/>
              </a:rPr>
              <a:t>SyriaTel</a:t>
            </a:r>
            <a:r>
              <a:rPr lang="en-US" i="0" dirty="0">
                <a:solidFill>
                  <a:srgbClr val="000000"/>
                </a:solidFill>
                <a:effectLst/>
              </a:rPr>
              <a:t> can reduce customer churn</a:t>
            </a:r>
            <a:r>
              <a:rPr lang="en-US" i="0" dirty="0">
                <a:solidFill>
                  <a:srgbClr val="000000"/>
                </a:solidFill>
                <a:effectLst/>
                <a:latin typeface="Helvetica Neue"/>
              </a:rPr>
              <a:t>.</a:t>
            </a:r>
          </a:p>
          <a:p>
            <a:endParaRPr lang="en-KE" dirty="0"/>
          </a:p>
        </p:txBody>
      </p:sp>
    </p:spTree>
    <p:extLst>
      <p:ext uri="{BB962C8B-B14F-4D97-AF65-F5344CB8AC3E}">
        <p14:creationId xmlns:p14="http://schemas.microsoft.com/office/powerpoint/2010/main" val="3656679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DC74-928C-7E7B-1FBA-8357B6600B7A}"/>
              </a:ext>
            </a:extLst>
          </p:cNvPr>
          <p:cNvSpPr>
            <a:spLocks noGrp="1"/>
          </p:cNvSpPr>
          <p:nvPr>
            <p:ph type="title"/>
          </p:nvPr>
        </p:nvSpPr>
        <p:spPr/>
        <p:txBody>
          <a:bodyPr/>
          <a:lstStyle/>
          <a:p>
            <a:r>
              <a:rPr lang="en-US" dirty="0"/>
              <a:t>Conclusion</a:t>
            </a:r>
            <a:endParaRPr lang="en-KE" dirty="0"/>
          </a:p>
        </p:txBody>
      </p:sp>
      <p:sp>
        <p:nvSpPr>
          <p:cNvPr id="3" name="Content Placeholder 2">
            <a:extLst>
              <a:ext uri="{FF2B5EF4-FFF2-40B4-BE49-F238E27FC236}">
                <a16:creationId xmlns:a16="http://schemas.microsoft.com/office/drawing/2014/main" id="{9BFF0E79-842C-8094-9CB1-AA5FAC3E53D7}"/>
              </a:ext>
            </a:extLst>
          </p:cNvPr>
          <p:cNvSpPr>
            <a:spLocks noGrp="1"/>
          </p:cNvSpPr>
          <p:nvPr>
            <p:ph idx="1"/>
          </p:nvPr>
        </p:nvSpPr>
        <p:spPr/>
        <p:txBody>
          <a:bodyPr>
            <a:normAutofit lnSpcReduction="10000"/>
          </a:bodyPr>
          <a:lstStyle/>
          <a:p>
            <a:r>
              <a:rPr lang="en-US" b="0" i="0" dirty="0">
                <a:solidFill>
                  <a:srgbClr val="000000"/>
                </a:solidFill>
                <a:effectLst/>
              </a:rPr>
              <a:t>In summary, customer churn poses a significant challenge for businesses of all sizes. However, by implementing the aforementioned strategies, companies like </a:t>
            </a:r>
            <a:r>
              <a:rPr lang="en-US" b="0" i="0" dirty="0" err="1">
                <a:solidFill>
                  <a:srgbClr val="000000"/>
                </a:solidFill>
                <a:effectLst/>
              </a:rPr>
              <a:t>SyriaTel</a:t>
            </a:r>
            <a:r>
              <a:rPr lang="en-US" b="0" i="0" dirty="0">
                <a:solidFill>
                  <a:srgbClr val="000000"/>
                </a:solidFill>
                <a:effectLst/>
              </a:rPr>
              <a:t> can effectively mitigate customer churn. These strategies involve leveraging a predictive model to identify at-risk customers, engaging them through personalized incentives and improved customer service, enhancing product offerings, gaining deeper insights into customer needs and preferences, fostering strong customer relationships, streamlining the customer experience, and actively listening to customer feedback. By adopting these measures, </a:t>
            </a:r>
            <a:r>
              <a:rPr lang="en-US" b="0" i="0" dirty="0" err="1">
                <a:solidFill>
                  <a:srgbClr val="000000"/>
                </a:solidFill>
                <a:effectLst/>
              </a:rPr>
              <a:t>SyriaTel</a:t>
            </a:r>
            <a:r>
              <a:rPr lang="en-US" b="0" i="0" dirty="0">
                <a:solidFill>
                  <a:srgbClr val="000000"/>
                </a:solidFill>
                <a:effectLst/>
              </a:rPr>
              <a:t> can successfully reduce customer churn, leading to enhanced profitability and greater customer satisfaction</a:t>
            </a:r>
            <a:endParaRPr lang="en-KE" dirty="0"/>
          </a:p>
        </p:txBody>
      </p:sp>
    </p:spTree>
    <p:extLst>
      <p:ext uri="{BB962C8B-B14F-4D97-AF65-F5344CB8AC3E}">
        <p14:creationId xmlns:p14="http://schemas.microsoft.com/office/powerpoint/2010/main" val="7466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4DCA-4A27-1CC9-6688-7CD2B549C81F}"/>
              </a:ext>
            </a:extLst>
          </p:cNvPr>
          <p:cNvSpPr>
            <a:spLocks noGrp="1"/>
          </p:cNvSpPr>
          <p:nvPr>
            <p:ph type="title"/>
          </p:nvPr>
        </p:nvSpPr>
        <p:spPr/>
        <p:txBody>
          <a:bodyPr/>
          <a:lstStyle/>
          <a:p>
            <a:r>
              <a:rPr lang="en-US" dirty="0"/>
              <a:t>			THANK YOU</a:t>
            </a:r>
            <a:endParaRPr lang="en-KE" dirty="0"/>
          </a:p>
        </p:txBody>
      </p:sp>
      <p:sp>
        <p:nvSpPr>
          <p:cNvPr id="3" name="Content Placeholder 2">
            <a:extLst>
              <a:ext uri="{FF2B5EF4-FFF2-40B4-BE49-F238E27FC236}">
                <a16:creationId xmlns:a16="http://schemas.microsoft.com/office/drawing/2014/main" id="{AFE3A835-4C08-A1C4-2A39-39564E4CE9AA}"/>
              </a:ext>
            </a:extLst>
          </p:cNvPr>
          <p:cNvSpPr>
            <a:spLocks noGrp="1"/>
          </p:cNvSpPr>
          <p:nvPr>
            <p:ph idx="1"/>
          </p:nvPr>
        </p:nvSpPr>
        <p:spPr/>
        <p:txBody>
          <a:bodyPr/>
          <a:lstStyle/>
          <a:p>
            <a:endParaRPr lang="en-US" dirty="0"/>
          </a:p>
          <a:p>
            <a:endParaRPr lang="en-US" dirty="0"/>
          </a:p>
          <a:p>
            <a:r>
              <a:rPr lang="en-US" dirty="0"/>
              <a:t>Nyokabi Waiganjo</a:t>
            </a:r>
            <a:endParaRPr lang="en-KE" dirty="0"/>
          </a:p>
        </p:txBody>
      </p:sp>
    </p:spTree>
    <p:extLst>
      <p:ext uri="{BB962C8B-B14F-4D97-AF65-F5344CB8AC3E}">
        <p14:creationId xmlns:p14="http://schemas.microsoft.com/office/powerpoint/2010/main" val="389027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6B5F-BC4F-5E67-A92F-5F944D3B5DEF}"/>
              </a:ext>
            </a:extLst>
          </p:cNvPr>
          <p:cNvSpPr>
            <a:spLocks noGrp="1"/>
          </p:cNvSpPr>
          <p:nvPr>
            <p:ph type="title"/>
          </p:nvPr>
        </p:nvSpPr>
        <p:spPr>
          <a:xfrm>
            <a:off x="838200" y="191387"/>
            <a:ext cx="10515600" cy="265814"/>
          </a:xfrm>
        </p:spPr>
        <p:txBody>
          <a:bodyPr>
            <a:noAutofit/>
          </a:bodyPr>
          <a:lstStyle/>
          <a:p>
            <a:r>
              <a:rPr lang="en-US" sz="1600" dirty="0"/>
              <a:t>Churn</a:t>
            </a:r>
            <a:endParaRPr lang="en-KE" sz="1600" dirty="0"/>
          </a:p>
        </p:txBody>
      </p:sp>
      <p:pic>
        <p:nvPicPr>
          <p:cNvPr id="5" name="Content Placeholder 4">
            <a:extLst>
              <a:ext uri="{FF2B5EF4-FFF2-40B4-BE49-F238E27FC236}">
                <a16:creationId xmlns:a16="http://schemas.microsoft.com/office/drawing/2014/main" id="{D4871171-F3EB-05B1-B36B-63D7CE764B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758" y="1212111"/>
            <a:ext cx="8197702" cy="5280763"/>
          </a:xfrm>
        </p:spPr>
      </p:pic>
    </p:spTree>
    <p:extLst>
      <p:ext uri="{BB962C8B-B14F-4D97-AF65-F5344CB8AC3E}">
        <p14:creationId xmlns:p14="http://schemas.microsoft.com/office/powerpoint/2010/main" val="158377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6F4C-58E8-607E-3E11-3398C50EFDE8}"/>
              </a:ext>
            </a:extLst>
          </p:cNvPr>
          <p:cNvSpPr>
            <a:spLocks noGrp="1"/>
          </p:cNvSpPr>
          <p:nvPr>
            <p:ph type="title"/>
          </p:nvPr>
        </p:nvSpPr>
        <p:spPr/>
        <p:txBody>
          <a:bodyPr/>
          <a:lstStyle/>
          <a:p>
            <a:r>
              <a:rPr lang="en-US" dirty="0">
                <a:solidFill>
                  <a:srgbClr val="000000"/>
                </a:solidFill>
                <a:latin typeface="Calibri Light" panose="020F0302020204030204" pitchFamily="34" charset="0"/>
                <a:cs typeface="Calibri Light" panose="020F0302020204030204" pitchFamily="34" charset="0"/>
              </a:rPr>
              <a:t>P</a:t>
            </a:r>
            <a:r>
              <a:rPr lang="en-US" i="0" dirty="0">
                <a:solidFill>
                  <a:srgbClr val="000000"/>
                </a:solidFill>
                <a:effectLst/>
                <a:latin typeface="Calibri Light" panose="020F0302020204030204" pitchFamily="34" charset="0"/>
                <a:cs typeface="Calibri Light" panose="020F0302020204030204" pitchFamily="34" charset="0"/>
              </a:rPr>
              <a:t>roject Overview</a:t>
            </a:r>
            <a:br>
              <a:rPr lang="en-US" b="1" i="0" dirty="0">
                <a:solidFill>
                  <a:srgbClr val="000000"/>
                </a:solidFill>
                <a:effectLst/>
                <a:latin typeface="Helvetica Neue"/>
              </a:rPr>
            </a:br>
            <a:endParaRPr lang="en-KE" dirty="0"/>
          </a:p>
        </p:txBody>
      </p:sp>
      <p:sp>
        <p:nvSpPr>
          <p:cNvPr id="3" name="Content Placeholder 2">
            <a:extLst>
              <a:ext uri="{FF2B5EF4-FFF2-40B4-BE49-F238E27FC236}">
                <a16:creationId xmlns:a16="http://schemas.microsoft.com/office/drawing/2014/main" id="{A756B74C-9AD6-60D9-ED8A-6B744100C8AF}"/>
              </a:ext>
            </a:extLst>
          </p:cNvPr>
          <p:cNvSpPr>
            <a:spLocks noGrp="1"/>
          </p:cNvSpPr>
          <p:nvPr>
            <p:ph idx="1"/>
          </p:nvPr>
        </p:nvSpPr>
        <p:spPr/>
        <p:txBody>
          <a:bodyPr>
            <a:normAutofit/>
          </a:bodyPr>
          <a:lstStyle/>
          <a:p>
            <a:r>
              <a:rPr lang="en-US" b="0" i="0" dirty="0" err="1">
                <a:solidFill>
                  <a:srgbClr val="000000"/>
                </a:solidFill>
                <a:effectLst/>
                <a:cs typeface="Calibri Light" panose="020F0302020204030204" pitchFamily="34" charset="0"/>
              </a:rPr>
              <a:t>SyriaTel</a:t>
            </a:r>
            <a:r>
              <a:rPr lang="en-US" b="0" i="0" dirty="0">
                <a:solidFill>
                  <a:srgbClr val="000000"/>
                </a:solidFill>
                <a:effectLst/>
                <a:cs typeface="Calibri Light" panose="020F0302020204030204" pitchFamily="34" charset="0"/>
              </a:rPr>
              <a:t>, a telecommunications company, is facing challenges with customer churn. Churn refers to customers terminating their subscription with the company. The objective of this project is to build a classifier that can predict whether a customer is likely to churn in the near future. By identifying predictable patterns and high-risk customers, </a:t>
            </a:r>
            <a:r>
              <a:rPr lang="en-US" b="0" i="0" dirty="0" err="1">
                <a:solidFill>
                  <a:srgbClr val="000000"/>
                </a:solidFill>
                <a:effectLst/>
                <a:cs typeface="Calibri Light" panose="020F0302020204030204" pitchFamily="34" charset="0"/>
              </a:rPr>
              <a:t>SyriaTel</a:t>
            </a:r>
            <a:r>
              <a:rPr lang="en-US" b="0" i="0" dirty="0">
                <a:solidFill>
                  <a:srgbClr val="000000"/>
                </a:solidFill>
                <a:effectLst/>
                <a:cs typeface="Calibri Light" panose="020F0302020204030204" pitchFamily="34" charset="0"/>
              </a:rPr>
              <a:t> aims to implement targeted retention strategies and reduce the financial loss caused by customer churn. By implementing an effective churn prediction model, </a:t>
            </a:r>
            <a:r>
              <a:rPr lang="en-US" b="0" i="0" dirty="0" err="1">
                <a:solidFill>
                  <a:srgbClr val="000000"/>
                </a:solidFill>
                <a:effectLst/>
                <a:cs typeface="Calibri Light" panose="020F0302020204030204" pitchFamily="34" charset="0"/>
              </a:rPr>
              <a:t>SyriaTel</a:t>
            </a:r>
            <a:r>
              <a:rPr lang="en-US" b="0" i="0" dirty="0">
                <a:solidFill>
                  <a:srgbClr val="000000"/>
                </a:solidFill>
                <a:effectLst/>
                <a:cs typeface="Calibri Light" panose="020F0302020204030204" pitchFamily="34" charset="0"/>
              </a:rPr>
              <a:t> can take proactive measures to retain valuable customers, optimize marketing campaigns, improve customer satisfaction, and reduce financial losses associated with customer churn</a:t>
            </a:r>
            <a:r>
              <a:rPr lang="en-US" b="0" i="0" dirty="0">
                <a:solidFill>
                  <a:srgbClr val="000000"/>
                </a:solidFill>
                <a:effectLst/>
              </a:rPr>
              <a:t>.</a:t>
            </a:r>
            <a:endParaRPr lang="en-KE" dirty="0"/>
          </a:p>
        </p:txBody>
      </p:sp>
    </p:spTree>
    <p:extLst>
      <p:ext uri="{BB962C8B-B14F-4D97-AF65-F5344CB8AC3E}">
        <p14:creationId xmlns:p14="http://schemas.microsoft.com/office/powerpoint/2010/main" val="143409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4DF8-C5F4-7498-6254-B03BB4B521E1}"/>
              </a:ext>
            </a:extLst>
          </p:cNvPr>
          <p:cNvSpPr>
            <a:spLocks noGrp="1"/>
          </p:cNvSpPr>
          <p:nvPr>
            <p:ph type="title"/>
          </p:nvPr>
        </p:nvSpPr>
        <p:spPr/>
        <p:txBody>
          <a:bodyPr/>
          <a:lstStyle/>
          <a:p>
            <a:r>
              <a:rPr lang="en-US" dirty="0"/>
              <a:t>Business Problem</a:t>
            </a:r>
            <a:endParaRPr lang="en-KE" dirty="0"/>
          </a:p>
        </p:txBody>
      </p:sp>
      <p:sp>
        <p:nvSpPr>
          <p:cNvPr id="3" name="Content Placeholder 2">
            <a:extLst>
              <a:ext uri="{FF2B5EF4-FFF2-40B4-BE49-F238E27FC236}">
                <a16:creationId xmlns:a16="http://schemas.microsoft.com/office/drawing/2014/main" id="{97C2033D-4690-424D-2B97-0B4BE4084105}"/>
              </a:ext>
            </a:extLst>
          </p:cNvPr>
          <p:cNvSpPr>
            <a:spLocks noGrp="1"/>
          </p:cNvSpPr>
          <p:nvPr>
            <p:ph idx="1"/>
          </p:nvPr>
        </p:nvSpPr>
        <p:spPr/>
        <p:txBody>
          <a:bodyPr/>
          <a:lstStyle/>
          <a:p>
            <a:r>
              <a:rPr lang="en-US" b="0" i="0" dirty="0" err="1">
                <a:solidFill>
                  <a:srgbClr val="000000"/>
                </a:solidFill>
                <a:effectLst/>
              </a:rPr>
              <a:t>SyriaTel</a:t>
            </a:r>
            <a:r>
              <a:rPr lang="en-US" b="0" i="0" dirty="0">
                <a:solidFill>
                  <a:srgbClr val="000000"/>
                </a:solidFill>
                <a:effectLst/>
              </a:rPr>
              <a:t>, a telecommunications company, is facing challenges with customer churn. Churn refers to customers who terminate their subscription with the company. This impacts </a:t>
            </a:r>
            <a:r>
              <a:rPr lang="en-US" b="0" i="0" dirty="0" err="1">
                <a:solidFill>
                  <a:srgbClr val="000000"/>
                </a:solidFill>
                <a:effectLst/>
              </a:rPr>
              <a:t>SyriaTel</a:t>
            </a:r>
            <a:r>
              <a:rPr lang="en-US" b="0" i="0" dirty="0">
                <a:solidFill>
                  <a:srgbClr val="000000"/>
                </a:solidFill>
                <a:effectLst/>
              </a:rPr>
              <a:t> financially, acquiring new customers is more expensive than retaining existing ones. Therefore, </a:t>
            </a:r>
            <a:r>
              <a:rPr lang="en-US" b="0" i="0" dirty="0" err="1">
                <a:solidFill>
                  <a:srgbClr val="000000"/>
                </a:solidFill>
                <a:effectLst/>
              </a:rPr>
              <a:t>SyriaTel</a:t>
            </a:r>
            <a:r>
              <a:rPr lang="en-US" b="0" i="0" dirty="0">
                <a:solidFill>
                  <a:srgbClr val="000000"/>
                </a:solidFill>
                <a:effectLst/>
              </a:rPr>
              <a:t> wants to build a classifier that can predict whether a customer is likely to churn in the near future. By identifying predictable patterns, </a:t>
            </a:r>
            <a:r>
              <a:rPr lang="en-US" b="0" i="0" dirty="0" err="1">
                <a:solidFill>
                  <a:srgbClr val="000000"/>
                </a:solidFill>
                <a:effectLst/>
              </a:rPr>
              <a:t>SyriaTel</a:t>
            </a:r>
            <a:r>
              <a:rPr lang="en-US" b="0" i="0" dirty="0">
                <a:solidFill>
                  <a:srgbClr val="000000"/>
                </a:solidFill>
                <a:effectLst/>
              </a:rPr>
              <a:t> aims to implement targeted retention strategies and reduce the financial loss caused by customer churn</a:t>
            </a:r>
            <a:r>
              <a:rPr lang="en-US" b="0" i="0" dirty="0">
                <a:solidFill>
                  <a:srgbClr val="000000"/>
                </a:solidFill>
                <a:effectLst/>
                <a:latin typeface="Helvetica Neue"/>
              </a:rPr>
              <a:t>.</a:t>
            </a:r>
            <a:endParaRPr lang="en-KE" dirty="0"/>
          </a:p>
        </p:txBody>
      </p:sp>
    </p:spTree>
    <p:extLst>
      <p:ext uri="{BB962C8B-B14F-4D97-AF65-F5344CB8AC3E}">
        <p14:creationId xmlns:p14="http://schemas.microsoft.com/office/powerpoint/2010/main" val="46283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4FEE-AE97-6EA6-366C-F923AEF66A13}"/>
              </a:ext>
            </a:extLst>
          </p:cNvPr>
          <p:cNvSpPr>
            <a:spLocks noGrp="1"/>
          </p:cNvSpPr>
          <p:nvPr>
            <p:ph type="title"/>
          </p:nvPr>
        </p:nvSpPr>
        <p:spPr/>
        <p:txBody>
          <a:bodyPr/>
          <a:lstStyle/>
          <a:p>
            <a:r>
              <a:rPr lang="en-US" dirty="0"/>
              <a:t>Objective</a:t>
            </a:r>
            <a:endParaRPr lang="en-KE" dirty="0"/>
          </a:p>
        </p:txBody>
      </p:sp>
      <p:pic>
        <p:nvPicPr>
          <p:cNvPr id="6" name="Picture Placeholder 5">
            <a:extLst>
              <a:ext uri="{FF2B5EF4-FFF2-40B4-BE49-F238E27FC236}">
                <a16:creationId xmlns:a16="http://schemas.microsoft.com/office/drawing/2014/main" id="{FB8DC96F-C184-1511-92C3-C528C678FB1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69" r="2569"/>
          <a:stretch>
            <a:fillRect/>
          </a:stretch>
        </p:blipFill>
        <p:spPr/>
      </p:pic>
      <p:sp>
        <p:nvSpPr>
          <p:cNvPr id="4" name="Text Placeholder 3">
            <a:extLst>
              <a:ext uri="{FF2B5EF4-FFF2-40B4-BE49-F238E27FC236}">
                <a16:creationId xmlns:a16="http://schemas.microsoft.com/office/drawing/2014/main" id="{F73E7D59-8613-8643-8447-49BD6EB7A3B3}"/>
              </a:ext>
            </a:extLst>
          </p:cNvPr>
          <p:cNvSpPr>
            <a:spLocks noGrp="1"/>
          </p:cNvSpPr>
          <p:nvPr>
            <p:ph type="body" sz="half" idx="2"/>
          </p:nvPr>
        </p:nvSpPr>
        <p:spPr/>
        <p:txBody>
          <a:bodyPr/>
          <a:lstStyle/>
          <a:p>
            <a:r>
              <a:rPr lang="en-US" sz="2000" b="0" i="0" dirty="0">
                <a:solidFill>
                  <a:srgbClr val="000000"/>
                </a:solidFill>
                <a:effectLst/>
              </a:rPr>
              <a:t>The main objective of this project is to develop a predictive model that can effectively classify customers as churn or non-churn based on their historical data and behavioral patterns. By achieving this objective, </a:t>
            </a:r>
            <a:r>
              <a:rPr lang="en-US" sz="2000" b="0" i="0" dirty="0" err="1">
                <a:solidFill>
                  <a:srgbClr val="000000"/>
                </a:solidFill>
                <a:effectLst/>
              </a:rPr>
              <a:t>SyriaTel</a:t>
            </a:r>
            <a:r>
              <a:rPr lang="en-US" sz="2000" b="0" i="0" dirty="0">
                <a:solidFill>
                  <a:srgbClr val="000000"/>
                </a:solidFill>
                <a:effectLst/>
              </a:rPr>
              <a:t> can take targeted retention actions and implement customer-centric strategies to reduce churn rates and improve customer satisfaction.</a:t>
            </a:r>
            <a:br>
              <a:rPr lang="en-US" sz="2000" b="0" i="0" dirty="0">
                <a:solidFill>
                  <a:srgbClr val="000000"/>
                </a:solidFill>
                <a:effectLst/>
              </a:rPr>
            </a:br>
            <a:endParaRPr lang="en-KE" sz="2000" dirty="0"/>
          </a:p>
          <a:p>
            <a:endParaRPr lang="en-KE" dirty="0"/>
          </a:p>
        </p:txBody>
      </p:sp>
    </p:spTree>
    <p:extLst>
      <p:ext uri="{BB962C8B-B14F-4D97-AF65-F5344CB8AC3E}">
        <p14:creationId xmlns:p14="http://schemas.microsoft.com/office/powerpoint/2010/main" val="378205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BBBD-6655-F8A9-AD23-D18758F567E3}"/>
              </a:ext>
            </a:extLst>
          </p:cNvPr>
          <p:cNvSpPr>
            <a:spLocks noGrp="1"/>
          </p:cNvSpPr>
          <p:nvPr>
            <p:ph type="title"/>
          </p:nvPr>
        </p:nvSpPr>
        <p:spPr/>
        <p:txBody>
          <a:bodyPr/>
          <a:lstStyle/>
          <a:p>
            <a:r>
              <a:rPr lang="en-US" dirty="0"/>
              <a:t>Data Understanding</a:t>
            </a:r>
            <a:endParaRPr lang="en-KE" dirty="0"/>
          </a:p>
        </p:txBody>
      </p:sp>
      <p:sp>
        <p:nvSpPr>
          <p:cNvPr id="3" name="Content Placeholder 2">
            <a:extLst>
              <a:ext uri="{FF2B5EF4-FFF2-40B4-BE49-F238E27FC236}">
                <a16:creationId xmlns:a16="http://schemas.microsoft.com/office/drawing/2014/main" id="{6A116258-EC39-6C29-66E7-8D1F4DD09C99}"/>
              </a:ext>
            </a:extLst>
          </p:cNvPr>
          <p:cNvSpPr>
            <a:spLocks noGrp="1"/>
          </p:cNvSpPr>
          <p:nvPr>
            <p:ph idx="1"/>
          </p:nvPr>
        </p:nvSpPr>
        <p:spPr/>
        <p:txBody>
          <a:bodyPr/>
          <a:lstStyle/>
          <a:p>
            <a:r>
              <a:rPr lang="en-US" b="0" i="0" dirty="0">
                <a:solidFill>
                  <a:srgbClr val="000000"/>
                </a:solidFill>
                <a:effectLst/>
              </a:rPr>
              <a:t>In data understanding we want to thoroughly understand the data. this is by identifying any issues, and exploring relationships within the dataset. We can gain insights into the factors that contribute to customer churn. Understanding the data will guide us in building an effective classifier to predict customer churn and enable </a:t>
            </a:r>
            <a:r>
              <a:rPr lang="en-US" b="0" i="0" dirty="0" err="1">
                <a:solidFill>
                  <a:srgbClr val="000000"/>
                </a:solidFill>
                <a:effectLst/>
              </a:rPr>
              <a:t>SyriaTel</a:t>
            </a:r>
            <a:r>
              <a:rPr lang="en-US" b="0" i="0" dirty="0">
                <a:solidFill>
                  <a:srgbClr val="000000"/>
                </a:solidFill>
                <a:effectLst/>
              </a:rPr>
              <a:t> to take proactive measures to retain valuable customers.</a:t>
            </a:r>
            <a:endParaRPr lang="en-KE" dirty="0"/>
          </a:p>
        </p:txBody>
      </p:sp>
    </p:spTree>
    <p:extLst>
      <p:ext uri="{BB962C8B-B14F-4D97-AF65-F5344CB8AC3E}">
        <p14:creationId xmlns:p14="http://schemas.microsoft.com/office/powerpoint/2010/main" val="161721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41B7-36F7-8DAE-C5E4-4C2177C3F29D}"/>
              </a:ext>
            </a:extLst>
          </p:cNvPr>
          <p:cNvSpPr>
            <a:spLocks noGrp="1"/>
          </p:cNvSpPr>
          <p:nvPr>
            <p:ph type="title"/>
          </p:nvPr>
        </p:nvSpPr>
        <p:spPr/>
        <p:txBody>
          <a:bodyPr/>
          <a:lstStyle/>
          <a:p>
            <a:r>
              <a:rPr lang="en-US" b="1" dirty="0"/>
              <a:t>Logistic Regression Model</a:t>
            </a:r>
            <a:br>
              <a:rPr lang="en-US" b="1" dirty="0"/>
            </a:br>
            <a:endParaRPr lang="en-KE" b="1" dirty="0"/>
          </a:p>
        </p:txBody>
      </p:sp>
      <p:sp>
        <p:nvSpPr>
          <p:cNvPr id="3" name="Picture Placeholder 2">
            <a:extLst>
              <a:ext uri="{FF2B5EF4-FFF2-40B4-BE49-F238E27FC236}">
                <a16:creationId xmlns:a16="http://schemas.microsoft.com/office/drawing/2014/main" id="{AE6AAB65-694B-1521-7745-47BD662F04D0}"/>
              </a:ext>
            </a:extLst>
          </p:cNvPr>
          <p:cNvSpPr>
            <a:spLocks noGrp="1"/>
          </p:cNvSpPr>
          <p:nvPr>
            <p:ph type="pic" idx="1"/>
          </p:nvPr>
        </p:nvSpPr>
        <p:spPr>
          <a:xfrm>
            <a:off x="5326911" y="870467"/>
            <a:ext cx="6172200" cy="4873625"/>
          </a:xfrm>
        </p:spPr>
      </p:sp>
      <p:sp>
        <p:nvSpPr>
          <p:cNvPr id="4" name="Text Placeholder 3">
            <a:extLst>
              <a:ext uri="{FF2B5EF4-FFF2-40B4-BE49-F238E27FC236}">
                <a16:creationId xmlns:a16="http://schemas.microsoft.com/office/drawing/2014/main" id="{51BA7FE8-CBA6-22FE-6CFD-5450BCE70B8E}"/>
              </a:ext>
            </a:extLst>
          </p:cNvPr>
          <p:cNvSpPr>
            <a:spLocks noGrp="1"/>
          </p:cNvSpPr>
          <p:nvPr>
            <p:ph type="body" sz="half" idx="2"/>
          </p:nvPr>
        </p:nvSpPr>
        <p:spPr/>
        <p:txBody>
          <a:bodyPr/>
          <a:lstStyle/>
          <a:p>
            <a:r>
              <a:rPr lang="en-US" b="0" i="0" dirty="0">
                <a:solidFill>
                  <a:srgbClr val="000000"/>
                </a:solidFill>
                <a:effectLst/>
                <a:latin typeface="Helvetica Neue"/>
              </a:rPr>
              <a:t>The accuracy score of 0.76 indicates that the model correctly predicted 76% of the instances in the testing set. The F1 score of 0.40 indicates that the model had a good balance of precision and recall. The recall score of 0.57 indicates that the model was able to identify 57% of the customers who churned. The precision score of 0.31 indicates that the model was able to correctly predict that a customer would churn 31% of the time.</a:t>
            </a:r>
            <a:endParaRPr lang="en-KE" b="1" dirty="0"/>
          </a:p>
        </p:txBody>
      </p:sp>
      <p:sp>
        <p:nvSpPr>
          <p:cNvPr id="6" name="TextBox 5">
            <a:extLst>
              <a:ext uri="{FF2B5EF4-FFF2-40B4-BE49-F238E27FC236}">
                <a16:creationId xmlns:a16="http://schemas.microsoft.com/office/drawing/2014/main" id="{C9CE3D07-5DAE-7BB0-690B-D94326C3603B}"/>
              </a:ext>
            </a:extLst>
          </p:cNvPr>
          <p:cNvSpPr txBox="1"/>
          <p:nvPr/>
        </p:nvSpPr>
        <p:spPr>
          <a:xfrm>
            <a:off x="5901070" y="2274838"/>
            <a:ext cx="5071730" cy="2308324"/>
          </a:xfrm>
          <a:prstGeom prst="rect">
            <a:avLst/>
          </a:prstGeom>
          <a:noFill/>
        </p:spPr>
        <p:txBody>
          <a:bodyPr wrap="square">
            <a:spAutoFit/>
          </a:bodyPr>
          <a:lstStyle/>
          <a:p>
            <a:r>
              <a:rPr lang="en-US" dirty="0"/>
              <a:t> precision    recall  f1-score   support</a:t>
            </a:r>
          </a:p>
          <a:p>
            <a:endParaRPr lang="en-US" dirty="0"/>
          </a:p>
          <a:p>
            <a:r>
              <a:rPr lang="en-US" dirty="0"/>
              <a:t>           0       0.92      0.79      0.85      1430</a:t>
            </a:r>
          </a:p>
          <a:p>
            <a:r>
              <a:rPr lang="en-US" dirty="0"/>
              <a:t>           1       0.32      0.59      0.42       237</a:t>
            </a:r>
          </a:p>
          <a:p>
            <a:endParaRPr lang="en-US" dirty="0"/>
          </a:p>
          <a:p>
            <a:r>
              <a:rPr lang="en-US" dirty="0"/>
              <a:t>    accuracy                           0.76      1667</a:t>
            </a:r>
          </a:p>
          <a:p>
            <a:r>
              <a:rPr lang="en-US" dirty="0"/>
              <a:t>   macro avg       0.62      0.69      0.63      1667</a:t>
            </a:r>
          </a:p>
          <a:p>
            <a:r>
              <a:rPr lang="en-US" dirty="0"/>
              <a:t>weighted avg       0.84      0.76      0.79      1667</a:t>
            </a:r>
          </a:p>
        </p:txBody>
      </p:sp>
    </p:spTree>
    <p:extLst>
      <p:ext uri="{BB962C8B-B14F-4D97-AF65-F5344CB8AC3E}">
        <p14:creationId xmlns:p14="http://schemas.microsoft.com/office/powerpoint/2010/main" val="240017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FB6D-5205-90AC-AE42-A8FAFD2C1E55}"/>
              </a:ext>
            </a:extLst>
          </p:cNvPr>
          <p:cNvSpPr>
            <a:spLocks noGrp="1"/>
          </p:cNvSpPr>
          <p:nvPr>
            <p:ph type="title"/>
          </p:nvPr>
        </p:nvSpPr>
        <p:spPr/>
        <p:txBody>
          <a:bodyPr/>
          <a:lstStyle/>
          <a:p>
            <a:r>
              <a:rPr lang="en-US" b="1" dirty="0"/>
              <a:t>Decision Tree Model</a:t>
            </a:r>
            <a:br>
              <a:rPr lang="en-US" dirty="0"/>
            </a:br>
            <a:endParaRPr lang="en-KE" dirty="0"/>
          </a:p>
        </p:txBody>
      </p:sp>
      <p:sp>
        <p:nvSpPr>
          <p:cNvPr id="4" name="Text Placeholder 3">
            <a:extLst>
              <a:ext uri="{FF2B5EF4-FFF2-40B4-BE49-F238E27FC236}">
                <a16:creationId xmlns:a16="http://schemas.microsoft.com/office/drawing/2014/main" id="{28910EB0-D491-C391-E38A-56FFFB023A9D}"/>
              </a:ext>
            </a:extLst>
          </p:cNvPr>
          <p:cNvSpPr>
            <a:spLocks noGrp="1"/>
          </p:cNvSpPr>
          <p:nvPr>
            <p:ph type="body" sz="half" idx="2"/>
          </p:nvPr>
        </p:nvSpPr>
        <p:spPr/>
        <p:txBody>
          <a:bodyPr/>
          <a:lstStyle/>
          <a:p>
            <a:r>
              <a:rPr lang="en-US" b="0" i="0" dirty="0">
                <a:solidFill>
                  <a:srgbClr val="000000"/>
                </a:solidFill>
                <a:effectLst/>
                <a:latin typeface="Helvetica Neue"/>
              </a:rPr>
              <a:t>The decision tree model was able to predict customer churn with a high degree of accuracy. The accuracy score of 0.93 indicates that the model correctly predicted 93% of the instances in the testing set. The F1 score of 0.75 indicates that the model had a good balance of precision and recall. The recall score of 0.71 indicates that the model was able to identify 71% of the customers who churned. The precision score of 0.79 indicates that the model was able to correctly predict that a customer would churn 79% of the time.</a:t>
            </a:r>
            <a:endParaRPr lang="en-KE" dirty="0"/>
          </a:p>
        </p:txBody>
      </p:sp>
      <p:sp>
        <p:nvSpPr>
          <p:cNvPr id="6" name="TextBox 5">
            <a:extLst>
              <a:ext uri="{FF2B5EF4-FFF2-40B4-BE49-F238E27FC236}">
                <a16:creationId xmlns:a16="http://schemas.microsoft.com/office/drawing/2014/main" id="{84FA0D66-7250-3747-A9A1-0EE8358DB858}"/>
              </a:ext>
            </a:extLst>
          </p:cNvPr>
          <p:cNvSpPr txBox="1"/>
          <p:nvPr/>
        </p:nvSpPr>
        <p:spPr>
          <a:xfrm>
            <a:off x="5486401" y="2168512"/>
            <a:ext cx="5295014" cy="2308324"/>
          </a:xfrm>
          <a:prstGeom prst="rect">
            <a:avLst/>
          </a:prstGeom>
          <a:noFill/>
        </p:spPr>
        <p:txBody>
          <a:bodyPr wrap="square">
            <a:spAutoFit/>
          </a:bodyPr>
          <a:lstStyle/>
          <a:p>
            <a:r>
              <a:rPr lang="en-US" dirty="0"/>
              <a:t>precision    recall  f1-score   support</a:t>
            </a:r>
          </a:p>
          <a:p>
            <a:endParaRPr lang="en-US" dirty="0"/>
          </a:p>
          <a:p>
            <a:r>
              <a:rPr lang="en-US" dirty="0"/>
              <a:t>           0       0.94      0.93      0.94      1430</a:t>
            </a:r>
          </a:p>
          <a:p>
            <a:r>
              <a:rPr lang="en-US" dirty="0"/>
              <a:t>           1       0.61      0.63      0.62       237</a:t>
            </a:r>
          </a:p>
          <a:p>
            <a:endParaRPr lang="en-US" dirty="0"/>
          </a:p>
          <a:p>
            <a:r>
              <a:rPr lang="en-US" dirty="0"/>
              <a:t>    accuracy                           0.89      1667</a:t>
            </a:r>
          </a:p>
          <a:p>
            <a:r>
              <a:rPr lang="en-US" dirty="0"/>
              <a:t>   macro avg       0.77      0.78      0.78      1667</a:t>
            </a:r>
          </a:p>
          <a:p>
            <a:r>
              <a:rPr lang="en-US" dirty="0"/>
              <a:t>weighted avg       0.89      0.89      0.89      1667</a:t>
            </a:r>
          </a:p>
        </p:txBody>
      </p:sp>
    </p:spTree>
    <p:extLst>
      <p:ext uri="{BB962C8B-B14F-4D97-AF65-F5344CB8AC3E}">
        <p14:creationId xmlns:p14="http://schemas.microsoft.com/office/powerpoint/2010/main" val="417436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1A13-40C4-B72D-E9B7-011DD2415855}"/>
              </a:ext>
            </a:extLst>
          </p:cNvPr>
          <p:cNvSpPr>
            <a:spLocks noGrp="1"/>
          </p:cNvSpPr>
          <p:nvPr>
            <p:ph type="title"/>
          </p:nvPr>
        </p:nvSpPr>
        <p:spPr/>
        <p:txBody>
          <a:bodyPr>
            <a:normAutofit fontScale="90000"/>
          </a:bodyPr>
          <a:lstStyle/>
          <a:p>
            <a:r>
              <a:rPr lang="en-US" b="1" dirty="0">
                <a:solidFill>
                  <a:srgbClr val="000000"/>
                </a:solidFill>
                <a:latin typeface="Helvetica Neue"/>
              </a:rPr>
              <a:t> </a:t>
            </a:r>
            <a:br>
              <a:rPr lang="en-US" b="1" dirty="0">
                <a:solidFill>
                  <a:srgbClr val="000000"/>
                </a:solidFill>
                <a:latin typeface="Helvetica Neue"/>
              </a:rPr>
            </a:br>
            <a:r>
              <a:rPr lang="en-US" i="0" dirty="0">
                <a:solidFill>
                  <a:srgbClr val="000000"/>
                </a:solidFill>
                <a:effectLst/>
                <a:latin typeface="Helvetica Neue"/>
              </a:rPr>
              <a:t>KNeighborsClassifier</a:t>
            </a:r>
            <a:br>
              <a:rPr lang="en-US" i="0" dirty="0">
                <a:solidFill>
                  <a:srgbClr val="000000"/>
                </a:solidFill>
                <a:effectLst/>
                <a:latin typeface="Helvetica Neue"/>
              </a:rPr>
            </a:br>
            <a:r>
              <a:rPr lang="en-US" i="0" dirty="0">
                <a:solidFill>
                  <a:srgbClr val="000000"/>
                </a:solidFill>
                <a:effectLst/>
                <a:latin typeface="Helvetica Neue"/>
              </a:rPr>
              <a:t>Model</a:t>
            </a:r>
            <a:br>
              <a:rPr lang="en-US" b="1" i="0" dirty="0">
                <a:solidFill>
                  <a:srgbClr val="000000"/>
                </a:solidFill>
                <a:effectLst/>
                <a:latin typeface="Helvetica Neue"/>
              </a:rPr>
            </a:br>
            <a:endParaRPr lang="en-KE" dirty="0"/>
          </a:p>
        </p:txBody>
      </p:sp>
      <p:sp>
        <p:nvSpPr>
          <p:cNvPr id="3" name="Picture Placeholder 2">
            <a:extLst>
              <a:ext uri="{FF2B5EF4-FFF2-40B4-BE49-F238E27FC236}">
                <a16:creationId xmlns:a16="http://schemas.microsoft.com/office/drawing/2014/main" id="{70C744D4-FFC6-10C0-94A3-C915C6EEB82A}"/>
              </a:ext>
            </a:extLst>
          </p:cNvPr>
          <p:cNvSpPr>
            <a:spLocks noGrp="1"/>
          </p:cNvSpPr>
          <p:nvPr>
            <p:ph type="pic" idx="1"/>
          </p:nvPr>
        </p:nvSpPr>
        <p:spPr>
          <a:xfrm>
            <a:off x="5363942" y="995363"/>
            <a:ext cx="6172200" cy="4873625"/>
          </a:xfrm>
        </p:spPr>
      </p:sp>
      <p:sp>
        <p:nvSpPr>
          <p:cNvPr id="4" name="Text Placeholder 3">
            <a:extLst>
              <a:ext uri="{FF2B5EF4-FFF2-40B4-BE49-F238E27FC236}">
                <a16:creationId xmlns:a16="http://schemas.microsoft.com/office/drawing/2014/main" id="{8D1E6BEE-3823-C7B6-7147-928AAA370B7F}"/>
              </a:ext>
            </a:extLst>
          </p:cNvPr>
          <p:cNvSpPr>
            <a:spLocks noGrp="1"/>
          </p:cNvSpPr>
          <p:nvPr>
            <p:ph type="body" sz="half" idx="2"/>
          </p:nvPr>
        </p:nvSpPr>
        <p:spPr/>
        <p:txBody>
          <a:bodyPr/>
          <a:lstStyle/>
          <a:p>
            <a:r>
              <a:rPr lang="en-US" b="0" i="0" dirty="0">
                <a:solidFill>
                  <a:srgbClr val="000000"/>
                </a:solidFill>
                <a:effectLst/>
                <a:latin typeface="Helvetica Neue"/>
              </a:rPr>
              <a:t>The KNeighborsClassifier model was able to predict customer churn with a fair degree of accuracy. The accuracy score of 0.81 indicates that the model correctly predicted 81% of the instances in the testing set. The F1 score of 0.45 indicates that the model had a good balance of precision and recall. The recall score of 0.54 indicates that the model was able to identify % of the customers who churned. The precision score of 0.39 indicates that the model was able to correctly predict that a customer would churn 39% of the time.</a:t>
            </a:r>
            <a:endParaRPr lang="en-KE" dirty="0"/>
          </a:p>
        </p:txBody>
      </p:sp>
      <p:sp>
        <p:nvSpPr>
          <p:cNvPr id="6" name="TextBox 5">
            <a:extLst>
              <a:ext uri="{FF2B5EF4-FFF2-40B4-BE49-F238E27FC236}">
                <a16:creationId xmlns:a16="http://schemas.microsoft.com/office/drawing/2014/main" id="{DC8E87CF-C2E3-0203-92D9-276EEE54B749}"/>
              </a:ext>
            </a:extLst>
          </p:cNvPr>
          <p:cNvSpPr txBox="1"/>
          <p:nvPr/>
        </p:nvSpPr>
        <p:spPr>
          <a:xfrm>
            <a:off x="5486400" y="2274838"/>
            <a:ext cx="5560828" cy="2308324"/>
          </a:xfrm>
          <a:prstGeom prst="rect">
            <a:avLst/>
          </a:prstGeom>
          <a:noFill/>
        </p:spPr>
        <p:txBody>
          <a:bodyPr wrap="square">
            <a:spAutoFit/>
          </a:bodyPr>
          <a:lstStyle/>
          <a:p>
            <a:r>
              <a:rPr lang="en-US" dirty="0"/>
              <a:t> precision    recall  f1-score   support</a:t>
            </a:r>
          </a:p>
          <a:p>
            <a:endParaRPr lang="en-US" dirty="0"/>
          </a:p>
          <a:p>
            <a:r>
              <a:rPr lang="en-US" dirty="0"/>
              <a:t>           0       0.91      0.86      0.89      1430</a:t>
            </a:r>
          </a:p>
          <a:p>
            <a:r>
              <a:rPr lang="en-US" dirty="0"/>
              <a:t>           1       0.37      0.49      0.42       237</a:t>
            </a:r>
          </a:p>
          <a:p>
            <a:endParaRPr lang="en-US" dirty="0"/>
          </a:p>
          <a:p>
            <a:r>
              <a:rPr lang="en-US" dirty="0"/>
              <a:t>    accuracy                           0.81      1667</a:t>
            </a:r>
          </a:p>
          <a:p>
            <a:r>
              <a:rPr lang="en-US" dirty="0"/>
              <a:t>   macro avg       0.64      0.68      0.65      1667</a:t>
            </a:r>
          </a:p>
          <a:p>
            <a:r>
              <a:rPr lang="en-US" dirty="0"/>
              <a:t>weighted avg       0.83      0.81      0.82      1667</a:t>
            </a:r>
          </a:p>
        </p:txBody>
      </p:sp>
    </p:spTree>
    <p:extLst>
      <p:ext uri="{BB962C8B-B14F-4D97-AF65-F5344CB8AC3E}">
        <p14:creationId xmlns:p14="http://schemas.microsoft.com/office/powerpoint/2010/main" val="3025906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1113</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Helvetica Neue</vt:lpstr>
      <vt:lpstr>Office Theme</vt:lpstr>
      <vt:lpstr>Predicting Customer Churn in a Telecommunications Company</vt:lpstr>
      <vt:lpstr>Churn</vt:lpstr>
      <vt:lpstr>Project Overview </vt:lpstr>
      <vt:lpstr>Business Problem</vt:lpstr>
      <vt:lpstr>Objective</vt:lpstr>
      <vt:lpstr>Data Understanding</vt:lpstr>
      <vt:lpstr>Logistic Regression Model </vt:lpstr>
      <vt:lpstr>Decision Tree Model </vt:lpstr>
      <vt:lpstr>  KNeighborsClassifier Model </vt:lpstr>
      <vt:lpstr>Random Forest Classifier Model </vt:lpstr>
      <vt:lpstr>Next Steps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Churn in a Telecommunications Company</dc:title>
  <dc:creator>nyokabi waiganjo</dc:creator>
  <cp:lastModifiedBy>nyokabi waiganjo</cp:lastModifiedBy>
  <cp:revision>3</cp:revision>
  <dcterms:created xsi:type="dcterms:W3CDTF">2023-05-23T06:30:52Z</dcterms:created>
  <dcterms:modified xsi:type="dcterms:W3CDTF">2023-05-23T09:41:05Z</dcterms:modified>
</cp:coreProperties>
</file>