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98" r:id="rId3"/>
    <p:sldId id="441" r:id="rId4"/>
    <p:sldId id="443" r:id="rId5"/>
    <p:sldId id="444" r:id="rId6"/>
    <p:sldId id="442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4" r:id="rId15"/>
    <p:sldId id="452" r:id="rId16"/>
    <p:sldId id="453" r:id="rId17"/>
    <p:sldId id="455" r:id="rId18"/>
    <p:sldId id="457" r:id="rId19"/>
    <p:sldId id="458" r:id="rId20"/>
    <p:sldId id="465" r:id="rId21"/>
    <p:sldId id="459" r:id="rId22"/>
    <p:sldId id="460" r:id="rId23"/>
    <p:sldId id="456" r:id="rId24"/>
    <p:sldId id="461" r:id="rId25"/>
    <p:sldId id="466" r:id="rId26"/>
    <p:sldId id="468" r:id="rId27"/>
    <p:sldId id="467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0" id="{80941037-17B4-4B9B-A365-1458655C7185}">
          <p14:sldIdLst>
            <p14:sldId id="398"/>
            <p14:sldId id="441"/>
            <p14:sldId id="443"/>
            <p14:sldId id="444"/>
            <p14:sldId id="442"/>
            <p14:sldId id="445"/>
            <p14:sldId id="446"/>
            <p14:sldId id="447"/>
            <p14:sldId id="448"/>
            <p14:sldId id="449"/>
            <p14:sldId id="450"/>
            <p14:sldId id="451"/>
            <p14:sldId id="454"/>
            <p14:sldId id="452"/>
            <p14:sldId id="453"/>
            <p14:sldId id="455"/>
            <p14:sldId id="457"/>
            <p14:sldId id="458"/>
            <p14:sldId id="465"/>
            <p14:sldId id="459"/>
            <p14:sldId id="460"/>
            <p14:sldId id="456"/>
            <p14:sldId id="461"/>
            <p14:sldId id="466"/>
            <p14:sldId id="468"/>
            <p14:sldId id="46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1A789-59F9-40C0-A453-3A8C7A713E6E}" v="131" dt="2024-03-01T04:40:4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2-28T00:10:04.584" v="197" actId="20577"/>
      <pc:docMkLst>
        <pc:docMk/>
      </pc:docMkLst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27/02/2024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27/02/2024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27/02/2024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F2345-5D82-600B-3F8F-9E8CF38D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76E-8B2C-1F65-9D70-D8105FE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6EFC-6756-A952-4E62-96BBC412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CF7A-69AD-67B5-F890-F29ABFA9ED2C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45176-3F84-2C48-E90B-51FA4803E54A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22E21-A6E6-21A9-B7C0-2A0AF4749D99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4B1E9-03C4-B8C1-B1EE-8EA598A3139E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F4F593-2855-1CA6-D6B1-82646C4CEC46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2B186-4C89-F630-4BB8-C7FEA748912D}"/>
              </a:ext>
            </a:extLst>
          </p:cNvPr>
          <p:cNvSpPr txBox="1"/>
          <p:nvPr/>
        </p:nvSpPr>
        <p:spPr>
          <a:xfrm>
            <a:off x="9382300" y="1967875"/>
            <a:ext cx="23021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using</a:t>
            </a:r>
            <a:r>
              <a:rPr lang="en-CA" sz="1600" dirty="0"/>
              <a:t> directive gives us access to </a:t>
            </a:r>
            <a:r>
              <a:rPr lang="en-CA" sz="1600" b="1" dirty="0"/>
              <a:t>all</a:t>
            </a:r>
            <a:r>
              <a:rPr lang="en-CA" sz="1600" dirty="0"/>
              <a:t> the names in </a:t>
            </a:r>
            <a:r>
              <a:rPr lang="en-CA" sz="1600" b="1" dirty="0"/>
              <a:t>std</a:t>
            </a:r>
            <a:r>
              <a:rPr lang="en-CA" sz="1600" dirty="0"/>
              <a:t>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B6793-9841-1468-21B9-469ABD973E2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781263" y="2383374"/>
            <a:ext cx="601037" cy="1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D957A-6A0B-F397-61D0-43AF62109E85}"/>
              </a:ext>
            </a:extLst>
          </p:cNvPr>
          <p:cNvSpPr/>
          <p:nvPr/>
        </p:nvSpPr>
        <p:spPr>
          <a:xfrm>
            <a:off x="6481022" y="2367984"/>
            <a:ext cx="23002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0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E9774-5F4F-E1AC-1443-D9A8B8438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22E-A615-2567-6A7A-A7D930D4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E66B-B343-FB02-1B2E-0D2E58D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79EA9-9422-A117-D650-44C864094F85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E77F5-127C-AEFB-AF11-9A82452F557D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DC3B-EB33-5FAB-E486-97F84906E9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D56D5-5ACF-CE4D-C9E6-409786FD278F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90CB1E-10CC-48B4-4142-366A8B54111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FF0C6-1C47-7F28-818E-527DA4D0775D}"/>
              </a:ext>
            </a:extLst>
          </p:cNvPr>
          <p:cNvSpPr txBox="1"/>
          <p:nvPr/>
        </p:nvSpPr>
        <p:spPr>
          <a:xfrm>
            <a:off x="9141643" y="2042686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F7563-71BD-8149-6075-EB4CECC2A3C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358069" y="2458185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7D8F52-6A4E-FF60-819F-A2FA7AC1E327}"/>
              </a:ext>
            </a:extLst>
          </p:cNvPr>
          <p:cNvSpPr/>
          <p:nvPr/>
        </p:nvSpPr>
        <p:spPr>
          <a:xfrm>
            <a:off x="6481022" y="2367984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86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F5EE-0C1D-8662-D396-BF9CD8A3E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8319-49E5-B795-CDD5-57601856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C7545-72ED-BEEB-4C77-98DC178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A1EEB-CC29-B530-61F2-5C1C42BDEAEE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D384F-BDAA-DB36-2460-F47CC9C3211E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BB92D7-D677-9DA6-A807-742A21246DA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7FDE62-3450-4D40-5EA9-9CAD61436DF6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BB1-78A6-5024-9AFB-A80A65308F14}"/>
              </a:ext>
            </a:extLst>
          </p:cNvPr>
          <p:cNvSpPr txBox="1"/>
          <p:nvPr/>
        </p:nvSpPr>
        <p:spPr>
          <a:xfrm>
            <a:off x="6487551" y="1608778"/>
            <a:ext cx="5481516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E86B6-FACD-B355-6611-BB0AA70C88D4}"/>
              </a:ext>
            </a:extLst>
          </p:cNvPr>
          <p:cNvSpPr/>
          <p:nvPr/>
        </p:nvSpPr>
        <p:spPr>
          <a:xfrm>
            <a:off x="6993490" y="3566916"/>
            <a:ext cx="775131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21E35-5AD2-2243-FD2F-F55C657560F0}"/>
              </a:ext>
            </a:extLst>
          </p:cNvPr>
          <p:cNvSpPr txBox="1"/>
          <p:nvPr/>
        </p:nvSpPr>
        <p:spPr>
          <a:xfrm>
            <a:off x="9170461" y="2217757"/>
            <a:ext cx="27986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Compile-time error: </a:t>
            </a:r>
            <a:r>
              <a:rPr lang="en-CA" sz="1600" b="1" dirty="0"/>
              <a:t>string</a:t>
            </a:r>
            <a:r>
              <a:rPr lang="en-CA" sz="1600" dirty="0"/>
              <a:t> is in </a:t>
            </a:r>
            <a:r>
              <a:rPr lang="en-CA" sz="1600" b="1" dirty="0"/>
              <a:t>std</a:t>
            </a:r>
            <a:r>
              <a:rPr lang="en-CA" sz="1600" dirty="0"/>
              <a:t>, but the </a:t>
            </a:r>
            <a:r>
              <a:rPr lang="en-CA" sz="1600" b="1" dirty="0"/>
              <a:t>using</a:t>
            </a:r>
            <a:r>
              <a:rPr lang="en-CA" sz="1600" dirty="0"/>
              <a:t> statement has not given access to it.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D37C37-B2C4-BA0A-7561-F2F4BA66235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68621" y="2633256"/>
            <a:ext cx="1401840" cy="93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63D5E4-F594-7879-3825-F13AF4A8587C}"/>
              </a:ext>
            </a:extLst>
          </p:cNvPr>
          <p:cNvSpPr/>
          <p:nvPr/>
        </p:nvSpPr>
        <p:spPr>
          <a:xfrm>
            <a:off x="6544383" y="2598647"/>
            <a:ext cx="1858919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73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63B98-A8B5-3A86-4BA7-5818CC09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ACDA-ACFC-7D86-A928-1086C352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4FA4-882F-BFA1-78D1-0E5A7DD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5F7BD-7170-44C2-7437-FFE9857872CA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02384-3066-0391-779F-6FA6F2DEE83C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A607A-2961-B468-6B16-1F41A56F515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4D51C-8283-DC5A-5999-3245F7883985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36588-CD10-8E71-C191-3FE076EBCF8D}"/>
              </a:ext>
            </a:extLst>
          </p:cNvPr>
          <p:cNvSpPr txBox="1"/>
          <p:nvPr/>
        </p:nvSpPr>
        <p:spPr>
          <a:xfrm>
            <a:off x="6487551" y="1608778"/>
            <a:ext cx="5481516" cy="4770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using std::string;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B2EF8-4CBD-E8A4-46E9-FCE541FB19D1}"/>
              </a:ext>
            </a:extLst>
          </p:cNvPr>
          <p:cNvSpPr txBox="1"/>
          <p:nvPr/>
        </p:nvSpPr>
        <p:spPr>
          <a:xfrm>
            <a:off x="9170461" y="2217757"/>
            <a:ext cx="279860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Add this to get access to </a:t>
            </a:r>
            <a:r>
              <a:rPr lang="en-CA" sz="1600" b="1" dirty="0"/>
              <a:t>string</a:t>
            </a:r>
            <a:r>
              <a:rPr lang="en-CA" sz="1600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9BBBF-CB3C-75DD-5353-209FEE02B94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651224" y="2387034"/>
            <a:ext cx="519237" cy="4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221417-83BC-C437-1FD3-5810B24FB9D5}"/>
              </a:ext>
            </a:extLst>
          </p:cNvPr>
          <p:cNvSpPr/>
          <p:nvPr/>
        </p:nvSpPr>
        <p:spPr>
          <a:xfrm>
            <a:off x="6565843" y="2874453"/>
            <a:ext cx="2044757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34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EDFF-B52C-CD09-6BE9-975AE33C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Namespaces: final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29FB-4CF5-73E5-F00B-C701A66A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bigger your program, the more useful namespaces get</a:t>
            </a:r>
          </a:p>
          <a:p>
            <a:r>
              <a:rPr lang="en-CA" dirty="0"/>
              <a:t>“Library” code, such as </a:t>
            </a:r>
            <a:r>
              <a:rPr lang="en-CA" b="1" dirty="0" err="1"/>
              <a:t>cmpt</a:t>
            </a:r>
            <a:r>
              <a:rPr lang="en-CA" b="1" dirty="0"/>
              <a:t>::terminate</a:t>
            </a:r>
            <a:r>
              <a:rPr lang="en-CA" dirty="0"/>
              <a:t>, should almost always be put in its own namespace</a:t>
            </a:r>
          </a:p>
          <a:p>
            <a:r>
              <a:rPr lang="en-AU" dirty="0"/>
              <a:t>Some features of namespaces we did not cover:</a:t>
            </a:r>
          </a:p>
          <a:p>
            <a:pPr lvl="1"/>
            <a:r>
              <a:rPr lang="en-AU" b="1" dirty="0"/>
              <a:t>Nested namespaces</a:t>
            </a:r>
            <a:r>
              <a:rPr lang="en-AU" dirty="0"/>
              <a:t>: it can be useful to a put namespace within a namespace</a:t>
            </a:r>
          </a:p>
          <a:p>
            <a:pPr lvl="1"/>
            <a:r>
              <a:rPr lang="en-AU" b="1" dirty="0"/>
              <a:t>Namespace aliases</a:t>
            </a:r>
            <a:r>
              <a:rPr lang="en-AU" dirty="0"/>
              <a:t>: you can give a namespace a new name, </a:t>
            </a:r>
            <a:br>
              <a:rPr lang="en-AU" dirty="0"/>
            </a:br>
            <a:r>
              <a:rPr lang="en-AU" dirty="0"/>
              <a:t>e.g. </a:t>
            </a:r>
            <a:r>
              <a:rPr lang="en-AU" b="1" dirty="0"/>
              <a:t>using cs = </a:t>
            </a:r>
            <a:r>
              <a:rPr lang="en-AU" b="1" dirty="0" err="1"/>
              <a:t>cmpt</a:t>
            </a:r>
            <a:r>
              <a:rPr lang="en-AU" b="1" dirty="0"/>
              <a:t>;</a:t>
            </a:r>
            <a:r>
              <a:rPr lang="en-AU" dirty="0"/>
              <a:t> lets you write </a:t>
            </a:r>
            <a:r>
              <a:rPr lang="en-AU" b="1" dirty="0"/>
              <a:t>cs::terminate</a:t>
            </a:r>
          </a:p>
          <a:p>
            <a:pPr lvl="1"/>
            <a:r>
              <a:rPr lang="en-AU" b="1" dirty="0"/>
              <a:t>Global namespace</a:t>
            </a:r>
            <a:r>
              <a:rPr lang="en-AU" dirty="0"/>
              <a:t>: code not explicitly defined inside a namespace is in an implicit global namespace you can access with </a:t>
            </a:r>
            <a:r>
              <a:rPr lang="en-AU" b="1" dirty="0"/>
              <a:t>::</a:t>
            </a:r>
            <a:r>
              <a:rPr lang="en-AU" dirty="0"/>
              <a:t>, e.g. the </a:t>
            </a:r>
            <a:r>
              <a:rPr lang="en-AU" b="1" dirty="0"/>
              <a:t>main</a:t>
            </a:r>
            <a:r>
              <a:rPr lang="en-AU" dirty="0"/>
              <a:t> function is </a:t>
            </a:r>
            <a:r>
              <a:rPr lang="en-AU" b="1" dirty="0"/>
              <a:t>::main</a:t>
            </a:r>
          </a:p>
          <a:p>
            <a:pPr lvl="1"/>
            <a:r>
              <a:rPr lang="en-AU" b="1" dirty="0"/>
              <a:t>Anonymous and inline namespaces</a:t>
            </a:r>
            <a:r>
              <a:rPr lang="en-AU" dirty="0"/>
              <a:t>: useful in certain situations; look them up online if you are curious</a:t>
            </a:r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F1A7-EB24-D7B8-92AA-21E14D6E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7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F7BE2-802B-EE82-01F7-62598BC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07B-E30C-8277-3DF1-263200C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445E-D7E7-7FCE-A6E3-2A8D8F36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774" y="1847850"/>
            <a:ext cx="293275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Namespaces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E4079-125D-AB78-8AF8-912A952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265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AAF-45DB-C253-CA6D-86A8238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5472-9E7C-9C6C-1D32-C8728993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Big C++ programs can have tens of thousands of more lines of code</a:t>
            </a:r>
          </a:p>
          <a:p>
            <a:r>
              <a:rPr lang="en-CA" dirty="0"/>
              <a:t>It’s impractical to put all that code into one file</a:t>
            </a:r>
            <a:endParaRPr lang="en-AU" dirty="0"/>
          </a:p>
          <a:p>
            <a:r>
              <a:rPr lang="en-AU" dirty="0"/>
              <a:t>If you have multiple programmers working on a project you usually want them to work on separate files</a:t>
            </a:r>
          </a:p>
          <a:p>
            <a:r>
              <a:rPr lang="en-AU" dirty="0"/>
              <a:t>So C++ lets you divide programs into separate files</a:t>
            </a:r>
          </a:p>
          <a:p>
            <a:pPr lvl="1"/>
            <a:r>
              <a:rPr lang="en-AU" dirty="0"/>
              <a:t>You </a:t>
            </a:r>
            <a:r>
              <a:rPr lang="en-AU" b="1" dirty="0"/>
              <a:t>compile</a:t>
            </a:r>
            <a:r>
              <a:rPr lang="en-AU" dirty="0"/>
              <a:t> each file individually</a:t>
            </a:r>
          </a:p>
          <a:p>
            <a:pPr lvl="1"/>
            <a:r>
              <a:rPr lang="en-AU" dirty="0"/>
              <a:t>All the compiled files are </a:t>
            </a:r>
            <a:r>
              <a:rPr lang="en-AU" b="1" dirty="0"/>
              <a:t>linked</a:t>
            </a:r>
            <a:r>
              <a:rPr lang="en-AU" dirty="0"/>
              <a:t> together (using g++) to make the final executable</a:t>
            </a:r>
          </a:p>
          <a:p>
            <a:r>
              <a:rPr lang="en-CA" dirty="0"/>
              <a:t>To understand separate compilation in C++ we first need to understand </a:t>
            </a:r>
            <a:r>
              <a:rPr lang="en-CA" b="1" dirty="0"/>
              <a:t>definitions</a:t>
            </a:r>
            <a:r>
              <a:rPr lang="en-CA" dirty="0"/>
              <a:t> and </a:t>
            </a:r>
            <a:r>
              <a:rPr lang="en-CA" b="1" dirty="0"/>
              <a:t>declarations</a:t>
            </a:r>
            <a:r>
              <a:rPr lang="en-CA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2F13-2ED3-4746-EB39-DEABFE5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12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181F2-4487-C74C-8BCF-A081AE6F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6DD-6BA9-0B81-CBC6-29F999C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8431-9E95-9ACA-3AEF-BF71BE8C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28647-0AE2-AD9D-99BD-BABFA519FE1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130E8-3024-94B4-004E-3C0CAA8B3EC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D00FD-4B3E-D2EF-61EA-BB8813E92F75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53084-24F0-CBA6-0EDB-89498000C09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3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63FA-84A7-B609-A408-56CA8B11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48B4-C62D-0A78-977B-3695FA3F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17DC-A6DC-652B-7625-71F7B962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431E0-38BC-ED45-896E-A500E84A4FBE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D09A-7097-7D85-A19E-F1F5C5881A98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F2EFC-4330-ADF4-70FE-4F4C34443C6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D88B8C-3911-0649-B7A1-378B5A04CC63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5000B-D3A3-A9DE-F7A6-8A0E0A8827EB}"/>
              </a:ext>
            </a:extLst>
          </p:cNvPr>
          <p:cNvSpPr txBox="1"/>
          <p:nvPr/>
        </p:nvSpPr>
        <p:spPr>
          <a:xfrm>
            <a:off x="7378320" y="2865442"/>
            <a:ext cx="27174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21F2A1-39DD-2FFF-BE0C-1DE1F936513F}"/>
              </a:ext>
            </a:extLst>
          </p:cNvPr>
          <p:cNvSpPr txBox="1"/>
          <p:nvPr/>
        </p:nvSpPr>
        <p:spPr>
          <a:xfrm>
            <a:off x="7461871" y="5349559"/>
            <a:ext cx="19025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</a:t>
            </a:r>
            <a:r>
              <a:rPr lang="en-CA" sz="1600" b="1" dirty="0"/>
              <a:t>f</a:t>
            </a:r>
            <a:r>
              <a:rPr lang="en-CA" sz="1600" dirty="0"/>
              <a:t> is defined once.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A38FB-A09F-5124-51AF-8D85E0C91E7A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5E668E-C9E3-C473-413D-ADA06C795B6D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49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4F7DC-3317-4AE5-9765-3FB30366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8D6A-1CF7-40C3-E30C-23C5898E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F0298-0DDD-4333-3EF1-8B8414F1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89CD5-85A3-D636-653D-9A95DFEC33B6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A0F4E-82B3-FA73-DFB3-6F596F784B26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F8B49-F68D-9187-5589-F74CBCDE6F3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C8F2-C4BE-554E-68AA-7A5BE9D4C97D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BFA5E-A37E-EDC4-CEDA-7C28D4D44D84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1ACD33-F9E0-693D-75A3-D7A41CC9EFFC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does </a:t>
            </a:r>
            <a:r>
              <a:rPr lang="en-CA" sz="1600" b="1" dirty="0"/>
              <a:t>not</a:t>
            </a:r>
            <a:r>
              <a:rPr lang="en-CA" sz="1600" dirty="0"/>
              <a:t> compile because </a:t>
            </a:r>
            <a:r>
              <a:rPr lang="en-CA" sz="1600" b="1" dirty="0"/>
              <a:t>f</a:t>
            </a:r>
            <a:r>
              <a:rPr lang="en-CA" sz="1600" dirty="0"/>
              <a:t> has been defined 2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E991E-8EFE-83FC-0A4C-C230A5C249D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26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0B97E-E4FA-0D4E-B05E-2A9B0937A5E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069589"/>
            <a:ext cx="858756" cy="49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26C7A4-B57C-6DF6-6037-69EB0CDDC49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247D46-4250-E132-2BDC-2A857127058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774" y="1847850"/>
            <a:ext cx="293275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Namespaces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0041D-F0FD-AD84-38A8-C93D1A94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5050-170C-40D7-0A88-70708451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261D1-7E61-CABB-119B-22BD4D29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AA0CF-B980-9019-E7DE-38E4C096E10A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5F5DC-E94B-2855-EFD7-5BF4E8678A3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67A00-46C8-A3BF-57AF-24B45CFAB96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E1796-0721-6BFF-6DC0-D9FC7DA5AED5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6909B-37C5-D73A-27E5-B94E3B224B8A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f(string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x + x;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5E81B-3420-6B73-D36C-F8A1B5D5EF1D}"/>
              </a:ext>
            </a:extLst>
          </p:cNvPr>
          <p:cNvSpPr txBox="1"/>
          <p:nvPr/>
        </p:nvSpPr>
        <p:spPr>
          <a:xfrm>
            <a:off x="10169011" y="2530980"/>
            <a:ext cx="190259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 because </a:t>
            </a:r>
            <a:r>
              <a:rPr lang="en-CA" sz="1600" b="1" dirty="0"/>
              <a:t>f</a:t>
            </a:r>
            <a:r>
              <a:rPr lang="en-CA" sz="1600" dirty="0"/>
              <a:t> has been </a:t>
            </a:r>
            <a:r>
              <a:rPr lang="en-CA" sz="1600" b="1" dirty="0"/>
              <a:t>overloaded</a:t>
            </a:r>
            <a:r>
              <a:rPr lang="en-CA" sz="1600" dirty="0"/>
              <a:t>. They have different input types, </a:t>
            </a:r>
            <a:r>
              <a:rPr lang="en-CA" sz="1600" b="1" dirty="0"/>
              <a:t>f(double)</a:t>
            </a:r>
            <a:r>
              <a:rPr lang="en-CA" sz="1600" dirty="0"/>
              <a:t> and </a:t>
            </a:r>
            <a:r>
              <a:rPr lang="en-CA" sz="1600" b="1" dirty="0"/>
              <a:t>f(string)</a:t>
            </a:r>
            <a:r>
              <a:rPr lang="en-CA" sz="1600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72E926-3A86-72D4-07D2-B1AFCB4E7FE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5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4E707-BD60-9330-93F2-C8D48FACB22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315810"/>
            <a:ext cx="858756" cy="24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C4AD5F-2B06-ABD8-B8E2-12D537F2BB4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D4A35E-774A-C8F0-F3F2-1B1052874FAE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59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A6CFF-F094-2A06-CC77-B532A15D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52E6-6B67-15A8-0D09-98FB468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5E4B-CE2A-C497-8E01-A8B3C301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F810C-A13D-CDDA-6802-1E77D7C02F0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DBDD9-D4EB-CE5C-FDC7-6F2AC9B230EA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83730-8CFE-B568-690B-2824C71CAC34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39E6F-36A2-88CD-AA66-B4D0D295E953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9A2B50A-C036-5514-A77F-B925C3AEF06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0FA2A-4239-3F50-B752-349C1C0F2C62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A9887-0F13-E4AF-8957-6AF28E59032F}"/>
              </a:ext>
            </a:extLst>
          </p:cNvPr>
          <p:cNvSpPr txBox="1"/>
          <p:nvPr/>
        </p:nvSpPr>
        <p:spPr>
          <a:xfrm>
            <a:off x="6653471" y="2318862"/>
            <a:ext cx="271741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52387-0B58-10CD-9D01-83ECC3062043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first </a:t>
            </a:r>
            <a:r>
              <a:rPr lang="en-CA" sz="1600" b="1" dirty="0"/>
              <a:t>f</a:t>
            </a:r>
            <a:r>
              <a:rPr lang="en-CA" sz="1600" dirty="0"/>
              <a:t> is </a:t>
            </a:r>
            <a:r>
              <a:rPr lang="en-CA" sz="1600" b="1" dirty="0"/>
              <a:t>declared</a:t>
            </a:r>
            <a:r>
              <a:rPr lang="en-CA" sz="1600" dirty="0"/>
              <a:t> (not defined), and then it is defined.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55CAA0-7DFC-DF98-5605-8F4841B2FA9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79669" cy="53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C95DA-85A1-3FE6-ABE0-7C7ABF9B8D9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272469" y="3069589"/>
            <a:ext cx="8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8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627B9-9951-7904-C9AE-45863632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5CE7-3FD5-CDF7-3C3B-0C9E265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6746-01A4-1C55-2318-34C6061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0E81E-6032-654B-481F-7EE6153526C3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0E20-7797-8F1F-C680-A4C9A9167D7B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E39BC-E7D7-E04C-C6E8-BFBE85B90EDC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E8F69-5D0F-64D2-01D7-56FEEE7D7AE4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8D7E50-892B-4712-3EF4-243154B2EC90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69DCF-98E9-FA0F-D5E6-219D584ADC2C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C1EF-30FD-6B75-1911-F8220ACC4411}"/>
              </a:ext>
            </a:extLst>
          </p:cNvPr>
          <p:cNvSpPr txBox="1"/>
          <p:nvPr/>
        </p:nvSpPr>
        <p:spPr>
          <a:xfrm>
            <a:off x="6653471" y="2318862"/>
            <a:ext cx="271741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720ED-14C8-7895-2DD9-8F8531716150}"/>
              </a:ext>
            </a:extLst>
          </p:cNvPr>
          <p:cNvSpPr txBox="1"/>
          <p:nvPr/>
        </p:nvSpPr>
        <p:spPr>
          <a:xfrm>
            <a:off x="10092238" y="2530980"/>
            <a:ext cx="17181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It’s okay to </a:t>
            </a:r>
            <a:r>
              <a:rPr lang="en-CA" sz="1600" b="1" dirty="0"/>
              <a:t>declare</a:t>
            </a:r>
            <a:r>
              <a:rPr lang="en-CA" sz="1600" dirty="0"/>
              <a:t> a function multiple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27E81-D2E3-5557-AB5A-85B5B176519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02896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406D1-4334-2DBF-17C5-F4C398264EED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54080" y="2796099"/>
            <a:ext cx="938158" cy="15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B175C-E50A-D538-15CD-5C1533A9BB04}"/>
              </a:ext>
            </a:extLst>
          </p:cNvPr>
          <p:cNvSpPr txBox="1"/>
          <p:nvPr/>
        </p:nvSpPr>
        <p:spPr>
          <a:xfrm>
            <a:off x="9801462" y="3967756"/>
            <a:ext cx="229974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Intuitively, the </a:t>
            </a:r>
            <a:r>
              <a:rPr lang="en-CA" sz="1600" b="1" dirty="0"/>
              <a:t>declaration</a:t>
            </a:r>
            <a:r>
              <a:rPr lang="en-CA" sz="1600" dirty="0"/>
              <a:t> says: “there is a function named </a:t>
            </a:r>
            <a:r>
              <a:rPr lang="en-CA" sz="1600" b="1" dirty="0"/>
              <a:t>f</a:t>
            </a:r>
            <a:r>
              <a:rPr lang="en-CA" sz="1600" dirty="0"/>
              <a:t> that takes a </a:t>
            </a:r>
            <a:r>
              <a:rPr lang="en-CA" sz="1600" b="1" dirty="0"/>
              <a:t>double</a:t>
            </a:r>
            <a:r>
              <a:rPr lang="en-CA" sz="1600" dirty="0"/>
              <a:t> and returns a </a:t>
            </a:r>
            <a:r>
              <a:rPr lang="en-CA" sz="1600" b="1" dirty="0"/>
              <a:t>double</a:t>
            </a:r>
            <a:r>
              <a:rPr lang="en-CA" sz="1600" dirty="0"/>
              <a:t>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E44072-6624-ED9E-BDF0-BD7942FBFBEE}"/>
              </a:ext>
            </a:extLst>
          </p:cNvPr>
          <p:cNvSpPr/>
          <p:nvPr/>
        </p:nvSpPr>
        <p:spPr>
          <a:xfrm rot="5400000">
            <a:off x="10713240" y="352178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95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2C51A-6C2F-72FE-186C-27DF0E00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BD5-6789-2838-653E-16413D4B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FD9A-A86B-AD86-BC04-E5A5A5AC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1A317-543F-4779-2972-3D3374D1D50B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39C25-96FE-22BB-0162-0C471BC66AC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33252-DF3B-0E7E-E3E8-E21B93006346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3E386-D70D-CD79-0DCB-33110B8337DB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FF249-23A0-B585-764F-5538114AD4DE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4AE326-9D44-B34C-2336-F3D4A77069A8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C84AA-63F5-6996-2471-DD905C69FE1D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A3055-ED6F-BC3A-A01D-0DC7AD31662B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963AAD-F6B2-822C-48A4-7C97E53EF84F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D3FEC-4CB1-24A6-B31F-3DD163564431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2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0AC4-6FDA-4944-DD3E-8054EFBE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2CBA-1F85-3105-C8E7-50F306EC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AFDD-0258-09D6-E8C9-316AD972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660-6947-5214-941D-063AB1D6DFE2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FD8AB-D797-8053-F22B-B949581D5EA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76007-5E2A-6795-6546-55B196CC15A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FACCBC-10B3-8E5E-B559-40B62352D0FA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4E915-ACC0-66A7-EB39-D65321C387B3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189B85-5751-68E2-ACF5-17A60BFE3EEB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ED70D-F5CE-A918-9C78-39A491E552C4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4538A-CCF7-DDD0-EDDD-4B6AEB05326C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498E42-1977-966F-837A-E6A6626CBE92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7B0B-A1F2-AC14-EC10-C4C4315D705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B1A69-D2F9-3E19-4C7E-1ED00877909B}"/>
              </a:ext>
            </a:extLst>
          </p:cNvPr>
          <p:cNvSpPr txBox="1"/>
          <p:nvPr/>
        </p:nvSpPr>
        <p:spPr>
          <a:xfrm>
            <a:off x="9550870" y="2799433"/>
            <a:ext cx="19433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You must know and follow this rule when using separate compilation in C++!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3A73F2-8453-CFDD-1E89-7F9A131BAB7B}"/>
              </a:ext>
            </a:extLst>
          </p:cNvPr>
          <p:cNvCxnSpPr/>
          <p:nvPr/>
        </p:nvCxnSpPr>
        <p:spPr>
          <a:xfrm flipH="1" flipV="1">
            <a:off x="8915988" y="3060595"/>
            <a:ext cx="550105" cy="15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0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4B92-709A-354A-2B2C-7C16F3F4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D97F-EF09-AB54-2F83-17DFD3E3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1BF-2D3E-6819-A791-E5AEBE21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7C628-6574-F5FB-2E78-0FC768299326}"/>
              </a:ext>
            </a:extLst>
          </p:cNvPr>
          <p:cNvSpPr txBox="1"/>
          <p:nvPr/>
        </p:nvSpPr>
        <p:spPr>
          <a:xfrm>
            <a:off x="215536" y="734412"/>
            <a:ext cx="8669361" cy="45243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green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blue 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(red &lt; 0 || red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red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(green &lt; 0 || green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green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(blue &lt; 0 || blue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blue value");	</a:t>
            </a:r>
          </a:p>
          <a:p>
            <a:r>
              <a:rPr lang="en-CA" dirty="0">
                <a:latin typeface="Consolas" panose="020B0609020204030204" pitchFamily="49" charset="0"/>
              </a:rPr>
              <a:t>  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	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44966-10BB-7454-C393-011F23894CB9}"/>
              </a:ext>
            </a:extLst>
          </p:cNvPr>
          <p:cNvSpPr txBox="1"/>
          <p:nvPr/>
        </p:nvSpPr>
        <p:spPr>
          <a:xfrm>
            <a:off x="3169064" y="1578379"/>
            <a:ext cx="125193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constructor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8DDA3-3811-14A2-D15A-353AB3AF1B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30699" y="1747656"/>
            <a:ext cx="1438365" cy="45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775C6F-6AE6-BCCE-B2B7-03897C1B8956}"/>
              </a:ext>
            </a:extLst>
          </p:cNvPr>
          <p:cNvSpPr txBox="1"/>
          <p:nvPr/>
        </p:nvSpPr>
        <p:spPr>
          <a:xfrm>
            <a:off x="5290057" y="2188015"/>
            <a:ext cx="156051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initialization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A99C2-6FCE-82BE-B18B-621520268CBA}"/>
              </a:ext>
            </a:extLst>
          </p:cNvPr>
          <p:cNvCxnSpPr>
            <a:cxnSpLocks/>
          </p:cNvCxnSpPr>
          <p:nvPr/>
        </p:nvCxnSpPr>
        <p:spPr>
          <a:xfrm flipH="1">
            <a:off x="4111162" y="2357292"/>
            <a:ext cx="1178895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D209E2-5795-38E3-97BE-3B2473CAF6FA}"/>
              </a:ext>
            </a:extLst>
          </p:cNvPr>
          <p:cNvSpPr txBox="1"/>
          <p:nvPr/>
        </p:nvSpPr>
        <p:spPr>
          <a:xfrm>
            <a:off x="8884897" y="3088751"/>
            <a:ext cx="232568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Error-checking to make sure colors are valid.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17BA2DF-3642-41AD-AC2D-F36C3C15CFBE}"/>
              </a:ext>
            </a:extLst>
          </p:cNvPr>
          <p:cNvSpPr/>
          <p:nvPr/>
        </p:nvSpPr>
        <p:spPr>
          <a:xfrm>
            <a:off x="8633029" y="3018402"/>
            <a:ext cx="206666" cy="725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16C37-EE3C-3E99-3ABD-AEB96810D633}"/>
              </a:ext>
            </a:extLst>
          </p:cNvPr>
          <p:cNvSpPr txBox="1"/>
          <p:nvPr/>
        </p:nvSpPr>
        <p:spPr>
          <a:xfrm>
            <a:off x="5122537" y="4324192"/>
            <a:ext cx="189555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getters, setters, and other methods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F11AB-40FA-1606-77B5-5F247399EF27}"/>
              </a:ext>
            </a:extLst>
          </p:cNvPr>
          <p:cNvSpPr txBox="1"/>
          <p:nvPr/>
        </p:nvSpPr>
        <p:spPr>
          <a:xfrm>
            <a:off x="223233" y="5338739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6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6F7BC-262A-19E7-F11A-F7603F91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D43F-F91B-7B8B-44FE-4D289000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D25E-6407-29A0-0D62-8F80A53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A396-D1D4-386B-2ABE-69815DFADB9F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079F4-B948-DD59-4CB3-BFCA94999ACE}"/>
              </a:ext>
            </a:extLst>
          </p:cNvPr>
          <p:cNvSpPr txBox="1"/>
          <p:nvPr/>
        </p:nvSpPr>
        <p:spPr>
          <a:xfrm>
            <a:off x="6284918" y="1361551"/>
            <a:ext cx="232568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To save space on the slides lets take out some of the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C4903-1D12-F776-4382-6E1671E43610}"/>
              </a:ext>
            </a:extLst>
          </p:cNvPr>
          <p:cNvSpPr txBox="1"/>
          <p:nvPr/>
        </p:nvSpPr>
        <p:spPr>
          <a:xfrm>
            <a:off x="195029" y="4182515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3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FE21-66EB-FBAD-C174-727B7C60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3FF7-29E1-F109-932E-15FAFEED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D713-B470-4091-0CCA-74A0584D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75136-B1C6-3F5D-7066-35CA6885955C}"/>
              </a:ext>
            </a:extLst>
          </p:cNvPr>
          <p:cNvSpPr txBox="1"/>
          <p:nvPr/>
        </p:nvSpPr>
        <p:spPr>
          <a:xfrm>
            <a:off x="8060826" y="1594210"/>
            <a:ext cx="322042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all the code into one file, e.g. called </a:t>
            </a:r>
            <a:r>
              <a:rPr lang="en-CA" sz="1600" b="1" dirty="0"/>
              <a:t>paint.cpp </a:t>
            </a:r>
            <a:r>
              <a:rPr lang="en-CA" sz="1600" dirty="0"/>
              <a:t>and compile and run the one file. Simple, and works well for smaller programs with a single programmer.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5BE10-9793-A0B5-2F31-5D1DCF704491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D715-EF7A-14BB-C97B-872188C2C86E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D5D08-1EE4-77F7-C1B7-953EBC0D91B9}"/>
              </a:ext>
            </a:extLst>
          </p:cNvPr>
          <p:cNvSpPr/>
          <p:nvPr/>
        </p:nvSpPr>
        <p:spPr>
          <a:xfrm>
            <a:off x="195029" y="734413"/>
            <a:ext cx="5956389" cy="51222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D525-F870-A1A8-0B69-9A6F0A5DF3D6}"/>
              </a:ext>
            </a:extLst>
          </p:cNvPr>
          <p:cNvSpPr txBox="1"/>
          <p:nvPr/>
        </p:nvSpPr>
        <p:spPr>
          <a:xfrm>
            <a:off x="5191187" y="2255929"/>
            <a:ext cx="21096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paint.cpp</a:t>
            </a:r>
            <a:br>
              <a:rPr lang="en-CA" sz="1600" b="1" dirty="0"/>
            </a:br>
            <a:r>
              <a:rPr lang="en-CA" sz="1600" dirty="0"/>
              <a:t>All the code in one file.</a:t>
            </a:r>
          </a:p>
        </p:txBody>
      </p:sp>
    </p:spTree>
    <p:extLst>
      <p:ext uri="{BB962C8B-B14F-4D97-AF65-F5344CB8AC3E}">
        <p14:creationId xmlns:p14="http://schemas.microsoft.com/office/powerpoint/2010/main" val="140676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7C30-EEEE-6306-BD0F-06E82054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F6FA-3E04-1544-8A9A-17CE2622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15B4-4266-390E-E3E6-FAF1228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9E1F6-C958-9AEC-E204-8EB13898D51E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BE4D5-7E6F-DA69-6BF3-2C0D6E6A8608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DC78C-FD6A-5DD4-8501-2373E500B591}"/>
              </a:ext>
            </a:extLst>
          </p:cNvPr>
          <p:cNvSpPr txBox="1"/>
          <p:nvPr/>
        </p:nvSpPr>
        <p:spPr>
          <a:xfrm>
            <a:off x="6905861" y="1635935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Now let's make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separately compileable for use by any program.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9968B-C336-35F3-6012-FB8925A12AF5}"/>
              </a:ext>
            </a:extLst>
          </p:cNvPr>
          <p:cNvSpPr txBox="1"/>
          <p:nvPr/>
        </p:nvSpPr>
        <p:spPr>
          <a:xfrm>
            <a:off x="6905860" y="3083887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Let's first look at how to split </a:t>
            </a:r>
            <a:r>
              <a:rPr lang="en-CA" sz="1600" b="1" dirty="0" err="1"/>
              <a:t>RGB_color</a:t>
            </a:r>
            <a:r>
              <a:rPr lang="en-CA" sz="1600" dirty="0"/>
              <a:t> in a useful way 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2EE909-6219-3ACF-CACC-F639F7517859}"/>
              </a:ext>
            </a:extLst>
          </p:cNvPr>
          <p:cNvSpPr/>
          <p:nvPr/>
        </p:nvSpPr>
        <p:spPr>
          <a:xfrm rot="5400000">
            <a:off x="7892635" y="263232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96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D137-A2EC-98A4-B4AD-B64CB3B9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030-A37E-EF12-8584-B8D36AE8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9BB1-6945-911C-EE8E-EAABE78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FBAD3-0156-7BD9-4A15-968EFF640348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19CB-AF9D-492D-B307-3F5CC5D64374}"/>
              </a:ext>
            </a:extLst>
          </p:cNvPr>
          <p:cNvSpPr txBox="1"/>
          <p:nvPr/>
        </p:nvSpPr>
        <p:spPr>
          <a:xfrm>
            <a:off x="8394594" y="1044249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put take all the method </a:t>
            </a:r>
            <a:r>
              <a:rPr lang="en-CA" sz="1600" b="1" dirty="0"/>
              <a:t>definitions</a:t>
            </a:r>
            <a:r>
              <a:rPr lang="en-CA" sz="1600" dirty="0"/>
              <a:t> out and put them after the class.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D375D-7094-2993-C22C-4FE85C033D46}"/>
              </a:ext>
            </a:extLst>
          </p:cNvPr>
          <p:cNvSpPr txBox="1"/>
          <p:nvPr/>
        </p:nvSpPr>
        <p:spPr>
          <a:xfrm>
            <a:off x="3801183" y="1459748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now just has method headers and no bodies.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588A2-4709-7E9E-EAA5-740BC9F7B437}"/>
              </a:ext>
            </a:extLst>
          </p:cNvPr>
          <p:cNvSpPr txBox="1"/>
          <p:nvPr/>
        </p:nvSpPr>
        <p:spPr>
          <a:xfrm>
            <a:off x="978796" y="4419777"/>
            <a:ext cx="6009979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69098-ECEF-AE37-A109-C13F2A57BC30}"/>
              </a:ext>
            </a:extLst>
          </p:cNvPr>
          <p:cNvSpPr txBox="1"/>
          <p:nvPr/>
        </p:nvSpPr>
        <p:spPr>
          <a:xfrm>
            <a:off x="6459365" y="4419777"/>
            <a:ext cx="31525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method bodies are defined outside of the class. Must use </a:t>
            </a:r>
            <a:r>
              <a:rPr lang="en-CA" sz="1600" b="1" dirty="0" err="1"/>
              <a:t>RBG_color</a:t>
            </a:r>
            <a:r>
              <a:rPr lang="en-CA" sz="1600" b="1" dirty="0"/>
              <a:t>:: </a:t>
            </a:r>
            <a:r>
              <a:rPr lang="en-CA" sz="1600" dirty="0"/>
              <a:t>to indicate they are part of the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class.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7F74A-F28F-D56E-6AD7-27C6123D0FA8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flipH="1">
            <a:off x="6250919" y="1459748"/>
            <a:ext cx="2143675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1F45D-E0AB-6295-791F-8FDB52BEFCB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8035635" y="1875246"/>
            <a:ext cx="1583827" cy="254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20D0-F4BC-D474-64D7-485001FC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D1DA-401A-A0D9-66BF-EAED5E4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F703-43E8-226F-5D67-C6E70B6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CE0B5-3529-80CA-17D7-EF48634A00DB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24D3A-2DA1-0D66-F298-9594A2E9197A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7F588-43BC-F9A6-B24F-44DB4F984050}"/>
              </a:ext>
            </a:extLst>
          </p:cNvPr>
          <p:cNvSpPr txBox="1"/>
          <p:nvPr/>
        </p:nvSpPr>
        <p:spPr>
          <a:xfrm>
            <a:off x="9051426" y="612407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Prevents an error if this file is #include-ed more than once.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8EB2C-228C-9184-B0AB-B1D69F312050}"/>
              </a:ext>
            </a:extLst>
          </p:cNvPr>
          <p:cNvCxnSpPr/>
          <p:nvPr/>
        </p:nvCxnSpPr>
        <p:spPr>
          <a:xfrm flipH="1" flipV="1">
            <a:off x="7141388" y="785931"/>
            <a:ext cx="1881700" cy="2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2EF3A3-C5C8-8F24-91B1-448FE16BB5C8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B125B-BF4B-360C-6897-131838317A50}"/>
              </a:ext>
            </a:extLst>
          </p:cNvPr>
          <p:cNvSpPr txBox="1"/>
          <p:nvPr/>
        </p:nvSpPr>
        <p:spPr>
          <a:xfrm>
            <a:off x="5754049" y="4217640"/>
            <a:ext cx="303729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throw</a:t>
            </a:r>
            <a:r>
              <a:rPr lang="en-CA" sz="1600" dirty="0"/>
              <a:t> causes an exception object to propagate through the program. It’s somewhat similar to </a:t>
            </a:r>
            <a:r>
              <a:rPr lang="en-CA" sz="1600" b="1" dirty="0"/>
              <a:t>return</a:t>
            </a:r>
            <a:r>
              <a:rPr lang="en-CA" sz="1600" dirty="0"/>
              <a:t>, but meant only for errors.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3F787-2ADE-C35E-063A-1A74BC9A2F13}"/>
              </a:ext>
            </a:extLst>
          </p:cNvPr>
          <p:cNvCxnSpPr>
            <a:cxnSpLocks/>
          </p:cNvCxnSpPr>
          <p:nvPr/>
        </p:nvCxnSpPr>
        <p:spPr>
          <a:xfrm flipV="1">
            <a:off x="6687967" y="3642486"/>
            <a:ext cx="249382" cy="5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05AFF2-0419-C9B3-BBF5-479F8D7984A1}"/>
              </a:ext>
            </a:extLst>
          </p:cNvPr>
          <p:cNvSpPr txBox="1"/>
          <p:nvPr/>
        </p:nvSpPr>
        <p:spPr>
          <a:xfrm>
            <a:off x="9357481" y="4250410"/>
            <a:ext cx="26266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std::</a:t>
            </a:r>
            <a:r>
              <a:rPr lang="en-CA" sz="1600" b="1" dirty="0" err="1"/>
              <a:t>runtime_error</a:t>
            </a:r>
            <a:r>
              <a:rPr lang="en-CA" sz="1600" dirty="0"/>
              <a:t> is an exception object from the C++ standard library. It’s meant to be used when an error occurs at run-time.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691D4-FC57-9E65-67F8-3279BB0DCD6D}"/>
              </a:ext>
            </a:extLst>
          </p:cNvPr>
          <p:cNvCxnSpPr>
            <a:cxnSpLocks/>
          </p:cNvCxnSpPr>
          <p:nvPr/>
        </p:nvCxnSpPr>
        <p:spPr>
          <a:xfrm flipH="1" flipV="1">
            <a:off x="9181157" y="3642486"/>
            <a:ext cx="804187" cy="60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6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1E85-B813-F896-1A53-EDDB83AB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781A-950E-E854-1B8B-DBCF15F2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50E3-6039-082F-4CC5-E29B81D1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C081B-415F-E8FF-E999-E0859E833674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3638E-B51F-9CAE-4636-ADCE8B09366F}"/>
              </a:ext>
            </a:extLst>
          </p:cNvPr>
          <p:cNvSpPr txBox="1"/>
          <p:nvPr/>
        </p:nvSpPr>
        <p:spPr>
          <a:xfrm>
            <a:off x="7903387" y="104425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Next we put the class in a </a:t>
            </a:r>
            <a:r>
              <a:rPr lang="en-CA" sz="1600" b="1" dirty="0"/>
              <a:t>.h</a:t>
            </a:r>
            <a:r>
              <a:rPr lang="en-CA" sz="1600" dirty="0"/>
              <a:t> </a:t>
            </a:r>
            <a:r>
              <a:rPr lang="en-CA" sz="1600" b="1" dirty="0"/>
              <a:t>header file</a:t>
            </a:r>
            <a:r>
              <a:rPr lang="en-CA" sz="1600" dirty="0"/>
              <a:t>, and the method definitions in a corresponding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A09A1-B618-0A5C-F564-75E9A070AE5F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89B69-7788-3095-93AF-64DD9A28F59B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95A60-82E2-A7B1-79E5-78D33580E36D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3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3563-D9FF-B295-A999-2559476B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00A-B6D1-F0E9-6ABB-B0505026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2B34-E11A-146C-8D1A-F419902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FC593-2DB0-558B-1C40-116073B2F44A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6120D-CF73-95A6-45F9-5DBCBFF477A4}"/>
              </a:ext>
            </a:extLst>
          </p:cNvPr>
          <p:cNvSpPr txBox="1"/>
          <p:nvPr/>
        </p:nvSpPr>
        <p:spPr>
          <a:xfrm>
            <a:off x="8486867" y="1016270"/>
            <a:ext cx="286693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Now </a:t>
            </a:r>
            <a:r>
              <a:rPr lang="en-CA" sz="1600" b="1" dirty="0"/>
              <a:t>RGB_color.cpp </a:t>
            </a:r>
            <a:r>
              <a:rPr lang="en-CA" sz="1600" dirty="0"/>
              <a:t>can be compiled into a </a:t>
            </a:r>
            <a:r>
              <a:rPr lang="en-CA" sz="1600" b="1" dirty="0"/>
              <a:t>.o object code</a:t>
            </a:r>
            <a:r>
              <a:rPr lang="en-CA" sz="1600" dirty="0"/>
              <a:t> file like this:</a:t>
            </a:r>
            <a:br>
              <a:rPr lang="en-CA" sz="1600" dirty="0"/>
            </a:br>
            <a:br>
              <a:rPr lang="en-CA" sz="1600" dirty="0"/>
            </a:br>
            <a:r>
              <a:rPr lang="en-CA" sz="1600" dirty="0">
                <a:latin typeface="Consolas" panose="020B0609020204030204" pitchFamily="49" charset="0"/>
              </a:rPr>
              <a:t>&gt; g++ -c RGB_color.cpp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4739F-9C6B-5698-4122-391726682AD5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67C76-8374-D2AA-4D5B-D48C4CE5A389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839B-2575-6A70-A4CA-232DE74DD456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97980-A9B3-13C8-CC4B-8F2EF035E7CA}"/>
              </a:ext>
            </a:extLst>
          </p:cNvPr>
          <p:cNvSpPr txBox="1"/>
          <p:nvPr/>
        </p:nvSpPr>
        <p:spPr>
          <a:xfrm>
            <a:off x="8695464" y="2929809"/>
            <a:ext cx="244973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Creates the object code file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7C0CBE-1769-74AE-B26A-88AC5F6E8855}"/>
              </a:ext>
            </a:extLst>
          </p:cNvPr>
          <p:cNvSpPr/>
          <p:nvPr/>
        </p:nvSpPr>
        <p:spPr>
          <a:xfrm rot="5400000">
            <a:off x="9682240" y="248839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2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BC09-BADD-729A-5FC1-8B274E82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453B-6ED7-FB39-48C0-CA79AD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B3A5-74DC-B48F-4F8D-CB59ACED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02C27-E1B3-F35C-B08B-24F9FA307951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B4800-5D3D-8070-9731-AFEF68BB2D7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3F62D-73DC-950D-3A71-6B16ED3DF40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45C89-BAEC-39B8-554D-F14504CED0D3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A0263-B84E-72C3-E3C1-E4C550C6D4DE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1DF1C0-1D92-29E3-B050-C4634C20B813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CF6B5-E2F2-F44F-E8C7-A961471907D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64DF7A-2C54-353F-05A3-A127E414F5B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9AA517-CFC1-D1C2-391B-08973E844917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1187A7-525A-8D00-76F8-C40965A50BF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71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E25F-8CFA-F13A-AAC4-BC2BB294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F3E-B4C5-C4AD-616C-C8BAB369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805A-DC73-D4F5-CF39-3A913EA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BCE1-B8F8-B022-3985-346BEE0FC5A7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3C4A-89A8-7DC7-9277-A7CCDBE69A67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CC4E3-E697-6069-08A7-A9CB6868475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0601D-F7B4-7FB7-D8B5-D525A16965E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59FFB-1683-E6BA-2271-70B5446749DE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FAF528-781D-C2C7-3047-529DCBD8F6F0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DFEBE-60B3-CD37-51B5-902D4F6D17BB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3DFC15-B115-E394-C44B-D66384E3757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A4635E-D896-435B-A091-42DB61A9BBB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D5973-CBD3-8379-A019-B7CA95E4ED42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5B44E9-AD2D-A37F-07E5-0381EE223E41}"/>
              </a:ext>
            </a:extLst>
          </p:cNvPr>
          <p:cNvSpPr txBox="1"/>
          <p:nvPr/>
        </p:nvSpPr>
        <p:spPr>
          <a:xfrm>
            <a:off x="8264152" y="1531082"/>
            <a:ext cx="191456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For large programs, you might do this for every class.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01861-3FBB-428E-B7C4-F2B6D20DA2CA}"/>
              </a:ext>
            </a:extLst>
          </p:cNvPr>
          <p:cNvSpPr txBox="1"/>
          <p:nvPr/>
        </p:nvSpPr>
        <p:spPr>
          <a:xfrm>
            <a:off x="8264151" y="2964780"/>
            <a:ext cx="19145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makes your program more modular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0DA0FB-5112-743D-C6AB-6B590E733CA9}"/>
              </a:ext>
            </a:extLst>
          </p:cNvPr>
          <p:cNvSpPr/>
          <p:nvPr/>
        </p:nvSpPr>
        <p:spPr>
          <a:xfrm rot="5400000">
            <a:off x="8952675" y="253365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E33B5-6F02-1EFC-0090-D6CCA8BE812C}"/>
              </a:ext>
            </a:extLst>
          </p:cNvPr>
          <p:cNvSpPr txBox="1"/>
          <p:nvPr/>
        </p:nvSpPr>
        <p:spPr>
          <a:xfrm>
            <a:off x="6264774" y="4495922"/>
            <a:ext cx="29099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don’t need to re-compile the entire program if you change just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(just re-compile </a:t>
            </a:r>
            <a:r>
              <a:rPr lang="en-CA" sz="1600" b="1" dirty="0"/>
              <a:t>RGB_color.cpp</a:t>
            </a:r>
            <a:r>
              <a:rPr lang="en-CA" sz="1600" dirty="0"/>
              <a:t>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BBAD0-867C-37F8-E246-036FDDA16EDF}"/>
              </a:ext>
            </a:extLst>
          </p:cNvPr>
          <p:cNvSpPr txBox="1"/>
          <p:nvPr/>
        </p:nvSpPr>
        <p:spPr>
          <a:xfrm>
            <a:off x="9333851" y="4495922"/>
            <a:ext cx="256157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programmers can more easily coordinate work on different classes, e.g. Bob can work on </a:t>
            </a:r>
            <a:r>
              <a:rPr lang="en-CA" sz="1600" b="1" dirty="0"/>
              <a:t>RGB_color.cpp</a:t>
            </a:r>
            <a:r>
              <a:rPr lang="en-CA" sz="1600" dirty="0"/>
              <a:t>, and Alice on </a:t>
            </a:r>
            <a:r>
              <a:rPr lang="en-CA" sz="1600" b="1" dirty="0"/>
              <a:t>menus.cpp</a:t>
            </a:r>
            <a:r>
              <a:rPr lang="en-CA" sz="1600" dirty="0"/>
              <a:t>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E5E9D2-5AD8-6422-F992-6A4C351490C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7719745" y="3795777"/>
            <a:ext cx="1501690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930169-728D-2B10-5759-A133D8429CE4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9221435" y="3795777"/>
            <a:ext cx="1393204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6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1431-4B54-29FF-6FF3-6852F99C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8F7E-DC07-6F83-839D-8F39E4B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E19C-74E0-DC70-08DB-0797382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E8C9A-C3B9-E628-C275-5706DA8AD1BD}"/>
              </a:ext>
            </a:extLst>
          </p:cNvPr>
          <p:cNvSpPr txBox="1"/>
          <p:nvPr/>
        </p:nvSpPr>
        <p:spPr>
          <a:xfrm>
            <a:off x="7170260" y="2084057"/>
            <a:ext cx="384032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B494C-3FB6-57FB-CB3C-C47EA521FAFB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28A84-F375-EE5C-A835-18F957F3D479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0AEB3-1EE6-381D-ACB8-363B46F341DE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83101-D5A8-F693-B81F-6461A980902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1A887-25C1-4986-3065-C548C450C6D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3B4262-3940-BDF9-F938-CD972C588BF7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B68B5-BDF8-7958-E8A5-418C576FBE9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9FFDB-B3B4-A82E-2DA0-69939778475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024433-88E0-3D8C-E4D6-3FCA194394B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4A02A-3EDC-5314-75E6-DC120F4D31C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20846E-ED67-E10C-3197-F765C20904F8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981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6274-C3AB-2505-5528-675D3F64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3582-20F9-C8F5-30E5-2374549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254F-F532-F22A-BD75-D2B85CDE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C78F2-D07C-F479-955D-51F3BAF051D7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4AF63-3B1F-05AE-C2E1-227DDEE6A84E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CFB01-ED46-FCC7-1D83-8764E0179E2D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C6729-66A3-3B66-5E80-2CA69838D851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12160-1BF1-CBC6-ED6D-FE2C78A09E9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F593D-DCB3-7966-B7FD-ED51E740397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37EABC-8A6C-BBE7-C1C8-DCAB58828E2C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5F5C3-A0F1-F7CA-413A-1D050EA72E88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197AA-A227-B82C-1F0C-490380E8CD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94F0D1-5C0E-71AA-0D13-74EB0B63599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4075F3-296F-E41A-9167-B2067137AAE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995C15-97EF-EF83-4BD9-36B442266EF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5B6DA-67CF-87F5-EA5E-2C38734E9754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82C27-2A2F-F52B-6F3B-92558F67DAF3}"/>
              </a:ext>
            </a:extLst>
          </p:cNvPr>
          <p:cNvSpPr txBox="1"/>
          <p:nvPr/>
        </p:nvSpPr>
        <p:spPr>
          <a:xfrm>
            <a:off x="2169150" y="5254714"/>
            <a:ext cx="393160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does not contain definitions of methods, so the programmer who writes main may not know exactly how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implemented.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2D190-65D5-5DF9-9FCB-B32279D372AC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4134952" y="2499303"/>
            <a:ext cx="2710737" cy="275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492E42A-71BA-9087-6DED-A0F5A14CB4EB}"/>
              </a:ext>
            </a:extLst>
          </p:cNvPr>
          <p:cNvSpPr/>
          <p:nvPr/>
        </p:nvSpPr>
        <p:spPr>
          <a:xfrm>
            <a:off x="6177861" y="561504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9E61D-4642-C870-2A5E-D552F6F10626}"/>
              </a:ext>
            </a:extLst>
          </p:cNvPr>
          <p:cNvSpPr txBox="1"/>
          <p:nvPr/>
        </p:nvSpPr>
        <p:spPr>
          <a:xfrm>
            <a:off x="6731154" y="5215473"/>
            <a:ext cx="522405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an example of intentional </a:t>
            </a:r>
            <a:r>
              <a:rPr lang="en-CA" sz="1600" b="1" dirty="0"/>
              <a:t>information hiding</a:t>
            </a:r>
            <a:r>
              <a:rPr lang="en-CA" sz="1600" dirty="0"/>
              <a:t>. We purposefully don’t want the programmer to see the implementation details. Then we can more easily change the implementation, e.g. later we could “plug in” an improved </a:t>
            </a:r>
            <a:r>
              <a:rPr lang="en-CA" sz="1600" dirty="0" err="1"/>
              <a:t>RGB_color</a:t>
            </a:r>
            <a:r>
              <a:rPr lang="en-CA" sz="1600" dirty="0"/>
              <a:t> class 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476395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0DD4-27D5-6D30-8696-E1C30F81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DB0B-C9B0-7961-6409-E4EED637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0F62-1815-0EAE-B566-D110EE5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849F9-CCF7-186A-BFC0-FAAF083AEC2B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61AC0-7D91-FC17-0AAF-E3DAE4A73344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21CF8-293D-9FAD-5FB0-A6F83A6D099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05C9-8A5C-F7F4-F233-BAD50F4DE617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B5951-4591-B2F7-2ABB-0F4233039C1F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5F264-38E8-568D-C64E-FCE6770ED25C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7A749A-FB6E-1D7C-DD8E-AD1C8D486521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0FBEB-24A1-1352-4A8A-DB244C0585BE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1B45A-D77E-D078-C0E8-D3D10C87DD15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EAE16C-CF8E-D695-774B-4B2593395CF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FFE784-CDD4-AC1D-E5A5-75504363913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3839C3-6E0B-3403-7E09-7B2B37C071BA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9A02C-90F7-F229-A25B-B70C8B70ECA2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18E48-033A-9F72-9435-2FBAC01F1810}"/>
              </a:ext>
            </a:extLst>
          </p:cNvPr>
          <p:cNvSpPr txBox="1"/>
          <p:nvPr/>
        </p:nvSpPr>
        <p:spPr>
          <a:xfrm>
            <a:off x="7406818" y="5132346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</p:spTree>
    <p:extLst>
      <p:ext uri="{BB962C8B-B14F-4D97-AF65-F5344CB8AC3E}">
        <p14:creationId xmlns:p14="http://schemas.microsoft.com/office/powerpoint/2010/main" val="339578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1096E-520B-F6B0-B99F-AAC4C82DB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E356-1ECD-D2BC-9F9B-6001AF94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6FCB-2119-6E0F-5D60-063BB28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88CD0-6012-25BD-2076-0EF8524929C1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B3643-2B55-F52C-2EBF-ACF689008323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068B1-DE20-C52A-D25E-849063DD0EEC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7E52A-E2C4-3A44-886A-991C68CE2E56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CC935-96A2-0183-72A0-A7F4D177EBE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51F78-84F0-7A74-DDD2-1E8B34DDBB3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27751D-62F5-C136-DC21-332DB29CBCEF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52C7D-FAB8-7B16-D1D4-2E5ADA4FAB1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D2A4D-6555-BF12-0331-A339E1D9043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5514D6-56B7-5909-1E1A-CB2979B86964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5FC870-37F1-73A7-8CBF-05491C7F47B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DBB8B4-61A3-7B5F-A96F-7F1BA80C5E5F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E25CA-E79B-2D56-6AD5-41F86C0D3DFC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547BD-A609-EF58-B7D0-3443998F218C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8EBE76-FA30-CF0F-5FAA-41B67BC9F565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E6582-D936-1D7F-7D04-6AEA8140BB56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6BF0F-DD56-59C9-EBE0-9104D443DBD2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5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1D75-E06A-C4C3-B40D-8F83D5AC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6A13-2E7C-9FB6-3DED-02EB28D6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5910-FF3A-AB8A-F2CC-C47445C5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92A4A-9024-E4C1-7C91-8DABF1D9C008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F53A6-D76A-983E-C897-1E4FED0541D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6D37D-CEC1-7631-97A1-C3F61853695B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6262A-C136-C371-D452-2ACC3898E283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73561-7DDE-B2BA-A75D-331E55EA018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AF8953-BBBD-74DE-A883-DCE23CAFF8A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028F-93BC-63E0-E1A6-882467A240DA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D4A6C-BAE2-0DA6-F1C1-DFE800F5399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EAFB9-8415-6868-A57D-1C4AC58D9C23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2525BF-441B-8F97-E7B8-4EB80C8B532E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B5706-4F5F-40AE-69FE-FA61223A1EC4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C0D09-D030-9449-B10E-3D6D5AFAE00C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D1618-A5FA-3BC4-EF10-BA1E86611698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C0813-763D-0541-929B-29CF5ECF7E52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B903D6-4050-609A-3E5B-9BE726251C39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37BD-FEB6-7435-01B9-D44C804E6CA3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86CDF-5F00-DE8F-E65B-6FF9369835EB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A4E32D-A3DE-B2A2-D5BA-B60866832441}"/>
              </a:ext>
            </a:extLst>
          </p:cNvPr>
          <p:cNvSpPr/>
          <p:nvPr/>
        </p:nvSpPr>
        <p:spPr>
          <a:xfrm rot="10800000">
            <a:off x="4411393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06DF-B0C8-B2E1-120A-BED8E4CC1695}"/>
              </a:ext>
            </a:extLst>
          </p:cNvPr>
          <p:cNvSpPr txBox="1"/>
          <p:nvPr/>
        </p:nvSpPr>
        <p:spPr>
          <a:xfrm>
            <a:off x="2538226" y="5141561"/>
            <a:ext cx="18306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i="1" dirty="0"/>
              <a:t>cannot</a:t>
            </a:r>
            <a:r>
              <a:rPr lang="en-CA" sz="1600" dirty="0"/>
              <a:t> </a:t>
            </a:r>
            <a:r>
              <a:rPr lang="en-CA" sz="1600" b="1" dirty="0"/>
              <a:t>#include .o</a:t>
            </a:r>
            <a:r>
              <a:rPr lang="en-CA" sz="1600" dirty="0"/>
              <a:t> files. So we will instead </a:t>
            </a:r>
            <a:r>
              <a:rPr lang="en-CA" sz="1600" b="1" dirty="0"/>
              <a:t>link</a:t>
            </a:r>
            <a:r>
              <a:rPr lang="en-CA" sz="1600" dirty="0"/>
              <a:t> </a:t>
            </a:r>
            <a:r>
              <a:rPr lang="en-CA" sz="1600" b="1" dirty="0" err="1"/>
              <a:t>RGB_color.o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145077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49362-98C7-7F41-5054-EAC23A89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DB-36DB-635E-D0AC-CE8C5AB5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0B7C9-420A-42F0-8E7F-5B98759E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4C4CF-328C-5DDF-0939-DE505F8D52F8}"/>
              </a:ext>
            </a:extLst>
          </p:cNvPr>
          <p:cNvSpPr txBox="1"/>
          <p:nvPr/>
        </p:nvSpPr>
        <p:spPr>
          <a:xfrm>
            <a:off x="7206563" y="2145893"/>
            <a:ext cx="3840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</a:rPr>
              <a:t>RGB_color.h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BE185-0B1B-9FEE-D232-8EA0440589E8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F979-F2B1-2994-6B2A-22B30496206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F5345-AB09-C1D4-A75B-4F0524FE815F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BE9B5-D1D8-BB05-0371-69CBEAD8B56C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08410-1709-9E75-25F7-4293F0DCE2F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2638FE-3706-6B35-3000-749747DF9FA2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FB6CB-7D73-C930-CA75-06E21BB831C3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B8199-0E51-C3EE-F03E-A98C95B8756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791AE3-F8CE-A81A-7314-FCAF5634144A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CB84AE-DE79-C47F-F6B5-EB25B926A4A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CB1FF2-C08A-040B-E007-3C1289C5705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6C317-976C-8C03-7C53-676051CB9058}"/>
              </a:ext>
            </a:extLst>
          </p:cNvPr>
          <p:cNvSpPr txBox="1"/>
          <p:nvPr/>
        </p:nvSpPr>
        <p:spPr>
          <a:xfrm>
            <a:off x="7044602" y="4561010"/>
            <a:ext cx="4517646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To link </a:t>
            </a:r>
            <a:r>
              <a:rPr lang="en-CA" sz="1600" dirty="0" err="1"/>
              <a:t>RGB_color.o</a:t>
            </a:r>
            <a:r>
              <a:rPr lang="en-CA" sz="1600" dirty="0"/>
              <a:t> we must first compile </a:t>
            </a:r>
            <a:r>
              <a:rPr lang="en-CA" sz="1600" b="1" dirty="0"/>
              <a:t>main.cpp</a:t>
            </a:r>
            <a:r>
              <a:rPr lang="en-CA" sz="1600" dirty="0"/>
              <a:t>:</a:t>
            </a:r>
          </a:p>
          <a:p>
            <a:r>
              <a:rPr lang="en-CA" sz="1600" b="1" dirty="0">
                <a:latin typeface="Consolas" panose="020B0609020204030204" pitchFamily="49" charset="0"/>
              </a:rPr>
              <a:t>&gt; g++ -c main.cpp</a:t>
            </a:r>
          </a:p>
          <a:p>
            <a:endParaRPr lang="en-CA" sz="1600" dirty="0"/>
          </a:p>
          <a:p>
            <a:r>
              <a:rPr lang="en-CA" sz="1600" dirty="0"/>
              <a:t>Then link the .o files to make the executable:</a:t>
            </a:r>
            <a:br>
              <a:rPr lang="en-CA" sz="1600" dirty="0"/>
            </a:br>
            <a:r>
              <a:rPr lang="en-CA" sz="1600" b="1" dirty="0">
                <a:latin typeface="Consolas" panose="020B0609020204030204" pitchFamily="49" charset="0"/>
              </a:rPr>
              <a:t>&gt; g++ -o main </a:t>
            </a:r>
            <a:r>
              <a:rPr lang="en-CA" sz="1600" b="1" dirty="0" err="1">
                <a:latin typeface="Consolas" panose="020B0609020204030204" pitchFamily="49" charset="0"/>
              </a:rPr>
              <a:t>RGB_color.o</a:t>
            </a:r>
            <a:r>
              <a:rPr lang="en-CA" sz="1600" b="1" dirty="0">
                <a:latin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</a:rPr>
              <a:t>main.o</a:t>
            </a:r>
            <a:endParaRPr lang="en-CA" sz="1600" b="1" dirty="0">
              <a:latin typeface="Consolas" panose="020B0609020204030204" pitchFamily="49" charset="0"/>
            </a:endParaRPr>
          </a:p>
          <a:p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b="1" dirty="0">
                <a:latin typeface="Consolas" panose="020B0609020204030204" pitchFamily="49" charset="0"/>
              </a:rPr>
              <a:t>&gt; ./main</a:t>
            </a:r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</a:rPr>
              <a:t>// the program runs!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DD388-BFF7-23EA-126D-9AF4F702E0F0}"/>
              </a:ext>
            </a:extLst>
          </p:cNvPr>
          <p:cNvSpPr txBox="1"/>
          <p:nvPr/>
        </p:nvSpPr>
        <p:spPr>
          <a:xfrm>
            <a:off x="10421136" y="2250524"/>
            <a:ext cx="114111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18736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D85D-0860-2892-154D-6161D89A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5FD3-1BD9-568D-ADC0-8071166A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B0A5E-E7C4-B3C0-B8BA-BEB2CB3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08C9A-ECCF-4830-768A-7604E3B1F0A7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2BE3C-37A6-F886-B68B-BCAB9FE2B6E6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EB8EC-F675-2679-4E63-64CCBFD57AC0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F561E-A2E1-9907-7DD1-D56F8EA8EA7C}"/>
              </a:ext>
            </a:extLst>
          </p:cNvPr>
          <p:cNvSpPr txBox="1"/>
          <p:nvPr/>
        </p:nvSpPr>
        <p:spPr>
          <a:xfrm>
            <a:off x="8444346" y="1227849"/>
            <a:ext cx="26266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must use </a:t>
            </a:r>
            <a:r>
              <a:rPr lang="en-CA" sz="1600" b="1" dirty="0"/>
              <a:t>std::</a:t>
            </a:r>
            <a:r>
              <a:rPr lang="en-CA" sz="1600" dirty="0"/>
              <a:t> because there is no using namespace statement in this file.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5962-7C97-B24D-7755-BA8D0DEC9800}"/>
              </a:ext>
            </a:extLst>
          </p:cNvPr>
          <p:cNvSpPr/>
          <p:nvPr/>
        </p:nvSpPr>
        <p:spPr>
          <a:xfrm>
            <a:off x="8693098" y="2758314"/>
            <a:ext cx="63982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029C1-A84D-32CD-A601-DC4D7362432F}"/>
              </a:ext>
            </a:extLst>
          </p:cNvPr>
          <p:cNvSpPr/>
          <p:nvPr/>
        </p:nvSpPr>
        <p:spPr>
          <a:xfrm>
            <a:off x="7311737" y="3341464"/>
            <a:ext cx="63982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0224B6-091B-230A-CD0C-7CE5A823991E}"/>
              </a:ext>
            </a:extLst>
          </p:cNvPr>
          <p:cNvCxnSpPr/>
          <p:nvPr/>
        </p:nvCxnSpPr>
        <p:spPr>
          <a:xfrm flipH="1">
            <a:off x="9098658" y="2058846"/>
            <a:ext cx="234268" cy="63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15C1C-7532-4EBB-2ED5-016B107BA5E8}"/>
              </a:ext>
            </a:extLst>
          </p:cNvPr>
          <p:cNvCxnSpPr/>
          <p:nvPr/>
        </p:nvCxnSpPr>
        <p:spPr>
          <a:xfrm flipH="1">
            <a:off x="7723279" y="2089074"/>
            <a:ext cx="969819" cy="125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24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ED10-3EE0-C6D7-25BC-8940DDE5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4C21-D52F-4868-9C38-9B2C5C34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12D0-5D73-613E-39BD-1DD83216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194B3-19F0-B005-F4CF-4067C27ACB62}"/>
              </a:ext>
            </a:extLst>
          </p:cNvPr>
          <p:cNvSpPr txBox="1"/>
          <p:nvPr/>
        </p:nvSpPr>
        <p:spPr>
          <a:xfrm>
            <a:off x="7337887" y="2296990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74CFB-96ED-C032-F6EE-072CD8E55E2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E6EB3-125F-7217-8896-40C30916DDD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DFD63-6386-6F98-E857-B59E1273BAC0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1883C-2BA5-1EB4-4349-B12128B1DB7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CB141-B87C-A4D3-FB5E-299C5C8D037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7044E-E59C-7473-3E29-1A02C51762E9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56A66-25D5-DAA5-0126-05466DF6AEBA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016737-08C9-E372-F534-3E4F8F18A50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AFDE18-FECD-2415-8A88-D890D1687AA2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4098D-A016-802B-3976-39135069C79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6EE561-EC91-2A7C-720C-3A3C09422572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6DDE77-2B8D-ED27-BD59-A0CA2DCCE03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4484222" y="1573303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33CBB3-8E2D-57D0-8BFA-DC1AC7C2E660}"/>
              </a:ext>
            </a:extLst>
          </p:cNvPr>
          <p:cNvSpPr txBox="1"/>
          <p:nvPr/>
        </p:nvSpPr>
        <p:spPr>
          <a:xfrm>
            <a:off x="5755023" y="174774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0F5A-FE56-31A6-2B2D-6E38AA80839E}"/>
              </a:ext>
            </a:extLst>
          </p:cNvPr>
          <p:cNvSpPr txBox="1"/>
          <p:nvPr/>
        </p:nvSpPr>
        <p:spPr>
          <a:xfrm>
            <a:off x="7280503" y="3028890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744F7-8AAF-5EA4-FBCB-056AD893DB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948186" y="2671756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BA7DFF-8A40-4709-D5A1-C148502AF952}"/>
              </a:ext>
            </a:extLst>
          </p:cNvPr>
          <p:cNvSpPr txBox="1"/>
          <p:nvPr/>
        </p:nvSpPr>
        <p:spPr>
          <a:xfrm>
            <a:off x="7284318" y="3947328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A1BABE-A53E-DEE1-372F-87124D430972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948186" y="361366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3C2013-2FCF-F56F-48B3-84E916F6938A}"/>
              </a:ext>
            </a:extLst>
          </p:cNvPr>
          <p:cNvSpPr txBox="1"/>
          <p:nvPr/>
        </p:nvSpPr>
        <p:spPr>
          <a:xfrm>
            <a:off x="4741795" y="5423260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28E403-7AEB-8457-C808-ED787C0AA91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27849" y="4639825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4001-9CC7-2995-D3E3-C6A2157F63F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280503" y="4532103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686B4F-E38E-9C3C-5019-49C233C854F2}"/>
              </a:ext>
            </a:extLst>
          </p:cNvPr>
          <p:cNvSpPr txBox="1"/>
          <p:nvPr/>
        </p:nvSpPr>
        <p:spPr>
          <a:xfrm>
            <a:off x="8671925" y="5423260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2C527F-C617-5B5E-8FFA-C4DDBC1024F6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7280503" y="5715648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26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D72F-2F02-3535-35A0-E80260E4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D3B1-C277-140C-DBBB-AF732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42F0-80DC-F4D4-5C4D-026C922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2DCE9-217D-7F7B-5667-15A4B889D404}"/>
              </a:ext>
            </a:extLst>
          </p:cNvPr>
          <p:cNvSpPr txBox="1"/>
          <p:nvPr/>
        </p:nvSpPr>
        <p:spPr>
          <a:xfrm>
            <a:off x="6593514" y="2123178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EDF72-C628-5C7F-FC46-C8EBF5D09813}"/>
              </a:ext>
            </a:extLst>
          </p:cNvPr>
          <p:cNvSpPr txBox="1"/>
          <p:nvPr/>
        </p:nvSpPr>
        <p:spPr>
          <a:xfrm>
            <a:off x="2162173" y="1214825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ABD3A-B9E8-8002-1759-4C3B4CE88ACD}"/>
              </a:ext>
            </a:extLst>
          </p:cNvPr>
          <p:cNvSpPr txBox="1"/>
          <p:nvPr/>
        </p:nvSpPr>
        <p:spPr>
          <a:xfrm>
            <a:off x="2268002" y="2236334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3324-1830-B169-B5AB-7CFE4A4FC578}"/>
              </a:ext>
            </a:extLst>
          </p:cNvPr>
          <p:cNvSpPr txBox="1"/>
          <p:nvPr/>
        </p:nvSpPr>
        <p:spPr>
          <a:xfrm>
            <a:off x="162537" y="1145541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66481-0505-806C-1854-E0A9224509F3}"/>
              </a:ext>
            </a:extLst>
          </p:cNvPr>
          <p:cNvSpPr txBox="1"/>
          <p:nvPr/>
        </p:nvSpPr>
        <p:spPr>
          <a:xfrm>
            <a:off x="906717" y="2245989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EE30F-07F3-5506-FEE4-C910DA75779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2951011" y="1584157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4EBF12-70A5-1F64-5724-D950F02F87F1}"/>
              </a:ext>
            </a:extLst>
          </p:cNvPr>
          <p:cNvSpPr txBox="1"/>
          <p:nvPr/>
        </p:nvSpPr>
        <p:spPr>
          <a:xfrm>
            <a:off x="3030444" y="173031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1F240-B054-7EBB-A1A7-686E48762624}"/>
              </a:ext>
            </a:extLst>
          </p:cNvPr>
          <p:cNvSpPr txBox="1"/>
          <p:nvPr/>
        </p:nvSpPr>
        <p:spPr>
          <a:xfrm>
            <a:off x="2314072" y="2962800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ED11B8-0555-C325-C734-AB2928C5FB8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183477" y="2605666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1C842-ABB5-F76E-2B0A-D638D277D9B0}"/>
              </a:ext>
            </a:extLst>
          </p:cNvPr>
          <p:cNvSpPr txBox="1"/>
          <p:nvPr/>
        </p:nvSpPr>
        <p:spPr>
          <a:xfrm>
            <a:off x="2394638" y="3881238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CB4C78-043E-42AD-C3D1-0E0978E64E0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183476" y="354757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9FEB72-0A09-6928-8F66-B2221C276BAA}"/>
              </a:ext>
            </a:extLst>
          </p:cNvPr>
          <p:cNvSpPr txBox="1"/>
          <p:nvPr/>
        </p:nvSpPr>
        <p:spPr>
          <a:xfrm>
            <a:off x="6963407" y="1003514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21E19-070F-0DA5-9531-23B37D9CFD7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739849" y="1399491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E5700F-B9F0-C418-A7A7-FB28A23372DD}"/>
              </a:ext>
            </a:extLst>
          </p:cNvPr>
          <p:cNvSpPr txBox="1"/>
          <p:nvPr/>
        </p:nvSpPr>
        <p:spPr>
          <a:xfrm>
            <a:off x="5010650" y="15739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38362-543A-C2F2-C7A8-FB2DBA725372}"/>
              </a:ext>
            </a:extLst>
          </p:cNvPr>
          <p:cNvSpPr txBox="1"/>
          <p:nvPr/>
        </p:nvSpPr>
        <p:spPr>
          <a:xfrm>
            <a:off x="6536130" y="2855078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BE3E9B-D2C9-0C10-512E-34724DCE798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203813" y="2497944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F9C7C3-8790-0FEF-C5BB-CFB047C1B2C7}"/>
              </a:ext>
            </a:extLst>
          </p:cNvPr>
          <p:cNvSpPr txBox="1"/>
          <p:nvPr/>
        </p:nvSpPr>
        <p:spPr>
          <a:xfrm>
            <a:off x="6539945" y="3773516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88EF50-390C-E088-A2FA-0C3B1EC2401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203813" y="3439853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7B7636-FF71-1F08-978B-153CE86D90F8}"/>
              </a:ext>
            </a:extLst>
          </p:cNvPr>
          <p:cNvSpPr txBox="1"/>
          <p:nvPr/>
        </p:nvSpPr>
        <p:spPr>
          <a:xfrm>
            <a:off x="3997422" y="5249448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9D9F26-1883-3FFD-1031-73536C0BB2B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83476" y="4466013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713763-5B92-5DE8-C5D1-F95772E5F1E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36130" y="4358291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1A5F98-175B-9C20-C048-1238D5FF8D90}"/>
              </a:ext>
            </a:extLst>
          </p:cNvPr>
          <p:cNvSpPr txBox="1"/>
          <p:nvPr/>
        </p:nvSpPr>
        <p:spPr>
          <a:xfrm>
            <a:off x="7927552" y="5249448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A25EF6-508D-3EB7-B041-E9291ABA2CC4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6536130" y="5541836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7BDB69-EF26-7D7D-8D81-5946CF76EC53}"/>
              </a:ext>
            </a:extLst>
          </p:cNvPr>
          <p:cNvSpPr txBox="1"/>
          <p:nvPr/>
        </p:nvSpPr>
        <p:spPr>
          <a:xfrm>
            <a:off x="8535364" y="2826398"/>
            <a:ext cx="32558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g++ -c RGB_color.cpp    </a:t>
            </a:r>
            <a:br>
              <a:rPr lang="en-AU" sz="1400" dirty="0"/>
            </a:br>
            <a:r>
              <a:rPr lang="en-AU" sz="1400" dirty="0"/>
              <a:t>g++ -c color_test.cpp</a:t>
            </a:r>
            <a:br>
              <a:rPr lang="en-AU" sz="1400" dirty="0"/>
            </a:br>
            <a:r>
              <a:rPr lang="en-AU" sz="1400" dirty="0"/>
              <a:t>g++ -o </a:t>
            </a:r>
            <a:r>
              <a:rPr lang="en-AU" sz="1400" dirty="0" err="1"/>
              <a:t>color_test</a:t>
            </a:r>
            <a:r>
              <a:rPr lang="en-AU" sz="1400" dirty="0"/>
              <a:t> </a:t>
            </a:r>
            <a:r>
              <a:rPr lang="en-AU" sz="1400" dirty="0" err="1"/>
              <a:t>color_test.o</a:t>
            </a:r>
            <a:r>
              <a:rPr lang="en-AU" sz="1400" dirty="0"/>
              <a:t> </a:t>
            </a:r>
            <a:r>
              <a:rPr lang="en-AU" sz="1400" dirty="0" err="1"/>
              <a:t>RGB_color.o</a:t>
            </a:r>
            <a:endParaRPr lang="en-A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8CD9-DC00-B5B6-ADAA-D5AD396141ED}"/>
              </a:ext>
            </a:extLst>
          </p:cNvPr>
          <p:cNvSpPr txBox="1"/>
          <p:nvPr/>
        </p:nvSpPr>
        <p:spPr>
          <a:xfrm>
            <a:off x="8550223" y="1995401"/>
            <a:ext cx="324096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Commands for building a program are typically put into a </a:t>
            </a:r>
            <a:r>
              <a:rPr lang="en-CA" sz="1600" b="1" dirty="0" err="1"/>
              <a:t>makefile</a:t>
            </a:r>
            <a:r>
              <a:rPr lang="en-CA" sz="1600" dirty="0"/>
              <a:t>, or similar tool. </a:t>
            </a:r>
          </a:p>
        </p:txBody>
      </p:sp>
    </p:spTree>
    <p:extLst>
      <p:ext uri="{BB962C8B-B14F-4D97-AF65-F5344CB8AC3E}">
        <p14:creationId xmlns:p14="http://schemas.microsoft.com/office/powerpoint/2010/main" val="1590161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BF93-8734-FDBE-1EC8-27B84C7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8007-C22A-0325-4BCB-91972B93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Makefiles</a:t>
            </a:r>
            <a:r>
              <a:rPr lang="en-CA" dirty="0"/>
              <a:t> (and similar tools) can get large and complex in big programs</a:t>
            </a:r>
          </a:p>
          <a:p>
            <a:r>
              <a:rPr lang="en-CA" dirty="0"/>
              <a:t>But they are essential for building large programs, which can dozens and dozens of components</a:t>
            </a:r>
          </a:p>
          <a:p>
            <a:r>
              <a:rPr lang="en-CA" dirty="0" err="1"/>
              <a:t>Makefiles</a:t>
            </a:r>
            <a:r>
              <a:rPr lang="en-CA" dirty="0"/>
              <a:t> are a little bit smart</a:t>
            </a:r>
          </a:p>
          <a:p>
            <a:pPr lvl="1"/>
            <a:r>
              <a:rPr lang="en-CA" dirty="0"/>
              <a:t>they only re-compile files it knows have changed since the last compile</a:t>
            </a:r>
          </a:p>
          <a:p>
            <a:pPr lvl="1"/>
            <a:r>
              <a:rPr lang="en-AU" dirty="0"/>
              <a:t>they can compile in parallel if your computer has multiple CPUs</a:t>
            </a:r>
          </a:p>
          <a:p>
            <a:r>
              <a:rPr lang="en-AU" dirty="0"/>
              <a:t>Speed is important because C++ is notoriously slow at compile</a:t>
            </a:r>
          </a:p>
          <a:p>
            <a:pPr lvl="1"/>
            <a:r>
              <a:rPr lang="en-AU" dirty="0"/>
              <a:t>you might have time to go for lunch when building a big C++ program</a:t>
            </a:r>
          </a:p>
          <a:p>
            <a:pPr lvl="1"/>
            <a:r>
              <a:rPr lang="en-AU" dirty="0"/>
              <a:t>#includes make compiling go much slower than other languages</a:t>
            </a:r>
          </a:p>
          <a:p>
            <a:pPr lvl="1"/>
            <a:r>
              <a:rPr lang="en-AU" dirty="0"/>
              <a:t>hopefully this will change with the adoption of C++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2004-AB11-DDF1-D7FB-8D7C4D66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57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C059-4E9E-DB77-5E17-20E2DAA8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F4FA-6997-1AB3-CF0D-F1D09115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C04C1-D7B4-C1FA-BE65-CA02E5E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F5791-35AD-81E7-9C1E-B99B73FEAA9F}"/>
              </a:ext>
            </a:extLst>
          </p:cNvPr>
          <p:cNvSpPr txBox="1"/>
          <p:nvPr/>
        </p:nvSpPr>
        <p:spPr>
          <a:xfrm>
            <a:off x="4782652" y="760857"/>
            <a:ext cx="262669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version do you prefer?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88EF82-E516-279E-5E2E-5B10627AE6F2}"/>
              </a:ext>
            </a:extLst>
          </p:cNvPr>
          <p:cNvGrpSpPr/>
          <p:nvPr/>
        </p:nvGrpSpPr>
        <p:grpSpPr>
          <a:xfrm>
            <a:off x="470119" y="1639007"/>
            <a:ext cx="5308490" cy="3539430"/>
            <a:chOff x="470119" y="2131450"/>
            <a:chExt cx="5308490" cy="35394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503F4-615D-4F43-AFA0-76848A80BB2C}"/>
                </a:ext>
              </a:extLst>
            </p:cNvPr>
            <p:cNvSpPr txBox="1"/>
            <p:nvPr/>
          </p:nvSpPr>
          <p:spPr>
            <a:xfrm>
              <a:off x="470119" y="2131450"/>
              <a:ext cx="5308490" cy="3539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terminate(const std::string &amp;message)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  throw std::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(message);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FD4D5E-B28A-B6AA-41F6-9DD78BF1834E}"/>
                </a:ext>
              </a:extLst>
            </p:cNvPr>
            <p:cNvSpPr/>
            <p:nvPr/>
          </p:nvSpPr>
          <p:spPr>
            <a:xfrm>
              <a:off x="2080701" y="4579557"/>
              <a:ext cx="2052992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EC442-FB5A-D783-16FC-1FC37EA0B3FE}"/>
                </a:ext>
              </a:extLst>
            </p:cNvPr>
            <p:cNvSpPr/>
            <p:nvPr/>
          </p:nvSpPr>
          <p:spPr>
            <a:xfrm>
              <a:off x="3258654" y="4059381"/>
              <a:ext cx="1328459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5CC198-C1DB-B812-C0BD-FC1DB76AE931}"/>
              </a:ext>
            </a:extLst>
          </p:cNvPr>
          <p:cNvGrpSpPr/>
          <p:nvPr/>
        </p:nvGrpSpPr>
        <p:grpSpPr>
          <a:xfrm>
            <a:off x="6413393" y="1639007"/>
            <a:ext cx="5481516" cy="4031873"/>
            <a:chOff x="6413393" y="1639007"/>
            <a:chExt cx="5481516" cy="40318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770313-D3AA-92A2-6A04-240914BEB05E}"/>
                </a:ext>
              </a:extLst>
            </p:cNvPr>
            <p:cNvSpPr txBox="1"/>
            <p:nvPr/>
          </p:nvSpPr>
          <p:spPr>
            <a:xfrm>
              <a:off x="6413393" y="1639007"/>
              <a:ext cx="5481516" cy="403187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using namespace std;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terminate(const string &amp;message)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  throw 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(message);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CFC4A2-0D87-C578-AF57-9A6B62D5F966}"/>
                </a:ext>
              </a:extLst>
            </p:cNvPr>
            <p:cNvSpPr/>
            <p:nvPr/>
          </p:nvSpPr>
          <p:spPr>
            <a:xfrm>
              <a:off x="9229963" y="4074495"/>
              <a:ext cx="783095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4D588A-092A-D26B-8763-DE73EDBBE573}"/>
                </a:ext>
              </a:extLst>
            </p:cNvPr>
            <p:cNvSpPr/>
            <p:nvPr/>
          </p:nvSpPr>
          <p:spPr>
            <a:xfrm>
              <a:off x="8014542" y="4579557"/>
              <a:ext cx="1514866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9A5A20B-FD56-0EFE-DE14-9193491D4D2F}"/>
                </a:ext>
              </a:extLst>
            </p:cNvPr>
            <p:cNvSpPr/>
            <p:nvPr/>
          </p:nvSpPr>
          <p:spPr>
            <a:xfrm>
              <a:off x="6499676" y="2850258"/>
              <a:ext cx="2213574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408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C937C-77F9-B93C-D6BE-FBB4727B371C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terminate</a:t>
            </a:r>
            <a:r>
              <a:rPr lang="en-US" dirty="0">
                <a:latin typeface="Consolas" panose="020B0609020204030204" pitchFamily="49" charset="0"/>
              </a:rPr>
              <a:t>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01080-72DD-75A3-C1B1-906993D3FBB9}"/>
              </a:ext>
            </a:extLst>
          </p:cNvPr>
          <p:cNvSpPr txBox="1"/>
          <p:nvPr/>
        </p:nvSpPr>
        <p:spPr>
          <a:xfrm>
            <a:off x="8343580" y="1224375"/>
            <a:ext cx="182817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Turns out there is already a standard C++ function called </a:t>
            </a:r>
            <a:r>
              <a:rPr lang="en-CA" sz="1600" b="1" dirty="0"/>
              <a:t>std::terminate</a:t>
            </a:r>
            <a:r>
              <a:rPr lang="en-CA" sz="16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709B8-852D-ADD9-B06D-D429D222CB89}"/>
              </a:ext>
            </a:extLst>
          </p:cNvPr>
          <p:cNvCxnSpPr>
            <a:cxnSpLocks/>
          </p:cNvCxnSpPr>
          <p:nvPr/>
        </p:nvCxnSpPr>
        <p:spPr>
          <a:xfrm flipH="1">
            <a:off x="7451226" y="2301593"/>
            <a:ext cx="892354" cy="5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171B87-378F-45F3-1C38-779718AF2C0F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14AC2-08FB-5C22-1C18-E1A5700B3AC4}"/>
              </a:ext>
            </a:extLst>
          </p:cNvPr>
          <p:cNvSpPr txBox="1"/>
          <p:nvPr/>
        </p:nvSpPr>
        <p:spPr>
          <a:xfrm>
            <a:off x="2274665" y="2106578"/>
            <a:ext cx="259458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this </a:t>
            </a:r>
            <a:r>
              <a:rPr lang="en-CA" sz="1600" b="1" dirty="0"/>
              <a:t>terminate</a:t>
            </a:r>
            <a:r>
              <a:rPr lang="en-CA" sz="1600" dirty="0"/>
              <a:t> function is defined inside the </a:t>
            </a:r>
            <a:r>
              <a:rPr lang="en-CA" sz="1600" b="1" dirty="0" err="1"/>
              <a:t>cmpt</a:t>
            </a:r>
            <a:r>
              <a:rPr lang="en-CA" sz="1600" dirty="0"/>
              <a:t> namespace, its full name is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7095D-FBC9-A0C9-BCD7-BDCF8A14260E}"/>
              </a:ext>
            </a:extLst>
          </p:cNvPr>
          <p:cNvSpPr txBox="1"/>
          <p:nvPr/>
        </p:nvSpPr>
        <p:spPr>
          <a:xfrm>
            <a:off x="2631106" y="3687003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we can use both </a:t>
            </a:r>
            <a:r>
              <a:rPr lang="en-CA" sz="1600" b="1" dirty="0"/>
              <a:t>std::terminate </a:t>
            </a:r>
            <a:r>
              <a:rPr lang="en-CA" sz="1600" dirty="0"/>
              <a:t>and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424B4-B8C1-4FB2-C8C3-61C615FA9B1F}"/>
              </a:ext>
            </a:extLst>
          </p:cNvPr>
          <p:cNvCxnSpPr>
            <a:cxnSpLocks/>
          </p:cNvCxnSpPr>
          <p:nvPr/>
        </p:nvCxnSpPr>
        <p:spPr>
          <a:xfrm flipV="1">
            <a:off x="4869245" y="2161309"/>
            <a:ext cx="662497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B298C7-6C70-56FA-4C45-E36992FA5BBC}"/>
              </a:ext>
            </a:extLst>
          </p:cNvPr>
          <p:cNvSpPr txBox="1"/>
          <p:nvPr/>
        </p:nvSpPr>
        <p:spPr>
          <a:xfrm>
            <a:off x="7266709" y="4673643"/>
            <a:ext cx="30486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as many functions, classes, variables, etc. as you like in a namespace. In this example, there is only one function in it.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5D1C66D-9142-92D0-7733-1A0850FF41B2}"/>
              </a:ext>
            </a:extLst>
          </p:cNvPr>
          <p:cNvSpPr/>
          <p:nvPr/>
        </p:nvSpPr>
        <p:spPr>
          <a:xfrm rot="5400000">
            <a:off x="3333862" y="329231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92CA76-6E9E-B2CB-2951-05CBC8401419}"/>
              </a:ext>
            </a:extLst>
          </p:cNvPr>
          <p:cNvSpPr txBox="1"/>
          <p:nvPr/>
        </p:nvSpPr>
        <p:spPr>
          <a:xfrm>
            <a:off x="2631106" y="5021206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Very useful for big programs! Helps avoid </a:t>
            </a:r>
            <a:r>
              <a:rPr lang="en-CA" sz="1600" b="1" dirty="0"/>
              <a:t>name clashes</a:t>
            </a:r>
            <a:r>
              <a:rPr lang="en-CA" sz="1600" dirty="0"/>
              <a:t>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5EAF27D-C745-8533-830B-839F7AFFF3A8}"/>
              </a:ext>
            </a:extLst>
          </p:cNvPr>
          <p:cNvSpPr/>
          <p:nvPr/>
        </p:nvSpPr>
        <p:spPr>
          <a:xfrm rot="5400000">
            <a:off x="3333863" y="462652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8D91F-9A9E-5B70-B4A4-597B7E0B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A6B6-2E16-B28C-2E63-C49433F6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49FB8-4A96-4B57-EB0A-67B461E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F444A-9168-C8B5-8449-5240AF1317CF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74739-AF7A-BAC8-14B7-5481BBAA1F76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54E4F-23F6-0C38-1D65-67063694EA36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22D7E-8DBB-F666-B439-F81FB1A3A5A8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6773AA4-5A78-23A5-8A14-3E5B96A3DFB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F72BC-8C72-3109-774D-3E922E6641EC}"/>
              </a:ext>
            </a:extLst>
          </p:cNvPr>
          <p:cNvSpPr txBox="1"/>
          <p:nvPr/>
        </p:nvSpPr>
        <p:spPr>
          <a:xfrm>
            <a:off x="3818812" y="5476339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intentionally crashes the program (useful for catching errors during development).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0A6B8-7603-CE1F-C1B3-FD35B021C3D4}"/>
              </a:ext>
            </a:extLst>
          </p:cNvPr>
          <p:cNvCxnSpPr>
            <a:cxnSpLocks/>
          </p:cNvCxnSpPr>
          <p:nvPr/>
        </p:nvCxnSpPr>
        <p:spPr>
          <a:xfrm flipV="1">
            <a:off x="6166532" y="4413302"/>
            <a:ext cx="869058" cy="10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1E5320-8E12-91B1-2F37-B078DDA6F934}"/>
              </a:ext>
            </a:extLst>
          </p:cNvPr>
          <p:cNvSpPr/>
          <p:nvPr/>
        </p:nvSpPr>
        <p:spPr>
          <a:xfrm>
            <a:off x="6903658" y="4038086"/>
            <a:ext cx="17069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6F26-1BBA-E5BD-BEBE-E1B0E7A7C5F1}"/>
              </a:ext>
            </a:extLst>
          </p:cNvPr>
          <p:cNvSpPr txBox="1"/>
          <p:nvPr/>
        </p:nvSpPr>
        <p:spPr>
          <a:xfrm>
            <a:off x="6903658" y="5471227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Easy to see it’s calling </a:t>
            </a:r>
            <a:r>
              <a:rPr lang="en-CA" sz="1600" b="1" dirty="0"/>
              <a:t>terminate</a:t>
            </a:r>
            <a:r>
              <a:rPr lang="en-CA" sz="1600" dirty="0"/>
              <a:t> from </a:t>
            </a:r>
            <a:r>
              <a:rPr lang="en-CA" sz="1600" b="1" dirty="0" err="1"/>
              <a:t>cmpt</a:t>
            </a:r>
            <a:r>
              <a:rPr lang="en-CA" sz="1600" dirty="0"/>
              <a:t> (not the one from </a:t>
            </a:r>
            <a:r>
              <a:rPr lang="en-CA" sz="1600" b="1" dirty="0"/>
              <a:t>std</a:t>
            </a:r>
            <a:r>
              <a:rPr lang="en-CA" sz="1600" dirty="0"/>
              <a:t>).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657E928-3BCA-F862-63CF-C70C9D940DD9}"/>
              </a:ext>
            </a:extLst>
          </p:cNvPr>
          <p:cNvSpPr/>
          <p:nvPr/>
        </p:nvSpPr>
        <p:spPr>
          <a:xfrm>
            <a:off x="6427473" y="5741442"/>
            <a:ext cx="476185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9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BB9E-2875-BBCC-8076-A00F9FF4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0ACA-C721-55E9-8EA3-9D6CC79F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0314-00C6-290C-504E-D3A18A3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D06BA-FFDA-B34C-18B2-FC8569F6819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E7AEE-EDD5-EE2F-20C7-DAFC0DD8E5AF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FAB70-732E-6D64-E24E-206F684F85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45711-ECF1-DE17-C60C-499FB2619ABC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61D775-8425-35F5-1393-2DACED438D5A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9AA7D-547C-F762-6924-BC3AA2B4BB7D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0FF5E9-D2F3-5DCE-71C8-A4557753455E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4C33C4-8CC7-C8FC-A790-EF4A1FBE2650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6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24630-E488-39A6-50BF-537B0BB7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C7A-D68C-D7B2-9B8F-B07C0D81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BB94-26C4-2281-1BD1-598832AD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D79A-E76D-54CE-D7A3-E95DC641D34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134DD-86EE-FFDB-6BB5-A6F9BED2EBA9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78CDE-4F55-32AF-7001-5AE9F8BEF221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9A37-05D7-F600-EF33-D2E7B5243485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46DDC3-7C7D-14A6-2D60-DC6A5F003565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8420C-EA2C-531C-B9F6-62A084901151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85E9E3-0447-1635-AE89-7015F11B2E94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4AC0A7-6A2A-B50C-F56D-2D15874997E6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27247-3096-630C-075B-8DDD408E9FD8}"/>
              </a:ext>
            </a:extLst>
          </p:cNvPr>
          <p:cNvSpPr txBox="1"/>
          <p:nvPr/>
        </p:nvSpPr>
        <p:spPr>
          <a:xfrm>
            <a:off x="7040155" y="5572458"/>
            <a:ext cx="19305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Without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, it calls the </a:t>
            </a:r>
            <a:r>
              <a:rPr lang="en-CA" sz="1600" b="1" dirty="0"/>
              <a:t>std:: </a:t>
            </a:r>
            <a:r>
              <a:rPr lang="en-CA" sz="1600" dirty="0"/>
              <a:t>version of </a:t>
            </a:r>
            <a:r>
              <a:rPr lang="en-CA" sz="1600" b="1" dirty="0"/>
              <a:t>terminate</a:t>
            </a:r>
            <a:r>
              <a:rPr lang="en-CA" sz="1600" dirty="0"/>
              <a:t>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576C6D-D964-0B82-4680-3988118BB503}"/>
              </a:ext>
            </a:extLst>
          </p:cNvPr>
          <p:cNvSpPr/>
          <p:nvPr/>
        </p:nvSpPr>
        <p:spPr>
          <a:xfrm>
            <a:off x="6488681" y="584487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05F1C-F531-1921-4DFB-6C689B6B4B22}"/>
              </a:ext>
            </a:extLst>
          </p:cNvPr>
          <p:cNvSpPr txBox="1"/>
          <p:nvPr/>
        </p:nvSpPr>
        <p:spPr>
          <a:xfrm>
            <a:off x="9597420" y="5572458"/>
            <a:ext cx="21461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std::terminate </a:t>
            </a:r>
            <a:r>
              <a:rPr lang="en-CA" sz="1600" dirty="0"/>
              <a:t>takes 0 inputs, so this is a compile-time error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37E45E-CCAD-E908-9E2B-93C4E4252E87}"/>
              </a:ext>
            </a:extLst>
          </p:cNvPr>
          <p:cNvSpPr/>
          <p:nvPr/>
        </p:nvSpPr>
        <p:spPr>
          <a:xfrm>
            <a:off x="9045948" y="584487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8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5776</Words>
  <Application>Microsoft Office PowerPoint</Application>
  <PresentationFormat>Widescreen</PresentationFormat>
  <Paragraphs>770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CMPT 135</vt:lpstr>
      <vt:lpstr>Introduction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Namespaces: final notes</vt:lpstr>
      <vt:lpstr>Introduction</vt:lpstr>
      <vt:lpstr>Separate Compilation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2024-03-01T05:22:31Z</dcterms:modified>
</cp:coreProperties>
</file>