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398" r:id="rId3"/>
    <p:sldId id="399" r:id="rId4"/>
    <p:sldId id="401" r:id="rId5"/>
    <p:sldId id="402" r:id="rId6"/>
    <p:sldId id="403" r:id="rId7"/>
    <p:sldId id="404" r:id="rId8"/>
    <p:sldId id="406" r:id="rId9"/>
    <p:sldId id="405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16" id="{80941037-17B4-4B9B-A365-1458655C7185}">
          <p14:sldIdLst>
            <p14:sldId id="398"/>
            <p14:sldId id="399"/>
            <p14:sldId id="401"/>
            <p14:sldId id="402"/>
            <p14:sldId id="403"/>
            <p14:sldId id="404"/>
            <p14:sldId id="406"/>
            <p14:sldId id="405"/>
            <p14:sldId id="407"/>
            <p14:sldId id="408"/>
            <p14:sldId id="409"/>
            <p14:sldId id="410"/>
            <p14:sldId id="411"/>
            <p14:sldId id="412"/>
            <p14:sldId id="413"/>
          </p14:sldIdLst>
        </p14:section>
        <p14:section name="Lecture 17" id="{889F49A2-C8D5-435C-A733-EB0E07293446}">
          <p14:sldIdLst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</p14:sldIdLst>
        </p14:section>
        <p14:section name="Lecture 18" id="{91E0B14B-13EC-455E-80E3-AB131A139DE8}">
          <p14:sldIdLst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E2CF3-DC10-40C9-953F-BDDB2F5604CF}" v="146" dt="2024-02-12T00:59:33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2T01:00:47.452" v="11844" actId="1076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0T20:08:48.132" v="1588" actId="20577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20:08:48.132" v="1588" actId="20577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0T20:14:49.377" v="1772" actId="11529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0T20:10:26.172" v="1660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1T21:31:10.263" v="2684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0T20:18:19.723" v="200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1T21:31:05.694" v="2683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1T21:32:21.034" v="2758" actId="1076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0T20:27:50.419" v="2470" actId="1076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1:31:00.358" v="2682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0T20:28:37.953" v="2485" actId="14100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1T21:53:29.386" v="3412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1T21:53:15.578" v="3403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1:53:29.386" v="3412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1T23:13:57.449" v="7026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1T23:11:22.459" v="7016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1T23:21:26.843" v="7387" actId="1076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mod">
          <ac:chgData name="Toby Donaldson" userId="2e6e5431-bb17-4c41-9985-d39c50d83c73" providerId="ADAL" clId="{EF2E2CF3-DC10-40C9-953F-BDDB2F5604CF}" dt="2024-02-11T23:21:26.843" v="7387" actId="1076"/>
          <ac:grpSpMkLst>
            <pc:docMk/>
            <pc:sldMk cId="2641024368" sldId="416"/>
            <ac:grpSpMk id="27" creationId="{4E9BA376-FC03-E835-6DF6-80186F8E5CB4}"/>
          </ac:grpSpMkLst>
        </pc:grp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1T23:20:47.537" v="7376" actId="164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1T23:20:47.537" v="7376" actId="164"/>
          <ac:cxnSpMkLst>
            <pc:docMk/>
            <pc:sldMk cId="2641024368" sldId="416"/>
            <ac:cxnSpMk id="21" creationId="{83BC55A0-B036-E297-A237-85031453C7EB}"/>
          </ac:cxnSpMkLst>
        </pc:cxnChg>
        <pc:cxnChg chg="add mod">
          <ac:chgData name="Toby Donaldson" userId="2e6e5431-bb17-4c41-9985-d39c50d83c73" providerId="ADAL" clId="{EF2E2CF3-DC10-40C9-953F-BDDB2F5604CF}" dt="2024-02-11T23:20:47.537" v="7376" actId="164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2T00:51:20.349" v="11378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0:53:40.823" v="11571" actId="113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10/02/2024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10/02/2024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10/02/2024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10/02/2024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10/02/2024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10/02/2024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10/02/2024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Inheritance and Polymorphism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812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Remember to finish the weekly quiz!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Assignment 2 is due on Wednesday!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   string name;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int_vec3(const string &amp;name) : name(name)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assert(</a:t>
            </a:r>
            <a:r>
              <a:rPr lang="en-US" dirty="0" err="1">
                <a:latin typeface="Consolas" panose="020B0609020204030204" pitchFamily="49" charset="0"/>
              </a:rPr>
              <a:t>name.size</a:t>
            </a:r>
            <a:r>
              <a:rPr lang="en-US" dirty="0">
                <a:latin typeface="Consolas" panose="020B0609020204030204" pitchFamily="49" charset="0"/>
              </a:rPr>
              <a:t>() &gt; 0);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get_name</a:t>
            </a:r>
            <a:r>
              <a:rPr lang="en-US" dirty="0">
                <a:latin typeface="Consolas" panose="020B0609020204030204" pitchFamily="49" charset="0"/>
              </a:rPr>
              <a:t>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"&lt;</a:t>
            </a:r>
            <a:r>
              <a:rPr lang="en-US" dirty="0" err="1">
                <a:latin typeface="Consolas" panose="020B0609020204030204" pitchFamily="49" charset="0"/>
              </a:rPr>
              <a:t>intvec</a:t>
            </a:r>
            <a:r>
              <a:rPr lang="en-US" dirty="0">
                <a:latin typeface="Consolas" panose="020B0609020204030204" pitchFamily="49" charset="0"/>
              </a:rPr>
              <a:t>:" + name + "&gt;";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set_name</a:t>
            </a:r>
            <a:r>
              <a:rPr lang="en-US" dirty="0">
                <a:latin typeface="Consolas" panose="020B0609020204030204" pitchFamily="49" charset="0"/>
              </a:rPr>
              <a:t>(const string &amp;name)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assert(</a:t>
            </a:r>
            <a:r>
              <a:rPr lang="en-US" dirty="0" err="1">
                <a:latin typeface="Consolas" panose="020B0609020204030204" pitchFamily="49" charset="0"/>
              </a:rPr>
              <a:t>name.size</a:t>
            </a:r>
            <a:r>
              <a:rPr lang="en-US" dirty="0">
                <a:latin typeface="Consolas" panose="020B0609020204030204" pitchFamily="49" charset="0"/>
              </a:rPr>
              <a:t>() &gt; 0);</a:t>
            </a:r>
          </a:p>
          <a:p>
            <a:r>
              <a:rPr lang="en-US" dirty="0">
                <a:latin typeface="Consolas" panose="020B0609020204030204" pitchFamily="49" charset="0"/>
              </a:rPr>
              <a:t>      this-&gt;name = name;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// ...</a:t>
            </a:r>
          </a:p>
          <a:p>
            <a:r>
              <a:rPr lang="en-US" dirty="0"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0" y="5207456"/>
            <a:ext cx="5433502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compiler error: no name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w("temps");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w.get_name</a:t>
            </a:r>
            <a:r>
              <a:rPr lang="en-US" sz="1600" dirty="0">
                <a:latin typeface="Consolas" panose="020B0609020204030204" pitchFamily="49" charset="0"/>
              </a:rPr>
              <a:t>(); // &lt;</a:t>
            </a:r>
            <a:r>
              <a:rPr lang="en-US" sz="1600" dirty="0" err="1">
                <a:latin typeface="Consolas" panose="020B0609020204030204" pitchFamily="49" charset="0"/>
              </a:rPr>
              <a:t>int_vec:temps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w.set_name</a:t>
            </a:r>
            <a:r>
              <a:rPr lang="en-US" sz="1600" dirty="0">
                <a:latin typeface="Consolas" panose="020B0609020204030204" pitchFamily="49" charset="0"/>
              </a:rPr>
              <a:t>("");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run-time error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6451143" y="440892"/>
            <a:ext cx="1710443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a member variable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We can also add member variables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that don’t appear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For example, suppose we want to give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a name …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4DCAB-2B50-365E-E179-5C050899E8B8}"/>
              </a:ext>
            </a:extLst>
          </p:cNvPr>
          <p:cNvSpPr txBox="1"/>
          <p:nvPr/>
        </p:nvSpPr>
        <p:spPr>
          <a:xfrm>
            <a:off x="4738522" y="1352134"/>
            <a:ext cx="149602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constructor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22014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A23A0-BE75-444E-808F-74390191C94C}"/>
              </a:ext>
            </a:extLst>
          </p:cNvPr>
          <p:cNvSpPr txBox="1"/>
          <p:nvPr/>
        </p:nvSpPr>
        <p:spPr>
          <a:xfrm>
            <a:off x="9324090" y="3821593"/>
            <a:ext cx="2323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also works if you pass it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 because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can do everything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018F-DB3B-4EB7-4408-1489C0A1291A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9F8F-572C-6DC5-6090-EB949A91DB2B}"/>
              </a:ext>
            </a:extLst>
          </p:cNvPr>
          <p:cNvSpPr txBox="1"/>
          <p:nvPr/>
        </p:nvSpPr>
        <p:spPr>
          <a:xfrm>
            <a:off x="9324090" y="5243134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</p:spTree>
    <p:extLst>
      <p:ext uri="{BB962C8B-B14F-4D97-AF65-F5344CB8AC3E}">
        <p14:creationId xmlns:p14="http://schemas.microsoft.com/office/powerpoint/2010/main" val="135538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vector&lt;int&gt;&amp;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"v[" &lt;&lt; i &lt;&lt; "] = " &lt;&lt; v[i]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200538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summarize(v);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55683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summarize(w);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6466667" y="3821593"/>
            <a:ext cx="17915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takes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as input, so this code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A23A0-BE75-444E-808F-74390191C94C}"/>
              </a:ext>
            </a:extLst>
          </p:cNvPr>
          <p:cNvSpPr txBox="1"/>
          <p:nvPr/>
        </p:nvSpPr>
        <p:spPr>
          <a:xfrm>
            <a:off x="9324090" y="3821593"/>
            <a:ext cx="2323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also works if you pass it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 because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can do everything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E018F-DB3B-4EB7-4408-1489C0A1291A}"/>
              </a:ext>
            </a:extLst>
          </p:cNvPr>
          <p:cNvSpPr txBox="1"/>
          <p:nvPr/>
        </p:nvSpPr>
        <p:spPr>
          <a:xfrm>
            <a:off x="6200538" y="5279132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9F8F-572C-6DC5-6090-EB949A91DB2B}"/>
              </a:ext>
            </a:extLst>
          </p:cNvPr>
          <p:cNvSpPr txBox="1"/>
          <p:nvPr/>
        </p:nvSpPr>
        <p:spPr>
          <a:xfrm>
            <a:off x="9324090" y="5243134"/>
            <a:ext cx="2323786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7132A2-C359-70C6-6081-6F596039AE44}"/>
              </a:ext>
            </a:extLst>
          </p:cNvPr>
          <p:cNvSpPr/>
          <p:nvPr/>
        </p:nvSpPr>
        <p:spPr>
          <a:xfrm>
            <a:off x="6200538" y="5243134"/>
            <a:ext cx="266129" cy="61356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107BFA-B92E-C1A4-F689-757B50C27EBF}"/>
              </a:ext>
            </a:extLst>
          </p:cNvPr>
          <p:cNvSpPr/>
          <p:nvPr/>
        </p:nvSpPr>
        <p:spPr>
          <a:xfrm>
            <a:off x="9287023" y="5243134"/>
            <a:ext cx="266129" cy="61356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8A054-18FD-4F8E-FC1F-FD8FEFFF7B25}"/>
              </a:ext>
            </a:extLst>
          </p:cNvPr>
          <p:cNvSpPr txBox="1"/>
          <p:nvPr/>
        </p:nvSpPr>
        <p:spPr>
          <a:xfrm>
            <a:off x="415007" y="5011305"/>
            <a:ext cx="2323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name </a:t>
            </a:r>
            <a:r>
              <a:rPr lang="en-CA" sz="1600" dirty="0">
                <a:latin typeface="Consolas" panose="020B0609020204030204" pitchFamily="49" charset="0"/>
              </a:rPr>
              <a:t>v</a:t>
            </a:r>
            <a:r>
              <a:rPr lang="en-CA" sz="1600" dirty="0"/>
              <a:t> is used in both cases. This is because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 </a:t>
            </a:r>
            <a:r>
              <a:rPr lang="en-CA" sz="1600" b="1" dirty="0"/>
              <a:t>not</a:t>
            </a:r>
            <a:r>
              <a:rPr lang="en-CA" sz="1600" dirty="0"/>
              <a:t> have a name.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4C2F3-E313-F7AC-F7C4-3BF2E1C552B3}"/>
              </a:ext>
            </a:extLst>
          </p:cNvPr>
          <p:cNvSpPr txBox="1"/>
          <p:nvPr/>
        </p:nvSpPr>
        <p:spPr>
          <a:xfrm>
            <a:off x="2987077" y="5012327"/>
            <a:ext cx="245076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instead you called </a:t>
            </a:r>
            <a:r>
              <a:rPr lang="en-CA" sz="1600" dirty="0" err="1">
                <a:latin typeface="Consolas" panose="020B0609020204030204" pitchFamily="49" charset="0"/>
              </a:rPr>
              <a:t>v.get_name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here you’d get a compiler error saying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 doesn’t have a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/>
              <a:t> method.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2AF881-3B32-681D-7615-725821FD7526}"/>
              </a:ext>
            </a:extLst>
          </p:cNvPr>
          <p:cNvCxnSpPr>
            <a:stCxn id="15" idx="0"/>
          </p:cNvCxnSpPr>
          <p:nvPr/>
        </p:nvCxnSpPr>
        <p:spPr>
          <a:xfrm flipV="1">
            <a:off x="4212458" y="929514"/>
            <a:ext cx="4100269" cy="408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5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Polymorphism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0" y="136525"/>
            <a:ext cx="588440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summarize(const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&amp; v) {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</a:t>
            </a:r>
            <a:r>
              <a:rPr lang="en-US" dirty="0" err="1">
                <a:latin typeface="Consolas" panose="020B0609020204030204" pitchFamily="49" charset="0"/>
              </a:rPr>
              <a:t>v.get_name</a:t>
            </a:r>
            <a:r>
              <a:rPr lang="en-US" dirty="0">
                <a:latin typeface="Consolas" panose="020B0609020204030204" pitchFamily="49" charset="0"/>
              </a:rPr>
              <a:t>() &lt;&lt; "[" &lt;&lt; i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&lt;&lt; "] = " &lt;&lt; v[i]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"size: " &lt;&lt; v.size()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5708819" y="2646273"/>
            <a:ext cx="3480523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</a:rPr>
              <a:t>);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compile-time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error: v is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wrong type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Wherever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be used, we can replace it with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That’s because an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 can do everything a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can do (plus more).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5C27B8-EC95-1D17-2268-76017B0318ED}"/>
              </a:ext>
            </a:extLst>
          </p:cNvPr>
          <p:cNvSpPr/>
          <p:nvPr/>
        </p:nvSpPr>
        <p:spPr>
          <a:xfrm>
            <a:off x="8045675" y="133424"/>
            <a:ext cx="2148751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AD5B-FDDD-8842-D1AF-C019A7EE1AC8}"/>
              </a:ext>
            </a:extLst>
          </p:cNvPr>
          <p:cNvSpPr txBox="1"/>
          <p:nvPr/>
        </p:nvSpPr>
        <p:spPr>
          <a:xfrm>
            <a:off x="9324090" y="2646273"/>
            <a:ext cx="2323786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int_vec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w("test");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summarize(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2858F-E4AA-533E-ACA4-5BAC0C5F086D}"/>
              </a:ext>
            </a:extLst>
          </p:cNvPr>
          <p:cNvSpPr txBox="1"/>
          <p:nvPr/>
        </p:nvSpPr>
        <p:spPr>
          <a:xfrm>
            <a:off x="5726078" y="4472696"/>
            <a:ext cx="242202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Cannot</a:t>
            </a:r>
            <a:r>
              <a:rPr lang="en-CA" sz="1600" dirty="0"/>
              <a:t> call </a:t>
            </a:r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with an object of type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, since it has no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/>
              <a:t>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A23A0-BE75-444E-808F-74390191C94C}"/>
              </a:ext>
            </a:extLst>
          </p:cNvPr>
          <p:cNvSpPr txBox="1"/>
          <p:nvPr/>
        </p:nvSpPr>
        <p:spPr>
          <a:xfrm>
            <a:off x="9324090" y="3821593"/>
            <a:ext cx="2323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summarize</a:t>
            </a:r>
            <a:r>
              <a:rPr lang="en-CA" sz="1600" dirty="0"/>
              <a:t> works with an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9F8F-572C-6DC5-6090-EB949A91DB2B}"/>
              </a:ext>
            </a:extLst>
          </p:cNvPr>
          <p:cNvSpPr txBox="1"/>
          <p:nvPr/>
        </p:nvSpPr>
        <p:spPr>
          <a:xfrm>
            <a:off x="9212661" y="4550361"/>
            <a:ext cx="2564332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&gt;[0]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intvec:test</a:t>
            </a:r>
            <a:r>
              <a:rPr lang="en-US" sz="1600" dirty="0">
                <a:latin typeface="Consolas" panose="020B0609020204030204" pitchFamily="49" charset="0"/>
              </a:rPr>
              <a:t>&gt;[1]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size: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8A054-18FD-4F8E-FC1F-FD8FEFFF7B25}"/>
              </a:ext>
            </a:extLst>
          </p:cNvPr>
          <p:cNvSpPr txBox="1"/>
          <p:nvPr/>
        </p:nvSpPr>
        <p:spPr>
          <a:xfrm>
            <a:off x="3691607" y="29374"/>
            <a:ext cx="2323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Idea</a:t>
            </a:r>
            <a:r>
              <a:rPr lang="en-CA" sz="1600" dirty="0"/>
              <a:t>: Change the type of </a:t>
            </a:r>
            <a:r>
              <a:rPr lang="en-CA" sz="1600" dirty="0">
                <a:latin typeface="Consolas" panose="020B0609020204030204" pitchFamily="49" charset="0"/>
              </a:rPr>
              <a:t>v</a:t>
            </a:r>
            <a:r>
              <a:rPr lang="en-CA" sz="1600" dirty="0"/>
              <a:t> to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 so we can call </a:t>
            </a:r>
            <a:r>
              <a:rPr lang="en-CA" sz="1600" dirty="0" err="1">
                <a:latin typeface="Consolas" panose="020B0609020204030204" pitchFamily="49" charset="0"/>
              </a:rPr>
              <a:t>get_name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48CBED-3580-B643-5479-9069E6451A29}"/>
              </a:ext>
            </a:extLst>
          </p:cNvPr>
          <p:cNvSpPr/>
          <p:nvPr/>
        </p:nvSpPr>
        <p:spPr>
          <a:xfrm>
            <a:off x="8138285" y="700737"/>
            <a:ext cx="1580049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83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B7666A7-01A4-315C-FE3E-FEAF875A4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4127" y="365125"/>
            <a:ext cx="2189805" cy="57043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5F8BA6-B80F-4CEC-C02C-09E39B983CA2}"/>
              </a:ext>
            </a:extLst>
          </p:cNvPr>
          <p:cNvSpPr txBox="1"/>
          <p:nvPr/>
        </p:nvSpPr>
        <p:spPr>
          <a:xfrm>
            <a:off x="9179736" y="3497013"/>
            <a:ext cx="242202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child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sub-class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inheriting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extended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derived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9179736" y="367249"/>
            <a:ext cx="24220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super-class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being inherited from</a:t>
            </a:r>
          </a:p>
        </p:txBody>
      </p:sp>
    </p:spTree>
    <p:extLst>
      <p:ext uri="{BB962C8B-B14F-4D97-AF65-F5344CB8AC3E}">
        <p14:creationId xmlns:p14="http://schemas.microsoft.com/office/powerpoint/2010/main" val="135326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8458414" y="602177"/>
            <a:ext cx="242202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algn="ctr"/>
            <a:r>
              <a:rPr lang="en-CA" sz="1600" dirty="0"/>
              <a:t>This is a </a:t>
            </a:r>
            <a:r>
              <a:rPr lang="en-CA" sz="1600" b="1" dirty="0"/>
              <a:t>class hierarchy</a:t>
            </a:r>
            <a:r>
              <a:rPr lang="en-CA" sz="1600" dirty="0"/>
              <a:t>.</a:t>
            </a:r>
          </a:p>
          <a:p>
            <a:pPr algn="ctr"/>
            <a:r>
              <a:rPr lang="en-CA" sz="1600" dirty="0"/>
              <a:t>Arrows show when a class is inheriting from another.</a:t>
            </a:r>
          </a:p>
          <a:p>
            <a:pPr algn="ctr"/>
            <a:r>
              <a:rPr lang="en-CA" sz="1600" dirty="0">
                <a:latin typeface="Consolas" panose="020B0609020204030204" pitchFamily="49" charset="0"/>
              </a:rPr>
              <a:t>Parent</a:t>
            </a:r>
            <a:r>
              <a:rPr lang="en-CA" sz="1600" dirty="0"/>
              <a:t> is called the </a:t>
            </a:r>
            <a:r>
              <a:rPr lang="en-CA" sz="1600" b="1" dirty="0"/>
              <a:t>base class</a:t>
            </a:r>
            <a:r>
              <a:rPr lang="en-CA" sz="1600" dirty="0"/>
              <a:t> of the hierarchy.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D90B1-7321-39FB-348E-FA97898DB77F}"/>
              </a:ext>
            </a:extLst>
          </p:cNvPr>
          <p:cNvSpPr txBox="1"/>
          <p:nvPr/>
        </p:nvSpPr>
        <p:spPr>
          <a:xfrm>
            <a:off x="7277415" y="1561129"/>
            <a:ext cx="851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Parent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AD50D-DB6F-C13E-9CAC-1E7D6D8000D2}"/>
              </a:ext>
            </a:extLst>
          </p:cNvPr>
          <p:cNvSpPr txBox="1"/>
          <p:nvPr/>
        </p:nvSpPr>
        <p:spPr>
          <a:xfrm>
            <a:off x="6647326" y="2850682"/>
            <a:ext cx="317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7C3F0-A53B-E9D3-BB2E-3E62F6B17D3F}"/>
              </a:ext>
            </a:extLst>
          </p:cNvPr>
          <p:cNvSpPr txBox="1"/>
          <p:nvPr/>
        </p:nvSpPr>
        <p:spPr>
          <a:xfrm>
            <a:off x="7735653" y="2850682"/>
            <a:ext cx="309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7099B-5F13-DD7D-525C-8C83BC91A7B4}"/>
              </a:ext>
            </a:extLst>
          </p:cNvPr>
          <p:cNvSpPr txBox="1"/>
          <p:nvPr/>
        </p:nvSpPr>
        <p:spPr>
          <a:xfrm>
            <a:off x="8815964" y="2850682"/>
            <a:ext cx="308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5FD42-2974-FA2C-B68F-3E559B9CD661}"/>
              </a:ext>
            </a:extLst>
          </p:cNvPr>
          <p:cNvSpPr txBox="1"/>
          <p:nvPr/>
        </p:nvSpPr>
        <p:spPr>
          <a:xfrm>
            <a:off x="7149991" y="37894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D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7ABD0-84A4-D646-C76A-4AC001B80C4B}"/>
              </a:ext>
            </a:extLst>
          </p:cNvPr>
          <p:cNvSpPr txBox="1"/>
          <p:nvPr/>
        </p:nvSpPr>
        <p:spPr>
          <a:xfrm>
            <a:off x="8180092" y="378940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E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25146-C533-78E0-C64E-27F791A72002}"/>
              </a:ext>
            </a:extLst>
          </p:cNvPr>
          <p:cNvSpPr txBox="1"/>
          <p:nvPr/>
        </p:nvSpPr>
        <p:spPr>
          <a:xfrm>
            <a:off x="8183483" y="4820452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CCEBC-3A5A-7C11-FA02-B05ACA1C3933}"/>
              </a:ext>
            </a:extLst>
          </p:cNvPr>
          <p:cNvCxnSpPr>
            <a:stCxn id="6" idx="0"/>
          </p:cNvCxnSpPr>
          <p:nvPr/>
        </p:nvCxnSpPr>
        <p:spPr>
          <a:xfrm flipV="1">
            <a:off x="6806184" y="1930461"/>
            <a:ext cx="707580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F865E-FDAA-DF53-2530-44CB15BC2D07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H="1" flipV="1">
            <a:off x="7702948" y="1930461"/>
            <a:ext cx="187555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410037-918A-742F-2225-9575959D6158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7946816" y="1930461"/>
            <a:ext cx="1023197" cy="9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7A4EFD-435D-B0BE-CFC4-B32CF74547AE}"/>
              </a:ext>
            </a:extLst>
          </p:cNvPr>
          <p:cNvCxnSpPr>
            <a:stCxn id="9" idx="0"/>
          </p:cNvCxnSpPr>
          <p:nvPr/>
        </p:nvCxnSpPr>
        <p:spPr>
          <a:xfrm flipV="1">
            <a:off x="7313658" y="3220014"/>
            <a:ext cx="449350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9898E-C656-7CDC-011B-0F2EC84C8B6B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042948" y="3220014"/>
            <a:ext cx="285582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8689F3-4CEB-7991-7541-95114F79BEA8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8328530" y="4158732"/>
            <a:ext cx="3391" cy="66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E6238D-0278-3C75-A54E-D30FBDC72A44}"/>
              </a:ext>
            </a:extLst>
          </p:cNvPr>
          <p:cNvSpPr txBox="1"/>
          <p:nvPr/>
        </p:nvSpPr>
        <p:spPr>
          <a:xfrm>
            <a:off x="9179735" y="3429000"/>
            <a:ext cx="2422026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a </a:t>
            </a:r>
            <a:r>
              <a:rPr lang="en-CA" sz="1600" b="1" dirty="0"/>
              <a:t>child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is a </a:t>
            </a:r>
            <a:r>
              <a:rPr lang="en-CA" sz="1600" b="1" dirty="0"/>
              <a:t>child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the </a:t>
            </a:r>
            <a:r>
              <a:rPr lang="en-CA" sz="1600" b="1" dirty="0"/>
              <a:t>parent</a:t>
            </a:r>
            <a:r>
              <a:rPr lang="en-CA" sz="1600" dirty="0"/>
              <a:t> of 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is a </a:t>
            </a:r>
            <a:r>
              <a:rPr lang="en-CA" sz="1600" b="1" dirty="0"/>
              <a:t>grandchild</a:t>
            </a:r>
            <a:r>
              <a:rPr lang="en-CA" sz="1600" dirty="0"/>
              <a:t> of </a:t>
            </a:r>
            <a:r>
              <a:rPr lang="en-CA" sz="1600" dirty="0">
                <a:latin typeface="Consolas" panose="020B0609020204030204" pitchFamily="49" charset="0"/>
              </a:rPr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Class </a:t>
            </a:r>
            <a:r>
              <a:rPr lang="en-CA" sz="1600" dirty="0">
                <a:latin typeface="Consolas" panose="020B0609020204030204" pitchFamily="49" charset="0"/>
              </a:rPr>
              <a:t>D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E</a:t>
            </a:r>
            <a:r>
              <a:rPr lang="en-CA" sz="1600" dirty="0"/>
              <a:t> are </a:t>
            </a:r>
            <a:r>
              <a:rPr lang="en-CA" sz="1600" b="1" dirty="0"/>
              <a:t>siblings</a:t>
            </a:r>
          </a:p>
          <a:p>
            <a:r>
              <a:rPr lang="en-CA" sz="16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999689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Class Diagrams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object-oriented programs with many classes and a lot of inheritance, class diagrams can help clarify things.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Remember</a:t>
            </a:r>
            <a:r>
              <a:rPr lang="en-CA" dirty="0"/>
              <a:t>: in a class diagram, a child class always points to its parent class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EDB8A-7448-6D72-E636-D57805D93EEA}"/>
              </a:ext>
            </a:extLst>
          </p:cNvPr>
          <p:cNvSpPr txBox="1"/>
          <p:nvPr/>
        </p:nvSpPr>
        <p:spPr>
          <a:xfrm>
            <a:off x="7095417" y="4577172"/>
            <a:ext cx="3423962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object-oriented programs, designing a class hierarchy is an important part of the program that will affect it for the entire life of the program.</a:t>
            </a:r>
          </a:p>
          <a:p>
            <a:pPr algn="ctr"/>
            <a:r>
              <a:rPr lang="en-CA" sz="1600" b="1" dirty="0"/>
              <a:t>Object-oriented design (OOD) </a:t>
            </a:r>
            <a:r>
              <a:rPr lang="en-CA" sz="1600" dirty="0"/>
              <a:t>is it’s own topic that we will only get into a little bit …</a:t>
            </a:r>
          </a:p>
        </p:txBody>
      </p:sp>
      <p:pic>
        <p:nvPicPr>
          <p:cNvPr id="1026" name="Picture 2" descr="An Example Class Hierarchy ">
            <a:extLst>
              <a:ext uri="{FF2B5EF4-FFF2-40B4-BE49-F238E27FC236}">
                <a16:creationId xmlns:a16="http://schemas.microsoft.com/office/drawing/2014/main" id="{208B9903-50D7-8596-59F7-FBE8A350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81" y="136525"/>
            <a:ext cx="62007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2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C876C-3CE9-1C71-0D83-1CB4C4A3F900}"/>
              </a:ext>
            </a:extLst>
          </p:cNvPr>
          <p:cNvSpPr txBox="1"/>
          <p:nvPr/>
        </p:nvSpPr>
        <p:spPr>
          <a:xfrm>
            <a:off x="60458" y="1551563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95922-396F-50D6-4834-F9545C41CAB1}"/>
              </a:ext>
            </a:extLst>
          </p:cNvPr>
          <p:cNvSpPr txBox="1"/>
          <p:nvPr/>
        </p:nvSpPr>
        <p:spPr>
          <a:xfrm>
            <a:off x="4047108" y="1536947"/>
            <a:ext cx="3952951" cy="440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name;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age;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Person(const string&amp; n, int a)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name{n}, age{a}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get_name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name;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</a:t>
            </a:r>
            <a:r>
              <a:rPr lang="en-US" sz="1400" dirty="0" err="1">
                <a:latin typeface="Consolas" panose="020B0609020204030204" pitchFamily="49" charset="0"/>
              </a:rPr>
              <a:t>get_age</a:t>
            </a:r>
            <a:r>
              <a:rPr lang="en-US" sz="1400" dirty="0">
                <a:latin typeface="Consolas" panose="020B0609020204030204" pitchFamily="49" charset="0"/>
              </a:rPr>
              <a:t>() const { return age;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"Name: '" &lt;&lt; name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", Age: " &lt;&lt; age;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9DA87-EFC6-2F5A-A3FD-58A66DC6D24F}"/>
              </a:ext>
            </a:extLst>
          </p:cNvPr>
          <p:cNvSpPr txBox="1"/>
          <p:nvPr/>
        </p:nvSpPr>
        <p:spPr>
          <a:xfrm>
            <a:off x="8178591" y="1529888"/>
            <a:ext cx="3952951" cy="46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Reading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loc;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temp;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Reading(const string&amp; l, double t)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loc{l}, temp{t}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get_loc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loc;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get_temp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temp;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temp &lt;&lt; " degrees at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loc;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E17F2-6EA8-93D0-248E-E01FB60A21AD}"/>
              </a:ext>
            </a:extLst>
          </p:cNvPr>
          <p:cNvSpPr txBox="1"/>
          <p:nvPr/>
        </p:nvSpPr>
        <p:spPr>
          <a:xfrm>
            <a:off x="7776179" y="136525"/>
            <a:ext cx="41488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These three classes are </a:t>
            </a:r>
            <a:r>
              <a:rPr lang="en-CA" sz="1600" b="1" dirty="0"/>
              <a:t>not</a:t>
            </a:r>
            <a:r>
              <a:rPr lang="en-CA" sz="1600" dirty="0"/>
              <a:t> closely related, so there is </a:t>
            </a:r>
            <a:r>
              <a:rPr lang="en-CA" sz="1600" b="1" dirty="0"/>
              <a:t>no</a:t>
            </a:r>
            <a:r>
              <a:rPr lang="en-CA" sz="1600" dirty="0"/>
              <a:t> obvious class hierarchy for them.</a:t>
            </a:r>
            <a:br>
              <a:rPr lang="en-CA" sz="1600" dirty="0"/>
            </a:br>
            <a:r>
              <a:rPr lang="en-CA" sz="1600" dirty="0"/>
              <a:t>But they do have similarities: they all have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,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is identical in all of them.</a:t>
            </a:r>
          </a:p>
        </p:txBody>
      </p:sp>
    </p:spTree>
    <p:extLst>
      <p:ext uri="{BB962C8B-B14F-4D97-AF65-F5344CB8AC3E}">
        <p14:creationId xmlns:p14="http://schemas.microsoft.com/office/powerpoint/2010/main" val="267611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C876C-3CE9-1C71-0D83-1CB4C4A3F900}"/>
              </a:ext>
            </a:extLst>
          </p:cNvPr>
          <p:cNvSpPr txBox="1"/>
          <p:nvPr/>
        </p:nvSpPr>
        <p:spPr>
          <a:xfrm>
            <a:off x="60458" y="1551563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95922-396F-50D6-4834-F9545C41CAB1}"/>
              </a:ext>
            </a:extLst>
          </p:cNvPr>
          <p:cNvSpPr txBox="1"/>
          <p:nvPr/>
        </p:nvSpPr>
        <p:spPr>
          <a:xfrm>
            <a:off x="4047108" y="1536947"/>
            <a:ext cx="3952951" cy="440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name;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age;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Person(const string&amp; n, int a)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name{n}, age{a}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get_name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name;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int </a:t>
            </a:r>
            <a:r>
              <a:rPr lang="en-US" sz="1400" dirty="0" err="1">
                <a:latin typeface="Consolas" panose="020B0609020204030204" pitchFamily="49" charset="0"/>
              </a:rPr>
              <a:t>get_age</a:t>
            </a:r>
            <a:r>
              <a:rPr lang="en-US" sz="1400" dirty="0">
                <a:latin typeface="Consolas" panose="020B0609020204030204" pitchFamily="49" charset="0"/>
              </a:rPr>
              <a:t>() const { return age;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"Name: '" &lt;&lt; name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", Age: " &lt;&lt; age;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9DA87-EFC6-2F5A-A3FD-58A66DC6D24F}"/>
              </a:ext>
            </a:extLst>
          </p:cNvPr>
          <p:cNvSpPr txBox="1"/>
          <p:nvPr/>
        </p:nvSpPr>
        <p:spPr>
          <a:xfrm>
            <a:off x="8178591" y="1529888"/>
            <a:ext cx="3952951" cy="46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Reading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loc;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temp;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Reading(const string&amp; l, double t)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loc{l}, temp{t} {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latin typeface="Consolas" panose="020B0609020204030204" pitchFamily="49" charset="0"/>
              </a:rPr>
              <a:t>get_loc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loc;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get_temp</a:t>
            </a:r>
            <a:r>
              <a:rPr lang="en-US" sz="1400" dirty="0">
                <a:latin typeface="Consolas" panose="020B0609020204030204" pitchFamily="49" charset="0"/>
              </a:rPr>
              <a:t>() const {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return temp;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temp &lt;&lt; " degrees at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loc;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7776179" y="136525"/>
            <a:ext cx="41488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These three classes are </a:t>
            </a:r>
            <a:r>
              <a:rPr lang="en-CA" sz="1600" b="1" dirty="0"/>
              <a:t>not</a:t>
            </a:r>
            <a:r>
              <a:rPr lang="en-CA" sz="1600" dirty="0"/>
              <a:t> closely related, so there is </a:t>
            </a:r>
            <a:r>
              <a:rPr lang="en-CA" sz="1600" b="1" dirty="0"/>
              <a:t>no</a:t>
            </a:r>
            <a:r>
              <a:rPr lang="en-CA" sz="1600" dirty="0"/>
              <a:t> obvious class hierarchy for them.</a:t>
            </a:r>
            <a:br>
              <a:rPr lang="en-CA" sz="1600" dirty="0"/>
            </a:br>
            <a:r>
              <a:rPr lang="en-CA" sz="1600" dirty="0"/>
              <a:t>But they do have similarities: they all have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,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 is identical in all of them.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719221-4BA5-4EB5-9DE7-6AB5778D2DE8}"/>
              </a:ext>
            </a:extLst>
          </p:cNvPr>
          <p:cNvSpPr/>
          <p:nvPr/>
        </p:nvSpPr>
        <p:spPr>
          <a:xfrm>
            <a:off x="302281" y="3226849"/>
            <a:ext cx="2848998" cy="186658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535065-E8B2-6CCF-8D48-3A52FFF91C3C}"/>
              </a:ext>
            </a:extLst>
          </p:cNvPr>
          <p:cNvSpPr/>
          <p:nvPr/>
        </p:nvSpPr>
        <p:spPr>
          <a:xfrm>
            <a:off x="4284833" y="3898668"/>
            <a:ext cx="2969911" cy="179177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98B884-9F7F-8117-4B4E-9190252CAFE1}"/>
              </a:ext>
            </a:extLst>
          </p:cNvPr>
          <p:cNvSpPr/>
          <p:nvPr/>
        </p:nvSpPr>
        <p:spPr>
          <a:xfrm>
            <a:off x="8383889" y="4139327"/>
            <a:ext cx="3505830" cy="179177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49583-CD06-05A5-239E-4953FB7C0BB9}"/>
              </a:ext>
            </a:extLst>
          </p:cNvPr>
          <p:cNvSpPr txBox="1"/>
          <p:nvPr/>
        </p:nvSpPr>
        <p:spPr>
          <a:xfrm>
            <a:off x="642348" y="5515599"/>
            <a:ext cx="26978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Idea</a:t>
            </a:r>
            <a:r>
              <a:rPr lang="en-CA" sz="1600" dirty="0"/>
              <a:t>: put the common methods in a base class that all the class inherit from.</a:t>
            </a:r>
          </a:p>
        </p:txBody>
      </p:sp>
    </p:spTree>
    <p:extLst>
      <p:ext uri="{BB962C8B-B14F-4D97-AF65-F5344CB8AC3E}">
        <p14:creationId xmlns:p14="http://schemas.microsoft.com/office/powerpoint/2010/main" val="151287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4367961" y="2128666"/>
            <a:ext cx="28414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create a new class called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where we will define the common methods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923330"/>
              <a:chOff x="4012780" y="2327564"/>
              <a:chExt cx="1030923" cy="92333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</a:p>
              <a:p>
                <a:r>
                  <a:rPr lang="en-CA" dirty="0"/>
                  <a:t>print()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3300482" y="3250894"/>
              <a:ext cx="712298" cy="86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3250894"/>
              <a:ext cx="35930" cy="86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3250894"/>
              <a:ext cx="774033" cy="861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102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5483" cy="4351338"/>
          </a:xfrm>
        </p:spPr>
        <p:txBody>
          <a:bodyPr/>
          <a:lstStyle/>
          <a:p>
            <a:r>
              <a:rPr lang="en-CA" dirty="0"/>
              <a:t>We can think of inheritance as a neat trick for creating new classes</a:t>
            </a:r>
          </a:p>
          <a:p>
            <a:r>
              <a:rPr lang="en-CA" dirty="0"/>
              <a:t>For example, suppose like the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class, but you want it to have a method called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that will put its elements into ascending sorted order</a:t>
            </a:r>
          </a:p>
          <a:p>
            <a:pPr lvl="1"/>
            <a:r>
              <a:rPr lang="en-CA" dirty="0"/>
              <a:t>You can already do that with the statement </a:t>
            </a:r>
            <a:r>
              <a:rPr lang="en-CA" dirty="0">
                <a:latin typeface="Consolas" panose="020B0609020204030204" pitchFamily="49" charset="0"/>
              </a:rPr>
              <a:t>std::sort(</a:t>
            </a:r>
            <a:r>
              <a:rPr lang="en-CA" dirty="0" err="1">
                <a:latin typeface="Consolas" panose="020B0609020204030204" pitchFamily="49" charset="0"/>
              </a:rPr>
              <a:t>v.begin</a:t>
            </a:r>
            <a:r>
              <a:rPr lang="en-CA" dirty="0">
                <a:latin typeface="Consolas" panose="020B0609020204030204" pitchFamily="49" charset="0"/>
              </a:rPr>
              <a:t>(), </a:t>
            </a:r>
            <a:r>
              <a:rPr lang="en-CA" dirty="0" err="1">
                <a:latin typeface="Consolas" panose="020B0609020204030204" pitchFamily="49" charset="0"/>
              </a:rPr>
              <a:t>v.end</a:t>
            </a:r>
            <a:r>
              <a:rPr lang="en-CA" dirty="0"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en-CA" dirty="0"/>
              <a:t>But suppose you don’t like typing that and prefer to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r>
              <a:rPr lang="en-CA" dirty="0"/>
              <a:t>With inheritance, we can easily create such a class</a:t>
            </a:r>
          </a:p>
          <a:p>
            <a:pPr lvl="1"/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lvl="1"/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lvl="1"/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134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B578-87D8-D9FF-E668-B92494EDCA4B}"/>
              </a:ext>
            </a:extLst>
          </p:cNvPr>
          <p:cNvSpPr txBox="1"/>
          <p:nvPr/>
        </p:nvSpPr>
        <p:spPr>
          <a:xfrm>
            <a:off x="4144962" y="1377029"/>
            <a:ext cx="245603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create a new class called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where we will define the common method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</p:spTree>
    <p:extLst>
      <p:ext uri="{BB962C8B-B14F-4D97-AF65-F5344CB8AC3E}">
        <p14:creationId xmlns:p14="http://schemas.microsoft.com/office/powerpoint/2010/main" val="777491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see what the problem is?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51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454031"/>
            <a:ext cx="386163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see what the problem is?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1955D-1918-3BF1-5A8A-8E5BF7F30668}"/>
              </a:ext>
            </a:extLst>
          </p:cNvPr>
          <p:cNvSpPr/>
          <p:nvPr/>
        </p:nvSpPr>
        <p:spPr>
          <a:xfrm>
            <a:off x="7897091" y="1110883"/>
            <a:ext cx="1042869" cy="26449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5062598" y="1526067"/>
            <a:ext cx="20668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Here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undefined and causes a compiler error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BB6F82-4EAE-D1E3-8424-13BF0DE2E89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1254615"/>
            <a:ext cx="767689" cy="68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7175951-EF64-D78B-5F1E-32FC7E46EB28}"/>
              </a:ext>
            </a:extLst>
          </p:cNvPr>
          <p:cNvSpPr/>
          <p:nvPr/>
        </p:nvSpPr>
        <p:spPr>
          <a:xfrm rot="10800000">
            <a:off x="5833507" y="2418248"/>
            <a:ext cx="445864" cy="770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68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// ???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9F4C3-8141-FDC4-5512-226F8494D6CA}"/>
              </a:ext>
            </a:extLst>
          </p:cNvPr>
          <p:cNvSpPr txBox="1"/>
          <p:nvPr/>
        </p:nvSpPr>
        <p:spPr>
          <a:xfrm>
            <a:off x="4914628" y="5147431"/>
            <a:ext cx="236274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 need to write </a:t>
            </a:r>
            <a:r>
              <a:rPr lang="en-CA" sz="1600" dirty="0" err="1">
                <a:latin typeface="Consolas" panose="020B0609020204030204" pitchFamily="49" charset="0"/>
              </a:rPr>
              <a:t>println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  <a:r>
              <a:rPr lang="en-CA" sz="1600" dirty="0"/>
              <a:t>: it’s inherited from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CC6F4-11DF-92C9-8571-3F9FE4298D1D}"/>
              </a:ext>
            </a:extLst>
          </p:cNvPr>
          <p:cNvSpPr txBox="1"/>
          <p:nvPr/>
        </p:nvSpPr>
        <p:spPr>
          <a:xfrm>
            <a:off x="5113765" y="3254466"/>
            <a:ext cx="188534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Problem</a:t>
            </a:r>
            <a:br>
              <a:rPr lang="en-CA" sz="1600" dirty="0"/>
            </a:br>
            <a:r>
              <a:rPr lang="en-CA" sz="1600" dirty="0"/>
              <a:t>This doesn’t work! Can you see what the problem is?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5062598" y="1526067"/>
            <a:ext cx="206680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 let’s add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. </a:t>
            </a:r>
            <a:r>
              <a:rPr lang="en-CA" sz="1600" b="1" dirty="0">
                <a:solidFill>
                  <a:srgbClr val="FF0000"/>
                </a:solidFill>
              </a:rPr>
              <a:t>Problem</a:t>
            </a:r>
            <a:r>
              <a:rPr lang="en-CA" sz="1600" dirty="0"/>
              <a:t>: what is the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?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7175951-EF64-D78B-5F1E-32FC7E46EB28}"/>
              </a:ext>
            </a:extLst>
          </p:cNvPr>
          <p:cNvSpPr/>
          <p:nvPr/>
        </p:nvSpPr>
        <p:spPr>
          <a:xfrm rot="10800000">
            <a:off x="5833507" y="2667629"/>
            <a:ext cx="445864" cy="5209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2138638" cy="68768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stCxn id="10" idx="3"/>
          </p:cNvCxnSpPr>
          <p:nvPr/>
        </p:nvCxnSpPr>
        <p:spPr>
          <a:xfrm flipV="1">
            <a:off x="7129402" y="1209124"/>
            <a:ext cx="586320" cy="8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DABFF3-4C46-AC68-EE3B-B8DC8EB928A2}"/>
              </a:ext>
            </a:extLst>
          </p:cNvPr>
          <p:cNvSpPr txBox="1"/>
          <p:nvPr/>
        </p:nvSpPr>
        <p:spPr>
          <a:xfrm>
            <a:off x="2699854" y="1656517"/>
            <a:ext cx="221477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All classes have a unique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3315575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" y="304464"/>
            <a:ext cx="4670871" cy="1325563"/>
          </a:xfrm>
        </p:spPr>
        <p:txBody>
          <a:bodyPr/>
          <a:lstStyle/>
          <a:p>
            <a:r>
              <a:rPr lang="en-CA" dirty="0"/>
              <a:t>Example: Printable </a:t>
            </a:r>
            <a:br>
              <a:rPr lang="en-CA" dirty="0"/>
            </a:br>
            <a:r>
              <a:rPr lang="en-CA" dirty="0"/>
              <a:t>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84311" y="1526067"/>
            <a:ext cx="324509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Solution</a:t>
            </a:r>
            <a:br>
              <a:rPr lang="en-CA" sz="1600" dirty="0"/>
            </a:br>
            <a:r>
              <a:rPr lang="en-CA" sz="1600" dirty="0"/>
              <a:t>We’ll declare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to be an </a:t>
            </a:r>
            <a:r>
              <a:rPr lang="en-CA" sz="1600" b="1" dirty="0"/>
              <a:t>virtual</a:t>
            </a:r>
            <a:r>
              <a:rPr lang="en-CA" sz="1600" dirty="0"/>
              <a:t> and </a:t>
            </a:r>
            <a:r>
              <a:rPr lang="en-CA" sz="1600" b="1" dirty="0"/>
              <a:t>abstract method</a:t>
            </a:r>
            <a:r>
              <a:rPr lang="en-CA" sz="1600" dirty="0"/>
              <a:t>, i.e. a method with no implementation that can be implemented by inheriting classes.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801045"/>
            <a:ext cx="3310607" cy="150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AAE36-C572-4478-F81D-D3328AF7A3D1}"/>
              </a:ext>
            </a:extLst>
          </p:cNvPr>
          <p:cNvSpPr txBox="1"/>
          <p:nvPr/>
        </p:nvSpPr>
        <p:spPr>
          <a:xfrm>
            <a:off x="4015803" y="4920930"/>
            <a:ext cx="298059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both </a:t>
            </a:r>
            <a:r>
              <a:rPr lang="en-CA" sz="1600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abstract</a:t>
            </a:r>
            <a:r>
              <a:rPr lang="en-CA" sz="1600" dirty="0"/>
              <a:t> in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, and inheriting classes must provide their own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5B6AE-F2F3-77C7-CAAF-209FF35A108C}"/>
              </a:ext>
            </a:extLst>
          </p:cNvPr>
          <p:cNvSpPr txBox="1"/>
          <p:nvPr/>
        </p:nvSpPr>
        <p:spPr>
          <a:xfrm>
            <a:off x="3962595" y="3346609"/>
            <a:ext cx="308701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class with one or more abstract methods is called an </a:t>
            </a:r>
            <a:r>
              <a:rPr lang="en-CA" sz="1600" b="1" dirty="0"/>
              <a:t>abstract class</a:t>
            </a:r>
            <a:r>
              <a:rPr lang="en-CA" sz="1600" dirty="0"/>
              <a:t>. So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is an abstract class.</a:t>
            </a:r>
            <a:br>
              <a:rPr lang="en-CA" sz="1600" dirty="0"/>
            </a:br>
            <a:r>
              <a:rPr lang="en-CA" sz="1600" dirty="0"/>
              <a:t>Abstract classes are often the base class for a class hierarchy.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EA352D-4A25-6E1B-A26F-77E1589B914D}"/>
              </a:ext>
            </a:extLst>
          </p:cNvPr>
          <p:cNvSpPr txBox="1"/>
          <p:nvPr/>
        </p:nvSpPr>
        <p:spPr>
          <a:xfrm>
            <a:off x="4329583" y="103474"/>
            <a:ext cx="298059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means that inheriting classes can, if they like, provide their own implementation of this methods.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F645AB-E49A-15E2-8A95-150EE60472B0}"/>
              </a:ext>
            </a:extLst>
          </p:cNvPr>
          <p:cNvCxnSpPr>
            <a:stCxn id="28" idx="3"/>
          </p:cNvCxnSpPr>
          <p:nvPr/>
        </p:nvCxnSpPr>
        <p:spPr>
          <a:xfrm>
            <a:off x="7310178" y="642083"/>
            <a:ext cx="473558" cy="1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28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raises a question. When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called here, what code is actually called?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It is not known until </a:t>
            </a:r>
            <a:r>
              <a:rPr lang="en-CA" sz="1600" i="1" dirty="0"/>
              <a:t>run-time </a:t>
            </a:r>
            <a:r>
              <a:rPr lang="en-CA" sz="1600" dirty="0"/>
              <a:t>what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code is actually called, e.g. the code for </a:t>
            </a:r>
            <a:r>
              <a:rPr lang="en-CA" sz="1600" dirty="0">
                <a:latin typeface="Consolas" panose="020B0609020204030204" pitchFamily="49" charset="0"/>
              </a:rPr>
              <a:t>Point</a:t>
            </a:r>
            <a:r>
              <a:rPr lang="en-CA" sz="1600" dirty="0"/>
              <a:t>, </a:t>
            </a:r>
            <a:r>
              <a:rPr lang="en-CA" sz="1600" dirty="0">
                <a:latin typeface="Consolas" panose="020B0609020204030204" pitchFamily="49" charset="0"/>
              </a:rPr>
              <a:t>Person</a:t>
            </a:r>
            <a:r>
              <a:rPr lang="en-CA" sz="1600" dirty="0"/>
              <a:t>, or </a:t>
            </a:r>
            <a:r>
              <a:rPr lang="en-CA" sz="1600" dirty="0">
                <a:latin typeface="Consolas" panose="020B0609020204030204" pitchFamily="49" charset="0"/>
              </a:rPr>
              <a:t>Reading</a:t>
            </a:r>
            <a:r>
              <a:rPr lang="en-CA" sz="1600" dirty="0"/>
              <a:t>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But at </a:t>
            </a:r>
            <a:r>
              <a:rPr lang="en-CA" sz="1600" i="1" dirty="0"/>
              <a:t>compile-time</a:t>
            </a:r>
            <a:r>
              <a:rPr lang="en-CA" sz="1600" dirty="0"/>
              <a:t>, C++ can check that the code is used correctly.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1435835"/>
            <a:ext cx="865930" cy="161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AAE36-C572-4478-F81D-D3328AF7A3D1}"/>
              </a:ext>
            </a:extLst>
          </p:cNvPr>
          <p:cNvSpPr txBox="1"/>
          <p:nvPr/>
        </p:nvSpPr>
        <p:spPr>
          <a:xfrm>
            <a:off x="4055891" y="5215473"/>
            <a:ext cx="298059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print()</a:t>
            </a:r>
            <a:r>
              <a:rPr lang="en-CA" sz="1600" dirty="0"/>
              <a:t> is both </a:t>
            </a:r>
            <a:r>
              <a:rPr lang="en-CA" sz="1600" dirty="0">
                <a:latin typeface="Consolas" panose="020B0609020204030204" pitchFamily="49" charset="0"/>
              </a:rPr>
              <a:t>virtual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abstract</a:t>
            </a:r>
            <a:r>
              <a:rPr lang="en-CA" sz="1600" dirty="0"/>
              <a:t> in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, and inheriting classes must provide their own implementation of </a:t>
            </a:r>
            <a:r>
              <a:rPr lang="en-CA" sz="1600" dirty="0">
                <a:latin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1437062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There’s a C++-specific problem with this class: to work correctly, you must also declare the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destructor to be virtual.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Otherwise, if </a:t>
            </a:r>
            <a:r>
              <a:rPr lang="en-CA" sz="1600" dirty="0">
                <a:latin typeface="Consolas" panose="020B0609020204030204" pitchFamily="49" charset="0"/>
              </a:rPr>
              <a:t>~Printable()</a:t>
            </a:r>
            <a:r>
              <a:rPr lang="en-CA" sz="1600" dirty="0"/>
              <a:t> is not virtual, inheriting classes won’t be able to create their own customized destructors.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15722" y="574334"/>
            <a:ext cx="3272192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897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9BA376-FC03-E835-6DF6-80186F8E5CB4}"/>
              </a:ext>
            </a:extLst>
          </p:cNvPr>
          <p:cNvGrpSpPr/>
          <p:nvPr/>
        </p:nvGrpSpPr>
        <p:grpSpPr>
          <a:xfrm>
            <a:off x="396066" y="2131082"/>
            <a:ext cx="3320904" cy="2154056"/>
            <a:chOff x="2965454" y="2327564"/>
            <a:chExt cx="3320904" cy="2154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49EF92-6082-1DB1-8643-6512BAC5BA13}"/>
                </a:ext>
              </a:extLst>
            </p:cNvPr>
            <p:cNvSpPr txBox="1"/>
            <p:nvPr/>
          </p:nvSpPr>
          <p:spPr>
            <a:xfrm>
              <a:off x="2965454" y="4112288"/>
              <a:ext cx="6700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Point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2BAB36-7E76-C9E8-C9A4-F3153C678925}"/>
                </a:ext>
              </a:extLst>
            </p:cNvPr>
            <p:cNvSpPr txBox="1"/>
            <p:nvPr/>
          </p:nvSpPr>
          <p:spPr>
            <a:xfrm>
              <a:off x="4080468" y="4112288"/>
              <a:ext cx="82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Person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17A5B-8372-93B3-1236-9D120B9B974E}"/>
                </a:ext>
              </a:extLst>
            </p:cNvPr>
            <p:cNvSpPr txBox="1"/>
            <p:nvPr/>
          </p:nvSpPr>
          <p:spPr>
            <a:xfrm>
              <a:off x="5349114" y="4112288"/>
              <a:ext cx="9372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Reading</a:t>
              </a:r>
              <a:endParaRPr lang="en-AU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EDEDB1-F99A-F2B3-F672-D7152F798AC3}"/>
                </a:ext>
              </a:extLst>
            </p:cNvPr>
            <p:cNvGrpSpPr/>
            <p:nvPr/>
          </p:nvGrpSpPr>
          <p:grpSpPr>
            <a:xfrm>
              <a:off x="4012780" y="2327564"/>
              <a:ext cx="1030923" cy="646331"/>
              <a:chOff x="4012780" y="2327564"/>
              <a:chExt cx="103092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B35AE4-EAD8-0E58-C686-206EDD81F9D8}"/>
                  </a:ext>
                </a:extLst>
              </p:cNvPr>
              <p:cNvSpPr txBox="1"/>
              <p:nvPr/>
            </p:nvSpPr>
            <p:spPr>
              <a:xfrm>
                <a:off x="4012780" y="2327564"/>
                <a:ext cx="103092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Printable</a:t>
                </a:r>
                <a:br>
                  <a:rPr lang="en-CA" dirty="0"/>
                </a:br>
                <a:r>
                  <a:rPr lang="en-CA" dirty="0" err="1"/>
                  <a:t>println</a:t>
                </a:r>
                <a:r>
                  <a:rPr lang="en-CA" dirty="0"/>
                  <a:t>()</a:t>
                </a:r>
                <a:endParaRPr lang="en-AU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B45EF4-C983-A45A-3117-C38CD5015F72}"/>
                  </a:ext>
                </a:extLst>
              </p:cNvPr>
              <p:cNvCxnSpPr/>
              <p:nvPr/>
            </p:nvCxnSpPr>
            <p:spPr>
              <a:xfrm>
                <a:off x="4012780" y="2614731"/>
                <a:ext cx="1030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79DAC5-2CF1-284C-05C6-42EA4EA06A1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300482" y="2973895"/>
              <a:ext cx="712298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55A0-B036-E297-A237-85031453C7EB}"/>
                </a:ext>
              </a:extLst>
            </p:cNvPr>
            <p:cNvCxnSpPr>
              <a:cxnSpLocks/>
              <a:stCxn id="14" idx="0"/>
              <a:endCxn id="3" idx="2"/>
            </p:cNvCxnSpPr>
            <p:nvPr/>
          </p:nvCxnSpPr>
          <p:spPr>
            <a:xfrm flipV="1">
              <a:off x="4492312" y="2973895"/>
              <a:ext cx="35930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2132BE-8E4E-21A2-418A-BE322ED3BDD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43703" y="2973895"/>
              <a:ext cx="774033" cy="113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4148807" y="1526067"/>
            <a:ext cx="2980595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There’s a C++-specific problem with this class: to work correctly, you must also declare the </a:t>
            </a:r>
            <a:r>
              <a:rPr lang="en-CA" sz="1600" dirty="0">
                <a:latin typeface="Consolas" panose="020B0609020204030204" pitchFamily="49" charset="0"/>
              </a:rPr>
              <a:t>Printable</a:t>
            </a:r>
            <a:r>
              <a:rPr lang="en-CA" sz="1600" dirty="0"/>
              <a:t> destructor to be virtual.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Otherwise, if </a:t>
            </a:r>
            <a:r>
              <a:rPr lang="en-CA" sz="1600" dirty="0">
                <a:latin typeface="Consolas" panose="020B0609020204030204" pitchFamily="49" charset="0"/>
              </a:rPr>
              <a:t>~Printable()</a:t>
            </a:r>
            <a:r>
              <a:rPr lang="en-CA" sz="1600" dirty="0"/>
              <a:t> is not virtual, inheriting classes won’t be able to create their own customized destructors.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03735" y="1846079"/>
            <a:ext cx="2558705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56DFAB-4C8A-F5C8-B260-2F74699EC51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129402" y="2168242"/>
            <a:ext cx="631662" cy="6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18D33E-6062-F1B6-85C8-6C061DB1B58D}"/>
              </a:ext>
            </a:extLst>
          </p:cNvPr>
          <p:cNvSpPr txBox="1"/>
          <p:nvPr/>
        </p:nvSpPr>
        <p:spPr>
          <a:xfrm>
            <a:off x="4148806" y="4144892"/>
            <a:ext cx="298059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Rule of Thumb</a:t>
            </a:r>
          </a:p>
          <a:p>
            <a:pPr algn="ctr"/>
            <a:r>
              <a:rPr lang="en-CA" sz="1600" dirty="0"/>
              <a:t>All classes that you inherit from in C++ should have a </a:t>
            </a:r>
            <a:r>
              <a:rPr lang="en-CA" sz="1600" b="1" dirty="0"/>
              <a:t>virtual destructor</a:t>
            </a:r>
            <a:r>
              <a:rPr lang="en-CA" sz="1600" dirty="0"/>
              <a:t>. g++ has a flag to check for this (we’ve used that flag since the start of the course).</a:t>
            </a:r>
          </a:p>
        </p:txBody>
      </p:sp>
    </p:spTree>
    <p:extLst>
      <p:ext uri="{BB962C8B-B14F-4D97-AF65-F5344CB8AC3E}">
        <p14:creationId xmlns:p14="http://schemas.microsoft.com/office/powerpoint/2010/main" val="2531237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65F-09B1-399D-8591-8F90651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Printable Objects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4065-2C37-2C49-3B1B-0325F6E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AC14A-4AAA-61D4-FA73-9F3ADB483BD2}"/>
              </a:ext>
            </a:extLst>
          </p:cNvPr>
          <p:cNvSpPr txBox="1"/>
          <p:nvPr/>
        </p:nvSpPr>
        <p:spPr>
          <a:xfrm>
            <a:off x="7375027" y="110295"/>
            <a:ext cx="3861638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const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() const {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print();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"\n";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virtual ~Printable() { }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EE2E5-9F71-1D69-58B9-F0929AD66C9E}"/>
              </a:ext>
            </a:extLst>
          </p:cNvPr>
          <p:cNvSpPr txBox="1"/>
          <p:nvPr/>
        </p:nvSpPr>
        <p:spPr>
          <a:xfrm>
            <a:off x="7375027" y="2454247"/>
            <a:ext cx="3861638" cy="375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Point : public Printable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x, y;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Point(double a, double b)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: x(a), y(b) { }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get_x</a:t>
            </a:r>
            <a:r>
              <a:rPr lang="en-US" sz="1400" dirty="0">
                <a:latin typeface="Consolas" panose="020B0609020204030204" pitchFamily="49" charset="0"/>
              </a:rPr>
              <a:t>() const { return x; }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double </a:t>
            </a:r>
            <a:r>
              <a:rPr lang="en-US" sz="1400" dirty="0" err="1">
                <a:latin typeface="Consolas" panose="020B0609020204030204" pitchFamily="49" charset="0"/>
              </a:rPr>
              <a:t>get_y</a:t>
            </a:r>
            <a:r>
              <a:rPr lang="en-US" sz="1400" dirty="0">
                <a:latin typeface="Consolas" panose="020B0609020204030204" pitchFamily="49" charset="0"/>
              </a:rPr>
              <a:t>() const { return y; }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void print() const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cout &lt;&lt; '(' &lt;&lt; x &lt;&lt; ", "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&lt;&lt; y &lt;&lt; ')';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void </a:t>
            </a:r>
            <a:r>
              <a:rPr lang="en-US" sz="1400" strike="sngStrike" dirty="0" err="1">
                <a:latin typeface="Consolas" panose="020B0609020204030204" pitchFamily="49" charset="0"/>
              </a:rPr>
              <a:t>println</a:t>
            </a:r>
            <a:r>
              <a:rPr lang="en-US" sz="1400" strike="sngStrike" dirty="0">
                <a:latin typeface="Consolas" panose="020B0609020204030204" pitchFamily="49" charset="0"/>
              </a:rPr>
              <a:t>() const {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print();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   cout &lt;&lt; "\n";    </a:t>
            </a:r>
            <a:br>
              <a:rPr lang="en-US" sz="1400" strike="sngStrike" dirty="0">
                <a:latin typeface="Consolas" panose="020B0609020204030204" pitchFamily="49" charset="0"/>
              </a:rPr>
            </a:br>
            <a:r>
              <a:rPr lang="en-US" sz="1400" strike="sngStrike" dirty="0">
                <a:latin typeface="Consolas" panose="020B0609020204030204" pitchFamily="49" charset="0"/>
              </a:rPr>
              <a:t> 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BFDD8-6834-3156-C6C3-6DE53DEDFAD7}"/>
              </a:ext>
            </a:extLst>
          </p:cNvPr>
          <p:cNvSpPr txBox="1"/>
          <p:nvPr/>
        </p:nvSpPr>
        <p:spPr>
          <a:xfrm>
            <a:off x="3869197" y="1875854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diagram for the final classes.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F75899-0D98-E778-3773-F4FD63960A5A}"/>
              </a:ext>
            </a:extLst>
          </p:cNvPr>
          <p:cNvSpPr/>
          <p:nvPr/>
        </p:nvSpPr>
        <p:spPr>
          <a:xfrm>
            <a:off x="7703735" y="1846079"/>
            <a:ext cx="2558705" cy="3221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DA978B-AB2F-7DF2-7260-DE676204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61" y="1739390"/>
            <a:ext cx="49625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61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8540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6000" y="574703"/>
            <a:ext cx="5433502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6000" y="4040626"/>
            <a:ext cx="5433502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 (int n : v)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cout &lt;&lt; n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863A9-2379-50C1-E337-164CA22B2201}"/>
              </a:ext>
            </a:extLst>
          </p:cNvPr>
          <p:cNvSpPr txBox="1"/>
          <p:nvPr/>
        </p:nvSpPr>
        <p:spPr>
          <a:xfrm>
            <a:off x="8463867" y="1430612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makes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inherit all the members of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  <a:r>
              <a:rPr lang="en-CA" sz="1600" dirty="0"/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881977" y="574703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AB0C4C-FC89-E505-EEED-0DCDFFCCFBD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9190676" y="967362"/>
            <a:ext cx="394151" cy="4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9038201" y="4336315"/>
            <a:ext cx="224191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 now works like a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</a:p>
        </p:txBody>
      </p:sp>
    </p:spTree>
    <p:extLst>
      <p:ext uri="{BB962C8B-B14F-4D97-AF65-F5344CB8AC3E}">
        <p14:creationId xmlns:p14="http://schemas.microsoft.com/office/powerpoint/2010/main" val="333022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897091" y="1396214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935883" y="2447900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408128" y="1765546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29068-67BC-C6E1-CEC2-61152B8F062A}"/>
              </a:ext>
            </a:extLst>
          </p:cNvPr>
          <p:cNvSpPr txBox="1"/>
          <p:nvPr/>
        </p:nvSpPr>
        <p:spPr>
          <a:xfrm>
            <a:off x="8680503" y="3263351"/>
            <a:ext cx="167034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What could go wrong?</a:t>
            </a:r>
            <a:endParaRPr lang="en-CA" sz="1600" b="1" dirty="0">
              <a:latin typeface="Consolas" panose="020B06090202040302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32B553-17A3-A883-D37E-2F3873027783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8570479-69B8-8DD8-D1AB-0F425875F945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56D76FB-43E2-5A60-E839-8DA4AF6E7DAA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09B11DD4-A20E-DF59-DFF5-C083857FF956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DB5978BF-63A1-109F-5D3D-0654A630709E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DC06E9CF-39DB-BA0C-E3DB-B580D010D9C1}"/>
                      </a:ext>
                    </a:extLst>
                  </p:cNvPr>
                  <p:cNvCxnSpPr>
                    <a:cxnSpLocks/>
                    <a:endCxn id="13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877922C9-F5C9-0F99-D3B6-1B35A362C4D4}"/>
                      </a:ext>
                    </a:extLst>
                  </p:cNvPr>
                  <p:cNvCxnSpPr>
                    <a:cxnSpLocks/>
                    <a:stCxn id="13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851FACE-FACD-61C8-CBB7-2F5D0F390604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82C8C67-259A-63CF-041A-ECC7D2E6474F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9A492C9-ED34-C8C5-4357-33AFB2D1A495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9A492C9-ED34-C8C5-4357-33AFB2D1A4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A2C95EF-BC44-BFFA-FE1D-84B38CEC688F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4B6770-1C97-4AF2-A916-6CBC5863E7A7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D5362AA-C211-685D-5847-22E916296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20760F0-AF80-AD57-B0C0-07B8FEA101C9}"/>
                    </a:ext>
                  </a:extLst>
                </p:cNvPr>
                <p:cNvCxnSpPr>
                  <a:cxnSpLocks/>
                  <a:endCxn id="24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1138610-AB4D-501A-F1FD-7FA62A642EBF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CF89C4-6080-FCE7-6E12-4DE088D5C026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CF89C4-6080-FCE7-6E12-4DE088D5C0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773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323002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592457" y="1396214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Ellipse</a:t>
            </a:r>
            <a:br>
              <a:rPr lang="en-CA" dirty="0"/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592456" y="3275111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Circle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761206" y="2319544"/>
            <a:ext cx="1" cy="95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7875C-5FF7-BD33-6DC2-8EE546CCEADD}"/>
              </a:ext>
            </a:extLst>
          </p:cNvPr>
          <p:cNvSpPr txBox="1"/>
          <p:nvPr/>
        </p:nvSpPr>
        <p:spPr>
          <a:xfrm>
            <a:off x="10275610" y="1345977"/>
            <a:ext cx="167034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suppose you can change the width and height of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A6054-E8EF-D120-8FC7-C52925E08295}"/>
              </a:ext>
            </a:extLst>
          </p:cNvPr>
          <p:cNvSpPr txBox="1"/>
          <p:nvPr/>
        </p:nvSpPr>
        <p:spPr>
          <a:xfrm>
            <a:off x="10275610" y="3075057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, you </a:t>
            </a:r>
            <a:r>
              <a:rPr lang="en-CA" sz="1600" dirty="0" err="1">
                <a:latin typeface="Consolas" panose="020B0609020204030204" pitchFamily="49" charset="0"/>
              </a:rPr>
              <a:t>set_width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set_height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01C6B-0995-6507-905C-D939BA9AAAEA}"/>
              </a:ext>
            </a:extLst>
          </p:cNvPr>
          <p:cNvSpPr txBox="1"/>
          <p:nvPr/>
        </p:nvSpPr>
        <p:spPr>
          <a:xfrm>
            <a:off x="5470120" y="4879022"/>
            <a:ext cx="658216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Circle c(10);      // a circle of radius 10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c.set_width</a:t>
            </a:r>
            <a:r>
              <a:rPr lang="en-US" dirty="0">
                <a:latin typeface="Consolas" panose="020B0609020204030204" pitchFamily="49" charset="0"/>
              </a:rPr>
              <a:t>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c.set_height</a:t>
            </a:r>
            <a:r>
              <a:rPr lang="en-US" dirty="0">
                <a:latin typeface="Consolas" panose="020B0609020204030204" pitchFamily="49" charset="0"/>
              </a:rPr>
              <a:t>(15);  // ???: a circle's width and        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// height can't be different!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F3AC9-6A47-C9C6-DBC9-B44286B560D7}"/>
              </a:ext>
            </a:extLst>
          </p:cNvPr>
          <p:cNvSpPr txBox="1"/>
          <p:nvPr/>
        </p:nvSpPr>
        <p:spPr>
          <a:xfrm>
            <a:off x="4725269" y="3631537"/>
            <a:ext cx="26030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lets us set the width and height of a circle to be </a:t>
            </a:r>
            <a:r>
              <a:rPr lang="en-CA" sz="1600" b="1" dirty="0"/>
              <a:t>different values</a:t>
            </a:r>
            <a:r>
              <a:rPr lang="en-CA" sz="1600" dirty="0"/>
              <a:t>, which makes no sense for a circle.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D3492-63F9-20BF-5F21-21B270E4202E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3107D-2846-5545-2A5D-79B0D8EFDCBC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651F48E-307B-6983-6460-F383AC2C7A2F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C80B7FB-FBD3-5797-918D-C7E1F4170E69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1C67E2F1-9C53-EF94-5310-D12A13EF212A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4E1D02D7-E836-5BF0-1DDA-1A0E8010D0FC}"/>
                      </a:ext>
                    </a:extLst>
                  </p:cNvPr>
                  <p:cNvCxnSpPr>
                    <a:cxnSpLocks/>
                    <a:endCxn id="30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8573F29-4A4F-C7C0-1E7D-A22AE646D409}"/>
                      </a:ext>
                    </a:extLst>
                  </p:cNvPr>
                  <p:cNvCxnSpPr>
                    <a:cxnSpLocks/>
                    <a:stCxn id="30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4D2B9FA-2648-7BC1-8DFD-9E9AC63B5836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3447146-07C9-F7CF-E884-90B8AC26BD72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1E65025-D7C1-0322-3A91-D0E984734143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1E65025-D7C1-0322-3A91-D0E9847341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98A3E4-D9A7-B33F-4315-71567E850E39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8D84D64-35D7-807F-D57D-F4089EA69204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968C590-BE53-8E4D-AD94-55BE3C1802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05B9314-3CE6-87A9-AEEB-FFC4D703219E}"/>
                    </a:ext>
                  </a:extLst>
                </p:cNvPr>
                <p:cNvCxnSpPr>
                  <a:cxnSpLocks/>
                  <a:endCxn id="22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738306-5554-0AC3-5D6D-FA27185220C9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288D09-E20D-2C5B-39B5-17BE36BDB3F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288D09-E20D-2C5B-39B5-17BE36BDB3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7675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323002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B56C-0360-E05B-9C13-C2DB1DC7797E}"/>
              </a:ext>
            </a:extLst>
          </p:cNvPr>
          <p:cNvSpPr txBox="1"/>
          <p:nvPr/>
        </p:nvSpPr>
        <p:spPr>
          <a:xfrm>
            <a:off x="7592457" y="1396214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Ellipse</a:t>
            </a:r>
            <a:br>
              <a:rPr lang="en-CA" dirty="0"/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85AC8-DD2C-DE29-4E08-7F13D4B84F7C}"/>
              </a:ext>
            </a:extLst>
          </p:cNvPr>
          <p:cNvSpPr txBox="1"/>
          <p:nvPr/>
        </p:nvSpPr>
        <p:spPr>
          <a:xfrm>
            <a:off x="7592456" y="3275111"/>
            <a:ext cx="23374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latin typeface="Consolas" panose="020B0609020204030204" pitchFamily="49" charset="0"/>
              </a:rPr>
              <a:t>Circle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set_width</a:t>
            </a:r>
            <a:r>
              <a:rPr lang="en-CA" dirty="0">
                <a:latin typeface="Consolas" panose="020B0609020204030204" pitchFamily="49" charset="0"/>
              </a:rPr>
              <a:t>(int w)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set_height</a:t>
            </a:r>
            <a:r>
              <a:rPr lang="en-CA" dirty="0">
                <a:latin typeface="Consolas" panose="020B0609020204030204" pitchFamily="49" charset="0"/>
              </a:rPr>
              <a:t>(int h)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A27C40-82B0-609D-DDA4-29C6A7BDEB1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761206" y="2319544"/>
            <a:ext cx="1" cy="95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F92AE-2EB7-AFAB-3C69-6C346C60BB46}"/>
              </a:ext>
            </a:extLst>
          </p:cNvPr>
          <p:cNvSpPr txBox="1"/>
          <p:nvPr/>
        </p:nvSpPr>
        <p:spPr>
          <a:xfrm>
            <a:off x="5180218" y="2598003"/>
            <a:ext cx="16703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every circle is also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7875C-5FF7-BD33-6DC2-8EE546CCEADD}"/>
              </a:ext>
            </a:extLst>
          </p:cNvPr>
          <p:cNvSpPr txBox="1"/>
          <p:nvPr/>
        </p:nvSpPr>
        <p:spPr>
          <a:xfrm>
            <a:off x="10275610" y="1345977"/>
            <a:ext cx="167034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suppose you can change the width and height of an Ellipse.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A6054-E8EF-D120-8FC7-C52925E08295}"/>
              </a:ext>
            </a:extLst>
          </p:cNvPr>
          <p:cNvSpPr txBox="1"/>
          <p:nvPr/>
        </p:nvSpPr>
        <p:spPr>
          <a:xfrm>
            <a:off x="10275610" y="3075057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, you </a:t>
            </a:r>
            <a:r>
              <a:rPr lang="en-CA" sz="1600" dirty="0" err="1">
                <a:latin typeface="Consolas" panose="020B0609020204030204" pitchFamily="49" charset="0"/>
              </a:rPr>
              <a:t>set_width</a:t>
            </a:r>
            <a:r>
              <a:rPr lang="en-CA" sz="1600" dirty="0"/>
              <a:t> and </a:t>
            </a:r>
            <a:r>
              <a:rPr lang="en-CA" sz="1600" dirty="0" err="1">
                <a:latin typeface="Consolas" panose="020B0609020204030204" pitchFamily="49" charset="0"/>
              </a:rPr>
              <a:t>set_height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01C6B-0995-6507-905C-D939BA9AAAEA}"/>
              </a:ext>
            </a:extLst>
          </p:cNvPr>
          <p:cNvSpPr txBox="1"/>
          <p:nvPr/>
        </p:nvSpPr>
        <p:spPr>
          <a:xfrm>
            <a:off x="5470120" y="4879022"/>
            <a:ext cx="658216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Circle c(10);      // a circle of radius 10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c.set_width</a:t>
            </a:r>
            <a:r>
              <a:rPr lang="en-US" dirty="0">
                <a:latin typeface="Consolas" panose="020B0609020204030204" pitchFamily="49" charset="0"/>
              </a:rPr>
              <a:t>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c.set_height</a:t>
            </a:r>
            <a:r>
              <a:rPr lang="en-US" dirty="0">
                <a:latin typeface="Consolas" panose="020B0609020204030204" pitchFamily="49" charset="0"/>
              </a:rPr>
              <a:t>(15);  // ???: a circle's width and        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// height can't be different!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FF3D70-9319-7323-30D6-DE5777C65053}"/>
              </a:ext>
            </a:extLst>
          </p:cNvPr>
          <p:cNvCxnSpPr/>
          <p:nvPr/>
        </p:nvCxnSpPr>
        <p:spPr>
          <a:xfrm>
            <a:off x="7262301" y="1209124"/>
            <a:ext cx="3013309" cy="29893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06A58-940F-500B-ECD2-EB79756A931E}"/>
              </a:ext>
            </a:extLst>
          </p:cNvPr>
          <p:cNvCxnSpPr>
            <a:cxnSpLocks/>
          </p:cNvCxnSpPr>
          <p:nvPr/>
        </p:nvCxnSpPr>
        <p:spPr>
          <a:xfrm flipH="1">
            <a:off x="7322757" y="1209124"/>
            <a:ext cx="2607198" cy="32256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1AC313-09C5-5EF9-47B0-31B94A955997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E3E827-DD6D-112F-7DC7-30D559A17DF0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40C8F30-9FA2-D4CE-34E9-DCDC46137E40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47B161A-6931-D72D-9A99-E9B003EE6AC7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2D467359-E87C-EA47-5BC4-476F5242040D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3955D43C-9701-A8DE-DD1F-E90875A4C69A}"/>
                      </a:ext>
                    </a:extLst>
                  </p:cNvPr>
                  <p:cNvCxnSpPr>
                    <a:cxnSpLocks/>
                    <a:endCxn id="32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D3D06F7C-A3F0-289D-DEC8-FF44BFEA6EC8}"/>
                      </a:ext>
                    </a:extLst>
                  </p:cNvPr>
                  <p:cNvCxnSpPr>
                    <a:cxnSpLocks/>
                    <a:stCxn id="32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1BB6BE7-C5ED-8E69-51F2-908A1E357A59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3FC00E2-5EF4-7D83-4DE3-7910E0017737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A1B37A6-74AD-20FB-FCEC-8E838C8F6232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A1B37A6-74AD-20FB-FCEC-8E838C8F6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E11BF7F-415D-57DD-579A-9A2CC4866C47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1987BD6-4718-A740-BA59-51FC38F667BC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A306BC-0F3A-4DE7-0EBF-410EA266EF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1F6E34C-F44D-3F1A-7AF6-122AEA2935BC}"/>
                    </a:ext>
                  </a:extLst>
                </p:cNvPr>
                <p:cNvCxnSpPr>
                  <a:cxnSpLocks/>
                  <a:endCxn id="24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80DE47-964E-BB4A-7961-5DC8BB57FE28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E677B0B-0392-52D3-E68C-033A032DEE8A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E677B0B-0392-52D3-E68C-033A032DEE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0BFFE25-5801-3606-3AB5-AE294CC37A92}"/>
              </a:ext>
            </a:extLst>
          </p:cNvPr>
          <p:cNvSpPr txBox="1"/>
          <p:nvPr/>
        </p:nvSpPr>
        <p:spPr>
          <a:xfrm>
            <a:off x="4725269" y="3631537"/>
            <a:ext cx="26030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lets us set the width and height of a circle to be </a:t>
            </a:r>
            <a:r>
              <a:rPr lang="en-CA" sz="1600" b="1" dirty="0"/>
              <a:t>different values</a:t>
            </a:r>
            <a:r>
              <a:rPr lang="en-CA" sz="1600" dirty="0"/>
              <a:t>, which makes no sense for a circle.</a:t>
            </a:r>
          </a:p>
        </p:txBody>
      </p:sp>
    </p:spTree>
    <p:extLst>
      <p:ext uri="{BB962C8B-B14F-4D97-AF65-F5344CB8AC3E}">
        <p14:creationId xmlns:p14="http://schemas.microsoft.com/office/powerpoint/2010/main" val="4069899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A97E2C-45C1-5558-EBDA-ED7B45680F21}"/>
              </a:ext>
            </a:extLst>
          </p:cNvPr>
          <p:cNvGrpSpPr/>
          <p:nvPr/>
        </p:nvGrpSpPr>
        <p:grpSpPr>
          <a:xfrm>
            <a:off x="7916487" y="1396214"/>
            <a:ext cx="1071127" cy="1421018"/>
            <a:chOff x="7916487" y="1396214"/>
            <a:chExt cx="1071127" cy="1421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ECB56C-0360-E05B-9C13-C2DB1DC7797E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85AC8-DD2C-DE29-4E08-7F13D4B84F7C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A27C40-82B0-609D-DDA4-29C6A7BDEB1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E2D80-283A-F589-0250-358808D34F5F}"/>
              </a:ext>
            </a:extLst>
          </p:cNvPr>
          <p:cNvSpPr txBox="1"/>
          <p:nvPr/>
        </p:nvSpPr>
        <p:spPr>
          <a:xfrm>
            <a:off x="5014086" y="2308364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stores one radius,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will add another one.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2C379-F80F-8679-346F-C569134547DD}"/>
              </a:ext>
            </a:extLst>
          </p:cNvPr>
          <p:cNvSpPr txBox="1"/>
          <p:nvPr/>
        </p:nvSpPr>
        <p:spPr>
          <a:xfrm>
            <a:off x="8680503" y="3263351"/>
            <a:ext cx="167034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What could go wrong?</a:t>
            </a:r>
            <a:endParaRPr lang="en-CA" sz="1600" b="1" dirty="0"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5FA832-977B-DFCD-772B-5A29061F5FAF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944F9E-0272-7099-D337-80DBBD717A94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63DD292-725B-D61A-15A1-291F5190C4A9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A54F90BC-3148-BAAE-0B9A-7EE08A662850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E89492CE-53C6-ED15-4DD4-B8C65736060B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719A4883-FD8C-5698-0050-55C3ADF8C552}"/>
                      </a:ext>
                    </a:extLst>
                  </p:cNvPr>
                  <p:cNvCxnSpPr>
                    <a:cxnSpLocks/>
                    <a:endCxn id="2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133B69B-7424-6BFC-363A-5855AFD13407}"/>
                      </a:ext>
                    </a:extLst>
                  </p:cNvPr>
                  <p:cNvCxnSpPr>
                    <a:cxnSpLocks/>
                    <a:stCxn id="2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7D06FC9-3743-C997-8475-9AC6FF3BDDED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672121E-8558-C878-FF81-BBB732EBF835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8FAE80A-F9BB-D917-D7A1-36D1F4A848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8FAE80A-F9BB-D917-D7A1-36D1F4A848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F83C3E-0C0F-524A-58CC-EA3217E81E48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457DA7A-CF0B-9F30-C5A7-4F9CCAF78099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588D79A-C2B0-078B-AA3E-106B6DE087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42630CC-94E1-D65B-EB42-4AA2449ED283}"/>
                    </a:ext>
                  </a:extLst>
                </p:cNvPr>
                <p:cNvCxnSpPr>
                  <a:cxnSpLocks/>
                  <a:endCxn id="2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FBAF034-9CEC-9F5C-E3C5-D56B34B85F68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9B03AB-80F4-D8FE-94C4-E65FAD9E386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9B03AB-80F4-D8FE-94C4-E65FAD9E38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10522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A97E2C-45C1-5558-EBDA-ED7B45680F21}"/>
              </a:ext>
            </a:extLst>
          </p:cNvPr>
          <p:cNvGrpSpPr/>
          <p:nvPr/>
        </p:nvGrpSpPr>
        <p:grpSpPr>
          <a:xfrm>
            <a:off x="7916487" y="1396214"/>
            <a:ext cx="1071127" cy="1421018"/>
            <a:chOff x="7916487" y="1396214"/>
            <a:chExt cx="1071127" cy="1421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ECB56C-0360-E05B-9C13-C2DB1DC7797E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85AC8-DD2C-DE29-4E08-7F13D4B84F7C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A27C40-82B0-609D-DDA4-29C6A7BDEB1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E9083F-400F-9557-0B7C-3221EA985E85}"/>
              </a:ext>
            </a:extLst>
          </p:cNvPr>
          <p:cNvSpPr txBox="1"/>
          <p:nvPr/>
        </p:nvSpPr>
        <p:spPr>
          <a:xfrm>
            <a:off x="5014086" y="1398300"/>
            <a:ext cx="200261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Possibility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inherits from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E2D80-283A-F589-0250-358808D34F5F}"/>
              </a:ext>
            </a:extLst>
          </p:cNvPr>
          <p:cNvSpPr txBox="1"/>
          <p:nvPr/>
        </p:nvSpPr>
        <p:spPr>
          <a:xfrm>
            <a:off x="5014086" y="2308364"/>
            <a:ext cx="16703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Makes sense: </a:t>
            </a:r>
            <a:r>
              <a:rPr lang="en-CA" sz="1600" dirty="0">
                <a:latin typeface="Consolas" panose="020B0609020204030204" pitchFamily="49" charset="0"/>
              </a:rPr>
              <a:t>Circle</a:t>
            </a:r>
            <a:r>
              <a:rPr lang="en-CA" sz="1600" dirty="0"/>
              <a:t> stores one radius, </a:t>
            </a:r>
            <a:r>
              <a:rPr lang="en-CA" sz="1600" dirty="0">
                <a:latin typeface="Consolas" panose="020B0609020204030204" pitchFamily="49" charset="0"/>
              </a:rPr>
              <a:t>Ellipse</a:t>
            </a:r>
            <a:r>
              <a:rPr lang="en-CA" sz="1600" dirty="0"/>
              <a:t> will add another one.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CCF9D-E8D2-A926-3E3E-8F024805371C}"/>
              </a:ext>
            </a:extLst>
          </p:cNvPr>
          <p:cNvSpPr txBox="1"/>
          <p:nvPr/>
        </p:nvSpPr>
        <p:spPr>
          <a:xfrm>
            <a:off x="5014086" y="3927350"/>
            <a:ext cx="65821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area(Circle c)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3.14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 * </a:t>
            </a:r>
            <a:r>
              <a:rPr lang="en-US" dirty="0" err="1">
                <a:latin typeface="Consolas" panose="020B0609020204030204" pitchFamily="49" charset="0"/>
              </a:rPr>
              <a:t>c.radius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34692-BD3D-9C24-0979-877F4F6C1083}"/>
              </a:ext>
            </a:extLst>
          </p:cNvPr>
          <p:cNvSpPr txBox="1"/>
          <p:nvPr/>
        </p:nvSpPr>
        <p:spPr>
          <a:xfrm>
            <a:off x="4549329" y="5222134"/>
            <a:ext cx="740588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Ellipse e(5, 10);  // an ellipse 5 wide, 10 high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area(e); 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this can't return the correct area!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C802B-9CF2-D6A9-A7DF-1262C07CAEA7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FA715F-C03D-535C-DB46-5666BB9626D2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1E56DB9-BC02-CB55-770C-6F55ABECCAC2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20B752F-A981-7A52-AB08-2FAF3C2D98E0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A849E24-8528-873A-0A0D-A4CEAC038BBF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12860F4A-6AD3-C1DC-30D4-3F8E07B23C8E}"/>
                      </a:ext>
                    </a:extLst>
                  </p:cNvPr>
                  <p:cNvCxnSpPr>
                    <a:cxnSpLocks/>
                    <a:endCxn id="27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3E2A4151-5664-18C4-A53D-32A4AA858024}"/>
                      </a:ext>
                    </a:extLst>
                  </p:cNvPr>
                  <p:cNvCxnSpPr>
                    <a:cxnSpLocks/>
                    <a:stCxn id="27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6EE51B-00C7-44E6-9887-AAE5B0626D31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DC00865-0222-A975-EB43-02B90DF2BEE0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8979D68-B3A9-3C17-FB2B-DB8ED26917F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8979D68-B3A9-3C17-FB2B-DB8ED2691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1F9F366-D696-A494-258B-4D12091EBFAA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8CB1CA0-865E-8398-429E-7A9D78B498B5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0989F25-FBD1-8D89-7398-469865F1F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085A258-11B6-B9DE-CD2F-9E8506497EF8}"/>
                    </a:ext>
                  </a:extLst>
                </p:cNvPr>
                <p:cNvCxnSpPr>
                  <a:cxnSpLocks/>
                  <a:endCxn id="19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DD8E7DF-B47D-1F86-D9E7-98FD24045F79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797426A-814F-DE00-C246-76233BEB5B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797426A-814F-DE00-C246-76233BEB5B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B8A7E1-5C14-D94C-E4F8-4AD47C6779D7}"/>
              </a:ext>
            </a:extLst>
          </p:cNvPr>
          <p:cNvCxnSpPr/>
          <p:nvPr/>
        </p:nvCxnSpPr>
        <p:spPr>
          <a:xfrm>
            <a:off x="7103945" y="1342372"/>
            <a:ext cx="3013309" cy="29893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C6E228-489D-99DA-2829-22E6D6FBADC0}"/>
              </a:ext>
            </a:extLst>
          </p:cNvPr>
          <p:cNvCxnSpPr>
            <a:cxnSpLocks/>
          </p:cNvCxnSpPr>
          <p:nvPr/>
        </p:nvCxnSpPr>
        <p:spPr>
          <a:xfrm flipH="1">
            <a:off x="7164401" y="1342372"/>
            <a:ext cx="2607198" cy="32256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32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C2F3C0-8EF6-5E1D-7539-AE54DA86A12B}"/>
              </a:ext>
            </a:extLst>
          </p:cNvPr>
          <p:cNvSpPr txBox="1"/>
          <p:nvPr/>
        </p:nvSpPr>
        <p:spPr>
          <a:xfrm>
            <a:off x="6096000" y="1690688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7A169-E949-A482-9B04-1B072A94CA5A}"/>
              </a:ext>
            </a:extLst>
          </p:cNvPr>
          <p:cNvSpPr txBox="1"/>
          <p:nvPr/>
        </p:nvSpPr>
        <p:spPr>
          <a:xfrm>
            <a:off x="6134792" y="2742374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FB3764-2D4D-E740-3F65-90BF7BF23D6E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6607037" y="2060020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1CBD9-60A8-6039-C71F-AF8571A4175E}"/>
              </a:ext>
            </a:extLst>
          </p:cNvPr>
          <p:cNvGrpSpPr/>
          <p:nvPr/>
        </p:nvGrpSpPr>
        <p:grpSpPr>
          <a:xfrm>
            <a:off x="8382271" y="1690688"/>
            <a:ext cx="1071127" cy="1421018"/>
            <a:chOff x="7916487" y="1396214"/>
            <a:chExt cx="1071127" cy="14210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C0C48F-AC12-0286-805D-7CAF75FF6431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F15CF6-8E23-4CE0-81C9-A0C4BDACF01E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1E39AF-2E63-978E-B95F-E4A176675A1F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F4D3A-C705-5FD9-7147-6F217AAC8648}"/>
              </a:ext>
            </a:extLst>
          </p:cNvPr>
          <p:cNvCxnSpPr/>
          <p:nvPr/>
        </p:nvCxnSpPr>
        <p:spPr>
          <a:xfrm>
            <a:off x="5917150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4599C5-1D34-505A-279A-2C119F07CAC9}"/>
              </a:ext>
            </a:extLst>
          </p:cNvPr>
          <p:cNvCxnSpPr>
            <a:cxnSpLocks/>
          </p:cNvCxnSpPr>
          <p:nvPr/>
        </p:nvCxnSpPr>
        <p:spPr>
          <a:xfrm flipV="1">
            <a:off x="5992721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A6F37-89BC-86DB-513A-BD434E878DB3}"/>
              </a:ext>
            </a:extLst>
          </p:cNvPr>
          <p:cNvCxnSpPr/>
          <p:nvPr/>
        </p:nvCxnSpPr>
        <p:spPr>
          <a:xfrm>
            <a:off x="8116236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B6AD4-FFA3-7793-7200-AE76B674F79A}"/>
              </a:ext>
            </a:extLst>
          </p:cNvPr>
          <p:cNvCxnSpPr>
            <a:cxnSpLocks/>
          </p:cNvCxnSpPr>
          <p:nvPr/>
        </p:nvCxnSpPr>
        <p:spPr>
          <a:xfrm flipV="1">
            <a:off x="8191807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560B4-9FC0-7CB7-3C97-52E99C74343D}"/>
              </a:ext>
            </a:extLst>
          </p:cNvPr>
          <p:cNvSpPr txBox="1"/>
          <p:nvPr/>
        </p:nvSpPr>
        <p:spPr>
          <a:xfrm>
            <a:off x="6219189" y="3585795"/>
            <a:ext cx="31137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example code shows that it might </a:t>
            </a:r>
            <a:r>
              <a:rPr lang="en-CA" sz="1600" b="1" dirty="0"/>
              <a:t>neither of these ways of inheriting work sensibly</a:t>
            </a:r>
            <a:r>
              <a:rPr lang="en-CA" sz="1600" dirty="0"/>
              <a:t>!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2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B8BD-D23C-28C2-A7D4-18C667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Class Hierarchies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14DC-6108-5D15-CE6F-4493FF2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028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Suppose you are making a paint program, and you want a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class and an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class.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should </a:t>
            </a:r>
            <a:r>
              <a:rPr lang="en-CA" dirty="0">
                <a:latin typeface="Consolas" panose="020B0609020204030204" pitchFamily="49" charset="0"/>
              </a:rPr>
              <a:t>Circle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Ellipse</a:t>
            </a:r>
            <a:r>
              <a:rPr lang="en-CA" dirty="0"/>
              <a:t> be related?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0775E-0513-E4F4-F503-EF9AFEA3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7E9EA-3FE8-FA20-528B-2663A05D0070}"/>
              </a:ext>
            </a:extLst>
          </p:cNvPr>
          <p:cNvGrpSpPr/>
          <p:nvPr/>
        </p:nvGrpSpPr>
        <p:grpSpPr>
          <a:xfrm>
            <a:off x="838200" y="5068602"/>
            <a:ext cx="3121446" cy="1193713"/>
            <a:chOff x="838200" y="5068602"/>
            <a:chExt cx="3121446" cy="1193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72AB09-9E62-3C0C-D7F1-FCA5AB36C7B6}"/>
                </a:ext>
              </a:extLst>
            </p:cNvPr>
            <p:cNvGrpSpPr/>
            <p:nvPr/>
          </p:nvGrpSpPr>
          <p:grpSpPr>
            <a:xfrm>
              <a:off x="838200" y="5108368"/>
              <a:ext cx="1262023" cy="1114181"/>
              <a:chOff x="838200" y="5169004"/>
              <a:chExt cx="1262023" cy="11141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05C37-6B89-6044-D13F-993BDEC605CE}"/>
                  </a:ext>
                </a:extLst>
              </p:cNvPr>
              <p:cNvGrpSpPr/>
              <p:nvPr/>
            </p:nvGrpSpPr>
            <p:grpSpPr>
              <a:xfrm>
                <a:off x="838200" y="5169004"/>
                <a:ext cx="1262023" cy="619677"/>
                <a:chOff x="838200" y="5169004"/>
                <a:chExt cx="1262023" cy="61967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F2F8A20-D0BC-BDC4-1AAE-86CCB2D57B5F}"/>
                    </a:ext>
                  </a:extLst>
                </p:cNvPr>
                <p:cNvGrpSpPr/>
                <p:nvPr/>
              </p:nvGrpSpPr>
              <p:grpSpPr>
                <a:xfrm>
                  <a:off x="838200" y="5169005"/>
                  <a:ext cx="1262023" cy="619676"/>
                  <a:chOff x="1073098" y="5108549"/>
                  <a:chExt cx="1262023" cy="61967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C44BC4-E610-FA65-FEE5-F35AADFDF435}"/>
                      </a:ext>
                    </a:extLst>
                  </p:cNvPr>
                  <p:cNvSpPr/>
                  <p:nvPr/>
                </p:nvSpPr>
                <p:spPr>
                  <a:xfrm>
                    <a:off x="1073098" y="5108549"/>
                    <a:ext cx="1262023" cy="61967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6C3A95E-844C-731D-FEE1-E3F124E96F1D}"/>
                      </a:ext>
                    </a:extLst>
                  </p:cNvPr>
                  <p:cNvCxnSpPr>
                    <a:cxnSpLocks/>
                    <a:endCxn id="18" idx="6"/>
                  </p:cNvCxnSpPr>
                  <p:nvPr/>
                </p:nvCxnSpPr>
                <p:spPr>
                  <a:xfrm>
                    <a:off x="1704110" y="5418387"/>
                    <a:ext cx="6310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7EF6FEB-C70C-4CFA-9B08-9D36A2519C17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>
                    <a:off x="1704110" y="5108549"/>
                    <a:ext cx="0" cy="309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2EA695-E57B-366B-2791-FF2CB4B9C3AA}"/>
                    </a:ext>
                  </a:extLst>
                </p:cNvPr>
                <p:cNvSpPr txBox="1"/>
                <p:nvPr/>
              </p:nvSpPr>
              <p:spPr>
                <a:xfrm>
                  <a:off x="1223609" y="5169004"/>
                  <a:ext cx="2712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a</a:t>
                  </a:r>
                  <a:endParaRPr lang="en-AU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F5D0DF-68D2-9EA7-F460-6EB16732E284}"/>
                    </a:ext>
                  </a:extLst>
                </p:cNvPr>
                <p:cNvSpPr txBox="1"/>
                <p:nvPr/>
              </p:nvSpPr>
              <p:spPr>
                <a:xfrm>
                  <a:off x="1609018" y="5404532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b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6AB0EAC-0D43-3E41-159A-64814E5B2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69" y="5913853"/>
                    <a:ext cx="12366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55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3915A8-EC5A-6805-5271-68DE00FA377B}"/>
                </a:ext>
              </a:extLst>
            </p:cNvPr>
            <p:cNvGrpSpPr/>
            <p:nvPr/>
          </p:nvGrpSpPr>
          <p:grpSpPr>
            <a:xfrm>
              <a:off x="2748737" y="5068602"/>
              <a:ext cx="1210909" cy="1193713"/>
              <a:chOff x="2748737" y="5047731"/>
              <a:chExt cx="1210909" cy="119371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09CBBD-9E41-8D06-0F64-2AA7C26D9A5E}"/>
                  </a:ext>
                </a:extLst>
              </p:cNvPr>
              <p:cNvGrpSpPr/>
              <p:nvPr/>
            </p:nvGrpSpPr>
            <p:grpSpPr>
              <a:xfrm>
                <a:off x="2984227" y="5047731"/>
                <a:ext cx="739929" cy="740950"/>
                <a:chOff x="2997116" y="5047731"/>
                <a:chExt cx="739929" cy="7409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E8D89F-21BF-299A-C9D4-2BCD23284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97116" y="5047731"/>
                  <a:ext cx="739929" cy="74095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FB694-6CDB-D3A9-9837-08DA256905E5}"/>
                    </a:ext>
                  </a:extLst>
                </p:cNvPr>
                <p:cNvCxnSpPr>
                  <a:cxnSpLocks/>
                  <a:endCxn id="10" idx="6"/>
                </p:cNvCxnSpPr>
                <p:nvPr/>
              </p:nvCxnSpPr>
              <p:spPr>
                <a:xfrm>
                  <a:off x="3367080" y="5418206"/>
                  <a:ext cx="3699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BBDA430-AA97-A7CF-91B1-B73253D83A55}"/>
                    </a:ext>
                  </a:extLst>
                </p:cNvPr>
                <p:cNvSpPr txBox="1"/>
                <p:nvPr/>
              </p:nvSpPr>
              <p:spPr>
                <a:xfrm>
                  <a:off x="3417105" y="5161125"/>
                  <a:ext cx="2471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/>
                    <a:t>r</a:t>
                  </a:r>
                  <a:endParaRPr lang="en-AU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A" dirty="0"/>
                      <a:t>Area = </a:t>
                    </a:r>
                    <a14:m>
                      <m:oMath xmlns:m="http://schemas.openxmlformats.org/officeDocument/2006/math"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AU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E0CD32-A559-974E-FBA9-D5E52CFB5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8737" y="5872112"/>
                    <a:ext cx="12109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23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C2F3C0-8EF6-5E1D-7539-AE54DA86A12B}"/>
              </a:ext>
            </a:extLst>
          </p:cNvPr>
          <p:cNvSpPr txBox="1"/>
          <p:nvPr/>
        </p:nvSpPr>
        <p:spPr>
          <a:xfrm>
            <a:off x="6096000" y="1690688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Ellipse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7A169-E949-A482-9B04-1B072A94CA5A}"/>
              </a:ext>
            </a:extLst>
          </p:cNvPr>
          <p:cNvSpPr txBox="1"/>
          <p:nvPr/>
        </p:nvSpPr>
        <p:spPr>
          <a:xfrm>
            <a:off x="6134792" y="2742374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Circle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FB3764-2D4D-E740-3F65-90BF7BF23D6E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6607037" y="2060020"/>
            <a:ext cx="24527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1CBD9-60A8-6039-C71F-AF8571A4175E}"/>
              </a:ext>
            </a:extLst>
          </p:cNvPr>
          <p:cNvGrpSpPr/>
          <p:nvPr/>
        </p:nvGrpSpPr>
        <p:grpSpPr>
          <a:xfrm>
            <a:off x="8382271" y="1690688"/>
            <a:ext cx="1071127" cy="1421018"/>
            <a:chOff x="7916487" y="1396214"/>
            <a:chExt cx="1071127" cy="14210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C0C48F-AC12-0286-805D-7CAF75FF6431}"/>
                </a:ext>
              </a:extLst>
            </p:cNvPr>
            <p:cNvSpPr txBox="1"/>
            <p:nvPr/>
          </p:nvSpPr>
          <p:spPr>
            <a:xfrm>
              <a:off x="7979806" y="1396214"/>
              <a:ext cx="9444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Circle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F15CF6-8E23-4CE0-81C9-A0C4BDACF01E}"/>
                </a:ext>
              </a:extLst>
            </p:cNvPr>
            <p:cNvSpPr txBox="1"/>
            <p:nvPr/>
          </p:nvSpPr>
          <p:spPr>
            <a:xfrm>
              <a:off x="7916487" y="2447900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Ellipse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1E39AF-2E63-978E-B95F-E4A176675A1F}"/>
                </a:ext>
              </a:extLst>
            </p:cNvPr>
            <p:cNvCxnSpPr>
              <a:stCxn id="26" idx="0"/>
              <a:endCxn id="25" idx="2"/>
            </p:cNvCxnSpPr>
            <p:nvPr/>
          </p:nvCxnSpPr>
          <p:spPr>
            <a:xfrm flipV="1">
              <a:off x="8452051" y="1765546"/>
              <a:ext cx="0" cy="68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F4D3A-C705-5FD9-7147-6F217AAC8648}"/>
              </a:ext>
            </a:extLst>
          </p:cNvPr>
          <p:cNvCxnSpPr/>
          <p:nvPr/>
        </p:nvCxnSpPr>
        <p:spPr>
          <a:xfrm>
            <a:off x="5917150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4599C5-1D34-505A-279A-2C119F07CAC9}"/>
              </a:ext>
            </a:extLst>
          </p:cNvPr>
          <p:cNvCxnSpPr>
            <a:cxnSpLocks/>
          </p:cNvCxnSpPr>
          <p:nvPr/>
        </p:nvCxnSpPr>
        <p:spPr>
          <a:xfrm flipV="1">
            <a:off x="5992721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A6F37-89BC-86DB-513A-BD434E878DB3}"/>
              </a:ext>
            </a:extLst>
          </p:cNvPr>
          <p:cNvCxnSpPr/>
          <p:nvPr/>
        </p:nvCxnSpPr>
        <p:spPr>
          <a:xfrm>
            <a:off x="8116236" y="1690688"/>
            <a:ext cx="1466063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B6AD4-FFA3-7793-7200-AE76B674F79A}"/>
              </a:ext>
            </a:extLst>
          </p:cNvPr>
          <p:cNvCxnSpPr>
            <a:cxnSpLocks/>
          </p:cNvCxnSpPr>
          <p:nvPr/>
        </p:nvCxnSpPr>
        <p:spPr>
          <a:xfrm flipV="1">
            <a:off x="8191807" y="1690688"/>
            <a:ext cx="1452056" cy="134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560B4-9FC0-7CB7-3C97-52E99C74343D}"/>
              </a:ext>
            </a:extLst>
          </p:cNvPr>
          <p:cNvSpPr txBox="1"/>
          <p:nvPr/>
        </p:nvSpPr>
        <p:spPr>
          <a:xfrm>
            <a:off x="6219190" y="3585795"/>
            <a:ext cx="2988584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Liskov</a:t>
            </a:r>
            <a:r>
              <a:rPr lang="en-CA" sz="1600" b="1" dirty="0"/>
              <a:t> Substitution Principle</a:t>
            </a:r>
          </a:p>
          <a:p>
            <a:pPr algn="ctr"/>
            <a:r>
              <a:rPr lang="en-US" sz="1600" dirty="0"/>
              <a:t>It’s okay for class B to inherit from class A if objects of type A in a program may be replaced with objects of type B without altering any of the desirable properties of that program.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E3ED74-9123-AB16-0A07-4232BC12153F}"/>
              </a:ext>
            </a:extLst>
          </p:cNvPr>
          <p:cNvSpPr txBox="1"/>
          <p:nvPr/>
        </p:nvSpPr>
        <p:spPr>
          <a:xfrm>
            <a:off x="5714531" y="3786733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33B839-6FAC-DF0F-A1F7-302F3B53C350}"/>
              </a:ext>
            </a:extLst>
          </p:cNvPr>
          <p:cNvSpPr txBox="1"/>
          <p:nvPr/>
        </p:nvSpPr>
        <p:spPr>
          <a:xfrm>
            <a:off x="5714531" y="4838419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1C7D09-3D92-B34C-6073-D650EDA3657A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flipV="1">
            <a:off x="5870183" y="4156065"/>
            <a:ext cx="0" cy="68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8AA652-E096-62EC-54CF-C28F84B1A903}"/>
              </a:ext>
            </a:extLst>
          </p:cNvPr>
          <p:cNvGrpSpPr/>
          <p:nvPr/>
        </p:nvGrpSpPr>
        <p:grpSpPr>
          <a:xfrm>
            <a:off x="10043120" y="3590753"/>
            <a:ext cx="1609811" cy="1991475"/>
            <a:chOff x="10043120" y="3590753"/>
            <a:chExt cx="1609811" cy="1991475"/>
          </a:xfrm>
        </p:grpSpPr>
        <p:pic>
          <p:nvPicPr>
            <p:cNvPr id="2050" name="Picture 2" descr="Barbara Liskov | Biography, A.M. Turing Award, &amp; Facts ...">
              <a:extLst>
                <a:ext uri="{FF2B5EF4-FFF2-40B4-BE49-F238E27FC236}">
                  <a16:creationId xmlns:a16="http://schemas.microsoft.com/office/drawing/2014/main" id="{15CDDA62-6BD3-CFE8-7D49-C87E4B40B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3120" y="3590753"/>
              <a:ext cx="1609811" cy="1616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93552F-EAD8-7988-6E08-33AF55D17151}"/>
                </a:ext>
              </a:extLst>
            </p:cNvPr>
            <p:cNvSpPr txBox="1"/>
            <p:nvPr/>
          </p:nvSpPr>
          <p:spPr>
            <a:xfrm>
              <a:off x="10043120" y="5212896"/>
              <a:ext cx="1609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Barbara </a:t>
              </a:r>
              <a:r>
                <a:rPr lang="en-CA" dirty="0" err="1"/>
                <a:t>Liskov</a:t>
              </a:r>
              <a:endParaRPr lang="en-AU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807A7B-72A5-CB5B-BE5A-EA510C0E565B}"/>
              </a:ext>
            </a:extLst>
          </p:cNvPr>
          <p:cNvSpPr txBox="1"/>
          <p:nvPr/>
        </p:nvSpPr>
        <p:spPr>
          <a:xfrm>
            <a:off x="5847185" y="5843867"/>
            <a:ext cx="36062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Inheritance should </a:t>
            </a:r>
            <a:r>
              <a:rPr lang="en-CA" sz="1600" b="1" dirty="0"/>
              <a:t>always follow this principle! </a:t>
            </a:r>
            <a:r>
              <a:rPr lang="en-CA" sz="1600" dirty="0"/>
              <a:t>Otherwise, you could wind up in logically inconsistent situations.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sort()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std::sort(begin(), end());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3856069"/>
            <a:ext cx="5433502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v.sort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for (int n : v)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cout &lt;&lt; n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29657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8678613" y="2024973"/>
            <a:ext cx="205299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begin()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end()</a:t>
            </a:r>
            <a:r>
              <a:rPr lang="en-CA" sz="1600" dirty="0"/>
              <a:t> are inherited from </a:t>
            </a:r>
            <a:r>
              <a:rPr lang="en-CA" sz="1600" dirty="0">
                <a:latin typeface="Consolas" panose="020B0609020204030204" pitchFamily="49" charset="0"/>
              </a:rPr>
              <a:t>vector&lt;int&gt;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55BF55-CD31-3CAE-3485-F14C779AE98A}"/>
              </a:ext>
            </a:extLst>
          </p:cNvPr>
          <p:cNvCxnSpPr/>
          <p:nvPr/>
        </p:nvCxnSpPr>
        <p:spPr>
          <a:xfrm flipH="1" flipV="1">
            <a:off x="8610600" y="1587354"/>
            <a:ext cx="1095768" cy="43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479724-783E-8A2F-E14E-7566ECAB338B}"/>
              </a:ext>
            </a:extLst>
          </p:cNvPr>
          <p:cNvCxnSpPr>
            <a:cxnSpLocks/>
          </p:cNvCxnSpPr>
          <p:nvPr/>
        </p:nvCxnSpPr>
        <p:spPr>
          <a:xfrm flipH="1" flipV="1">
            <a:off x="9532557" y="1561129"/>
            <a:ext cx="172552" cy="45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6133639" y="5079985"/>
            <a:ext cx="1121105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95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Create a class called </a:t>
            </a:r>
            <a:r>
              <a:rPr lang="en-CA" dirty="0" err="1"/>
              <a:t>int_vec</a:t>
            </a:r>
            <a:r>
              <a:rPr lang="en-CA" dirty="0"/>
              <a:t> that works just like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, but also has a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so we can write </a:t>
            </a:r>
            <a:r>
              <a:rPr lang="en-CA" dirty="0" err="1">
                <a:latin typeface="Consolas" panose="020B0609020204030204" pitchFamily="49" charset="0"/>
              </a:rPr>
              <a:t>v.sort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easily create such a class: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a new class called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inherits from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the </a:t>
            </a:r>
            <a:r>
              <a:rPr lang="en-CA" dirty="0">
                <a:latin typeface="Consolas" panose="020B0609020204030204" pitchFamily="49" charset="0"/>
              </a:rPr>
              <a:t>sort()</a:t>
            </a:r>
            <a:r>
              <a:rPr lang="en-CA" dirty="0"/>
              <a:t> method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std::accumulate(begin(),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end(),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0);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6BF73-D841-7155-DA2D-949DA515AD38}"/>
              </a:ext>
            </a:extLst>
          </p:cNvPr>
          <p:cNvSpPr txBox="1"/>
          <p:nvPr/>
        </p:nvSpPr>
        <p:spPr>
          <a:xfrm>
            <a:off x="3758361" y="200091"/>
            <a:ext cx="205299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add any other methods you’d like to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. Let’s add a </a:t>
            </a:r>
            <a:r>
              <a:rPr lang="en-CA" sz="1600" dirty="0">
                <a:latin typeface="Consolas" panose="020B0609020204030204" pitchFamily="49" charset="0"/>
              </a:rPr>
              <a:t>sum()</a:t>
            </a:r>
            <a:r>
              <a:rPr lang="en-CA" sz="1600" dirty="0"/>
              <a:t> method …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A3095-54B1-96C2-E517-97E0CB19004E}"/>
              </a:ext>
            </a:extLst>
          </p:cNvPr>
          <p:cNvSpPr txBox="1"/>
          <p:nvPr/>
        </p:nvSpPr>
        <p:spPr>
          <a:xfrm>
            <a:off x="6570129" y="2082604"/>
            <a:ext cx="26890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use </a:t>
            </a:r>
            <a:r>
              <a:rPr lang="en-CA" sz="1600" dirty="0">
                <a:latin typeface="Consolas" panose="020B0609020204030204" pitchFamily="49" charset="0"/>
              </a:rPr>
              <a:t>#include &lt;numeric&gt;</a:t>
            </a:r>
            <a:r>
              <a:rPr lang="en-CA" sz="1600" dirty="0"/>
              <a:t> to get </a:t>
            </a:r>
            <a:r>
              <a:rPr lang="en-CA" sz="1600" dirty="0">
                <a:latin typeface="Consolas" panose="020B0609020204030204" pitchFamily="49" charset="0"/>
              </a:rPr>
              <a:t>accumulate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46B674-C2FF-40DB-3AA6-146B75B8EF72}"/>
              </a:ext>
            </a:extLst>
          </p:cNvPr>
          <p:cNvCxnSpPr/>
          <p:nvPr/>
        </p:nvCxnSpPr>
        <p:spPr>
          <a:xfrm flipV="1">
            <a:off x="7914650" y="1277309"/>
            <a:ext cx="587003" cy="77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B3407E-832E-F9E2-4948-E438D57D9067}"/>
              </a:ext>
            </a:extLst>
          </p:cNvPr>
          <p:cNvSpPr txBox="1"/>
          <p:nvPr/>
        </p:nvSpPr>
        <p:spPr>
          <a:xfrm>
            <a:off x="9541299" y="2374991"/>
            <a:ext cx="164309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0 is the initial value of the sum</a:t>
            </a:r>
            <a:endParaRPr lang="en-CA" sz="1600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67321-A492-1DFF-7E0F-64776AF225CD}"/>
              </a:ext>
            </a:extLst>
          </p:cNvPr>
          <p:cNvCxnSpPr/>
          <p:nvPr/>
        </p:nvCxnSpPr>
        <p:spPr>
          <a:xfrm flipH="1" flipV="1">
            <a:off x="9892145" y="1813686"/>
            <a:ext cx="476093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72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         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610600" y="1523479"/>
            <a:ext cx="1311774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52FC-19DA-4C86-1FA9-6647ECBDDCD0}"/>
              </a:ext>
            </a:extLst>
          </p:cNvPr>
          <p:cNvSpPr txBox="1"/>
          <p:nvPr/>
        </p:nvSpPr>
        <p:spPr>
          <a:xfrm>
            <a:off x="8958780" y="2313582"/>
            <a:ext cx="213863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goes in here?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1B7141-EEF4-1306-0C62-C37285099311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9266487" y="1916138"/>
            <a:ext cx="715713" cy="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4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(*this)[i];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958780" y="1494358"/>
            <a:ext cx="495058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52FC-19DA-4C86-1FA9-6647ECBDDCD0}"/>
              </a:ext>
            </a:extLst>
          </p:cNvPr>
          <p:cNvSpPr txBox="1"/>
          <p:nvPr/>
        </p:nvSpPr>
        <p:spPr>
          <a:xfrm>
            <a:off x="8958780" y="2313582"/>
            <a:ext cx="21386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Every C++ object is given a special pointer called </a:t>
            </a:r>
            <a:r>
              <a:rPr lang="en-CA" sz="1600" b="1" dirty="0">
                <a:latin typeface="Consolas" panose="020B0609020204030204" pitchFamily="49" charset="0"/>
              </a:rPr>
              <a:t>this</a:t>
            </a:r>
            <a:r>
              <a:rPr lang="en-CA" sz="1600" dirty="0"/>
              <a:t> that points to the object itself.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1B7141-EEF4-1306-0C62-C37285099311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9206309" y="1887017"/>
            <a:ext cx="775891" cy="4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1BE8F2D-C63A-599C-89DD-050A84A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2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907074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i = 0; i &lt; this-&gt;size(); i++)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(*this)[i];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9269822" y="1239352"/>
            <a:ext cx="1551838" cy="3217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1BE8F2D-C63A-599C-89DD-050A84A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94118-2224-931A-08EE-FE82F25A2604}"/>
              </a:ext>
            </a:extLst>
          </p:cNvPr>
          <p:cNvSpPr txBox="1"/>
          <p:nvPr/>
        </p:nvSpPr>
        <p:spPr>
          <a:xfrm>
            <a:off x="8743478" y="2163396"/>
            <a:ext cx="318421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Sometimes it might be useful to use </a:t>
            </a:r>
            <a:r>
              <a:rPr lang="en-CA" sz="1600" b="1" dirty="0">
                <a:latin typeface="Consolas" panose="020B0609020204030204" pitchFamily="49" charset="0"/>
              </a:rPr>
              <a:t>this</a:t>
            </a:r>
            <a:r>
              <a:rPr lang="en-CA" sz="1600" dirty="0"/>
              <a:t> even when it is not strictly needed. Here it makes clear that </a:t>
            </a:r>
            <a:r>
              <a:rPr lang="en-CA" sz="1600" dirty="0">
                <a:latin typeface="Consolas" panose="020B0609020204030204" pitchFamily="49" charset="0"/>
              </a:rPr>
              <a:t>size()</a:t>
            </a:r>
            <a:r>
              <a:rPr lang="en-CA" sz="1600" dirty="0"/>
              <a:t> is from </a:t>
            </a:r>
            <a:r>
              <a:rPr lang="en-CA" sz="1600" dirty="0" err="1">
                <a:latin typeface="Consolas" panose="020B0609020204030204" pitchFamily="49" charset="0"/>
              </a:rPr>
              <a:t>int_vec</a:t>
            </a:r>
            <a:r>
              <a:rPr lang="en-CA" sz="1600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D73BDB-9986-CC1A-F6B0-2282670203D3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flipH="1" flipV="1">
            <a:off x="10045741" y="1561129"/>
            <a:ext cx="289843" cy="6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5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73153" cy="1325563"/>
          </a:xfrm>
        </p:spPr>
        <p:txBody>
          <a:bodyPr/>
          <a:lstStyle/>
          <a:p>
            <a:r>
              <a:rPr lang="en-CA" dirty="0"/>
              <a:t>Inheritance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CC1B3-5E8D-78A8-08E4-85F902FFF219}"/>
              </a:ext>
            </a:extLst>
          </p:cNvPr>
          <p:cNvSpPr txBox="1"/>
          <p:nvPr/>
        </p:nvSpPr>
        <p:spPr>
          <a:xfrm>
            <a:off x="6093481" y="136525"/>
            <a:ext cx="543350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int_vec</a:t>
            </a:r>
            <a:r>
              <a:rPr lang="en-US" dirty="0">
                <a:latin typeface="Consolas" panose="020B0609020204030204" pitchFamily="49" charset="0"/>
              </a:rPr>
              <a:t> : public vector&lt;int&gt;  {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void sum() const {</a:t>
            </a:r>
          </a:p>
          <a:p>
            <a:r>
              <a:rPr lang="en-US" dirty="0">
                <a:latin typeface="Consolas" panose="020B0609020204030204" pitchFamily="49" charset="0"/>
              </a:rPr>
              <a:t>      int result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for(int n : *this) {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result += n;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337D9-EFAB-4B91-175C-EDBFEE3FC0A3}"/>
              </a:ext>
            </a:extLst>
          </p:cNvPr>
          <p:cNvSpPr txBox="1"/>
          <p:nvPr/>
        </p:nvSpPr>
        <p:spPr>
          <a:xfrm>
            <a:off x="6093481" y="4687814"/>
            <a:ext cx="5433502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int_vec</a:t>
            </a:r>
            <a:r>
              <a:rPr lang="en-US" sz="1600" dirty="0">
                <a:latin typeface="Consolas" panose="020B0609020204030204" pitchFamily="49" charset="0"/>
              </a:rPr>
              <a:t> v;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(1);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cout &lt;&lt; </a:t>
            </a:r>
            <a:r>
              <a:rPr lang="en-US" sz="1600" dirty="0" err="1">
                <a:latin typeface="Consolas" panose="020B0609020204030204" pitchFamily="49" charset="0"/>
              </a:rPr>
              <a:t>v.sum</a:t>
            </a:r>
            <a:r>
              <a:rPr lang="en-US" sz="1600" dirty="0">
                <a:latin typeface="Consolas" panose="020B0609020204030204" pitchFamily="49" charset="0"/>
              </a:rPr>
              <a:t>(); //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B50C5-45DC-635A-8792-7DB8E360AAAD}"/>
              </a:ext>
            </a:extLst>
          </p:cNvPr>
          <p:cNvSpPr/>
          <p:nvPr/>
        </p:nvSpPr>
        <p:spPr>
          <a:xfrm>
            <a:off x="7914650" y="136525"/>
            <a:ext cx="2617397" cy="3926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926574-4C24-C46B-CA28-54C3BFEA1B1C}"/>
              </a:ext>
            </a:extLst>
          </p:cNvPr>
          <p:cNvSpPr/>
          <p:nvPr/>
        </p:nvSpPr>
        <p:spPr>
          <a:xfrm>
            <a:off x="7050704" y="5914253"/>
            <a:ext cx="793488" cy="343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E5FD9B-9E91-0CDA-7E07-1432DAEE0E4C}"/>
              </a:ext>
            </a:extLst>
          </p:cNvPr>
          <p:cNvSpPr/>
          <p:nvPr/>
        </p:nvSpPr>
        <p:spPr>
          <a:xfrm>
            <a:off x="8385742" y="1251929"/>
            <a:ext cx="712916" cy="31926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BEEF28-71A8-0C80-94EF-E32550972FE0}"/>
              </a:ext>
            </a:extLst>
          </p:cNvPr>
          <p:cNvSpPr/>
          <p:nvPr/>
        </p:nvSpPr>
        <p:spPr>
          <a:xfrm>
            <a:off x="9487084" y="3581721"/>
            <a:ext cx="1073099" cy="107721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3FBBF-1923-A01F-CD11-606B9001BF52}"/>
              </a:ext>
            </a:extLst>
          </p:cNvPr>
          <p:cNvSpPr txBox="1"/>
          <p:nvPr/>
        </p:nvSpPr>
        <p:spPr>
          <a:xfrm>
            <a:off x="9829466" y="4112473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42C67-0BCE-07E3-5B7E-41E0317839BA}"/>
              </a:ext>
            </a:extLst>
          </p:cNvPr>
          <p:cNvSpPr txBox="1"/>
          <p:nvPr/>
        </p:nvSpPr>
        <p:spPr>
          <a:xfrm>
            <a:off x="9738094" y="37244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this</a:t>
            </a:r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35A1BE-FAE9-F003-43E4-3E9E741617E6}"/>
              </a:ext>
            </a:extLst>
          </p:cNvPr>
          <p:cNvSpPr/>
          <p:nvPr/>
        </p:nvSpPr>
        <p:spPr>
          <a:xfrm>
            <a:off x="10242788" y="3734791"/>
            <a:ext cx="860325" cy="397877"/>
          </a:xfrm>
          <a:custGeom>
            <a:avLst/>
            <a:gdLst>
              <a:gd name="connsiteX0" fmla="*/ 0 w 860325"/>
              <a:gd name="connsiteY0" fmla="*/ 148496 h 397877"/>
              <a:gd name="connsiteX1" fmla="*/ 642347 w 860325"/>
              <a:gd name="connsiteY1" fmla="*/ 4912 h 397877"/>
              <a:gd name="connsiteX2" fmla="*/ 846387 w 860325"/>
              <a:gd name="connsiteY2" fmla="*/ 307193 h 397877"/>
              <a:gd name="connsiteX3" fmla="*/ 309838 w 860325"/>
              <a:gd name="connsiteY3" fmla="*/ 397877 h 3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325" h="397877">
                <a:moveTo>
                  <a:pt x="0" y="148496"/>
                </a:moveTo>
                <a:cubicBezTo>
                  <a:pt x="250641" y="63479"/>
                  <a:pt x="501282" y="-21538"/>
                  <a:pt x="642347" y="4912"/>
                </a:cubicBezTo>
                <a:cubicBezTo>
                  <a:pt x="783412" y="31362"/>
                  <a:pt x="901805" y="241699"/>
                  <a:pt x="846387" y="307193"/>
                </a:cubicBezTo>
                <a:cubicBezTo>
                  <a:pt x="790969" y="372687"/>
                  <a:pt x="550403" y="385282"/>
                  <a:pt x="309838" y="397877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E19A9-6AA1-B74B-4DC9-A14AB3CC1748}"/>
              </a:ext>
            </a:extLst>
          </p:cNvPr>
          <p:cNvSpPr txBox="1"/>
          <p:nvPr/>
        </p:nvSpPr>
        <p:spPr>
          <a:xfrm>
            <a:off x="9269822" y="38368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</a:t>
            </a:r>
            <a:endParaRPr lang="en-AU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998548-DD05-2C6E-14FA-C51F790E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07" y="1561129"/>
            <a:ext cx="539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Add other useful methods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With </a:t>
            </a:r>
            <a:r>
              <a:rPr lang="en-CA" b="1" dirty="0"/>
              <a:t>inheritance</a:t>
            </a:r>
            <a:r>
              <a:rPr lang="en-CA" dirty="0"/>
              <a:t>, we can use the methods in </a:t>
            </a:r>
            <a:r>
              <a:rPr lang="en-CA" dirty="0">
                <a:latin typeface="Consolas" panose="020B0609020204030204" pitchFamily="49" charset="0"/>
              </a:rPr>
              <a:t>vector&lt;int&gt;</a:t>
            </a: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i</a:t>
            </a:r>
            <a:r>
              <a:rPr lang="en-CA" dirty="0"/>
              <a:t>n any methods we add to </a:t>
            </a:r>
            <a:r>
              <a:rPr lang="en-CA" dirty="0" err="1">
                <a:latin typeface="Consolas" panose="020B0609020204030204" pitchFamily="49" charset="0"/>
              </a:rPr>
              <a:t>int_vec</a:t>
            </a:r>
            <a:r>
              <a:rPr lang="en-CA" dirty="0"/>
              <a:t>.</a:t>
            </a:r>
            <a:endParaRPr lang="en-CA" dirty="0"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4DCAB-2B50-365E-E179-5C050899E8B8}"/>
              </a:ext>
            </a:extLst>
          </p:cNvPr>
          <p:cNvSpPr txBox="1"/>
          <p:nvPr/>
        </p:nvSpPr>
        <p:spPr>
          <a:xfrm>
            <a:off x="9562292" y="1287629"/>
            <a:ext cx="199578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a for-each loop.</a:t>
            </a:r>
          </a:p>
        </p:txBody>
      </p:sp>
    </p:spTree>
    <p:extLst>
      <p:ext uri="{BB962C8B-B14F-4D97-AF65-F5344CB8AC3E}">
        <p14:creationId xmlns:p14="http://schemas.microsoft.com/office/powerpoint/2010/main" val="106443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6028</Words>
  <Application>Microsoft Office PowerPoint</Application>
  <PresentationFormat>Widescreen</PresentationFormat>
  <Paragraphs>560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Office Theme</vt:lpstr>
      <vt:lpstr>CMPT 135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Polymorphism</vt:lpstr>
      <vt:lpstr>Polymorphism</vt:lpstr>
      <vt:lpstr>Polymorphism</vt:lpstr>
      <vt:lpstr>Class Diagrams</vt:lpstr>
      <vt:lpstr>Class Diagrams</vt:lpstr>
      <vt:lpstr>Class Diagrams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Objects</vt:lpstr>
      <vt:lpstr>Example: Printable  Objects</vt:lpstr>
      <vt:lpstr>Example: Printable Objects</vt:lpstr>
      <vt:lpstr>Example: Printable Objects</vt:lpstr>
      <vt:lpstr>Example: Printable Objects</vt:lpstr>
      <vt:lpstr>Example: Printable Objects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  <vt:lpstr>Designing Class Hierarchies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2024-02-05T20:00:10Z</cp:lastPrinted>
  <dcterms:created xsi:type="dcterms:W3CDTF">2024-01-07T06:08:43Z</dcterms:created>
  <dcterms:modified xsi:type="dcterms:W3CDTF">2024-02-12T01:00:48Z</dcterms:modified>
</cp:coreProperties>
</file>