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76" r:id="rId4"/>
    <p:sldId id="27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9" r:id="rId13"/>
    <p:sldId id="270" r:id="rId14"/>
    <p:sldId id="271" r:id="rId15"/>
    <p:sldId id="272" r:id="rId16"/>
    <p:sldId id="277" r:id="rId17"/>
    <p:sldId id="273" r:id="rId18"/>
    <p:sldId id="268" r:id="rId19"/>
    <p:sldId id="274" r:id="rId20"/>
    <p:sldId id="275" r:id="rId21"/>
    <p:sldId id="279" r:id="rId22"/>
    <p:sldId id="281" r:id="rId23"/>
    <p:sldId id="282" r:id="rId24"/>
    <p:sldId id="284" r:id="rId25"/>
    <p:sldId id="283" r:id="rId26"/>
    <p:sldId id="285" r:id="rId27"/>
    <p:sldId id="286" r:id="rId28"/>
    <p:sldId id="287" r:id="rId29"/>
    <p:sldId id="288" r:id="rId30"/>
    <p:sldId id="289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997704B9-7E83-4A8A-B37F-125A7785698E}">
          <p14:sldIdLst>
            <p14:sldId id="256"/>
            <p14:sldId id="258"/>
            <p14:sldId id="276"/>
            <p14:sldId id="278"/>
            <p14:sldId id="259"/>
            <p14:sldId id="260"/>
            <p14:sldId id="261"/>
            <p14:sldId id="262"/>
            <p14:sldId id="263"/>
            <p14:sldId id="267"/>
            <p14:sldId id="266"/>
            <p14:sldId id="269"/>
            <p14:sldId id="270"/>
            <p14:sldId id="271"/>
            <p14:sldId id="272"/>
            <p14:sldId id="277"/>
            <p14:sldId id="273"/>
            <p14:sldId id="268"/>
            <p14:sldId id="274"/>
            <p14:sldId id="275"/>
          </p14:sldIdLst>
        </p14:section>
        <p14:section name="Lecture 5" id="{D6751E8B-8D8E-44A6-8345-277E3F0ED285}">
          <p14:sldIdLst>
            <p14:sldId id="279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289"/>
          </p14:sldIdLst>
        </p14:section>
        <p14:section name="Lecture 6" id="{40AA4FB5-EC37-41E8-A764-9463E5FCCAF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B8EF3-5C90-42FD-AD3E-B2A337B95298}" v="99" dt="2024-01-15T05:53:03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0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5T06:22:24.500" v="12780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5T04:34:30.704" v="658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34:30.704" v="6585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modSp new mod">
        <pc:chgData name="Toby Donaldson" userId="2e6e5431-bb17-4c41-9985-d39c50d83c73" providerId="ADAL" clId="{F56B8EF3-5C90-42FD-AD3E-B2A337B95298}" dt="2024-01-15T04:58:27.337" v="8547" actId="20577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mod">
          <ac:chgData name="Toby Donaldson" userId="2e6e5431-bb17-4c41-9985-d39c50d83c73" providerId="ADAL" clId="{F56B8EF3-5C90-42FD-AD3E-B2A337B95298}" dt="2024-01-15T04:58:27.337" v="8547" actId="20577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05:16:02.420" v="9568" actId="21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05:30:24.166" v="10428" actId="255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05:29:05.240" v="10303" actId="208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05:50:45.746" v="11086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05:47:58.405" v="11028" actId="1076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05:50:45.746" v="11086" actId="20577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05:49:50.701" v="11065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05:50:20.293" v="11070" actId="14100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5T06:22:24.500" v="12780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5T06:21:58.117" v="12766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12/01/2024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12/01/2024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12/01/2024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12/01/2024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Testing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Introduction to 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60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610600" y="1415971"/>
            <a:ext cx="310278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Bad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true because I say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so simple that it couldn’t be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the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CoPilot/ChatGPT.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Someone told me how I did it is correct.</a:t>
            </a:r>
          </a:p>
        </p:txBody>
      </p:sp>
    </p:spTree>
    <p:extLst>
      <p:ext uri="{BB962C8B-B14F-4D97-AF65-F5344CB8AC3E}">
        <p14:creationId xmlns:p14="http://schemas.microsoft.com/office/powerpoint/2010/main" val="38001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065235" y="2829119"/>
            <a:ext cx="3102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Better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Ask to see how </a:t>
            </a:r>
            <a:r>
              <a:rPr lang="en-CA" b="1" dirty="0"/>
              <a:t>f</a:t>
            </a:r>
            <a:r>
              <a:rPr lang="en-CA" dirty="0"/>
              <a:t> is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Call it a few different strings and check that it returns the right answer.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B7BCF-4717-8A99-65E5-2F712B23D502}"/>
              </a:ext>
            </a:extLst>
          </p:cNvPr>
          <p:cNvSpPr txBox="1"/>
          <p:nvPr/>
        </p:nvSpPr>
        <p:spPr>
          <a:xfrm>
            <a:off x="9155965" y="1461855"/>
            <a:ext cx="255742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called </a:t>
            </a:r>
            <a:r>
              <a:rPr lang="en-CA" b="1" dirty="0"/>
              <a:t>inspection</a:t>
            </a:r>
            <a:r>
              <a:rPr lang="en-CA" dirty="0"/>
              <a:t>: you read the code and look for errors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A469E4-9F5C-6C1F-B8BC-058482300BD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752498" y="2385185"/>
            <a:ext cx="682179" cy="76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462FDA-B578-457E-87FF-D04F9402994E}"/>
              </a:ext>
            </a:extLst>
          </p:cNvPr>
          <p:cNvSpPr txBox="1"/>
          <p:nvPr/>
        </p:nvSpPr>
        <p:spPr>
          <a:xfrm>
            <a:off x="8463868" y="5262922"/>
            <a:ext cx="2384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called </a:t>
            </a:r>
            <a:r>
              <a:rPr lang="en-CA" b="1" dirty="0"/>
              <a:t>testing</a:t>
            </a:r>
            <a:r>
              <a:rPr lang="en-CA" dirty="0"/>
              <a:t>: give it some input and check that it returns the correct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D38E8D-D4CB-3C97-1C29-F948A84BD3A6}"/>
              </a:ext>
            </a:extLst>
          </p:cNvPr>
          <p:cNvCxnSpPr/>
          <p:nvPr/>
        </p:nvCxnSpPr>
        <p:spPr>
          <a:xfrm flipH="1" flipV="1">
            <a:off x="10035729" y="4383074"/>
            <a:ext cx="528992" cy="93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CB5-7603-7194-9A0C-87F8B8E0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D5863-62D2-CABA-6CC2-667D2E307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b="1" dirty="0"/>
              <a:t>Inspection</a:t>
            </a:r>
          </a:p>
          <a:p>
            <a:r>
              <a:rPr lang="en-AU" dirty="0"/>
              <a:t>Done manually by the programmer.</a:t>
            </a:r>
          </a:p>
          <a:p>
            <a:r>
              <a:rPr lang="en-AU" dirty="0"/>
              <a:t>Works well for small/simple programmers.</a:t>
            </a:r>
          </a:p>
          <a:p>
            <a:r>
              <a:rPr lang="en-AU" dirty="0"/>
              <a:t>Usually too tedious/complicated for bigger programs.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71C1A-66AC-53BB-D3B0-BD35EC499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b="1" dirty="0"/>
              <a:t>Testing</a:t>
            </a:r>
          </a:p>
          <a:p>
            <a:r>
              <a:rPr lang="en-CA" dirty="0"/>
              <a:t>Can be done automatically or manually</a:t>
            </a:r>
          </a:p>
          <a:p>
            <a:r>
              <a:rPr lang="en-CA" dirty="0"/>
              <a:t>Requires making (input, output) pairs.</a:t>
            </a:r>
          </a:p>
          <a:p>
            <a:r>
              <a:rPr lang="en-AU" dirty="0"/>
              <a:t>Comes in many varieties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06BB9-DE6A-7BFC-B1F2-E4F89416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703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2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AB0BE-B4AB-2690-0349-5C3F47F6DF60}"/>
              </a:ext>
            </a:extLst>
          </p:cNvPr>
          <p:cNvSpPr txBox="1"/>
          <p:nvPr/>
        </p:nvSpPr>
        <p:spPr>
          <a:xfrm>
            <a:off x="8320286" y="1356939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start as soon as you write one function.</a:t>
            </a:r>
          </a:p>
          <a:p>
            <a:pPr algn="ctr"/>
            <a:r>
              <a:rPr lang="en-CA" b="1" dirty="0"/>
              <a:t>Test-driven development </a:t>
            </a:r>
            <a:r>
              <a:rPr lang="en-CA" dirty="0"/>
              <a:t>(</a:t>
            </a:r>
            <a:r>
              <a:rPr lang="en-CA" b="1" dirty="0"/>
              <a:t>TDD</a:t>
            </a:r>
            <a:r>
              <a:rPr lang="en-CA" dirty="0"/>
              <a:t>) is when you write unit tests at the same time as you write your code.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6808878" y="2234102"/>
            <a:ext cx="1511408" cy="5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6421581" y="4289442"/>
            <a:ext cx="25574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Needs the system to be in a working state. </a:t>
            </a:r>
            <a:r>
              <a:rPr lang="en-CA" b="1" dirty="0"/>
              <a:t>Waiting until a system is mostly working is a very bad idea!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347762" y="4746362"/>
            <a:ext cx="3073819" cy="2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583ED-E73C-3D82-5C14-981AF432C085}"/>
              </a:ext>
            </a:extLst>
          </p:cNvPr>
          <p:cNvSpPr/>
          <p:nvPr/>
        </p:nvSpPr>
        <p:spPr>
          <a:xfrm>
            <a:off x="1061761" y="4526722"/>
            <a:ext cx="2286001" cy="439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D0777F-A9B9-2D3F-EA3E-6068248EF7C3}"/>
              </a:ext>
            </a:extLst>
          </p:cNvPr>
          <p:cNvSpPr/>
          <p:nvPr/>
        </p:nvSpPr>
        <p:spPr>
          <a:xfrm>
            <a:off x="1061761" y="1881699"/>
            <a:ext cx="5747117" cy="8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7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System Testing on a bridge: load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01" y="1848296"/>
            <a:ext cx="435347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Load testing </a:t>
            </a:r>
            <a:r>
              <a:rPr lang="en-CA" dirty="0"/>
              <a:t>on the </a:t>
            </a:r>
            <a:r>
              <a:rPr lang="en-CA" dirty="0" err="1"/>
              <a:t>Pelješac</a:t>
            </a:r>
            <a:r>
              <a:rPr lang="en-CA" dirty="0"/>
              <a:t> Bridge in 2022</a:t>
            </a:r>
          </a:p>
          <a:p>
            <a:r>
              <a:rPr lang="en-CA" dirty="0"/>
              <a:t>40 tonnes of trucks drove across the bridge</a:t>
            </a:r>
          </a:p>
          <a:p>
            <a:r>
              <a:rPr lang="en-CA" dirty="0"/>
              <a:t>Engineers measured to ensure the bridge deformed as expected</a:t>
            </a:r>
          </a:p>
          <a:p>
            <a:r>
              <a:rPr lang="en-CA" dirty="0"/>
              <a:t>Obviously, the bridge had to be </a:t>
            </a:r>
            <a:r>
              <a:rPr lang="en-CA" b="1" dirty="0"/>
              <a:t>nearly finished </a:t>
            </a:r>
            <a:r>
              <a:rPr lang="en-CA" dirty="0"/>
              <a:t>to do this test</a:t>
            </a:r>
          </a:p>
          <a:p>
            <a:r>
              <a:rPr lang="en-CA" dirty="0"/>
              <a:t>In software, we often do the similar load testing for websites or servers to make sure they can handle a lot of requests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C7A1F-1C02-5944-21A3-1F1D3503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37" y="1246908"/>
            <a:ext cx="6106295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17</a:t>
            </a:fld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>
            <a:off x="7046926" y="1763151"/>
            <a:ext cx="1563674" cy="123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8610600" y="3429000"/>
            <a:ext cx="299699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write test cases before you write the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Same test cases can work if implementation changes but header stays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Can’t test any implementation-specific details.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7035590" y="3958937"/>
            <a:ext cx="1575010" cy="103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B60DBA-3DF0-1E41-93EC-B83CD44E94BD}"/>
              </a:ext>
            </a:extLst>
          </p:cNvPr>
          <p:cNvSpPr txBox="1"/>
          <p:nvPr/>
        </p:nvSpPr>
        <p:spPr>
          <a:xfrm>
            <a:off x="8610600" y="331990"/>
            <a:ext cx="299699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check that every line of code is run by the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allows you to do some inspection.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cases need to added/removed if implementation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5BE2E-516E-C09A-2172-CB7447B2E5C5}"/>
              </a:ext>
            </a:extLst>
          </p:cNvPr>
          <p:cNvSpPr/>
          <p:nvPr/>
        </p:nvSpPr>
        <p:spPr>
          <a:xfrm>
            <a:off x="1579418" y="3429000"/>
            <a:ext cx="5456172" cy="105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58BBAD-A7CE-F150-0FE8-39953B9B82B9}"/>
              </a:ext>
            </a:extLst>
          </p:cNvPr>
          <p:cNvSpPr/>
          <p:nvPr/>
        </p:nvSpPr>
        <p:spPr>
          <a:xfrm>
            <a:off x="1590754" y="2656911"/>
            <a:ext cx="5456172" cy="690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96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</p:spTree>
    <p:extLst>
      <p:ext uri="{BB962C8B-B14F-4D97-AF65-F5344CB8AC3E}">
        <p14:creationId xmlns:p14="http://schemas.microsoft.com/office/powerpoint/2010/main" val="370049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51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Check Canvas for due dates!</a:t>
            </a:r>
          </a:p>
          <a:p>
            <a:pPr lvl="1"/>
            <a:r>
              <a:rPr lang="en-CA" dirty="0"/>
              <a:t>Quizzes are coming up, do them!</a:t>
            </a:r>
          </a:p>
          <a:p>
            <a:r>
              <a:rPr lang="en-CA" dirty="0"/>
              <a:t>First lab is this week</a:t>
            </a:r>
          </a:p>
          <a:p>
            <a:pPr lvl="1"/>
            <a:r>
              <a:rPr lang="en-CA" dirty="0"/>
              <a:t>Labs are optional</a:t>
            </a:r>
          </a:p>
          <a:p>
            <a:pPr lvl="1"/>
            <a:r>
              <a:rPr lang="en-CA" dirty="0"/>
              <a:t>TAs will be there to provide help</a:t>
            </a:r>
          </a:p>
          <a:p>
            <a:pPr lvl="2"/>
            <a:r>
              <a:rPr lang="en-CA" dirty="0"/>
              <a:t>TAs are the ones marking your assignments</a:t>
            </a:r>
          </a:p>
          <a:p>
            <a:pPr lvl="1"/>
            <a:r>
              <a:rPr lang="en-AU" dirty="0"/>
              <a:t>Good place to get help installing and using C++</a:t>
            </a:r>
          </a:p>
          <a:p>
            <a:pPr lvl="1"/>
            <a:r>
              <a:rPr lang="en-AU" dirty="0"/>
              <a:t>Do your assignment in the lab</a:t>
            </a:r>
          </a:p>
          <a:p>
            <a:pPr lvl="1"/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5BD56-BF03-A0FF-4EDB-53A2083BD8D8}"/>
              </a:ext>
            </a:extLst>
          </p:cNvPr>
          <p:cNvSpPr txBox="1"/>
          <p:nvPr/>
        </p:nvSpPr>
        <p:spPr>
          <a:xfrm>
            <a:off x="9201560" y="3166393"/>
            <a:ext cx="2058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Assignment 1 is available is online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75978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CF3F6-3047-DCEA-E944-19D151A60100}"/>
              </a:ext>
            </a:extLst>
          </p:cNvPr>
          <p:cNvSpPr txBox="1"/>
          <p:nvPr/>
        </p:nvSpPr>
        <p:spPr>
          <a:xfrm>
            <a:off x="7287491" y="1577528"/>
            <a:ext cx="314875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use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  <a:r>
              <a:rPr lang="en-CA" dirty="0"/>
              <a:t> as a sample function for looking at different testing techniques.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A2BEE-FABD-946B-1BAD-28F79FA78263}"/>
              </a:ext>
            </a:extLst>
          </p:cNvPr>
          <p:cNvSpPr txBox="1"/>
          <p:nvPr/>
        </p:nvSpPr>
        <p:spPr>
          <a:xfrm>
            <a:off x="7287490" y="2967335"/>
            <a:ext cx="314875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only consider </a:t>
            </a:r>
            <a:br>
              <a:rPr lang="en-CA" dirty="0"/>
            </a:br>
            <a:r>
              <a:rPr lang="en-CA" b="1" dirty="0"/>
              <a:t>automated testing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362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1825626"/>
            <a:ext cx="2494448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009979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test_quote_if_style</a:t>
            </a:r>
            <a:r>
              <a:rPr lang="en-US" dirty="0">
                <a:latin typeface="Consolas" panose="020B0609020204030204" pitchFamily="49" charset="0"/>
              </a:rPr>
              <a:t>()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(quote("cat") != "\"cat\"")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(quote("hot soup") != "\"hot soup\"")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	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(quote("") != "\"\"")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 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</p:cNvCxnSpPr>
          <p:nvPr/>
        </p:nvCxnSpPr>
        <p:spPr>
          <a:xfrm flipV="1">
            <a:off x="3332648" y="1690688"/>
            <a:ext cx="2456033" cy="37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21327" y="4830258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relatively simple and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put whatever code you want in the if-statement bodies, e.g. could write stats to a file, or give more detailed error messages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24898" y="4830258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lot of typing, programmer may get tired of doing it.</a:t>
            </a:r>
          </a:p>
        </p:txBody>
      </p:sp>
    </p:spTree>
    <p:extLst>
      <p:ext uri="{BB962C8B-B14F-4D97-AF65-F5344CB8AC3E}">
        <p14:creationId xmlns:p14="http://schemas.microsoft.com/office/powerpoint/2010/main" val="18557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66670" y="4290149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Short and simple to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it includes the exact text of the assertion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includes the line number of the failure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70241" y="4290149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very flexible: can only crash on failure</a:t>
            </a:r>
          </a:p>
        </p:txBody>
      </p:sp>
    </p:spTree>
    <p:extLst>
      <p:ext uri="{BB962C8B-B14F-4D97-AF65-F5344CB8AC3E}">
        <p14:creationId xmlns:p14="http://schemas.microsoft.com/office/powerpoint/2010/main" val="373247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53767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assert(quote("cat") == "\"dog\"");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DB70D6-F2E4-EA25-25C5-DAB65BD182CB}"/>
              </a:ext>
            </a:extLst>
          </p:cNvPr>
          <p:cNvSpPr txBox="1"/>
          <p:nvPr/>
        </p:nvSpPr>
        <p:spPr>
          <a:xfrm>
            <a:off x="232899" y="4895864"/>
            <a:ext cx="379425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assert(expr)</a:t>
            </a:r>
            <a:r>
              <a:rPr lang="en-CA" dirty="0"/>
              <a:t> fails when </a:t>
            </a:r>
            <a:r>
              <a:rPr lang="en-CA" b="1" dirty="0"/>
              <a:t>expr</a:t>
            </a:r>
            <a:r>
              <a:rPr lang="en-CA" dirty="0"/>
              <a:t> evaluates to </a:t>
            </a:r>
            <a:r>
              <a:rPr lang="en-CA" b="1" dirty="0"/>
              <a:t>false</a:t>
            </a:r>
            <a:r>
              <a:rPr lang="en-CA" dirty="0"/>
              <a:t> (it does nothing when it evaluates to true)</a:t>
            </a:r>
          </a:p>
          <a:p>
            <a:br>
              <a:rPr lang="en-CA" dirty="0"/>
            </a:br>
            <a:r>
              <a:rPr lang="en-CA" dirty="0"/>
              <a:t>A failed </a:t>
            </a:r>
            <a:r>
              <a:rPr lang="en-CA" b="1" dirty="0">
                <a:latin typeface="Consolas" panose="020B0609020204030204" pitchFamily="49" charset="0"/>
              </a:rPr>
              <a:t>assert</a:t>
            </a:r>
            <a:r>
              <a:rPr lang="en-CA" dirty="0"/>
              <a:t> prints its content and its line number … this is non-trivial!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2F96B-D31E-70B7-4CCF-126E088DF783}"/>
              </a:ext>
            </a:extLst>
          </p:cNvPr>
          <p:cNvGrpSpPr/>
          <p:nvPr/>
        </p:nvGrpSpPr>
        <p:grpSpPr>
          <a:xfrm>
            <a:off x="4180056" y="4895864"/>
            <a:ext cx="7782900" cy="1200329"/>
            <a:chOff x="4180056" y="4895864"/>
            <a:chExt cx="778290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2E1B40-4C53-3BE7-868E-6FA9D1AB3BC0}"/>
                </a:ext>
              </a:extLst>
            </p:cNvPr>
            <p:cNvSpPr txBox="1"/>
            <p:nvPr/>
          </p:nvSpPr>
          <p:spPr>
            <a:xfrm>
              <a:off x="4180056" y="4895864"/>
              <a:ext cx="7782900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❯ 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: assertexample.cpp:17: int main(): 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Assertion `quote("cat") == "\"dog\""' failed.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fish: './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' terminated by signal SIGABRT (Abort)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CE3E3B-B92B-A205-64F8-A672E08884C0}"/>
                </a:ext>
              </a:extLst>
            </p:cNvPr>
            <p:cNvSpPr/>
            <p:nvPr/>
          </p:nvSpPr>
          <p:spPr>
            <a:xfrm>
              <a:off x="4231934" y="5506401"/>
              <a:ext cx="5830039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83C47A-D88E-20AA-EF47-0E2E13230F14}"/>
                </a:ext>
              </a:extLst>
            </p:cNvPr>
            <p:cNvSpPr/>
            <p:nvPr/>
          </p:nvSpPr>
          <p:spPr>
            <a:xfrm>
              <a:off x="8390894" y="5259022"/>
              <a:ext cx="1788418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1712F-8BD6-46BB-42FF-41F0EDBF5DD6}"/>
              </a:ext>
            </a:extLst>
          </p:cNvPr>
          <p:cNvCxnSpPr>
            <a:cxnSpLocks/>
          </p:cNvCxnSpPr>
          <p:nvPr/>
        </p:nvCxnSpPr>
        <p:spPr>
          <a:xfrm flipH="1">
            <a:off x="6748423" y="2977468"/>
            <a:ext cx="363365" cy="191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70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692912" y="4000854"/>
            <a:ext cx="26525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assert(expr)</a:t>
            </a:r>
            <a:r>
              <a:rPr lang="en-US" dirty="0"/>
              <a:t> is a </a:t>
            </a:r>
            <a:r>
              <a:rPr lang="en-US" b="1" dirty="0"/>
              <a:t>macro</a:t>
            </a:r>
            <a:r>
              <a:rPr lang="en-US" dirty="0"/>
              <a:t>, </a:t>
            </a:r>
            <a:r>
              <a:rPr lang="en-US" i="1" dirty="0"/>
              <a:t>not</a:t>
            </a:r>
            <a:r>
              <a:rPr lang="en-US" dirty="0"/>
              <a:t> a function! 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3D0D2-CCF6-F72F-DC53-384EAA3D398A}"/>
              </a:ext>
            </a:extLst>
          </p:cNvPr>
          <p:cNvSpPr txBox="1"/>
          <p:nvPr/>
        </p:nvSpPr>
        <p:spPr>
          <a:xfrm>
            <a:off x="8427342" y="3999261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 evaluate their arguments first before being passed into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Macros</a:t>
            </a:r>
            <a:r>
              <a:rPr lang="en-US" dirty="0"/>
              <a:t> pass their arguments into the function unevaluated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5717-A79F-C015-1189-E95B038DF309}"/>
              </a:ext>
            </a:extLst>
          </p:cNvPr>
          <p:cNvSpPr txBox="1"/>
          <p:nvPr/>
        </p:nvSpPr>
        <p:spPr>
          <a:xfrm>
            <a:off x="4231934" y="5230812"/>
            <a:ext cx="34976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Making </a:t>
            </a:r>
            <a:r>
              <a:rPr lang="en-CA" dirty="0">
                <a:latin typeface="Consolas" panose="020B0609020204030204" pitchFamily="49" charset="0"/>
              </a:rPr>
              <a:t>assert(expr)</a:t>
            </a:r>
            <a:r>
              <a:rPr lang="en-CA" dirty="0"/>
              <a:t> a macro is how it can print its unevaluated input.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F1CC91-4289-C2B4-FC69-A0781DFDA02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5428" y="4238214"/>
            <a:ext cx="989970" cy="8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536D5-C25A-7CEA-D3D7-27E0ADE2D92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40413" y="4876424"/>
            <a:ext cx="586929" cy="35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267014" y="5256017"/>
            <a:ext cx="30429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In general, C++ macros are complex and error-prone and you should only use them in a few specific cases (like assert).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A777ED-68D4-7D77-7581-0146B56AA6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09977" y="5692477"/>
            <a:ext cx="921957" cy="10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89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282866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6155226" y="1366163"/>
            <a:ext cx="5376793" cy="480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Test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input;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expected_output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vector&lt;Testcase&gt;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 =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Testcase{"cat", "\"cat\""},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Testcase{"hot soup", "\"hot soup\""},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Testcase{"", "\"\""},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	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test_quote_table_style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for(Testcase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string actual = quote(</a:t>
            </a:r>
            <a:r>
              <a:rPr lang="en-US" dirty="0" err="1">
                <a:latin typeface="Consolas" panose="020B0609020204030204" pitchFamily="49" charset="0"/>
              </a:rPr>
              <a:t>tc.input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if (actual != expected)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cout &lt;&lt; "test failed\n";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305602"/>
            <a:ext cx="2121005" cy="75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152845" y="5061584"/>
            <a:ext cx="263569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Very easy to add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Flexible: do whatever you need inside the if-statement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3168727" y="5061584"/>
            <a:ext cx="25368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overhead to set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06282-D775-76E5-287B-82A6D5A1DEE0}"/>
              </a:ext>
            </a:extLst>
          </p:cNvPr>
          <p:cNvSpPr/>
          <p:nvPr/>
        </p:nvSpPr>
        <p:spPr>
          <a:xfrm>
            <a:off x="6227618" y="2616467"/>
            <a:ext cx="4616713" cy="12829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497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448476"/>
            <a:ext cx="1647431" cy="113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682884" y="1825625"/>
            <a:ext cx="58491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quote(s).size() == s.size() + 2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quote(s)[0] == '"' &amp;&amp; quote(s)[n-1] == '"'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quote("") == "\"\""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FB0F8-8604-01CA-0B8C-CEF6B9EA49E8}"/>
              </a:ext>
            </a:extLst>
          </p:cNvPr>
          <p:cNvSpPr txBox="1"/>
          <p:nvPr/>
        </p:nvSpPr>
        <p:spPr>
          <a:xfrm>
            <a:off x="10411102" y="1396695"/>
            <a:ext cx="121160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n</a:t>
            </a:r>
            <a:r>
              <a:rPr lang="en-CA" sz="1200" dirty="0"/>
              <a:t> is the size of </a:t>
            </a:r>
            <a:r>
              <a:rPr lang="en-CA" sz="1200" dirty="0"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31919-E5DC-1459-0F54-1CD48B0F5F9F}"/>
              </a:ext>
            </a:extLst>
          </p:cNvPr>
          <p:cNvCxnSpPr>
            <a:cxnSpLocks/>
          </p:cNvCxnSpPr>
          <p:nvPr/>
        </p:nvCxnSpPr>
        <p:spPr>
          <a:xfrm flipH="1">
            <a:off x="10058400" y="1690688"/>
            <a:ext cx="453421" cy="8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3CA606-C45C-BDA0-2BA7-7301C41D6E96}"/>
              </a:ext>
            </a:extLst>
          </p:cNvPr>
          <p:cNvSpPr txBox="1"/>
          <p:nvPr/>
        </p:nvSpPr>
        <p:spPr>
          <a:xfrm>
            <a:off x="734290" y="4997148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need to write (input, output) pairs: that’s done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test with random data, which is relatively easy to generate and avoids bias.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4437861" y="4997148"/>
            <a:ext cx="323944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to write functions like </a:t>
            </a:r>
            <a:r>
              <a:rPr lang="en-CA" dirty="0" err="1">
                <a:latin typeface="Consolas" panose="020B0609020204030204" pitchFamily="49" charset="0"/>
              </a:rPr>
              <a:t>random_string</a:t>
            </a:r>
            <a:r>
              <a:rPr lang="en-CA" dirty="0">
                <a:latin typeface="Consolas" panose="020B0609020204030204" pitchFamily="49" charset="0"/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be hard to know which, and how many, properties to test.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11869-9686-7C76-8E27-C7968110B234}"/>
              </a:ext>
            </a:extLst>
          </p:cNvPr>
          <p:cNvSpPr txBox="1"/>
          <p:nvPr/>
        </p:nvSpPr>
        <p:spPr>
          <a:xfrm>
            <a:off x="4944774" y="3259649"/>
            <a:ext cx="7023076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for(int i = 0; i &lt; 100; i++)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string s =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r>
              <a:rPr lang="en-US" dirty="0">
                <a:latin typeface="Consolas" panose="020B0609020204030204" pitchFamily="49" charset="0"/>
              </a:rPr>
              <a:t>();  // you must write this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if (quote(s).size() != s.size() + 2) {	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cout &lt;&lt; "failure\m";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2FE7AB-2289-4472-4552-7D40B3C94E48}"/>
              </a:ext>
            </a:extLst>
          </p:cNvPr>
          <p:cNvSpPr/>
          <p:nvPr/>
        </p:nvSpPr>
        <p:spPr>
          <a:xfrm>
            <a:off x="6733939" y="3607342"/>
            <a:ext cx="1933968" cy="292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923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68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sort(v).size() == 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(length preservation)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sort(reverse(v))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sort(sort(v)) == sort(v)</a:t>
            </a:r>
            <a:r>
              <a:rPr lang="en-CA" dirty="0"/>
              <a:t> (idempotence)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</a:t>
            </a:r>
            <a:r>
              <a:rPr lang="en-CA" dirty="0" err="1">
                <a:latin typeface="Consolas" panose="020B0609020204030204" pitchFamily="49" charset="0"/>
              </a:rPr>
              <a:t>random_shuffle</a:t>
            </a:r>
            <a:r>
              <a:rPr lang="en-CA" dirty="0">
                <a:latin typeface="Consolas" panose="020B0609020204030204" pitchFamily="49" charset="0"/>
              </a:rPr>
              <a:t>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 + w) == sort(w + 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sum(v) == sum(sort(v))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min(v) == sort(v)[0]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max(v) == sort(v)[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()-1]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before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is equal to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after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any two random index values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j</a:t>
            </a:r>
            <a:r>
              <a:rPr lang="en-CA" dirty="0"/>
              <a:t> of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if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 &lt;= j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v[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] &lt;= v[j]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3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How do civil engineers ensure their constructions “work”?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39" y="1685345"/>
            <a:ext cx="4806473" cy="21720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They do many things!</a:t>
            </a:r>
          </a:p>
          <a:p>
            <a:r>
              <a:rPr lang="en-CA" dirty="0"/>
              <a:t>hire experts</a:t>
            </a:r>
          </a:p>
          <a:p>
            <a:r>
              <a:rPr lang="en-CA" dirty="0"/>
              <a:t>follow safety standards</a:t>
            </a:r>
          </a:p>
          <a:p>
            <a:r>
              <a:rPr lang="en-CA" dirty="0"/>
              <a:t>use good materials and techniques</a:t>
            </a:r>
          </a:p>
          <a:p>
            <a:r>
              <a:rPr lang="en-CA" dirty="0"/>
              <a:t>inspect and test as the go</a:t>
            </a:r>
          </a:p>
          <a:p>
            <a:r>
              <a:rPr lang="en-CA" dirty="0"/>
              <a:t>…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C54FC84D-7320-6CCA-A766-3F18B9F53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43682-DC52-852C-E434-E970FE1F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7" y="1019175"/>
            <a:ext cx="5324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F3229F9-7621-AD13-A76E-A907BFF8EE87}"/>
              </a:ext>
            </a:extLst>
          </p:cNvPr>
          <p:cNvGrpSpPr/>
          <p:nvPr/>
        </p:nvGrpSpPr>
        <p:grpSpPr>
          <a:xfrm>
            <a:off x="5784903" y="3997666"/>
            <a:ext cx="5801162" cy="2181205"/>
            <a:chOff x="5943600" y="3936316"/>
            <a:chExt cx="5801162" cy="21812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C6E218-8370-EC4D-AE34-E56C0FB4190A}"/>
                </a:ext>
              </a:extLst>
            </p:cNvPr>
            <p:cNvGrpSpPr/>
            <p:nvPr/>
          </p:nvGrpSpPr>
          <p:grpSpPr>
            <a:xfrm>
              <a:off x="5950366" y="4561748"/>
              <a:ext cx="5786004" cy="1555773"/>
              <a:chOff x="4961974" y="4292622"/>
              <a:chExt cx="6920030" cy="2143126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157B69A7-A8F4-F92E-7542-66E122999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974" y="4292623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>
                <a:extLst>
                  <a:ext uri="{FF2B5EF4-FFF2-40B4-BE49-F238E27FC236}">
                    <a16:creationId xmlns:a16="http://schemas.microsoft.com/office/drawing/2014/main" id="{11F32E15-51F2-615D-A6F8-0C7BAE5B5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24504" y="4292622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CF47EE7D-B7F3-F38F-2336-7FB40B10C91E}"/>
                  </a:ext>
                </a:extLst>
              </p:cNvPr>
              <p:cNvSpPr/>
              <p:nvPr/>
            </p:nvSpPr>
            <p:spPr>
              <a:xfrm>
                <a:off x="8001826" y="5146747"/>
                <a:ext cx="840326" cy="4348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F15458-C118-AAFE-F07A-078809961E33}"/>
                </a:ext>
              </a:extLst>
            </p:cNvPr>
            <p:cNvSpPr txBox="1"/>
            <p:nvPr/>
          </p:nvSpPr>
          <p:spPr>
            <a:xfrm>
              <a:off x="5943600" y="3936316"/>
              <a:ext cx="5801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/>
                <a:t>Wet concrete </a:t>
              </a:r>
              <a:r>
                <a:rPr lang="en-AU" sz="2800" b="1" dirty="0"/>
                <a:t>table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138DB-04DD-5EAC-5C01-AD66FAA47A37}"/>
              </a:ext>
            </a:extLst>
          </p:cNvPr>
          <p:cNvGrpSpPr/>
          <p:nvPr/>
        </p:nvGrpSpPr>
        <p:grpSpPr>
          <a:xfrm>
            <a:off x="721667" y="3997666"/>
            <a:ext cx="3838575" cy="2311957"/>
            <a:chOff x="721667" y="4059427"/>
            <a:chExt cx="3838575" cy="2311957"/>
          </a:xfrm>
        </p:grpSpPr>
        <p:pic>
          <p:nvPicPr>
            <p:cNvPr id="1030" name="Picture 6" descr="Types of slump">
              <a:extLst>
                <a:ext uri="{FF2B5EF4-FFF2-40B4-BE49-F238E27FC236}">
                  <a16:creationId xmlns:a16="http://schemas.microsoft.com/office/drawing/2014/main" id="{2955F998-4A5B-7D6A-C642-D534418FB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667" y="4675934"/>
              <a:ext cx="3838575" cy="169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BD5A10-2D2B-02A5-444F-08ED1B6F1818}"/>
                </a:ext>
              </a:extLst>
            </p:cNvPr>
            <p:cNvSpPr txBox="1"/>
            <p:nvPr/>
          </p:nvSpPr>
          <p:spPr>
            <a:xfrm>
              <a:off x="753290" y="4059427"/>
              <a:ext cx="377532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Wet concrete </a:t>
              </a:r>
              <a:r>
                <a:rPr lang="en-AU" sz="2800" b="1" dirty="0"/>
                <a:t>slump test</a:t>
              </a:r>
            </a:p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01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FC86-5B91-1A10-5A0B-07FF5F81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Final Thoughts </a:t>
            </a:r>
            <a:r>
              <a:rPr lang="en-CA" dirty="0"/>
              <a:t>on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6F0B-65AC-8BBA-FECE-91531C43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must do it … how else do you know your program works correctly?</a:t>
            </a:r>
          </a:p>
          <a:p>
            <a:r>
              <a:rPr lang="en-CA" dirty="0"/>
              <a:t>Always try to do it automatically … programmers eventually got tired of manual tests, or make mistakes</a:t>
            </a:r>
          </a:p>
          <a:p>
            <a:r>
              <a:rPr lang="en-CA" dirty="0"/>
              <a:t>Test as you go</a:t>
            </a:r>
          </a:p>
          <a:p>
            <a:r>
              <a:rPr lang="en-CA" dirty="0"/>
              <a:t>Other kinds of testing</a:t>
            </a:r>
          </a:p>
          <a:p>
            <a:pPr lvl="1"/>
            <a:r>
              <a:rPr lang="en-CA" b="1" dirty="0"/>
              <a:t>Usability</a:t>
            </a:r>
            <a:r>
              <a:rPr lang="en-CA" dirty="0"/>
              <a:t> testing, e.g. how easy is it to use your system?</a:t>
            </a:r>
          </a:p>
          <a:p>
            <a:pPr lvl="1"/>
            <a:r>
              <a:rPr lang="en-CA" b="1" dirty="0"/>
              <a:t>Security</a:t>
            </a:r>
            <a:r>
              <a:rPr lang="en-CA" dirty="0"/>
              <a:t> testing, e.g. does your program protect private information?</a:t>
            </a:r>
          </a:p>
          <a:p>
            <a:pPr lvl="1"/>
            <a:r>
              <a:rPr lang="en-CA" b="1" dirty="0"/>
              <a:t>Performance</a:t>
            </a:r>
            <a:r>
              <a:rPr lang="en-CA" dirty="0"/>
              <a:t> testing, e.g. is your program fast enough?</a:t>
            </a:r>
          </a:p>
          <a:p>
            <a:pPr lvl="1"/>
            <a:r>
              <a:rPr lang="en-CA" b="1" dirty="0"/>
              <a:t>Stress</a:t>
            </a:r>
            <a:r>
              <a:rPr lang="en-CA" dirty="0"/>
              <a:t> testing, e.g. can your program handle lots of input?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40AF1-89D9-0A5B-57DE-42A24FD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611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Two basic techniques: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Inspection</a:t>
            </a:r>
            <a:br>
              <a:rPr lang="en-AU" dirty="0"/>
            </a:br>
            <a:r>
              <a:rPr lang="en-AU" dirty="0"/>
              <a:t>e.g. read the source code to make sure there are no errors, and that all cases are handled</a:t>
            </a:r>
          </a:p>
          <a:p>
            <a:pPr lvl="1"/>
            <a:r>
              <a:rPr lang="en-AU" dirty="0"/>
              <a:t>many software companies (e.g. Google, Microsoft) require at least one other person to read any code you submit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Testing</a:t>
            </a:r>
            <a:br>
              <a:rPr lang="en-AU" dirty="0"/>
            </a:br>
            <a:r>
              <a:rPr lang="en-AU" dirty="0"/>
              <a:t>e.g. run the program on some sample inputs and make sure it does the right thing</a:t>
            </a:r>
          </a:p>
          <a:p>
            <a:pPr lvl="1"/>
            <a:r>
              <a:rPr lang="en-AU" b="1" dirty="0"/>
              <a:t>continuous</a:t>
            </a:r>
            <a:r>
              <a:rPr lang="en-AU" dirty="0"/>
              <a:t> and </a:t>
            </a:r>
            <a:r>
              <a:rPr lang="en-AU" b="1" dirty="0"/>
              <a:t>automated</a:t>
            </a:r>
            <a:r>
              <a:rPr lang="en-AU" dirty="0"/>
              <a:t> testing is the general standard that most good software companies follow, or at least aim for</a:t>
            </a:r>
          </a:p>
          <a:p>
            <a:pPr lvl="1"/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5BD56-BF03-A0FF-4EDB-53A2083BD8D8}"/>
              </a:ext>
            </a:extLst>
          </p:cNvPr>
          <p:cNvSpPr txBox="1"/>
          <p:nvPr/>
        </p:nvSpPr>
        <p:spPr>
          <a:xfrm>
            <a:off x="9088205" y="4488834"/>
            <a:ext cx="21717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use both techniques but focus mainly on </a:t>
            </a:r>
            <a:r>
              <a:rPr lang="en-CA" b="1" dirty="0"/>
              <a:t>testing</a:t>
            </a:r>
            <a:r>
              <a:rPr lang="en-CA" dirty="0"/>
              <a:t> in this course.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D9ECB-F48A-16E5-568E-17CD3C6C5346}"/>
              </a:ext>
            </a:extLst>
          </p:cNvPr>
          <p:cNvSpPr txBox="1"/>
          <p:nvPr/>
        </p:nvSpPr>
        <p:spPr>
          <a:xfrm>
            <a:off x="9027749" y="1463506"/>
            <a:ext cx="2912349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Occasionally, it may be possible to </a:t>
            </a:r>
            <a:r>
              <a:rPr lang="en-CA" sz="1400" b="1" dirty="0"/>
              <a:t>prove</a:t>
            </a:r>
            <a:r>
              <a:rPr lang="en-CA" sz="1400" dirty="0"/>
              <a:t> a program is correct. A proof can be thought of as a detailed and systematic inspection. In practice, it is rarely used since the proofs are usually more complex than the code.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264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657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8610600" y="2857814"/>
            <a:ext cx="317835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 don’t know if it is correct! </a:t>
            </a:r>
            <a:br>
              <a:rPr lang="en-CA" dirty="0"/>
            </a:br>
            <a:r>
              <a:rPr lang="en-CA" dirty="0"/>
              <a:t>It depends on what it is supposed to do, but we don’t know what it’s supposed to do.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5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DC61D-3DDF-DDE7-A9D3-74BE2DD35821}"/>
              </a:ext>
            </a:extLst>
          </p:cNvPr>
          <p:cNvSpPr txBox="1"/>
          <p:nvPr/>
        </p:nvSpPr>
        <p:spPr>
          <a:xfrm>
            <a:off x="5467319" y="1511405"/>
            <a:ext cx="12573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Are these functions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35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2435062" y="2015962"/>
            <a:ext cx="9655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Correct!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03AAA6-B35E-9440-32B5-8A47C8862E54}"/>
              </a:ext>
            </a:extLst>
          </p:cNvPr>
          <p:cNvSpPr/>
          <p:nvPr/>
        </p:nvSpPr>
        <p:spPr>
          <a:xfrm>
            <a:off x="9274139" y="2604724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F3EE67-327A-03E1-1C92-30F0B012A5E4}"/>
              </a:ext>
            </a:extLst>
          </p:cNvPr>
          <p:cNvSpPr/>
          <p:nvPr/>
        </p:nvSpPr>
        <p:spPr>
          <a:xfrm>
            <a:off x="3049646" y="2544266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CAFA3-DB16-FB9E-693B-7E3C524D532D}"/>
              </a:ext>
            </a:extLst>
          </p:cNvPr>
          <p:cNvSpPr txBox="1"/>
          <p:nvPr/>
        </p:nvSpPr>
        <p:spPr>
          <a:xfrm>
            <a:off x="8791339" y="2015962"/>
            <a:ext cx="12217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Wrong!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50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B8AE3-200E-A642-7AD5-88179070EE3E}"/>
              </a:ext>
            </a:extLst>
          </p:cNvPr>
          <p:cNvSpPr/>
          <p:nvPr/>
        </p:nvSpPr>
        <p:spPr>
          <a:xfrm>
            <a:off x="763260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506D-91F1-7ED8-FB6D-5325DB75240D}"/>
              </a:ext>
            </a:extLst>
          </p:cNvPr>
          <p:cNvSpPr/>
          <p:nvPr/>
        </p:nvSpPr>
        <p:spPr>
          <a:xfrm>
            <a:off x="7022364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EA5DF-C9D9-973A-932F-242841DA3FCA}"/>
              </a:ext>
            </a:extLst>
          </p:cNvPr>
          <p:cNvSpPr txBox="1"/>
          <p:nvPr/>
        </p:nvSpPr>
        <p:spPr>
          <a:xfrm>
            <a:off x="4302173" y="1396254"/>
            <a:ext cx="34211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</a:t>
            </a:r>
            <a:r>
              <a:rPr lang="en-CA" b="1" dirty="0"/>
              <a:t>specifications</a:t>
            </a:r>
            <a:r>
              <a:rPr lang="en-CA" dirty="0"/>
              <a:t> are usually put in comments. Or if it’s obvious, in the function name.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88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3415</Words>
  <Application>Microsoft Office PowerPoint</Application>
  <PresentationFormat>Widescreen</PresentationFormat>
  <Paragraphs>351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How do civil engineers ensure their constructions “work”?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Varieties of Testing</vt:lpstr>
      <vt:lpstr>Varieties of Testing</vt:lpstr>
      <vt:lpstr>System Testing on a bridge: load testing</vt:lpstr>
      <vt:lpstr>Varieties of Testing</vt:lpstr>
      <vt:lpstr>How do you know if a program is correct?</vt:lpstr>
      <vt:lpstr>How do you know if a program is correct?</vt:lpstr>
      <vt:lpstr>How do you know if a program is correct?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Final Thoughts on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2024-01-12T18:45:07Z</cp:lastPrinted>
  <dcterms:created xsi:type="dcterms:W3CDTF">2024-01-07T06:08:43Z</dcterms:created>
  <dcterms:modified xsi:type="dcterms:W3CDTF">2024-01-15T06:22:30Z</dcterms:modified>
</cp:coreProperties>
</file>