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98" r:id="rId3"/>
    <p:sldId id="441" r:id="rId4"/>
    <p:sldId id="399" r:id="rId5"/>
    <p:sldId id="401" r:id="rId6"/>
    <p:sldId id="402" r:id="rId7"/>
    <p:sldId id="436" r:id="rId8"/>
    <p:sldId id="403" r:id="rId9"/>
    <p:sldId id="404" r:id="rId10"/>
    <p:sldId id="406" r:id="rId11"/>
    <p:sldId id="405" r:id="rId12"/>
    <p:sldId id="407" r:id="rId13"/>
    <p:sldId id="408" r:id="rId14"/>
    <p:sldId id="437" r:id="rId15"/>
    <p:sldId id="438" r:id="rId16"/>
    <p:sldId id="409" r:id="rId17"/>
    <p:sldId id="410" r:id="rId18"/>
    <p:sldId id="439" r:id="rId19"/>
    <p:sldId id="440" r:id="rId20"/>
    <p:sldId id="411" r:id="rId21"/>
    <p:sldId id="412" r:id="rId22"/>
    <p:sldId id="413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0" id="{80941037-17B4-4B9B-A365-1458655C7185}">
          <p14:sldIdLst>
            <p14:sldId id="398"/>
            <p14:sldId id="441"/>
          </p14:sldIdLst>
        </p14:section>
        <p14:section name="old" id="{7F19A30E-9B60-409F-BE9A-8D88B2CBE563}">
          <p14:sldIdLst>
            <p14:sldId id="399"/>
            <p14:sldId id="401"/>
            <p14:sldId id="402"/>
            <p14:sldId id="436"/>
            <p14:sldId id="403"/>
            <p14:sldId id="404"/>
            <p14:sldId id="406"/>
            <p14:sldId id="405"/>
            <p14:sldId id="407"/>
            <p14:sldId id="408"/>
            <p14:sldId id="437"/>
            <p14:sldId id="438"/>
            <p14:sldId id="409"/>
            <p14:sldId id="410"/>
            <p14:sldId id="439"/>
            <p14:sldId id="440"/>
            <p14:sldId id="411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5F292-82DF-48E4-BFBF-8D45C969F9D8}" v="3" dt="2024-02-28T00:08:21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2-28T00:10:04.584" v="197" actId="20577"/>
      <pc:docMkLst>
        <pc:docMk/>
      </pc:docMkLst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27/02/2024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27/02/2024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27/02/2024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Inheritance and Polymorphism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2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90707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this-&gt;size();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9269822" y="1239352"/>
            <a:ext cx="1551838" cy="3217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4118-2224-931A-08EE-FE82F25A2604}"/>
              </a:ext>
            </a:extLst>
          </p:cNvPr>
          <p:cNvSpPr txBox="1"/>
          <p:nvPr/>
        </p:nvSpPr>
        <p:spPr>
          <a:xfrm>
            <a:off x="8743478" y="2163396"/>
            <a:ext cx="318421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Sometimes it might be useful to use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even when it is not strictly needed. Here it makes clear that </a:t>
            </a:r>
            <a:r>
              <a:rPr lang="en-CA" sz="1600" dirty="0">
                <a:latin typeface="Consolas" panose="020B0609020204030204" pitchFamily="49" charset="0"/>
              </a:rPr>
              <a:t>size()</a:t>
            </a:r>
            <a:r>
              <a:rPr lang="en-CA" sz="1600" dirty="0"/>
              <a:t> is from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73BDB-9986-CC1A-F6B0-2282670203D3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10045741" y="1561129"/>
            <a:ext cx="289843" cy="6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n : *this)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385742" y="1251929"/>
            <a:ext cx="712916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9562292" y="1287629"/>
            <a:ext cx="199578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a for-each loop.</a:t>
            </a:r>
          </a:p>
        </p:txBody>
      </p:sp>
    </p:spTree>
    <p:extLst>
      <p:ext uri="{BB962C8B-B14F-4D97-AF65-F5344CB8AC3E}">
        <p14:creationId xmlns:p14="http://schemas.microsoft.com/office/powerpoint/2010/main" val="106443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  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(const string &amp;name) : name(name)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get_name</a:t>
            </a:r>
            <a:r>
              <a:rPr lang="en-US" dirty="0">
                <a:latin typeface="Consolas" panose="020B0609020204030204" pitchFamily="49" charset="0"/>
              </a:rPr>
              <a:t>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"&lt;</a:t>
            </a:r>
            <a:r>
              <a:rPr lang="en-US" dirty="0" err="1">
                <a:latin typeface="Consolas" panose="020B0609020204030204" pitchFamily="49" charset="0"/>
              </a:rPr>
              <a:t>intvec</a:t>
            </a:r>
            <a:r>
              <a:rPr lang="en-US" dirty="0">
                <a:latin typeface="Consolas" panose="020B0609020204030204" pitchFamily="49" charset="0"/>
              </a:rPr>
              <a:t>:" + name + "&gt;";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set_name</a:t>
            </a:r>
            <a:r>
              <a:rPr lang="en-US" dirty="0">
                <a:latin typeface="Consolas" panose="020B0609020204030204" pitchFamily="49" charset="0"/>
              </a:rPr>
              <a:t>(const string &amp;name)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    this-&gt;name = name;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0" y="5207456"/>
            <a:ext cx="5433502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compiler error: no name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w("temps");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w.get_name</a:t>
            </a:r>
            <a:r>
              <a:rPr lang="en-US" sz="1600" dirty="0">
                <a:latin typeface="Consolas" panose="020B0609020204030204" pitchFamily="49" charset="0"/>
              </a:rPr>
              <a:t>(); // &lt;</a:t>
            </a:r>
            <a:r>
              <a:rPr lang="en-US" sz="1600" dirty="0" err="1">
                <a:latin typeface="Consolas" panose="020B0609020204030204" pitchFamily="49" charset="0"/>
              </a:rPr>
              <a:t>intvec:temps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w.set_name</a:t>
            </a:r>
            <a:r>
              <a:rPr lang="en-US" sz="1600" dirty="0">
                <a:latin typeface="Consolas" panose="020B0609020204030204" pitchFamily="49" charset="0"/>
              </a:rPr>
              <a:t>("");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run-time 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6451143" y="440892"/>
            <a:ext cx="1710443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a member variable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We can also add member variables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that don’t appear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For example, suppose we want to give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a name …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4738522" y="1352134"/>
            <a:ext cx="149602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constructor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2014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8045675" y="3909526"/>
            <a:ext cx="179152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Which code works with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538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AF2B2-E9E2-7E37-B52B-E7C869D8B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931-C9F1-9437-E66A-E576627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C47AC-2F8A-69DF-8876-36128A6E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FF796-6216-D639-26DC-E470671EDE48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44642-F76D-3F3A-BB85-972AD4235484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2FC613-18A6-3D40-74FD-9167CA4D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278EE2-4E9B-8DCE-CD52-08813BEBDD92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A0741-6B6A-CA57-243E-582A23AB5DA9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0B912-8C2A-7830-7528-1C11192A100A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32281-D070-6C53-D06F-C97591BCFECE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429152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22419-BEBF-0ABD-B841-279E303B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33E5-306A-50BB-8A87-93A3F7F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070B-FDD8-9924-0E3B-AC1605ED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49207-E7F0-4D77-5138-54517E8329DD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A8FB-41DC-7155-B3E8-9312685966C4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9FAF6E3-B3ED-5C9A-61DE-6EC27177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83BC75-A8CC-B8DF-47E9-7FFF7A9C3526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FCC01-33E2-B418-F48A-17ABFADD664D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73B6E-D10A-20F4-5F79-8153C5E3E300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D707E-7B06-451B-E925-78FBC0169240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FF4D6-A02A-074D-DB00-A64D2FD615D4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CFBFA-7E87-076B-95D4-44CCD205BC8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256240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132A2-C359-70C6-6081-6F596039AE44}"/>
              </a:ext>
            </a:extLst>
          </p:cNvPr>
          <p:cNvSpPr/>
          <p:nvPr/>
        </p:nvSpPr>
        <p:spPr>
          <a:xfrm>
            <a:off x="6200538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107BFA-B92E-C1A4-F689-757B50C27EBF}"/>
              </a:ext>
            </a:extLst>
          </p:cNvPr>
          <p:cNvSpPr/>
          <p:nvPr/>
        </p:nvSpPr>
        <p:spPr>
          <a:xfrm>
            <a:off x="9287023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539149" y="5156021"/>
            <a:ext cx="2323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Summarize always prints the name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. This is because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 </a:t>
            </a:r>
            <a:r>
              <a:rPr lang="en-CA" sz="1600" b="1" dirty="0"/>
              <a:t>not</a:t>
            </a:r>
            <a:r>
              <a:rPr lang="en-CA" sz="1600" dirty="0"/>
              <a:t> have a name.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4C2F3-E313-F7AC-F7C4-3BF2E1C552B3}"/>
              </a:ext>
            </a:extLst>
          </p:cNvPr>
          <p:cNvSpPr txBox="1"/>
          <p:nvPr/>
        </p:nvSpPr>
        <p:spPr>
          <a:xfrm>
            <a:off x="2987077" y="5012327"/>
            <a:ext cx="245076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instead you called </a:t>
            </a:r>
            <a:r>
              <a:rPr lang="en-CA" sz="1600" dirty="0" err="1">
                <a:latin typeface="Consolas" panose="020B0609020204030204" pitchFamily="49" charset="0"/>
              </a:rPr>
              <a:t>v.get_name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here you’d get a compiler error saying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doesn’t have a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AF881-3B32-681D-7615-725821FD7526}"/>
              </a:ext>
            </a:extLst>
          </p:cNvPr>
          <p:cNvCxnSpPr>
            <a:stCxn id="15" idx="0"/>
          </p:cNvCxnSpPr>
          <p:nvPr/>
        </p:nvCxnSpPr>
        <p:spPr>
          <a:xfrm flipV="1">
            <a:off x="4212458" y="929514"/>
            <a:ext cx="4100269" cy="40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5708819" y="2646273"/>
            <a:ext cx="3480523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3769694" y="4393136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Change the type of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so we can call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48CBED-3580-B643-5479-9069E6451A29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CF3A9-B0D6-0B52-E2FA-0213F327CD66}"/>
              </a:ext>
            </a:extLst>
          </p:cNvPr>
          <p:cNvSpPr txBox="1"/>
          <p:nvPr/>
        </p:nvSpPr>
        <p:spPr>
          <a:xfrm>
            <a:off x="8162197" y="3846601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Do these code fragments work with the above version of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3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0C868-9287-A674-9BA0-127ACD97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1815-9F15-EFFF-77C7-8CEB04E4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C6CEB-DF1B-94C0-B70C-39117C1D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5C19C-FAC1-2DF6-32DD-92768626FB21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B31A8-73A1-BC8B-179C-66453B61F93F}"/>
              </a:ext>
            </a:extLst>
          </p:cNvPr>
          <p:cNvSpPr txBox="1"/>
          <p:nvPr/>
        </p:nvSpPr>
        <p:spPr>
          <a:xfrm>
            <a:off x="5708819" y="2646273"/>
            <a:ext cx="3480523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6D910B-9FD6-AB91-5357-8DB77E89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CF68B8-8993-F48C-605B-A468FF88110C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C8B20-66E4-DAA8-0F0D-60F0EF69BF30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3F128-A673-9E8C-E062-11FF1AAC94ED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7D95-BA1F-1C3A-6567-D69781FE09A9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DDE0D5-A561-CFE1-34A3-C18066A2EE37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07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C1BC3-1310-9B37-AFAF-D80A50AC8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6A43-FEA5-6344-ADAB-0A5C1324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1EC93-0227-FB94-D519-F1744FFD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646A5-23B2-1665-3361-3713BA073CD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0CE1A-1D16-2C81-F7CF-81B70A918A99}"/>
              </a:ext>
            </a:extLst>
          </p:cNvPr>
          <p:cNvSpPr txBox="1"/>
          <p:nvPr/>
        </p:nvSpPr>
        <p:spPr>
          <a:xfrm>
            <a:off x="5708819" y="2646273"/>
            <a:ext cx="3480523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error: v is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wrong type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BAC1320-EEA4-BF1F-8CF9-ACA3719C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927994-D517-99FD-23AB-E959B5F7DFC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EA01E-922F-0495-A308-7C79F4353F80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5D4E5-0A4B-1312-52FE-841D5E0A3A09}"/>
              </a:ext>
            </a:extLst>
          </p:cNvPr>
          <p:cNvSpPr txBox="1"/>
          <p:nvPr/>
        </p:nvSpPr>
        <p:spPr>
          <a:xfrm>
            <a:off x="5726078" y="4472696"/>
            <a:ext cx="242202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with an object of type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, since it has no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14B63-2508-D851-EFC2-029656324613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C6462-2DC2-1424-0884-F784785BEC77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9F7AF6-A7A1-38C8-0417-02CBE56F0751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96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06" y="1772726"/>
            <a:ext cx="2932756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Namespaces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Separate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how classes are related.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B7666A7-01A4-315C-FE3E-FEAF875A4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127" y="365125"/>
            <a:ext cx="2189805" cy="5704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F8BA6-B80F-4CEC-C02C-09E39B983CA2}"/>
              </a:ext>
            </a:extLst>
          </p:cNvPr>
          <p:cNvSpPr txBox="1"/>
          <p:nvPr/>
        </p:nvSpPr>
        <p:spPr>
          <a:xfrm>
            <a:off x="9179736" y="3497013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child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sub-class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inheriting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extended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derived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179736" y="367249"/>
            <a:ext cx="24220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super-class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being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135326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026326" y="658544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algn="ctr"/>
            <a:r>
              <a:rPr lang="en-CA" sz="1600" dirty="0"/>
              <a:t>This is a </a:t>
            </a:r>
            <a:r>
              <a:rPr lang="en-CA" sz="1600" b="1" dirty="0"/>
              <a:t>class hierarchy</a:t>
            </a:r>
            <a:r>
              <a:rPr lang="en-CA" sz="1600" dirty="0"/>
              <a:t>.</a:t>
            </a:r>
          </a:p>
          <a:p>
            <a:pPr algn="ctr"/>
            <a:r>
              <a:rPr lang="en-CA" sz="1600" dirty="0"/>
              <a:t>Arrows show when a class is inheriting from another.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Parent</a:t>
            </a:r>
            <a:r>
              <a:rPr lang="en-CA" sz="1600" dirty="0"/>
              <a:t> is called the </a:t>
            </a:r>
            <a:r>
              <a:rPr lang="en-CA" sz="1600" b="1" dirty="0"/>
              <a:t>base class</a:t>
            </a:r>
            <a:r>
              <a:rPr lang="en-CA" sz="1600" dirty="0"/>
              <a:t> of the hierarchy.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D90B1-7321-39FB-348E-FA97898DB77F}"/>
              </a:ext>
            </a:extLst>
          </p:cNvPr>
          <p:cNvSpPr txBox="1"/>
          <p:nvPr/>
        </p:nvSpPr>
        <p:spPr>
          <a:xfrm>
            <a:off x="7277415" y="1561129"/>
            <a:ext cx="851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Parent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D50D-DB6F-C13E-9CAC-1E7D6D8000D2}"/>
              </a:ext>
            </a:extLst>
          </p:cNvPr>
          <p:cNvSpPr txBox="1"/>
          <p:nvPr/>
        </p:nvSpPr>
        <p:spPr>
          <a:xfrm>
            <a:off x="6647326" y="2850682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3F0-A53B-E9D3-BB2E-3E62F6B17D3F}"/>
              </a:ext>
            </a:extLst>
          </p:cNvPr>
          <p:cNvSpPr txBox="1"/>
          <p:nvPr/>
        </p:nvSpPr>
        <p:spPr>
          <a:xfrm>
            <a:off x="7735653" y="2850682"/>
            <a:ext cx="309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099B-5F13-DD7D-525C-8C83BC91A7B4}"/>
              </a:ext>
            </a:extLst>
          </p:cNvPr>
          <p:cNvSpPr txBox="1"/>
          <p:nvPr/>
        </p:nvSpPr>
        <p:spPr>
          <a:xfrm>
            <a:off x="8815964" y="2850682"/>
            <a:ext cx="30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FD42-2974-FA2C-B68F-3E559B9CD661}"/>
              </a:ext>
            </a:extLst>
          </p:cNvPr>
          <p:cNvSpPr txBox="1"/>
          <p:nvPr/>
        </p:nvSpPr>
        <p:spPr>
          <a:xfrm>
            <a:off x="7149991" y="37894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7ABD0-84A4-D646-C76A-4AC001B80C4B}"/>
              </a:ext>
            </a:extLst>
          </p:cNvPr>
          <p:cNvSpPr txBox="1"/>
          <p:nvPr/>
        </p:nvSpPr>
        <p:spPr>
          <a:xfrm>
            <a:off x="8180092" y="37894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25146-C533-78E0-C64E-27F791A72002}"/>
              </a:ext>
            </a:extLst>
          </p:cNvPr>
          <p:cNvSpPr txBox="1"/>
          <p:nvPr/>
        </p:nvSpPr>
        <p:spPr>
          <a:xfrm>
            <a:off x="8183483" y="482045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CEBC-3A5A-7C11-FA02-B05ACA1C3933}"/>
              </a:ext>
            </a:extLst>
          </p:cNvPr>
          <p:cNvCxnSpPr>
            <a:stCxn id="6" idx="0"/>
          </p:cNvCxnSpPr>
          <p:nvPr/>
        </p:nvCxnSpPr>
        <p:spPr>
          <a:xfrm flipV="1">
            <a:off x="6806184" y="1930461"/>
            <a:ext cx="707580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F865E-FDAA-DF53-2530-44CB15BC2D0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7702948" y="1930461"/>
            <a:ext cx="187555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10037-918A-742F-2225-9575959D615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946816" y="1930461"/>
            <a:ext cx="1023197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A4EFD-435D-B0BE-CFC4-B32CF74547AE}"/>
              </a:ext>
            </a:extLst>
          </p:cNvPr>
          <p:cNvCxnSpPr>
            <a:stCxn id="9" idx="0"/>
          </p:cNvCxnSpPr>
          <p:nvPr/>
        </p:nvCxnSpPr>
        <p:spPr>
          <a:xfrm flipV="1">
            <a:off x="7313658" y="3220014"/>
            <a:ext cx="4493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9898E-C656-7CDC-011B-0F2EC84C8B6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042948" y="3220014"/>
            <a:ext cx="285582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8689F3-4CEB-7991-7541-95114F79BEA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8328530" y="4158732"/>
            <a:ext cx="3391" cy="66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E6238D-0278-3C75-A54E-D30FBDC72A44}"/>
              </a:ext>
            </a:extLst>
          </p:cNvPr>
          <p:cNvSpPr txBox="1"/>
          <p:nvPr/>
        </p:nvSpPr>
        <p:spPr>
          <a:xfrm>
            <a:off x="9179735" y="3429000"/>
            <a:ext cx="2422026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the </a:t>
            </a:r>
            <a:r>
              <a:rPr lang="en-CA" sz="1600" b="1" dirty="0"/>
              <a:t>parent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grandchild</a:t>
            </a:r>
            <a:r>
              <a:rPr lang="en-CA" sz="1600" dirty="0"/>
              <a:t> of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D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are </a:t>
            </a:r>
            <a:r>
              <a:rPr lang="en-CA" sz="1600" b="1" dirty="0"/>
              <a:t>siblings</a:t>
            </a:r>
          </a:p>
          <a:p>
            <a:r>
              <a:rPr lang="en-CA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9968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7095417" y="4577172"/>
            <a:ext cx="393375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object-oriented programs, designing a class hierarchy is an important step that affects the entire life of the program.</a:t>
            </a:r>
          </a:p>
          <a:p>
            <a:pPr algn="ctr"/>
            <a:r>
              <a:rPr lang="en-CA" sz="1600" b="1" dirty="0"/>
              <a:t>Object-oriented design (OOD) </a:t>
            </a:r>
            <a:r>
              <a:rPr lang="en-CA" sz="1600" dirty="0"/>
              <a:t>is it’s own topic that we will only get into a little bit …</a:t>
            </a:r>
          </a:p>
        </p:txBody>
      </p:sp>
      <p:pic>
        <p:nvPicPr>
          <p:cNvPr id="1026" name="Picture 2" descr="An Example Class Hierarchy ">
            <a:extLst>
              <a:ext uri="{FF2B5EF4-FFF2-40B4-BE49-F238E27FC236}">
                <a16:creationId xmlns:a16="http://schemas.microsoft.com/office/drawing/2014/main" id="{208B9903-50D7-8596-59F7-FBE8A350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1" y="136525"/>
            <a:ext cx="6200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2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20D0-F4BC-D474-64D7-485001FC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D1DA-401A-A0D9-66BF-EAED5E4D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25C5-F864-0AEA-EBEA-2C0BA8E0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06" y="1772726"/>
            <a:ext cx="2932756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Namespaces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Separate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F703-43E8-226F-5D67-C6E70B69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AE620-D805-0689-8E93-D324BC620652}"/>
              </a:ext>
            </a:extLst>
          </p:cNvPr>
          <p:cNvSpPr/>
          <p:nvPr/>
        </p:nvSpPr>
        <p:spPr>
          <a:xfrm>
            <a:off x="377851" y="1690688"/>
            <a:ext cx="2176423" cy="7200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CE0B5-3529-80CA-17D7-EF48634A00DB}"/>
              </a:ext>
            </a:extLst>
          </p:cNvPr>
          <p:cNvSpPr txBox="1"/>
          <p:nvPr/>
        </p:nvSpPr>
        <p:spPr>
          <a:xfrm>
            <a:off x="3400662" y="1635190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Namespaces are used for organizing code into </a:t>
            </a:r>
            <a:r>
              <a:rPr lang="en-CA" sz="1600"/>
              <a:t>logical groups.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25816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6000" y="574703"/>
            <a:ext cx="543350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6000" y="4040626"/>
            <a:ext cx="543350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863A9-2379-50C1-E337-164CA22B2201}"/>
              </a:ext>
            </a:extLst>
          </p:cNvPr>
          <p:cNvSpPr txBox="1"/>
          <p:nvPr/>
        </p:nvSpPr>
        <p:spPr>
          <a:xfrm>
            <a:off x="8463867" y="1430612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makes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inherit all the members of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881977" y="574703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AB0C4C-FC89-E505-EEED-0DCDFFCCFB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90676" y="967362"/>
            <a:ext cx="394151" cy="4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9038201" y="4336315"/>
            <a:ext cx="224191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now works like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0280C-CC25-E797-707C-1B14FBABB1F6}"/>
              </a:ext>
            </a:extLst>
          </p:cNvPr>
          <p:cNvSpPr txBox="1"/>
          <p:nvPr/>
        </p:nvSpPr>
        <p:spPr>
          <a:xfrm>
            <a:off x="8463867" y="2422155"/>
            <a:ext cx="224191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With the exception of constructors and assignment operator: those are </a:t>
            </a:r>
            <a:r>
              <a:rPr lang="en-CA" sz="1600" b="1" dirty="0"/>
              <a:t>not</a:t>
            </a:r>
            <a:r>
              <a:rPr lang="en-CA" sz="1600" dirty="0"/>
              <a:t> inherited.</a:t>
            </a:r>
          </a:p>
        </p:txBody>
      </p:sp>
    </p:spTree>
    <p:extLst>
      <p:ext uri="{BB962C8B-B14F-4D97-AF65-F5344CB8AC3E}">
        <p14:creationId xmlns:p14="http://schemas.microsoft.com/office/powerpoint/2010/main" val="33302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sort()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std::sort(begin(), end());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3856069"/>
            <a:ext cx="5433502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v.sort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29657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678613" y="2024973"/>
            <a:ext cx="205299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begin()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end()</a:t>
            </a:r>
            <a:r>
              <a:rPr lang="en-CA" sz="1600" dirty="0"/>
              <a:t> are inherited from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5BF55-CD31-3CAE-3485-F14C779AE98A}"/>
              </a:ext>
            </a:extLst>
          </p:cNvPr>
          <p:cNvCxnSpPr/>
          <p:nvPr/>
        </p:nvCxnSpPr>
        <p:spPr>
          <a:xfrm flipH="1" flipV="1">
            <a:off x="8610600" y="1587354"/>
            <a:ext cx="1095768" cy="4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79724-783E-8A2F-E14E-7566ECAB338B}"/>
              </a:ext>
            </a:extLst>
          </p:cNvPr>
          <p:cNvCxnSpPr>
            <a:cxnSpLocks/>
          </p:cNvCxnSpPr>
          <p:nvPr/>
        </p:nvCxnSpPr>
        <p:spPr>
          <a:xfrm flipH="1" flipV="1">
            <a:off x="9532557" y="1561129"/>
            <a:ext cx="172552" cy="4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6133639" y="5079985"/>
            <a:ext cx="1121105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5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// ...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911778" y="1112057"/>
            <a:ext cx="20529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add any other methods you’d like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 Let’s add a </a:t>
            </a:r>
            <a:r>
              <a:rPr lang="en-CA" sz="1600" dirty="0">
                <a:latin typeface="Consolas" panose="020B0609020204030204" pitchFamily="49" charset="0"/>
              </a:rPr>
              <a:t>sum()</a:t>
            </a:r>
            <a:r>
              <a:rPr lang="en-CA" sz="1600" dirty="0"/>
              <a:t> method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72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1324E-BB4C-8FE9-0485-AB70EB3F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1BE1-9C79-6E0A-15E1-18DE7B13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0A16-99D5-9A4F-73F3-7C0C113C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10CA8-71B1-AF5B-9D70-4DBEF387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D36B5-A3F9-BFA5-D957-E6CE1B534490}"/>
              </a:ext>
            </a:extLst>
          </p:cNvPr>
          <p:cNvSpPr txBox="1"/>
          <p:nvPr/>
        </p:nvSpPr>
        <p:spPr>
          <a:xfrm>
            <a:off x="6093481" y="136525"/>
            <a:ext cx="543350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std::accumulate(begin(),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end(),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0);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AC12C-0C9E-527E-BC58-F02344DEEE22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C6802-A0E2-1A41-50F7-125EF444FA3C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19CCBE-193F-DD3F-CF6E-4B919EB5A0F1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4A787-E0F7-4AF9-2A1D-B6DBAB747127}"/>
              </a:ext>
            </a:extLst>
          </p:cNvPr>
          <p:cNvSpPr txBox="1"/>
          <p:nvPr/>
        </p:nvSpPr>
        <p:spPr>
          <a:xfrm>
            <a:off x="6870526" y="2082604"/>
            <a:ext cx="220546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accumulate is in</a:t>
            </a:r>
            <a:r>
              <a:rPr lang="en-CA" sz="1600" dirty="0"/>
              <a:t> </a:t>
            </a:r>
            <a:r>
              <a:rPr lang="en-CA" sz="1600" dirty="0">
                <a:latin typeface="Consolas" panose="020B0609020204030204" pitchFamily="49" charset="0"/>
              </a:rPr>
              <a:t>#include &lt;numeric&gt;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CA180A-4049-9599-E08C-E650ADD3ECD1}"/>
              </a:ext>
            </a:extLst>
          </p:cNvPr>
          <p:cNvCxnSpPr>
            <a:cxnSpLocks/>
          </p:cNvCxnSpPr>
          <p:nvPr/>
        </p:nvCxnSpPr>
        <p:spPr>
          <a:xfrm flipV="1">
            <a:off x="8073025" y="1277309"/>
            <a:ext cx="428628" cy="80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022653-AB37-45AF-7278-48B8A76665D8}"/>
              </a:ext>
            </a:extLst>
          </p:cNvPr>
          <p:cNvSpPr txBox="1"/>
          <p:nvPr/>
        </p:nvSpPr>
        <p:spPr>
          <a:xfrm>
            <a:off x="9541299" y="2374991"/>
            <a:ext cx="16430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0 is the initial value of the sum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A96BC-FF5E-C54B-C924-AB1729213028}"/>
              </a:ext>
            </a:extLst>
          </p:cNvPr>
          <p:cNvCxnSpPr/>
          <p:nvPr/>
        </p:nvCxnSpPr>
        <p:spPr>
          <a:xfrm flipH="1" flipV="1">
            <a:off x="9892145" y="1813686"/>
            <a:ext cx="47609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0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         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610600" y="1523479"/>
            <a:ext cx="1311774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goes in here?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6487" y="1916138"/>
            <a:ext cx="715713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958780" y="1494358"/>
            <a:ext cx="495058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C++ object has a special pointer called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that points to the object itself.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9206309" y="1887017"/>
            <a:ext cx="775891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2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3105</Words>
  <Application>Microsoft Office PowerPoint</Application>
  <PresentationFormat>Widescreen</PresentationFormat>
  <Paragraphs>418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CMPT 135</vt:lpstr>
      <vt:lpstr>Introduction</vt:lpstr>
      <vt:lpstr>Introduction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Class Diagrams</vt:lpstr>
      <vt:lpstr>Class Diagrams</vt:lpstr>
      <vt:lpstr>Class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2024-02-28T00:10:15Z</dcterms:modified>
</cp:coreProperties>
</file>