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98" r:id="rId3"/>
    <p:sldId id="399" r:id="rId4"/>
    <p:sldId id="401" r:id="rId5"/>
    <p:sldId id="402" r:id="rId6"/>
    <p:sldId id="403" r:id="rId7"/>
    <p:sldId id="404" r:id="rId8"/>
    <p:sldId id="406" r:id="rId9"/>
    <p:sldId id="405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34" r:id="rId30"/>
    <p:sldId id="43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6" id="{80941037-17B4-4B9B-A365-1458655C7185}">
          <p14:sldIdLst>
            <p14:sldId id="398"/>
            <p14:sldId id="399"/>
            <p14:sldId id="401"/>
            <p14:sldId id="402"/>
            <p14:sldId id="403"/>
            <p14:sldId id="404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  <p14:section name="Lecture 17" id="{889F49A2-C8D5-435C-A733-EB0E07293446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34"/>
            <p14:sldId id="435"/>
          </p14:sldIdLst>
        </p14:section>
        <p14:section name="Lecture 18" id="{91E0B14B-13EC-455E-80E3-AB131A139DE8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E2CF3-DC10-40C9-953F-BDDB2F5604CF}" v="152" dt="2024-02-12T04:53:43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2T04:54:31.661" v="12561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0T20:08:48.132" v="1588" actId="20577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20:08:48.132" v="1588" actId="20577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0T20:14:49.377" v="1772" actId="11529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0T20:10:26.172" v="1660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1T21:31:10.263" v="2684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18:19.723" v="200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1T21:31:05.694" v="2683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1T21:32:21.034" v="2758" actId="1076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27:50.419" v="2470" actId="1076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1:31:00.358" v="2682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0T20:28:37.953" v="2485" actId="14100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1T21:53:29.386" v="3412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1T21:53:15.578" v="3403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1:53:29.386" v="3412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1T23:13:57.449" v="7026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1T23:11:22.459" v="7016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1T23:21:26.843" v="7387" actId="1076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mod">
          <ac:chgData name="Toby Donaldson" userId="2e6e5431-bb17-4c41-9985-d39c50d83c73" providerId="ADAL" clId="{EF2E2CF3-DC10-40C9-953F-BDDB2F5604CF}" dt="2024-02-11T23:21:26.843" v="7387" actId="1076"/>
          <ac:grpSpMkLst>
            <pc:docMk/>
            <pc:sldMk cId="2641024368" sldId="416"/>
            <ac:grpSpMk id="27" creationId="{4E9BA376-FC03-E835-6DF6-80186F8E5CB4}"/>
          </ac:grpSpMkLst>
        </pc:grp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1" creationId="{83BC55A0-B036-E297-A237-85031453C7EB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2T00:51:20.349" v="11378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11/02/2024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11/02/2024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11/02/2024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int_vec3(const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int_vec:temps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415007" y="5011305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is used in both cases.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691607" y="29374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8458414" y="602177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423962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part of the program that will affect it for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E17F2-6EA8-93D0-248E-E01FB60A21AD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67611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19221-4BA5-4EB5-9DE7-6AB5778D2DE8}"/>
              </a:ext>
            </a:extLst>
          </p:cNvPr>
          <p:cNvSpPr/>
          <p:nvPr/>
        </p:nvSpPr>
        <p:spPr>
          <a:xfrm>
            <a:off x="302281" y="3226849"/>
            <a:ext cx="2848998" cy="186658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35065-E8B2-6CCF-8D48-3A52FFF91C3C}"/>
              </a:ext>
            </a:extLst>
          </p:cNvPr>
          <p:cNvSpPr/>
          <p:nvPr/>
        </p:nvSpPr>
        <p:spPr>
          <a:xfrm>
            <a:off x="4284833" y="3898668"/>
            <a:ext cx="2969911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B884-9F7F-8117-4B4E-9190252CAFE1}"/>
              </a:ext>
            </a:extLst>
          </p:cNvPr>
          <p:cNvSpPr/>
          <p:nvPr/>
        </p:nvSpPr>
        <p:spPr>
          <a:xfrm>
            <a:off x="8383889" y="4139327"/>
            <a:ext cx="3505830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49583-CD06-05A5-239E-4953FB7C0BB9}"/>
              </a:ext>
            </a:extLst>
          </p:cNvPr>
          <p:cNvSpPr txBox="1"/>
          <p:nvPr/>
        </p:nvSpPr>
        <p:spPr>
          <a:xfrm>
            <a:off x="642348" y="5515599"/>
            <a:ext cx="26978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put the common methods in a base class that all the class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51287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367961" y="2128666"/>
            <a:ext cx="28414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methods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923330"/>
              <a:chOff x="4012780" y="2327564"/>
              <a:chExt cx="1030923" cy="92333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</a:p>
              <a:p>
                <a:r>
                  <a:rPr lang="en-CA" dirty="0"/>
                  <a:t>print()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300482" y="3250894"/>
              <a:ext cx="712298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3250894"/>
              <a:ext cx="35930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3250894"/>
              <a:ext cx="774033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02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5483" cy="4351338"/>
          </a:xfrm>
        </p:spPr>
        <p:txBody>
          <a:bodyPr/>
          <a:lstStyle/>
          <a:p>
            <a:r>
              <a:rPr lang="en-CA" dirty="0"/>
              <a:t>We can think of inheritance as a neat trick for creating new classes</a:t>
            </a:r>
          </a:p>
          <a:p>
            <a:r>
              <a:rPr lang="en-CA" dirty="0"/>
              <a:t>For example, suppose like the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class, but you want it to have a method called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that will put its elements into ascending sorted order</a:t>
            </a:r>
          </a:p>
          <a:p>
            <a:pPr lvl="1"/>
            <a:r>
              <a:rPr lang="en-CA" dirty="0"/>
              <a:t>You can already do that with the statement </a:t>
            </a:r>
            <a:r>
              <a:rPr lang="en-CA" dirty="0">
                <a:latin typeface="Consolas" panose="020B0609020204030204" pitchFamily="49" charset="0"/>
              </a:rPr>
              <a:t>std::sort(</a:t>
            </a:r>
            <a:r>
              <a:rPr lang="en-CA" dirty="0" err="1">
                <a:latin typeface="Consolas" panose="020B0609020204030204" pitchFamily="49" charset="0"/>
              </a:rPr>
              <a:t>v.begin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latin typeface="Consolas" panose="020B0609020204030204" pitchFamily="49" charset="0"/>
              </a:rPr>
              <a:t>v.end</a:t>
            </a:r>
            <a:r>
              <a:rPr lang="en-CA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CA" dirty="0"/>
              <a:t>But suppose you don’t like typing that and prefer to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With inheritance, we can easily create such a class</a:t>
            </a:r>
          </a:p>
          <a:p>
            <a:pPr lvl="1"/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lvl="1"/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144962" y="1377029"/>
            <a:ext cx="2456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</p:spTree>
    <p:extLst>
      <p:ext uri="{BB962C8B-B14F-4D97-AF65-F5344CB8AC3E}">
        <p14:creationId xmlns:p14="http://schemas.microsoft.com/office/powerpoint/2010/main" val="77749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1955D-1918-3BF1-5A8A-8E5BF7F30668}"/>
              </a:ext>
            </a:extLst>
          </p:cNvPr>
          <p:cNvSpPr/>
          <p:nvPr/>
        </p:nvSpPr>
        <p:spPr>
          <a:xfrm>
            <a:off x="7897091" y="1110883"/>
            <a:ext cx="1042869" cy="2644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Here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undefined and causes a compiler error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B6F82-4EAE-D1E3-8424-13BF0DE2E8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254615"/>
            <a:ext cx="767689" cy="6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418248"/>
            <a:ext cx="445864" cy="770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// ???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let’s add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. </a:t>
            </a:r>
            <a:r>
              <a:rPr lang="en-CA" sz="1600" b="1" dirty="0">
                <a:solidFill>
                  <a:srgbClr val="FF0000"/>
                </a:solidFill>
              </a:rPr>
              <a:t>Problem</a:t>
            </a:r>
            <a:r>
              <a:rPr lang="en-CA" sz="1600" dirty="0"/>
              <a:t>: what is the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667629"/>
            <a:ext cx="445864" cy="520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2138638" cy="6876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stCxn id="10" idx="3"/>
          </p:cNvCxnSpPr>
          <p:nvPr/>
        </p:nvCxnSpPr>
        <p:spPr>
          <a:xfrm flipV="1">
            <a:off x="7129402" y="1209124"/>
            <a:ext cx="586320" cy="8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ABFF3-4C46-AC68-EE3B-B8DC8EB928A2}"/>
              </a:ext>
            </a:extLst>
          </p:cNvPr>
          <p:cNvSpPr txBox="1"/>
          <p:nvPr/>
        </p:nvSpPr>
        <p:spPr>
          <a:xfrm>
            <a:off x="2699854" y="1656517"/>
            <a:ext cx="221477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All classes have a unique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31557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" y="304464"/>
            <a:ext cx="4670871" cy="1325563"/>
          </a:xfrm>
        </p:spPr>
        <p:txBody>
          <a:bodyPr/>
          <a:lstStyle/>
          <a:p>
            <a:r>
              <a:rPr lang="en-CA" dirty="0"/>
              <a:t>Example: Printable </a:t>
            </a:r>
            <a:br>
              <a:rPr lang="en-CA" dirty="0"/>
            </a:br>
            <a:r>
              <a:rPr lang="en-CA" dirty="0"/>
              <a:t>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84311" y="1526067"/>
            <a:ext cx="324509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Solution</a:t>
            </a:r>
            <a:br>
              <a:rPr lang="en-CA" sz="1600" dirty="0"/>
            </a:br>
            <a:r>
              <a:rPr lang="en-CA" sz="1600" dirty="0"/>
              <a:t>We’ll declare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to be an </a:t>
            </a:r>
            <a:r>
              <a:rPr lang="en-CA" sz="1600" b="1" dirty="0"/>
              <a:t>virtual</a:t>
            </a:r>
            <a:r>
              <a:rPr lang="en-CA" sz="1600" dirty="0"/>
              <a:t> and </a:t>
            </a:r>
            <a:r>
              <a:rPr lang="en-CA" sz="1600" b="1" dirty="0"/>
              <a:t>abstract method</a:t>
            </a:r>
            <a:r>
              <a:rPr lang="en-CA" sz="1600" dirty="0"/>
              <a:t>, i.e. a method with no implementation that can be implemented by inheriting classes.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801045"/>
            <a:ext cx="3310607" cy="150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15803" y="4920930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B6AE-F2F3-77C7-CAAF-209FF35A108C}"/>
              </a:ext>
            </a:extLst>
          </p:cNvPr>
          <p:cNvSpPr txBox="1"/>
          <p:nvPr/>
        </p:nvSpPr>
        <p:spPr>
          <a:xfrm>
            <a:off x="3962595" y="3346609"/>
            <a:ext cx="308701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class with one or more abstract methods is called an </a:t>
            </a:r>
            <a:r>
              <a:rPr lang="en-CA" sz="1600" b="1" dirty="0"/>
              <a:t>abstract class</a:t>
            </a:r>
            <a:r>
              <a:rPr lang="en-CA" sz="1600" dirty="0"/>
              <a:t>. So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is an abstract class.</a:t>
            </a:r>
            <a:br>
              <a:rPr lang="en-CA" sz="1600" dirty="0"/>
            </a:br>
            <a:r>
              <a:rPr lang="en-CA" sz="1600" dirty="0"/>
              <a:t>Abstract classes are often the base class for a class hierarchy.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A352D-4A25-6E1B-A26F-77E1589B914D}"/>
              </a:ext>
            </a:extLst>
          </p:cNvPr>
          <p:cNvSpPr txBox="1"/>
          <p:nvPr/>
        </p:nvSpPr>
        <p:spPr>
          <a:xfrm>
            <a:off x="4329583" y="103474"/>
            <a:ext cx="298059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means that inheriting classes can, if they like, provide their own implementation of this methods.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F645AB-E49A-15E2-8A95-150EE60472B0}"/>
              </a:ext>
            </a:extLst>
          </p:cNvPr>
          <p:cNvCxnSpPr>
            <a:stCxn id="28" idx="3"/>
          </p:cNvCxnSpPr>
          <p:nvPr/>
        </p:nvCxnSpPr>
        <p:spPr>
          <a:xfrm>
            <a:off x="7310178" y="642083"/>
            <a:ext cx="473558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2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raises a question. When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called here, what code is actually called?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It is not known until </a:t>
            </a:r>
            <a:r>
              <a:rPr lang="en-CA" sz="1600" i="1" dirty="0"/>
              <a:t>run-time </a:t>
            </a:r>
            <a:r>
              <a:rPr lang="en-CA" sz="1600" dirty="0"/>
              <a:t>what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code is actually called, e.g. the code for </a:t>
            </a:r>
            <a:r>
              <a:rPr lang="en-CA" sz="1600" dirty="0">
                <a:latin typeface="Consolas" panose="020B0609020204030204" pitchFamily="49" charset="0"/>
              </a:rPr>
              <a:t>Point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Person</a:t>
            </a:r>
            <a:r>
              <a:rPr lang="en-CA" sz="1600" dirty="0"/>
              <a:t>, or </a:t>
            </a:r>
            <a:r>
              <a:rPr lang="en-CA" sz="1600" dirty="0">
                <a:latin typeface="Consolas" panose="020B0609020204030204" pitchFamily="49" charset="0"/>
              </a:rPr>
              <a:t>Reading</a:t>
            </a:r>
            <a:r>
              <a:rPr lang="en-CA" sz="1600" dirty="0"/>
              <a:t>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But at </a:t>
            </a:r>
            <a:r>
              <a:rPr lang="en-CA" sz="1600" i="1" dirty="0"/>
              <a:t>compile-time</a:t>
            </a:r>
            <a:r>
              <a:rPr lang="en-CA" sz="1600" dirty="0"/>
              <a:t>, C++ can check that the code is used correctly.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435835"/>
            <a:ext cx="865930" cy="16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55891" y="5215473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4370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89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2168242"/>
            <a:ext cx="631662" cy="6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8D33E-6062-F1B6-85C8-6C061DB1B58D}"/>
              </a:ext>
            </a:extLst>
          </p:cNvPr>
          <p:cNvSpPr txBox="1"/>
          <p:nvPr/>
        </p:nvSpPr>
        <p:spPr>
          <a:xfrm>
            <a:off x="4148806" y="4144892"/>
            <a:ext cx="29805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All classes that you inherit from in C++ should have a </a:t>
            </a:r>
            <a:r>
              <a:rPr lang="en-CA" sz="1600" b="1" dirty="0"/>
              <a:t>virtual destructor</a:t>
            </a:r>
            <a:r>
              <a:rPr lang="en-CA" sz="1600" dirty="0"/>
              <a:t>. g++ has a flag to check for this (we’ve used that flag since the start of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3123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1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vector&lt;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Printable*</a:t>
            </a:r>
            <a:r>
              <a:rPr lang="en-US" sz="1400" dirty="0">
                <a:latin typeface="Consolas" panose="020B0609020204030204" pitchFamily="49" charset="0"/>
              </a:rPr>
              <a:t>&gt; v = { new Point{1,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Person{"Max",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Reading{"Black Rock", 41.5}                  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p-&gt;print();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3129876" y="5670512"/>
            <a:ext cx="20249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exact version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that’s called here isn’t known until run-time.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29322" y="5977607"/>
            <a:ext cx="900554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40A437-9EC8-1CD5-36F8-E64FF7E83807}"/>
              </a:ext>
            </a:extLst>
          </p:cNvPr>
          <p:cNvSpPr txBox="1"/>
          <p:nvPr/>
        </p:nvSpPr>
        <p:spPr>
          <a:xfrm>
            <a:off x="5536793" y="4000355"/>
            <a:ext cx="174062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Different types of objects in the same vector!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9B0269-9BEE-BC59-6A54-91B307EDFD68}"/>
              </a:ext>
            </a:extLst>
          </p:cNvPr>
          <p:cNvCxnSpPr>
            <a:stCxn id="16" idx="1"/>
          </p:cNvCxnSpPr>
          <p:nvPr/>
        </p:nvCxnSpPr>
        <p:spPr>
          <a:xfrm flipH="1">
            <a:off x="5025421" y="4415854"/>
            <a:ext cx="511372" cy="2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* r = new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{-5, 12};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r-&gt;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r-&gt;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     // okay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&lt;&lt; "\n";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* p = r;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p-&gt;</a:t>
            </a:r>
            <a:r>
              <a:rPr lang="en-US" sz="1400" dirty="0" err="1">
                <a:latin typeface="Consolas" panose="020B0609020204030204" pitchFamily="49" charset="0"/>
              </a:rPr>
              <a:t>get_z</a:t>
            </a:r>
            <a:r>
              <a:rPr lang="en-US" sz="1400" dirty="0">
                <a:latin typeface="Consolas" panose="020B0609020204030204" pitchFamily="49" charset="0"/>
              </a:rPr>
              <a:t>();     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5618334" y="5424266"/>
            <a:ext cx="17566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of type </a:t>
            </a:r>
            <a:r>
              <a:rPr lang="en-CA" sz="1600" dirty="0">
                <a:latin typeface="Consolas" panose="020B0609020204030204" pitchFamily="49" charset="0"/>
              </a:rPr>
              <a:t>Printable*</a:t>
            </a:r>
            <a:r>
              <a:rPr lang="en-CA" sz="1600" dirty="0"/>
              <a:t> and so can only access members of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stCxn id="6" idx="1"/>
          </p:cNvCxnSpPr>
          <p:nvPr/>
        </p:nvCxnSpPr>
        <p:spPr>
          <a:xfrm flipH="1">
            <a:off x="5138777" y="6085986"/>
            <a:ext cx="479557" cy="5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5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5400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897091" y="1396214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935883" y="244790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408128" y="1765546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29068-67BC-C6E1-CEC2-61152B8F062A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32B553-17A3-A883-D37E-2F3873027783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570479-69B8-8DD8-D1AB-0F425875F94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6D76FB-43E2-5A60-E839-8DA4AF6E7DAA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9B11DD4-A20E-DF59-DFF5-C083857FF956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B5978BF-63A1-109F-5D3D-0654A630709E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C06E9CF-39DB-BA0C-E3DB-B580D010D9C1}"/>
                      </a:ext>
                    </a:extLst>
                  </p:cNvPr>
                  <p:cNvCxnSpPr>
                    <a:cxnSpLocks/>
                    <a:endCxn id="13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77922C9-F5C9-0F99-D3B6-1B35A362C4D4}"/>
                      </a:ext>
                    </a:extLst>
                  </p:cNvPr>
                  <p:cNvCxnSpPr>
                    <a:cxnSpLocks/>
                    <a:stCxn id="13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51FACE-FACD-61C8-CBB7-2F5D0F390604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2C8C67-259A-63CF-041A-ECC7D2E6474F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C95EF-BC44-BFFA-FE1D-84B38CEC688F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B6770-1C97-4AF2-A916-6CBC5863E7A7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D5362AA-C211-685D-5847-22E916296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0760F0-AF80-AD57-B0C0-07B8FEA101C9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138610-AB4D-501A-F1FD-7FA62A642EBF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7739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F3AC9-6A47-C9C6-DBC9-B44286B560D7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492-63F9-20BF-5F21-21B270E4202E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3107D-2846-5545-2A5D-79B0D8EFDCBC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1F48E-307B-6983-6460-F383AC2C7A2F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C80B7FB-FBD3-5797-918D-C7E1F4170E69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67E2F1-9C53-EF94-5310-D12A13EF212A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E1D02D7-E836-5BF0-1DDA-1A0E8010D0FC}"/>
                      </a:ext>
                    </a:extLst>
                  </p:cNvPr>
                  <p:cNvCxnSpPr>
                    <a:cxnSpLocks/>
                    <a:endCxn id="30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8573F29-4A4F-C7C0-1E7D-A22AE646D409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D2B9FA-2648-7BC1-8DFD-9E9AC63B5836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447146-07C9-F7CF-E884-90B8AC26BD72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8A3E4-D9A7-B33F-4315-71567E850E39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D84D64-35D7-807F-D57D-F4089EA6920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968C590-BE53-8E4D-AD94-55BE3C18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05B9314-3CE6-87A9-AEEB-FFC4D703219E}"/>
                    </a:ext>
                  </a:extLst>
                </p:cNvPr>
                <p:cNvCxnSpPr>
                  <a:cxnSpLocks/>
                  <a:endCxn id="22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738306-5554-0AC3-5D6D-FA27185220C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67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F3D70-9319-7323-30D6-DE5777C65053}"/>
              </a:ext>
            </a:extLst>
          </p:cNvPr>
          <p:cNvCxnSpPr/>
          <p:nvPr/>
        </p:nvCxnSpPr>
        <p:spPr>
          <a:xfrm>
            <a:off x="7262301" y="1209124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06A58-940F-500B-ECD2-EB79756A931E}"/>
              </a:ext>
            </a:extLst>
          </p:cNvPr>
          <p:cNvCxnSpPr>
            <a:cxnSpLocks/>
          </p:cNvCxnSpPr>
          <p:nvPr/>
        </p:nvCxnSpPr>
        <p:spPr>
          <a:xfrm flipH="1">
            <a:off x="7322757" y="1209124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1AC313-09C5-5EF9-47B0-31B94A95599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E3E827-DD6D-112F-7DC7-30D559A17DF0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C8F30-9FA2-D4CE-34E9-DCDC46137E4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47B161A-6931-D72D-9A99-E9B003EE6AC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D467359-E87C-EA47-5BC4-476F5242040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3955D43C-9701-A8DE-DD1F-E90875A4C69A}"/>
                      </a:ext>
                    </a:extLst>
                  </p:cNvPr>
                  <p:cNvCxnSpPr>
                    <a:cxnSpLocks/>
                    <a:endCxn id="32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3D06F7C-A3F0-289D-DEC8-FF44BFEA6EC8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BB6BE7-C5ED-8E69-51F2-908A1E357A59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FC00E2-5EF4-7D83-4DE3-7910E0017737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11BF7F-415D-57DD-579A-9A2CC4866C47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987BD6-4718-A740-BA59-51FC38F667BC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A306BC-0F3A-4DE7-0EBF-410EA266E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1F6E34C-F44D-3F1A-7AF6-122AEA2935BC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80DE47-964E-BB4A-7961-5DC8BB57FE2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BFFE25-5801-3606-3AB5-AE294CC37A92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</p:spTree>
    <p:extLst>
      <p:ext uri="{BB962C8B-B14F-4D97-AF65-F5344CB8AC3E}">
        <p14:creationId xmlns:p14="http://schemas.microsoft.com/office/powerpoint/2010/main" val="4069899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C379-F80F-8679-346F-C569134547D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FA832-977B-DFCD-772B-5A29061F5FA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944F9E-0272-7099-D337-80DBBD717A94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3DD292-725B-D61A-15A1-291F5190C4A9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F90BC-3148-BAAE-0B9A-7EE08A66285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89492CE-53C6-ED15-4DD4-B8C65736060B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19A4883-FD8C-5698-0050-55C3ADF8C552}"/>
                      </a:ext>
                    </a:extLst>
                  </p:cNvPr>
                  <p:cNvCxnSpPr>
                    <a:cxnSpLocks/>
                    <a:endCxn id="2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133B69B-7424-6BFC-363A-5855AFD13407}"/>
                      </a:ext>
                    </a:extLst>
                  </p:cNvPr>
                  <p:cNvCxnSpPr>
                    <a:cxnSpLocks/>
                    <a:stCxn id="2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D06FC9-3743-C997-8475-9AC6FF3BDDED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72121E-8558-C878-FF81-BBB732EBF835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F83C3E-0C0F-524A-58CC-EA3217E81E4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57DA7A-CF0B-9F30-C5A7-4F9CCAF78099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588D79A-C2B0-078B-AA3E-106B6DE087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2630CC-94E1-D65B-EB42-4AA2449ED283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BAF034-9CEC-9F5C-E3C5-D56B34B85F6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0522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CCF9D-E8D2-A926-3E3E-8F024805371C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4692-BD3D-9C24-0979-877F4F6C1083}"/>
              </a:ext>
            </a:extLst>
          </p:cNvPr>
          <p:cNvSpPr txBox="1"/>
          <p:nvPr/>
        </p:nvSpPr>
        <p:spPr>
          <a:xfrm>
            <a:off x="4549329" y="5222134"/>
            <a:ext cx="740588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C802B-9CF2-D6A9-A7DF-1262C07CAEA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FA715F-C03D-535C-DB46-5666BB9626D2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1E56DB9-BC02-CB55-770C-6F55ABECCAC2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20B752F-A981-7A52-AB08-2FAF3C2D98E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A849E24-8528-873A-0A0D-A4CEAC038BBF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860F4A-6AD3-C1DC-30D4-3F8E07B23C8E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2A4151-5664-18C4-A53D-32A4AA858024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EE51B-00C7-44E6-9887-AAE5B0626D31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C00865-0222-A975-EB43-02B90DF2BEE0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F9F366-D696-A494-258B-4D12091EBFAA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8CB1CA0-865E-8398-429E-7A9D78B498B5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89F25-FBD1-8D89-7398-469865F1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85A258-11B6-B9DE-CD2F-9E8506497EF8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D8E7DF-B47D-1F86-D9E7-98FD24045F7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8A7E1-5C14-D94C-E4F8-4AD47C6779D7}"/>
              </a:ext>
            </a:extLst>
          </p:cNvPr>
          <p:cNvCxnSpPr/>
          <p:nvPr/>
        </p:nvCxnSpPr>
        <p:spPr>
          <a:xfrm>
            <a:off x="7103945" y="1342372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C6E228-489D-99DA-2829-22E6D6FBADC0}"/>
              </a:ext>
            </a:extLst>
          </p:cNvPr>
          <p:cNvCxnSpPr>
            <a:cxnSpLocks/>
          </p:cNvCxnSpPr>
          <p:nvPr/>
        </p:nvCxnSpPr>
        <p:spPr>
          <a:xfrm flipH="1">
            <a:off x="7164401" y="1342372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2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might </a:t>
            </a:r>
            <a:r>
              <a:rPr lang="en-CA" sz="1600" b="1" dirty="0"/>
              <a:t>neither of these ways of inheriting work sensibly</a:t>
            </a:r>
            <a:r>
              <a:rPr lang="en-CA" sz="1600" dirty="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1BCEAE-6E26-585A-117F-173DCAA87507}"/>
              </a:ext>
            </a:extLst>
          </p:cNvPr>
          <p:cNvSpPr txBox="1"/>
          <p:nvPr/>
        </p:nvSpPr>
        <p:spPr>
          <a:xfrm>
            <a:off x="6499419" y="4913009"/>
            <a:ext cx="24184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 you know when inheritance is okay to use?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90" y="3585795"/>
            <a:ext cx="298858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Liskov</a:t>
            </a:r>
            <a:r>
              <a:rPr lang="en-CA" sz="1600" b="1" dirty="0"/>
              <a:t> Substitution Principle</a:t>
            </a:r>
          </a:p>
          <a:p>
            <a:pPr algn="ctr"/>
            <a:r>
              <a:rPr lang="en-US" sz="1600" dirty="0"/>
              <a:t>It’s okay for class B to inherit from class A if objects of type A in a program may be replaced with objects of type B without altering any of the desirable properties of that program.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3ED74-9123-AB16-0A07-4232BC12153F}"/>
              </a:ext>
            </a:extLst>
          </p:cNvPr>
          <p:cNvSpPr txBox="1"/>
          <p:nvPr/>
        </p:nvSpPr>
        <p:spPr>
          <a:xfrm>
            <a:off x="5714531" y="378673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3B839-6FAC-DF0F-A1F7-302F3B53C350}"/>
              </a:ext>
            </a:extLst>
          </p:cNvPr>
          <p:cNvSpPr txBox="1"/>
          <p:nvPr/>
        </p:nvSpPr>
        <p:spPr>
          <a:xfrm>
            <a:off x="5714531" y="48384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1C7D09-3D92-B34C-6073-D650EDA3657A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5870183" y="4156065"/>
            <a:ext cx="0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AA652-E096-62EC-54CF-C28F84B1A903}"/>
              </a:ext>
            </a:extLst>
          </p:cNvPr>
          <p:cNvGrpSpPr/>
          <p:nvPr/>
        </p:nvGrpSpPr>
        <p:grpSpPr>
          <a:xfrm>
            <a:off x="10043120" y="3590753"/>
            <a:ext cx="1609811" cy="1991475"/>
            <a:chOff x="10043120" y="3590753"/>
            <a:chExt cx="1609811" cy="1991475"/>
          </a:xfrm>
        </p:grpSpPr>
        <p:pic>
          <p:nvPicPr>
            <p:cNvPr id="2050" name="Picture 2" descr="Barbara Liskov | Biography, A.M. Turing Award, &amp; Facts ...">
              <a:extLst>
                <a:ext uri="{FF2B5EF4-FFF2-40B4-BE49-F238E27FC236}">
                  <a16:creationId xmlns:a16="http://schemas.microsoft.com/office/drawing/2014/main" id="{15CDDA62-6BD3-CFE8-7D49-C87E4B40B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120" y="3590753"/>
              <a:ext cx="1609811" cy="161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93552F-EAD8-7988-6E08-33AF55D17151}"/>
                </a:ext>
              </a:extLst>
            </p:cNvPr>
            <p:cNvSpPr txBox="1"/>
            <p:nvPr/>
          </p:nvSpPr>
          <p:spPr>
            <a:xfrm>
              <a:off x="10043120" y="5212896"/>
              <a:ext cx="1609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Barbara </a:t>
              </a:r>
              <a:r>
                <a:rPr lang="en-CA" dirty="0" err="1"/>
                <a:t>Liskov</a:t>
              </a:r>
              <a:endParaRPr lang="en-AU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807A7B-72A5-CB5B-BE5A-EA510C0E565B}"/>
              </a:ext>
            </a:extLst>
          </p:cNvPr>
          <p:cNvSpPr txBox="1"/>
          <p:nvPr/>
        </p:nvSpPr>
        <p:spPr>
          <a:xfrm>
            <a:off x="5847185" y="5843867"/>
            <a:ext cx="36062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Inheritance should </a:t>
            </a:r>
            <a:r>
              <a:rPr lang="en-CA" sz="1600" b="1" dirty="0"/>
              <a:t>always follow this principle! </a:t>
            </a:r>
            <a:r>
              <a:rPr lang="en-CA" sz="1600" dirty="0"/>
              <a:t>Otherwise, you could wind up in logically inconsistent situations.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3758361" y="200091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A3095-54B1-96C2-E517-97E0CB19004E}"/>
              </a:ext>
            </a:extLst>
          </p:cNvPr>
          <p:cNvSpPr txBox="1"/>
          <p:nvPr/>
        </p:nvSpPr>
        <p:spPr>
          <a:xfrm>
            <a:off x="6570129" y="2082604"/>
            <a:ext cx="26890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use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  <a:r>
              <a:rPr lang="en-CA" sz="1600" dirty="0"/>
              <a:t> to get </a:t>
            </a:r>
            <a:r>
              <a:rPr lang="en-CA" sz="1600" dirty="0">
                <a:latin typeface="Consolas" panose="020B0609020204030204" pitchFamily="49" charset="0"/>
              </a:rPr>
              <a:t>accumulate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46B674-C2FF-40DB-3AA6-146B75B8EF72}"/>
              </a:ext>
            </a:extLst>
          </p:cNvPr>
          <p:cNvCxnSpPr/>
          <p:nvPr/>
        </p:nvCxnSpPr>
        <p:spPr>
          <a:xfrm flipV="1">
            <a:off x="7914650" y="1277309"/>
            <a:ext cx="587003" cy="7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B3407E-832E-F9E2-4948-E438D57D9067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67321-A492-1DFF-7E0F-64776AF225CD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is given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6554</Words>
  <Application>Microsoft Office PowerPoint</Application>
  <PresentationFormat>Widescreen</PresentationFormat>
  <Paragraphs>576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Office Theme</vt:lpstr>
      <vt:lpstr>CMPT 135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Class Diagrams</vt:lpstr>
      <vt:lpstr>Class Diagrams</vt:lpstr>
      <vt:lpstr>Class Diagrams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2024-02-12T04:54:39Z</dcterms:modified>
</cp:coreProperties>
</file>