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396" r:id="rId3"/>
    <p:sldId id="397" r:id="rId4"/>
    <p:sldId id="399" r:id="rId5"/>
    <p:sldId id="398" r:id="rId6"/>
    <p:sldId id="406" r:id="rId7"/>
    <p:sldId id="421" r:id="rId8"/>
    <p:sldId id="400" r:id="rId9"/>
    <p:sldId id="401" r:id="rId10"/>
    <p:sldId id="402" r:id="rId11"/>
    <p:sldId id="403" r:id="rId12"/>
    <p:sldId id="404" r:id="rId13"/>
    <p:sldId id="405" r:id="rId14"/>
    <p:sldId id="407" r:id="rId15"/>
    <p:sldId id="408" r:id="rId16"/>
    <p:sldId id="409" r:id="rId17"/>
    <p:sldId id="410" r:id="rId18"/>
    <p:sldId id="411" r:id="rId19"/>
    <p:sldId id="412" r:id="rId20"/>
    <p:sldId id="413" r:id="rId21"/>
    <p:sldId id="414"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00"/>
            <p14:sldId id="401"/>
            <p14:sldId id="402"/>
            <p14:sldId id="403"/>
            <p14:sldId id="404"/>
            <p14:sldId id="405"/>
            <p14:sldId id="407"/>
            <p14:sldId id="408"/>
            <p14:sldId id="409"/>
            <p14:sldId id="410"/>
            <p14:sldId id="411"/>
            <p14:sldId id="412"/>
            <p14:sldId id="413"/>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9E88D-B731-4E1D-AEBB-7AF6D226F449}" v="28" dt="2024-02-02T21:28:36.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autoAdjust="0"/>
    <p:restoredTop sz="97108" autoAdjust="0"/>
  </p:normalViewPr>
  <p:slideViewPr>
    <p:cSldViewPr snapToGrid="0">
      <p:cViewPr varScale="1">
        <p:scale>
          <a:sx n="127" d="100"/>
          <a:sy n="127" d="100"/>
        </p:scale>
        <p:origin x="138" y="49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FD14D1BB-4174-485A-A80B-10D458200F7C}"/>
    <pc:docChg chg="delSld modSld addSection delSection modSection">
      <pc:chgData name="Toby Donaldson" userId="2e6e5431-bb17-4c41-9985-d39c50d83c73" providerId="ADAL" clId="{FD14D1BB-4174-485A-A80B-10D458200F7C}" dt="2024-02-02T22:56:18.831" v="6" actId="18676"/>
      <pc:docMkLst>
        <pc:docMk/>
      </pc:docMkLst>
      <pc:sldChg chg="modSp mod">
        <pc:chgData name="Toby Donaldson" userId="2e6e5431-bb17-4c41-9985-d39c50d83c73" providerId="ADAL" clId="{FD14D1BB-4174-485A-A80B-10D458200F7C}" dt="2024-02-02T22:54:55.296" v="1" actId="6549"/>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2/02/2024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2/02/2024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2/02/2024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2/02/2024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2/02/2024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2/02/2024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2/02/2024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2/02/2024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2/02/2024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2/02/2024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2/02/2024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2/02/2024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2/02/2024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dirty="0"/>
              <a:t>Week 5</a:t>
            </a:r>
          </a:p>
          <a:p>
            <a:pPr marL="342900" indent="-342900" algn="l">
              <a:buFont typeface="Arial" panose="020B0604020202020204" pitchFamily="34" charset="0"/>
              <a:buChar char="•"/>
            </a:pPr>
            <a:r>
              <a:rPr lang="en-CA" dirty="0"/>
              <a:t>Introduction to object-oriented programming</a:t>
            </a:r>
            <a:endParaRPr lang="en-AU" dirty="0"/>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Remember to finish the weekly quiz!</a:t>
            </a:r>
          </a:p>
          <a:p>
            <a:pPr marL="285750" indent="-285750">
              <a:buFont typeface="Arial" panose="020B0604020202020204" pitchFamily="34" charset="0"/>
              <a:buChar char="•"/>
            </a:pPr>
            <a:r>
              <a:rPr lang="en-CA" sz="2800" dirty="0"/>
              <a:t>Start assignment 2</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dirty="0"/>
              <a:t>No explicit return type.</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dirty="0"/>
              <a:t>Same name as the class.</a:t>
            </a:r>
            <a:endParaRPr lang="en-CA" sz="1600" b="1" dirty="0"/>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dirty="0"/>
              <a:t>The constructor takes as input whatever it needs to properly initialize itself.</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dirty="0"/>
              <a:t>This is an </a:t>
            </a:r>
            <a:r>
              <a:rPr lang="en-CA" sz="1600" b="1" dirty="0"/>
              <a:t>initializer list</a:t>
            </a:r>
            <a:r>
              <a:rPr lang="en-CA" sz="1600" dirty="0"/>
              <a:t>. Its job is to initialize variables in the class.</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562473" y="3616943"/>
            <a:ext cx="1592171" cy="338554"/>
          </a:xfrm>
          <a:prstGeom prst="rect">
            <a:avLst/>
          </a:prstGeom>
          <a:solidFill>
            <a:schemeClr val="accent4">
              <a:lumMod val="40000"/>
              <a:lumOff val="60000"/>
            </a:schemeClr>
          </a:solidFill>
        </p:spPr>
        <p:txBody>
          <a:bodyPr wrap="square" rtlCol="0">
            <a:spAutoFit/>
          </a:bodyPr>
          <a:lstStyle/>
          <a:p>
            <a:pPr algn="ctr"/>
            <a:r>
              <a:rPr lang="en-CA" sz="1600" dirty="0"/>
              <a:t>starts with a </a:t>
            </a:r>
            <a:r>
              <a:rPr lang="en-CA" sz="1600" b="1" dirty="0"/>
              <a:t>:</a:t>
            </a:r>
          </a:p>
        </p:txBody>
      </p:sp>
      <p:cxnSp>
        <p:nvCxnSpPr>
          <p:cNvPr id="18" name="Straight Arrow Connector 17">
            <a:extLst>
              <a:ext uri="{FF2B5EF4-FFF2-40B4-BE49-F238E27FC236}">
                <a16:creationId xmlns:a16="http://schemas.microsoft.com/office/drawing/2014/main" id="{FB5B74B9-6747-A090-8E0B-18159636F113}"/>
              </a:ext>
            </a:extLst>
          </p:cNvPr>
          <p:cNvCxnSpPr>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dirty="0"/>
              <a:t>A comma-separated list of variables with initial values.</a:t>
            </a:r>
            <a:endParaRPr lang="en-CA" sz="1600" b="1" dirty="0"/>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dirty="0"/>
              <a:t>Initializer lists use the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a:t>
            </a:r>
            <a:r>
              <a:rPr lang="en-CA" sz="1600"/>
              <a:t> notation </a:t>
            </a:r>
            <a:r>
              <a:rPr lang="en-CA" sz="1600" dirty="0"/>
              <a:t>style to initialize variables.</a:t>
            </a:r>
            <a:endParaRPr lang="en-CA" sz="1600" b="1" dirty="0"/>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dirty="0"/>
              <a:t>This works with more kinds of objects than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 </a:t>
            </a:r>
            <a:r>
              <a:rPr lang="en-CA" sz="1600" dirty="0"/>
              <a:t>style notation.</a:t>
            </a:r>
            <a:endParaRPr lang="en-CA" sz="1600" b="1" dirty="0"/>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dirty="0"/>
              <a:t>Not all objects work with </a:t>
            </a:r>
            <a:r>
              <a:rPr lang="en-CA" sz="1600" dirty="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dirty="0"/>
              <a:t>In this case, the initializer list does everything we need so the body is empty. But, in general, you can put whatever other code you need to initialize the object here in the body.</a:t>
            </a:r>
            <a:endParaRPr lang="en-CA" sz="16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206930" y="4985340"/>
            <a:ext cx="3329542" cy="1077218"/>
          </a:xfrm>
          <a:prstGeom prst="rect">
            <a:avLst/>
          </a:prstGeom>
          <a:solidFill>
            <a:schemeClr val="accent4">
              <a:lumMod val="40000"/>
              <a:lumOff val="60000"/>
            </a:schemeClr>
          </a:solidFill>
        </p:spPr>
        <p:txBody>
          <a:bodyPr wrap="square" rtlCol="0">
            <a:spAutoFit/>
          </a:bodyPr>
          <a:lstStyle/>
          <a:p>
            <a:pPr algn="ctr"/>
            <a:r>
              <a:rPr lang="en-CA" sz="1600" dirty="0"/>
              <a:t>Here in the body we could, for example, check that the passed-in data is valid. This way, there’s </a:t>
            </a:r>
            <a:r>
              <a:rPr lang="en-CA" sz="1600" b="1" dirty="0"/>
              <a:t>no way to construct an invalid </a:t>
            </a:r>
            <a:r>
              <a:rPr lang="en-CA" sz="1600" b="1" dirty="0">
                <a:latin typeface="Consolas" panose="020B0609020204030204" pitchFamily="49" charset="0"/>
              </a:rPr>
              <a:t>Date</a:t>
            </a:r>
            <a:r>
              <a:rPr lang="en-CA" sz="1600" dirty="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183595"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00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p:txBody>
          <a:bodyPr>
            <a:normAutofit fontScale="92500" lnSpcReduction="100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t>
            </a:r>
            <a:r>
              <a:rPr lang="en-CA"/>
              <a:t>an </a:t>
            </a:r>
            <a:r>
              <a:rPr lang="en-CA" dirty="0"/>
              <a:t>object are </a:t>
            </a:r>
            <a:r>
              <a:rPr lang="en-CA" b="1"/>
              <a:t>intentionally</a:t>
            </a:r>
            <a:r>
              <a:rPr lang="en-CA" dirty="0"/>
              <a:t> hidden from the programmer. Thus they don’t need to worry about </a:t>
            </a:r>
            <a:r>
              <a:rPr lang="en-CA"/>
              <a:t>those </a:t>
            </a:r>
            <a:r>
              <a:rPr lang="en-CA" dirty="0"/>
              <a:t>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a:p>
            <a:pPr marL="514350" indent="-514350">
              <a:buFont typeface="+mj-lt"/>
              <a:buAutoNum type="arabicPeriod"/>
            </a:pPr>
            <a:r>
              <a:rPr lang="en-CA" b="1" dirty="0"/>
              <a:t>Access control</a:t>
            </a:r>
            <a:r>
              <a:rPr lang="en-CA" dirty="0"/>
              <a:t>. The object carefully controls how </a:t>
            </a:r>
            <a:r>
              <a:rPr lang="en-CA"/>
              <a:t>you can read/write </a:t>
            </a:r>
            <a:r>
              <a:rPr lang="en-CA" dirty="0"/>
              <a:t>its </a:t>
            </a:r>
            <a:r>
              <a:rPr lang="en-CA"/>
              <a:t>variables</a:t>
            </a:r>
            <a:r>
              <a:rPr lang="en-CA" dirty="0"/>
              <a:t>. This can simplify interacting with the object.</a:t>
            </a:r>
          </a:p>
          <a:p>
            <a:pPr lvl="1"/>
            <a:r>
              <a:rPr lang="en-CA" dirty="0"/>
              <a:t>Example: in a </a:t>
            </a:r>
            <a:r>
              <a:rPr lang="en-CA" dirty="0">
                <a:latin typeface="Consolas" panose="020B0609020204030204" pitchFamily="49" charset="0"/>
              </a:rPr>
              <a:t>std::string </a:t>
            </a:r>
            <a:r>
              <a:rPr lang="en-CA" dirty="0"/>
              <a:t>object, you can </a:t>
            </a:r>
            <a:r>
              <a:rPr lang="en-CA" b="1" dirty="0"/>
              <a:t>read</a:t>
            </a:r>
            <a:r>
              <a:rPr lang="en-CA" dirty="0"/>
              <a:t> the size of the string, but you cannot </a:t>
            </a:r>
            <a:r>
              <a:rPr lang="en-CA" b="1" dirty="0"/>
              <a:t>set</a:t>
            </a:r>
            <a:r>
              <a:rPr lang="en-CA" dirty="0"/>
              <a:t> the size of the string directly</a:t>
            </a:r>
            <a:endParaRPr lang="en-AU" dirty="0"/>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Tree>
    <p:extLst>
      <p:ext uri="{BB962C8B-B14F-4D97-AF65-F5344CB8AC3E}">
        <p14:creationId xmlns:p14="http://schemas.microsoft.com/office/powerpoint/2010/main" val="11901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variables are now </a:t>
            </a:r>
            <a:r>
              <a:rPr lang="en-CA" sz="1600" b="1" dirty="0"/>
              <a:t>private</a:t>
            </a:r>
            <a:r>
              <a:rPr lang="en-CA" sz="1600" dirty="0"/>
              <a:t>, i.e. they can only be accessed by code </a:t>
            </a:r>
            <a:r>
              <a:rPr lang="en-CA" sz="1600" b="1" dirty="0"/>
              <a:t>in</a:t>
            </a:r>
            <a:r>
              <a:rPr lang="en-CA" sz="1600" dirty="0"/>
              <a:t> the </a:t>
            </a:r>
            <a:r>
              <a:rPr lang="en-CA" sz="1600" dirty="0">
                <a:latin typeface="Consolas" panose="020B0609020204030204" pitchFamily="49" charset="0"/>
              </a:rPr>
              <a:t>Date</a:t>
            </a:r>
            <a:r>
              <a:rPr lang="en-CA" sz="1600" dirty="0"/>
              <a:t> class. Code outside of </a:t>
            </a:r>
            <a:r>
              <a:rPr lang="en-CA" sz="1600" dirty="0">
                <a:latin typeface="Consolas" panose="020B0609020204030204" pitchFamily="49" charset="0"/>
              </a:rPr>
              <a:t>Date</a:t>
            </a:r>
            <a:r>
              <a:rPr lang="en-CA" sz="1600" dirty="0"/>
              <a:t> </a:t>
            </a:r>
            <a:r>
              <a:rPr lang="en-CA" sz="1600" b="1" dirty="0"/>
              <a:t>cannot</a:t>
            </a:r>
            <a:r>
              <a:rPr lang="en-CA" sz="1600" dirty="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d(14, 28, 2024); // okay</a:t>
            </a:r>
            <a:br>
              <a:rPr lang="en-US" sz="1600" dirty="0">
                <a:latin typeface="Consolas" panose="020B0609020204030204" pitchFamily="49" charset="0"/>
              </a:rPr>
            </a:b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d.month</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a:p>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d.year</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p:txBody>
      </p:sp>
    </p:spTree>
    <p:extLst>
      <p:ext uri="{BB962C8B-B14F-4D97-AF65-F5344CB8AC3E}">
        <p14:creationId xmlns:p14="http://schemas.microsoft.com/office/powerpoint/2010/main" val="268374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323439"/>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getters</a:t>
            </a:r>
            <a:r>
              <a:rPr lang="en-CA" sz="1600" dirty="0"/>
              <a:t>, or </a:t>
            </a:r>
            <a:r>
              <a:rPr lang="en-CA" sz="1600" b="1" dirty="0"/>
              <a:t>accessors</a:t>
            </a:r>
            <a:r>
              <a:rPr lang="en-CA" sz="1600" dirty="0"/>
              <a:t>. They return a value of on object’s variable. Getters are usually const, because they don’t modify the object.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d(14, 28, 2024);  // okay</a:t>
            </a:r>
            <a:br>
              <a:rPr lang="en-US" sz="1600" dirty="0">
                <a:latin typeface="Consolas" panose="020B0609020204030204" pitchFamily="49" charset="0"/>
              </a:rPr>
            </a:b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3149064"/>
            <a:ext cx="545365"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4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17</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A getter does not need to just return a variable. It can run any other code it needs.</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d(14, 28, 2024);  // okay</a:t>
            </a:r>
            <a:br>
              <a:rPr lang="en-US" sz="1600" dirty="0">
                <a:latin typeface="Consolas" panose="020B0609020204030204" pitchFamily="49" charset="0"/>
              </a:rPr>
            </a:b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67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18</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 day = d;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get_month</a:t>
            </a:r>
            <a:r>
              <a:rPr lang="en-US" dirty="0">
                <a:latin typeface="Consolas" panose="020B0609020204030204" pitchFamily="49" charset="0"/>
              </a:rPr>
              <a:t>(int m) { month = m;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get_year</a:t>
            </a:r>
            <a:r>
              <a:rPr lang="en-US" dirty="0">
                <a:latin typeface="Consolas" panose="020B0609020204030204" pitchFamily="49" charset="0"/>
              </a:rPr>
              <a:t>(int y) { year = y;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setters</a:t>
            </a:r>
            <a:r>
              <a:rPr lang="en-CA" sz="1600" dirty="0"/>
              <a:t>, or </a:t>
            </a:r>
            <a:r>
              <a:rPr lang="en-CA" sz="1600" b="1" dirty="0"/>
              <a:t>mutators</a:t>
            </a:r>
            <a:r>
              <a:rPr lang="en-CA" sz="1600" dirty="0"/>
              <a:t>. They change the value of on object’s variable. </a:t>
            </a:r>
            <a:r>
              <a:rPr lang="en-CA" sz="1600" b="1" dirty="0"/>
              <a:t>Setters can’t be 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d(14, 28, 2024);  // okay</a:t>
            </a:r>
            <a:br>
              <a:rPr lang="en-US" sz="1600" dirty="0">
                <a:latin typeface="Consolas" panose="020B0609020204030204" pitchFamily="49" charset="0"/>
              </a:rPr>
            </a:br>
            <a:r>
              <a:rPr lang="en-US" sz="1600" dirty="0" err="1">
                <a:latin typeface="Consolas" panose="020B0609020204030204" pitchFamily="49" charset="0"/>
              </a:rPr>
              <a:t>d.day</a:t>
            </a:r>
            <a:r>
              <a:rPr lang="en-US" sz="1600" dirty="0">
                <a:latin typeface="Consolas" panose="020B0609020204030204" pitchFamily="49" charset="0"/>
              </a:rPr>
              <a:t> = 10;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14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a:t>
            </a:r>
            <a:br>
              <a:rPr lang="en-US" dirty="0">
                <a:latin typeface="Consolas" panose="020B0609020204030204" pitchFamily="49" charset="0"/>
              </a:rPr>
            </a:br>
            <a:r>
              <a:rPr lang="en-US" dirty="0">
                <a:latin typeface="Consolas" panose="020B0609020204030204" pitchFamily="49" charset="0"/>
              </a:rPr>
              <a:t>        if (d &lt; 1 || d &gt; 31) {</a:t>
            </a:r>
            <a:br>
              <a:rPr lang="en-US" dirty="0">
                <a:latin typeface="Consolas" panose="020B0609020204030204" pitchFamily="49" charset="0"/>
              </a:rPr>
            </a:br>
            <a:r>
              <a:rPr lang="en-US" dirty="0">
                <a:latin typeface="Consolas" panose="020B0609020204030204" pitchFamily="49" charset="0"/>
              </a:rPr>
              <a:t>           assert("error!");</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day = 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776855" y="1525669"/>
            <a:ext cx="2972429" cy="1077218"/>
          </a:xfrm>
          <a:prstGeom prst="rect">
            <a:avLst/>
          </a:prstGeom>
          <a:solidFill>
            <a:schemeClr val="accent4">
              <a:lumMod val="40000"/>
              <a:lumOff val="60000"/>
            </a:schemeClr>
          </a:solidFill>
        </p:spPr>
        <p:txBody>
          <a:bodyPr wrap="square" rtlCol="0">
            <a:spAutoFit/>
          </a:bodyPr>
          <a:lstStyle/>
          <a:p>
            <a:pPr algn="ctr"/>
            <a:r>
              <a:rPr lang="en-CA" sz="1600" dirty="0"/>
              <a:t>As with getters, we make the body of a getter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d(14, 28, 2024);  // okay</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(32);         // </a:t>
            </a:r>
            <a:r>
              <a:rPr lang="en-US" sz="1600" dirty="0">
                <a:solidFill>
                  <a:srgbClr val="FF0000"/>
                </a:solidFill>
                <a:latin typeface="Consolas" panose="020B0609020204030204" pitchFamily="49" charset="0"/>
              </a:rPr>
              <a:t>run-time error!</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Tree>
    <p:extLst>
      <p:ext uri="{BB962C8B-B14F-4D97-AF65-F5344CB8AC3E}">
        <p14:creationId xmlns:p14="http://schemas.microsoft.com/office/powerpoint/2010/main" val="55775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dates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p>
          <a:p>
            <a:r>
              <a:rPr lang="en-US" dirty="0">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76148" y="1825625"/>
            <a:ext cx="2354788" cy="1323439"/>
          </a:xfrm>
          <a:prstGeom prst="rect">
            <a:avLst/>
          </a:prstGeom>
          <a:solidFill>
            <a:schemeClr val="accent4">
              <a:lumMod val="40000"/>
              <a:lumOff val="60000"/>
            </a:schemeClr>
          </a:solidFill>
        </p:spPr>
        <p:txBody>
          <a:bodyPr wrap="square" rtlCol="0">
            <a:spAutoFit/>
          </a:bodyPr>
          <a:lstStyle/>
          <a:p>
            <a:pPr algn="ctr"/>
            <a:r>
              <a:rPr lang="en-CA" sz="1600" dirty="0"/>
              <a:t>When using object-oriented feature of C++, some programmers prefer to use class since it signals they are using OOP.</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dirty="0"/>
              <a:t>A common pattern in OOP is to make objects with getters but </a:t>
            </a:r>
            <a:r>
              <a:rPr lang="en-CA" sz="1600" b="1"/>
              <a:t>no setters of any kind</a:t>
            </a:r>
            <a:r>
              <a:rPr lang="en-CA" sz="1600" dirty="0"/>
              <a:t>. Once such an object is created, it can never change. This can make it easier to reason about,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52424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br>
              <a:rPr lang="en-CA" dirty="0">
                <a:latin typeface="Consolas" panose="020B0609020204030204" pitchFamily="49" charset="0"/>
              </a:rPr>
            </a:br>
            <a:endParaRPr lang="en-CA" dirty="0">
              <a:latin typeface="Consolas" panose="020B0609020204030204" pitchFamily="49" charset="0"/>
            </a:endParaRPr>
          </a:p>
          <a:p>
            <a:r>
              <a:rPr lang="en-US" dirty="0">
                <a:latin typeface="Consolas" panose="020B0609020204030204" pitchFamily="49" charset="0"/>
              </a:rPr>
              <a:t>    Date </a:t>
            </a:r>
            <a:r>
              <a:rPr lang="en-US" dirty="0" err="1">
                <a:latin typeface="Consolas" panose="020B0609020204030204" pitchFamily="49" charset="0"/>
              </a:rPr>
              <a:t>next_year</a:t>
            </a:r>
            <a:r>
              <a:rPr lang="en-US" dirty="0">
                <a:latin typeface="Consolas" panose="020B0609020204030204" pitchFamily="49" charset="0"/>
              </a:rPr>
              <a:t>() const {</a:t>
            </a:r>
          </a:p>
          <a:p>
            <a:r>
              <a:rPr lang="en-US" dirty="0">
                <a:latin typeface="Consolas" panose="020B0609020204030204" pitchFamily="49" charset="0"/>
              </a:rPr>
              <a:t>        return Date{day, month, year + 1};    </a:t>
            </a:r>
          </a:p>
          <a:p>
            <a:r>
              <a:rPr lang="en-US" dirty="0">
                <a:latin typeface="Consolas" panose="020B0609020204030204" pitchFamily="49" charset="0"/>
              </a:rPr>
              <a:t>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dirty="0"/>
              <a:t>Since you can’t modify a </a:t>
            </a:r>
            <a:r>
              <a:rPr lang="en-CA" sz="1600" dirty="0">
                <a:latin typeface="Consolas" panose="020B0609020204030204" pitchFamily="49" charset="0"/>
              </a:rPr>
              <a:t>Date</a:t>
            </a:r>
            <a:r>
              <a:rPr lang="en-CA" sz="1600" dirty="0"/>
              <a:t>, all you can do is create new </a:t>
            </a:r>
            <a:r>
              <a:rPr lang="en-CA" sz="1600" dirty="0">
                <a:latin typeface="Consolas" panose="020B0609020204030204" pitchFamily="49" charset="0"/>
              </a:rPr>
              <a:t>Date</a:t>
            </a:r>
            <a:r>
              <a:rPr lang="en-CA" sz="1600" dirty="0"/>
              <a:t>s with the values you want, as </a:t>
            </a:r>
            <a:r>
              <a:rPr lang="en-CA" sz="1600" dirty="0" err="1">
                <a:latin typeface="Consolas" panose="020B0609020204030204" pitchFamily="49" charset="0"/>
              </a:rPr>
              <a:t>next_year</a:t>
            </a:r>
            <a:r>
              <a:rPr lang="en-CA" sz="1600" dirty="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54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members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Tree>
    <p:extLst>
      <p:ext uri="{BB962C8B-B14F-4D97-AF65-F5344CB8AC3E}">
        <p14:creationId xmlns:p14="http://schemas.microsoft.com/office/powerpoint/2010/main" val="66361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94879" y="4582537"/>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a:t>
            </a:r>
            <a:r>
              <a:rPr lang="en-CA" sz="1600" b="1" dirty="0"/>
              <a:t>public</a:t>
            </a:r>
            <a:r>
              <a:rPr lang="en-CA" sz="1600" dirty="0"/>
              <a:t> </a:t>
            </a:r>
            <a:r>
              <a:rPr lang="en-CA" sz="1600" b="1" dirty="0"/>
              <a:t>const</a:t>
            </a:r>
            <a:r>
              <a:rPr lang="en-CA" sz="1600" dirty="0"/>
              <a:t> </a:t>
            </a:r>
            <a:r>
              <a:rPr lang="en-CA" sz="1600" b="1" dirty="0"/>
              <a:t>methods</a:t>
            </a:r>
          </a:p>
        </p:txBody>
      </p:sp>
    </p:spTree>
    <p:extLst>
      <p:ext uri="{BB962C8B-B14F-4D97-AF65-F5344CB8AC3E}">
        <p14:creationId xmlns:p14="http://schemas.microsoft.com/office/powerpoint/2010/main" val="275301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81786" y="2113145"/>
            <a:ext cx="2821306" cy="1077218"/>
          </a:xfrm>
          <a:prstGeom prst="rect">
            <a:avLst/>
          </a:prstGeom>
          <a:solidFill>
            <a:schemeClr val="accent4">
              <a:lumMod val="40000"/>
              <a:lumOff val="60000"/>
            </a:schemeClr>
          </a:solidFill>
        </p:spPr>
        <p:txBody>
          <a:bodyPr wrap="square" rtlCol="0">
            <a:spAutoFit/>
          </a:bodyPr>
          <a:lstStyle/>
          <a:p>
            <a:pPr algn="ctr"/>
            <a:r>
              <a:rPr lang="en-CA" sz="1600" dirty="0"/>
              <a:t>If a method is declared </a:t>
            </a:r>
            <a:r>
              <a:rPr lang="en-CA" sz="1600" dirty="0">
                <a:latin typeface="Consolas" panose="020B0609020204030204" pitchFamily="49" charset="0"/>
              </a:rPr>
              <a:t>const</a:t>
            </a:r>
            <a:r>
              <a:rPr lang="en-CA" sz="1600" dirty="0"/>
              <a:t>, it is </a:t>
            </a:r>
            <a:r>
              <a:rPr lang="en-CA" sz="1600" i="1" dirty="0"/>
              <a:t>guaranteed</a:t>
            </a:r>
            <a:r>
              <a:rPr lang="en-CA" sz="1600" dirty="0"/>
              <a:t> by the compiler that it will </a:t>
            </a:r>
            <a:r>
              <a:rPr lang="en-CA" sz="1600" b="1" dirty="0"/>
              <a:t>not</a:t>
            </a:r>
            <a:r>
              <a:rPr lang="en-CA" sz="1600" dirty="0"/>
              <a:t> change any variables in the object.</a:t>
            </a:r>
            <a:endParaRPr lang="en-CA" sz="1600" b="1" dirty="0"/>
          </a:p>
        </p:txBody>
      </p:sp>
      <p:sp>
        <p:nvSpPr>
          <p:cNvPr id="9" name="TextBox 8">
            <a:extLst>
              <a:ext uri="{FF2B5EF4-FFF2-40B4-BE49-F238E27FC236}">
                <a16:creationId xmlns:a16="http://schemas.microsoft.com/office/drawing/2014/main" id="{A6CBD429-0B4B-EE8F-CB9C-07554C584239}"/>
              </a:ext>
            </a:extLst>
          </p:cNvPr>
          <p:cNvSpPr txBox="1"/>
          <p:nvPr/>
        </p:nvSpPr>
        <p:spPr>
          <a:xfrm>
            <a:off x="9838932" y="4540468"/>
            <a:ext cx="2201613" cy="1815882"/>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both declared const, so calling the on a </a:t>
            </a:r>
            <a:r>
              <a:rPr lang="en-CA" sz="1600" dirty="0">
                <a:latin typeface="Consolas" panose="020B0609020204030204" pitchFamily="49" charset="0"/>
              </a:rPr>
              <a:t>Date</a:t>
            </a:r>
            <a:r>
              <a:rPr lang="en-CA" sz="1600" dirty="0"/>
              <a:t> object is guaranteed (by the compiler!) to </a:t>
            </a:r>
            <a:r>
              <a:rPr lang="en-CA" sz="1600" b="1" dirty="0"/>
              <a:t>not</a:t>
            </a:r>
            <a:r>
              <a:rPr lang="en-CA" sz="1600" dirty="0"/>
              <a:t> modify the objects.</a:t>
            </a:r>
            <a:endParaRPr lang="en-CA" sz="1600" b="1" dirty="0"/>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97436" y="3190361"/>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5484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839515" y="1500673"/>
            <a:ext cx="2743200" cy="1569660"/>
          </a:xfrm>
          <a:prstGeom prst="rect">
            <a:avLst/>
          </a:prstGeom>
          <a:solidFill>
            <a:schemeClr val="accent4">
              <a:lumMod val="40000"/>
              <a:lumOff val="60000"/>
            </a:schemeClr>
          </a:solidFill>
        </p:spPr>
        <p:txBody>
          <a:bodyPr wrap="square" rtlCol="0">
            <a:spAutoFit/>
          </a:bodyPr>
          <a:lstStyle/>
          <a:p>
            <a:pPr algn="ctr"/>
            <a:r>
              <a:rPr lang="en-CA" sz="1600" dirty="0"/>
              <a:t>A const method is also called a </a:t>
            </a:r>
            <a:r>
              <a:rPr lang="en-CA" sz="1600" b="1" dirty="0"/>
              <a:t>non-mutating method</a:t>
            </a:r>
            <a:r>
              <a:rPr lang="en-CA" sz="1600" dirty="0"/>
              <a:t>.</a:t>
            </a:r>
          </a:p>
          <a:p>
            <a:pPr algn="ctr"/>
            <a:endParaRPr lang="en-CA" sz="1600" b="1" dirty="0"/>
          </a:p>
          <a:p>
            <a:pPr algn="ctr"/>
            <a:r>
              <a:rPr lang="en-CA" sz="1600" dirty="0"/>
              <a:t>A </a:t>
            </a:r>
            <a:r>
              <a:rPr lang="en-CA" sz="1600" b="1" dirty="0"/>
              <a:t>non-const method </a:t>
            </a:r>
            <a:r>
              <a:rPr lang="en-CA" sz="1600" dirty="0"/>
              <a:t>is called a </a:t>
            </a:r>
            <a:r>
              <a:rPr lang="en-CA" sz="1600" b="1" dirty="0"/>
              <a:t>mutating method</a:t>
            </a:r>
            <a:r>
              <a:rPr lang="en-CA" sz="1600" dirty="0"/>
              <a:t>, or a </a:t>
            </a:r>
            <a:r>
              <a:rPr lang="en-CA" sz="1600" b="1" dirty="0"/>
              <a:t>mutator</a:t>
            </a:r>
            <a:r>
              <a:rPr lang="en-CA" sz="1600" dirty="0"/>
              <a:t> for short.</a:t>
            </a:r>
          </a:p>
        </p:txBody>
      </p:sp>
    </p:spTree>
    <p:extLst>
      <p:ext uri="{BB962C8B-B14F-4D97-AF65-F5344CB8AC3E}">
        <p14:creationId xmlns:p14="http://schemas.microsoft.com/office/powerpoint/2010/main" val="11152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dirty="0"/>
              <a:t>Some benefits of using </a:t>
            </a:r>
            <a:r>
              <a:rPr lang="en-CA" dirty="0">
                <a:latin typeface="Consolas" panose="020B0609020204030204" pitchFamily="49" charset="0"/>
              </a:rPr>
              <a:t>const</a:t>
            </a:r>
            <a:endParaRPr lang="en-CA" dirty="0"/>
          </a:p>
        </p:txBody>
      </p:sp>
      <p:sp>
        <p:nvSpPr>
          <p:cNvPr id="3" name="Content Placeholder 2">
            <a:extLst>
              <a:ext uri="{FF2B5EF4-FFF2-40B4-BE49-F238E27FC236}">
                <a16:creationId xmlns:a16="http://schemas.microsoft.com/office/drawing/2014/main" id="{A7C0964B-67CE-ADF5-6664-560B0659AFC8}"/>
              </a:ext>
            </a:extLst>
          </p:cNvPr>
          <p:cNvSpPr>
            <a:spLocks noGrp="1"/>
          </p:cNvSpPr>
          <p:nvPr>
            <p:ph idx="1"/>
          </p:nvPr>
        </p:nvSpPr>
        <p:spPr/>
        <p:txBody>
          <a:bodyPr>
            <a:normAutofit fontScale="92500" lnSpcReduction="20000"/>
          </a:bodyPr>
          <a:lstStyle/>
          <a:p>
            <a:pPr marL="0" indent="0">
              <a:buNone/>
            </a:pPr>
            <a:r>
              <a:rPr lang="en-CA" b="1" dirty="0"/>
              <a:t>Improved code readability and intent</a:t>
            </a:r>
            <a:r>
              <a:rPr lang="en-CA" dirty="0"/>
              <a:t>: using </a:t>
            </a:r>
            <a:r>
              <a:rPr lang="en-CA" dirty="0">
                <a:latin typeface="Consolas" panose="020B0609020204030204" pitchFamily="49" charset="0"/>
              </a:rPr>
              <a:t>const</a:t>
            </a:r>
            <a:r>
              <a:rPr lang="en-CA" dirty="0"/>
              <a:t> makes it clear that you intend that a value should not change</a:t>
            </a:r>
          </a:p>
          <a:p>
            <a:pPr marL="0" indent="0">
              <a:buNone/>
            </a:pPr>
            <a:br>
              <a:rPr lang="en-CA" b="1" dirty="0"/>
            </a:br>
            <a:r>
              <a:rPr lang="en-CA" b="1" dirty="0"/>
              <a:t>Compile-type type checking</a:t>
            </a:r>
            <a:r>
              <a:rPr lang="en-CA" dirty="0"/>
              <a:t>: the C++ compiler can tell you at compile-time if you try to modify something that’s </a:t>
            </a:r>
            <a:r>
              <a:rPr lang="en-CA" dirty="0">
                <a:latin typeface="Consolas" panose="020B0609020204030204" pitchFamily="49" charset="0"/>
              </a:rPr>
              <a:t>const</a:t>
            </a:r>
            <a:br>
              <a:rPr lang="en-CA" dirty="0"/>
            </a:br>
            <a:endParaRPr lang="en-CA" dirty="0"/>
          </a:p>
          <a:p>
            <a:pPr marL="0" indent="0">
              <a:buNone/>
            </a:pPr>
            <a:r>
              <a:rPr lang="en-CA" b="1" dirty="0"/>
              <a:t>Safety for multi-threaded code</a:t>
            </a:r>
            <a:r>
              <a:rPr lang="en-CA" dirty="0"/>
              <a:t>: data that can’t change is much easier to use in programs that use multiple CPUs, or have multiple threads of control</a:t>
            </a:r>
          </a:p>
          <a:p>
            <a:pPr lvl="1"/>
            <a:r>
              <a:rPr lang="en-CA" dirty="0"/>
              <a:t>multiple threads of control are needed in programs that do more than one thing at the same time</a:t>
            </a:r>
          </a:p>
          <a:p>
            <a:pPr lvl="1"/>
            <a:r>
              <a:rPr lang="en-CA" dirty="0"/>
              <a:t>writing correct multi-threaded code is notoriously difficult, and one way to deal with it is to use const data everywhere so that you never need to worry about two different threads of control changing the same value at the same time</a:t>
            </a:r>
          </a:p>
          <a:p>
            <a:pPr lvl="1"/>
            <a:r>
              <a:rPr lang="en-CA" dirty="0"/>
              <a:t>we will not discuss anything about multi-threaded programming in this course!</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validity checking</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8</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is_valid</a:t>
            </a:r>
            <a:r>
              <a:rPr lang="en-US" dirty="0">
                <a:latin typeface="Consolas" panose="020B0609020204030204" pitchFamily="49" charset="0"/>
              </a:rPr>
              <a:t>() const </a:t>
            </a:r>
          </a:p>
          <a:p>
            <a:r>
              <a:rPr lang="en-US" dirty="0">
                <a:latin typeface="Consolas" panose="020B0609020204030204" pitchFamily="49" charset="0"/>
              </a:rPr>
              <a:t>    {</a:t>
            </a:r>
          </a:p>
          <a:p>
            <a:r>
              <a:rPr lang="en-US" dirty="0">
                <a:latin typeface="Consolas" panose="020B0609020204030204" pitchFamily="49" charset="0"/>
              </a:rPr>
              <a:t>        return 1 &lt;= day &amp;&amp; day &lt;= 31</a:t>
            </a:r>
          </a:p>
          <a:p>
            <a:r>
              <a:rPr lang="en-US" dirty="0">
                <a:latin typeface="Consolas" panose="020B0609020204030204" pitchFamily="49" charset="0"/>
              </a:rPr>
              <a:t>            &amp;&amp; 1 &lt;= month &amp;&amp; month &lt;= 12</a:t>
            </a:r>
          </a:p>
          <a:p>
            <a:r>
              <a:rPr lang="en-US" dirty="0">
                <a:latin typeface="Consolas" panose="020B0609020204030204" pitchFamily="49" charset="0"/>
              </a:rPr>
              <a:t>            &amp;&amp; 0 &lt;= year;</a:t>
            </a:r>
          </a:p>
          <a:p>
            <a:r>
              <a:rPr lang="en-US"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dirty="0" err="1">
                <a:latin typeface="Consolas" panose="020B0609020204030204" pitchFamily="49" charset="0"/>
              </a:rPr>
              <a:t>is_valid</a:t>
            </a:r>
            <a:r>
              <a:rPr lang="en-CA" sz="1600" dirty="0">
                <a:latin typeface="Consolas" panose="020B0609020204030204" pitchFamily="49" charset="0"/>
              </a:rPr>
              <a:t>()</a:t>
            </a:r>
            <a:r>
              <a:rPr lang="en-CA" sz="1600" dirty="0"/>
              <a:t> checks that the date is always valid. Useful for debugging, and dealing with  real-world data that might have errors.</a:t>
            </a:r>
            <a:endParaRPr lang="en-CA" sz="1600" b="1" dirty="0"/>
          </a:p>
        </p:txBody>
      </p:sp>
      <p:sp>
        <p:nvSpPr>
          <p:cNvPr id="6" name="TextBox 5">
            <a:extLst>
              <a:ext uri="{FF2B5EF4-FFF2-40B4-BE49-F238E27FC236}">
                <a16:creationId xmlns:a16="http://schemas.microsoft.com/office/drawing/2014/main" id="{92299F3D-55E4-86E6-413E-310C828BDDCD}"/>
              </a:ext>
            </a:extLst>
          </p:cNvPr>
          <p:cNvSpPr txBox="1"/>
          <p:nvPr/>
        </p:nvSpPr>
        <p:spPr>
          <a:xfrm>
            <a:off x="9490555" y="4839174"/>
            <a:ext cx="2058444" cy="1384995"/>
          </a:xfrm>
          <a:prstGeom prst="rect">
            <a:avLst/>
          </a:prstGeom>
          <a:solidFill>
            <a:schemeClr val="accent4">
              <a:lumMod val="40000"/>
              <a:lumOff val="60000"/>
            </a:schemeClr>
          </a:solidFill>
        </p:spPr>
        <p:txBody>
          <a:bodyPr wrap="square" rtlCol="0">
            <a:spAutoFit/>
          </a:bodyPr>
          <a:lstStyle/>
          <a:p>
            <a:pPr algn="ctr"/>
            <a:r>
              <a:rPr lang="en-CA" sz="1200" b="1" dirty="0"/>
              <a:t>Aside</a:t>
            </a:r>
            <a:br>
              <a:rPr lang="en-CA" sz="1200" b="1" dirty="0"/>
            </a:br>
            <a:r>
              <a:rPr lang="en-CA" sz="1200" dirty="0" err="1">
                <a:latin typeface="Consolas" panose="020B0609020204030204" pitchFamily="49" charset="0"/>
              </a:rPr>
              <a:t>is_valid</a:t>
            </a:r>
            <a:r>
              <a:rPr lang="en-CA" sz="1200" dirty="0">
                <a:latin typeface="Consolas" panose="020B0609020204030204" pitchFamily="49" charset="0"/>
              </a:rPr>
              <a:t>()</a:t>
            </a:r>
            <a:r>
              <a:rPr lang="en-CA" sz="1200" dirty="0"/>
              <a:t> is </a:t>
            </a:r>
            <a:r>
              <a:rPr lang="en-CA" sz="1200" b="1" dirty="0"/>
              <a:t>not</a:t>
            </a:r>
            <a:r>
              <a:rPr lang="en-CA" sz="1200" dirty="0"/>
              <a:t> completely correct! It ignores the fact that some months have a different numbers of days. And it also ignores leap years. How would you fix it?</a:t>
            </a:r>
          </a:p>
        </p:txBody>
      </p:sp>
    </p:spTree>
    <p:extLst>
      <p:ext uri="{BB962C8B-B14F-4D97-AF65-F5344CB8AC3E}">
        <p14:creationId xmlns:p14="http://schemas.microsoft.com/office/powerpoint/2010/main" val="182729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dirty="0"/>
              <a:t>This is a </a:t>
            </a:r>
            <a:r>
              <a:rPr lang="en-CA" sz="1600" b="1" dirty="0"/>
              <a:t>constructor</a:t>
            </a:r>
            <a:r>
              <a:rPr lang="en-CA" sz="1600" dirty="0"/>
              <a:t>. A constructor is a special method that creates a new object.</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8727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3260</Words>
  <Application>Microsoft Office PowerPoint</Application>
  <PresentationFormat>Widescreen</PresentationFormat>
  <Paragraphs>320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encapsulation</vt:lpstr>
      <vt:lpstr>Object-oriented programming: encapsulation</vt:lpstr>
      <vt:lpstr>Object-oriented programming: encapsulation</vt:lpstr>
      <vt:lpstr>Object-oriented programming: encapsulation</vt:lpstr>
      <vt:lpstr>Object-oriented programming: encapsulation</vt:lpstr>
      <vt:lpstr>Object-oriented programming:  encapsulation</vt:lpstr>
      <vt:lpstr>Object-oriented programming:  immutable objects</vt:lpstr>
      <vt:lpstr>Object-oriented programming:  immutable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2024-01-29T19:11:57Z</cp:lastPrinted>
  <dcterms:created xsi:type="dcterms:W3CDTF">2024-01-07T06:08:43Z</dcterms:created>
  <dcterms:modified xsi:type="dcterms:W3CDTF">2024-02-02T22:56:29Z</dcterms:modified>
</cp:coreProperties>
</file>