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11" r:id="rId4"/>
    <p:sldId id="313" r:id="rId5"/>
    <p:sldId id="314" r:id="rId6"/>
    <p:sldId id="315" r:id="rId7"/>
    <p:sldId id="327" r:id="rId8"/>
    <p:sldId id="316" r:id="rId9"/>
    <p:sldId id="317" r:id="rId10"/>
    <p:sldId id="318" r:id="rId11"/>
    <p:sldId id="320" r:id="rId12"/>
    <p:sldId id="321" r:id="rId13"/>
    <p:sldId id="322" r:id="rId14"/>
    <p:sldId id="319" r:id="rId15"/>
    <p:sldId id="323" r:id="rId16"/>
    <p:sldId id="324" r:id="rId17"/>
    <p:sldId id="325" r:id="rId18"/>
    <p:sldId id="328" r:id="rId19"/>
    <p:sldId id="329" r:id="rId20"/>
    <p:sldId id="330" r:id="rId21"/>
    <p:sldId id="331" r:id="rId22"/>
    <p:sldId id="332" r:id="rId23"/>
    <p:sldId id="334" r:id="rId24"/>
    <p:sldId id="335" r:id="rId25"/>
    <p:sldId id="333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9F99B3AE-0FCE-45E7-A744-0FF04A3473EA}">
          <p14:sldIdLst>
            <p14:sldId id="256"/>
            <p14:sldId id="258"/>
            <p14:sldId id="311"/>
            <p14:sldId id="313"/>
            <p14:sldId id="314"/>
            <p14:sldId id="315"/>
            <p14:sldId id="327"/>
            <p14:sldId id="316"/>
            <p14:sldId id="317"/>
            <p14:sldId id="318"/>
            <p14:sldId id="320"/>
            <p14:sldId id="321"/>
            <p14:sldId id="322"/>
            <p14:sldId id="319"/>
            <p14:sldId id="323"/>
            <p14:sldId id="324"/>
            <p14:sldId id="325"/>
            <p14:sldId id="328"/>
            <p14:sldId id="329"/>
            <p14:sldId id="330"/>
            <p14:sldId id="331"/>
            <p14:sldId id="332"/>
            <p14:sldId id="334"/>
            <p14:sldId id="335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40FE0-2E57-4922-A8AA-5AFA101CC44A}" v="131" dt="2024-01-19T07:12:47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19T07:13:39.287" v="6994" actId="1076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18T00:50:40.934" v="1555" actId="20578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18T00:21:31.403" v="13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18T00:30:01.914" v="205" actId="1076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18T00:33:58.029" v="626" actId="11529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18T00:37:19.510" v="1014" actId="1076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add mod">
          <ac:chgData name="Toby Donaldson" userId="2e6e5431-bb17-4c41-9985-d39c50d83c73" providerId="ADAL" clId="{F0E40FE0-2E57-4922-A8AA-5AFA101CC44A}" dt="2024-01-18T00:35:30.805" v="796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18T00:37:08.327" v="1012" actId="113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18T00:37:19.510" v="1014" actId="1076"/>
          <ac:spMkLst>
            <pc:docMk/>
            <pc:sldMk cId="3576889345" sldId="314"/>
            <ac:spMk id="38" creationId="{4BFA7690-5D78-8785-2F75-36D88B0727A5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0:54:05.076" v="1822" actId="1076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54:05.076" v="1822" actId="1076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0:56:02.089" v="1918" actId="21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5:05.889" v="1915" actId="2711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01:49.270" v="2553" actId="14100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18T01:00:06.516" v="2451" actId="1076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07:04.502" v="300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8T01:12:00.389" v="3480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18T01:11:05.942" v="3437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18T01:19:13.318" v="3750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18T01:14:48.556" v="3574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18T01:17:55.285" v="3688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18T01:18:18.045" v="3743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18T01:26:46.022" v="4201" actId="1076"/>
        <pc:sldMkLst>
          <pc:docMk/>
          <pc:sldMk cId="2339437373" sldId="324"/>
        </pc:sldMkLst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19T06:20:12.627" v="5171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9T06:20:12.627" v="5171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3.023" v="5906" actId="164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19T06:27:18.688" v="5380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17/01/2024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17/01/2024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17/01/2024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995F-BEFA-C104-824B-6C99B3D0761A}"/>
              </a:ext>
            </a:extLst>
          </p:cNvPr>
          <p:cNvSpPr txBox="1"/>
          <p:nvPr/>
        </p:nvSpPr>
        <p:spPr>
          <a:xfrm>
            <a:off x="4567357" y="5288775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gone, so we no longer have the address of 6.4. This is an error called a </a:t>
            </a:r>
            <a:r>
              <a:rPr lang="en-CA" sz="1400" b="1" dirty="0"/>
              <a:t>memory leak</a:t>
            </a:r>
            <a:r>
              <a:rPr lang="en-CA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4AEB-6B46-6381-BE83-9871393E13EF}"/>
              </a:ext>
            </a:extLst>
          </p:cNvPr>
          <p:cNvSpPr txBox="1"/>
          <p:nvPr/>
        </p:nvSpPr>
        <p:spPr>
          <a:xfrm>
            <a:off x="671359" y="3587024"/>
            <a:ext cx="29962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In practice, </a:t>
            </a:r>
            <a:r>
              <a:rPr lang="en-CA" sz="1400" b="1" dirty="0"/>
              <a:t>memory leaks</a:t>
            </a:r>
            <a:r>
              <a:rPr lang="en-CA" sz="1400" dirty="0"/>
              <a:t> can be extremely difficult errors to find and fix! The </a:t>
            </a:r>
            <a:r>
              <a:rPr lang="en-CA" sz="1400" b="1" dirty="0" err="1"/>
              <a:t>valgrind</a:t>
            </a:r>
            <a:r>
              <a:rPr lang="en-CA" sz="1400" dirty="0"/>
              <a:t> tool can recognize memory leaks in a running program.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9C8BE-6A33-2DB6-C31C-636FB91F47B1}"/>
              </a:ext>
            </a:extLst>
          </p:cNvPr>
          <p:cNvSpPr txBox="1"/>
          <p:nvPr/>
        </p:nvSpPr>
        <p:spPr>
          <a:xfrm>
            <a:off x="1042869" y="5323324"/>
            <a:ext cx="262473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There’s no way to regain access to 6.4, it is “dead” memory. But it wastes a little bit of space, and over time small leaks can add up to waste lots of memory.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21565-6726-BC5C-9069-CC9894E9FF32}"/>
              </a:ext>
            </a:extLst>
          </p:cNvPr>
          <p:cNvSpPr/>
          <p:nvPr/>
        </p:nvSpPr>
        <p:spPr>
          <a:xfrm>
            <a:off x="5349746" y="469135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A9017C8-0006-70E6-55DF-DC29C44B090B}"/>
              </a:ext>
            </a:extLst>
          </p:cNvPr>
          <p:cNvSpPr/>
          <p:nvPr/>
        </p:nvSpPr>
        <p:spPr>
          <a:xfrm rot="5400000">
            <a:off x="3935349" y="5688213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93CF0A-8281-6B44-A54E-4DB87329FBF6}"/>
              </a:ext>
            </a:extLst>
          </p:cNvPr>
          <p:cNvSpPr/>
          <p:nvPr/>
        </p:nvSpPr>
        <p:spPr>
          <a:xfrm rot="10800000">
            <a:off x="2000054" y="4714676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784F-9349-E3AD-DC09-DAA1F80FBB48}"/>
              </a:ext>
            </a:extLst>
          </p:cNvPr>
          <p:cNvSpPr txBox="1"/>
          <p:nvPr/>
        </p:nvSpPr>
        <p:spPr>
          <a:xfrm>
            <a:off x="9584509" y="3254078"/>
            <a:ext cx="21623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Memory leak!</a:t>
            </a:r>
          </a:p>
          <a:p>
            <a:pPr algn="ctr"/>
            <a:r>
              <a:rPr lang="en-CA" sz="1400" dirty="0"/>
              <a:t>6.4 takes up memory but is no longer accessible by the program.</a:t>
            </a:r>
          </a:p>
        </p:txBody>
      </p:sp>
    </p:spTree>
    <p:extLst>
      <p:ext uri="{BB962C8B-B14F-4D97-AF65-F5344CB8AC3E}">
        <p14:creationId xmlns:p14="http://schemas.microsoft.com/office/powerpoint/2010/main" val="64926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 with new.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08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89111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// p is now a </a:t>
            </a:r>
            <a:r>
              <a:rPr lang="en-US" sz="2400" b="1" dirty="0">
                <a:latin typeface="Consolas" panose="020B0609020204030204" pitchFamily="49" charset="0"/>
              </a:rPr>
              <a:t>dangling pointer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410015" y="3405376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 with new.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300002" y="3590042"/>
            <a:ext cx="468186" cy="14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84E93-AF13-9C18-7F6D-869DBEDEAA2D}"/>
              </a:ext>
            </a:extLst>
          </p:cNvPr>
          <p:cNvSpPr txBox="1"/>
          <p:nvPr/>
        </p:nvSpPr>
        <p:spPr>
          <a:xfrm>
            <a:off x="8669201" y="36104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A0E6D-96E5-595A-5E5D-00CC5D24DBD2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9834-3ED2-77E8-13B3-3484E940CDFF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231893-CB11-E18C-F06B-48274E1FAFBA}"/>
              </a:ext>
            </a:extLst>
          </p:cNvPr>
          <p:cNvSpPr txBox="1"/>
          <p:nvPr/>
        </p:nvSpPr>
        <p:spPr>
          <a:xfrm>
            <a:off x="10204409" y="3325574"/>
            <a:ext cx="183604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memory is now marked as no longer allocated. You </a:t>
            </a:r>
            <a:r>
              <a:rPr lang="en-CA" sz="1400" b="1" dirty="0"/>
              <a:t>cannot</a:t>
            </a:r>
            <a:r>
              <a:rPr lang="en-CA" sz="1400" dirty="0"/>
              <a:t> safely access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9FD2C-70E2-7C2E-A1A5-174E2D73F2BE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9FB9A-27ED-FF4D-1D86-239A498DE240}"/>
              </a:ext>
            </a:extLst>
          </p:cNvPr>
          <p:cNvSpPr txBox="1"/>
          <p:nvPr/>
        </p:nvSpPr>
        <p:spPr>
          <a:xfrm>
            <a:off x="7031093" y="1992100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Even though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still contains the address of the memory, it is no longer valid because it has been deleted.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12B41-0D04-CB61-4B69-EAECDA69AF69}"/>
              </a:ext>
            </a:extLst>
          </p:cNvPr>
          <p:cNvSpPr txBox="1"/>
          <p:nvPr/>
        </p:nvSpPr>
        <p:spPr>
          <a:xfrm>
            <a:off x="6764792" y="5323324"/>
            <a:ext cx="212982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now an example of a dangling pointer, i.e. a pointer that is </a:t>
            </a:r>
            <a:r>
              <a:rPr lang="en-CA" sz="1400" b="1" dirty="0"/>
              <a:t>not</a:t>
            </a:r>
            <a:r>
              <a:rPr lang="en-CA" sz="1400" dirty="0"/>
              <a:t> pointing to valid memory</a:t>
            </a:r>
          </a:p>
        </p:txBody>
      </p:sp>
    </p:spTree>
    <p:extLst>
      <p:ext uri="{BB962C8B-B14F-4D97-AF65-F5344CB8AC3E}">
        <p14:creationId xmlns:p14="http://schemas.microsoft.com/office/powerpoint/2010/main" val="278166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4AF-BC2C-01DA-8E7E-AA8744F7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pointer errors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B422-5652-EA39-D441-2620233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260D7-3843-2DD4-6165-2D7F733337FA}"/>
              </a:ext>
            </a:extLst>
          </p:cNvPr>
          <p:cNvSpPr txBox="1"/>
          <p:nvPr/>
        </p:nvSpPr>
        <p:spPr>
          <a:xfrm>
            <a:off x="2181935" y="3429000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Memory Leak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E9428-D263-FCCC-9AA4-98CDDD1CD154}"/>
              </a:ext>
            </a:extLst>
          </p:cNvPr>
          <p:cNvSpPr txBox="1"/>
          <p:nvPr/>
        </p:nvSpPr>
        <p:spPr>
          <a:xfrm>
            <a:off x="8710666" y="3442225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Dangling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D7F30-844E-0823-E92F-F01DFC96F756}"/>
              </a:ext>
            </a:extLst>
          </p:cNvPr>
          <p:cNvSpPr txBox="1"/>
          <p:nvPr/>
        </p:nvSpPr>
        <p:spPr>
          <a:xfrm>
            <a:off x="3672714" y="1760787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DB4FC-3CB7-D6FC-A361-D0227C5952CA}"/>
              </a:ext>
            </a:extLst>
          </p:cNvPr>
          <p:cNvSpPr txBox="1"/>
          <p:nvPr/>
        </p:nvSpPr>
        <p:spPr>
          <a:xfrm>
            <a:off x="6031057" y="1783458"/>
            <a:ext cx="1522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0DEEB-F702-D597-68F0-CFAF280EA65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26684" y="2114730"/>
            <a:ext cx="1904373" cy="17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18A9B8-5103-FF5D-E636-8EE3F65FAC8D}"/>
              </a:ext>
            </a:extLst>
          </p:cNvPr>
          <p:cNvSpPr txBox="1"/>
          <p:nvPr/>
        </p:nvSpPr>
        <p:spPr>
          <a:xfrm>
            <a:off x="7859753" y="484481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5A0F0-6606-A57D-5911-311A6558988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13723" y="5198756"/>
            <a:ext cx="1904373" cy="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FD776-3DEB-33FA-6198-E27F2724EBA4}"/>
              </a:ext>
            </a:extLst>
          </p:cNvPr>
          <p:cNvSpPr txBox="1"/>
          <p:nvPr/>
        </p:nvSpPr>
        <p:spPr>
          <a:xfrm>
            <a:off x="3217891" y="4903020"/>
            <a:ext cx="152221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64FFB-9AA8-30C1-CD87-164EFEADCF61}"/>
              </a:ext>
            </a:extLst>
          </p:cNvPr>
          <p:cNvSpPr txBox="1"/>
          <p:nvPr/>
        </p:nvSpPr>
        <p:spPr>
          <a:xfrm>
            <a:off x="10235138" y="4844813"/>
            <a:ext cx="89639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???</a:t>
            </a:r>
            <a:endParaRPr lang="en-AU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2BA98-A31E-6019-D3E1-E38E26609F54}"/>
              </a:ext>
            </a:extLst>
          </p:cNvPr>
          <p:cNvSpPr txBox="1"/>
          <p:nvPr/>
        </p:nvSpPr>
        <p:spPr>
          <a:xfrm>
            <a:off x="248339" y="4613980"/>
            <a:ext cx="1828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 pointer to the value, so it is unusable but takes up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04036-732A-7116-FAFD-AC58D20F6EAC}"/>
              </a:ext>
            </a:extLst>
          </p:cNvPr>
          <p:cNvSpPr txBox="1"/>
          <p:nvPr/>
        </p:nvSpPr>
        <p:spPr>
          <a:xfrm>
            <a:off x="10431291" y="4041162"/>
            <a:ext cx="1584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pointer that points to an invalid memory location.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5304A-1B29-136C-6101-BBD7BE3210FF}"/>
              </a:ext>
            </a:extLst>
          </p:cNvPr>
          <p:cNvSpPr/>
          <p:nvPr/>
        </p:nvSpPr>
        <p:spPr>
          <a:xfrm>
            <a:off x="98241" y="3189064"/>
            <a:ext cx="524836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74D68-839A-527C-A7D3-E4E45F81845C}"/>
              </a:ext>
            </a:extLst>
          </p:cNvPr>
          <p:cNvSpPr/>
          <p:nvPr/>
        </p:nvSpPr>
        <p:spPr>
          <a:xfrm>
            <a:off x="7179174" y="3196183"/>
            <a:ext cx="491458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17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5306651" y="2456401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both happen to point to the same value … no copy is made in this case!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4176042" y="4169555"/>
            <a:ext cx="191995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How do we properly delete the 6.4 without causing an error?</a:t>
            </a:r>
          </a:p>
        </p:txBody>
      </p:sp>
    </p:spTree>
    <p:extLst>
      <p:ext uri="{BB962C8B-B14F-4D97-AF65-F5344CB8AC3E}">
        <p14:creationId xmlns:p14="http://schemas.microsoft.com/office/powerpoint/2010/main" val="4633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2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455651" cy="13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83411" y="3108342"/>
            <a:ext cx="497329" cy="1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1597758" y="4550224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Calling delete on both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an error know as </a:t>
            </a:r>
            <a:r>
              <a:rPr lang="en-CA" sz="1400" b="1" dirty="0"/>
              <a:t>double deletion</a:t>
            </a:r>
            <a:r>
              <a:rPr lang="en-CA" sz="1400" dirty="0"/>
              <a:t>. You can only safely delete a memory location once.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BC591-6859-0A17-F093-D8971AA9C345}"/>
              </a:ext>
            </a:extLst>
          </p:cNvPr>
          <p:cNvSpPr txBox="1"/>
          <p:nvPr/>
        </p:nvSpPr>
        <p:spPr>
          <a:xfrm>
            <a:off x="4491223" y="455255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6.4 is de-allocated by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now a </a:t>
            </a:r>
            <a:r>
              <a:rPr lang="en-CA" sz="1400" b="1" dirty="0"/>
              <a:t>dangling pointer </a:t>
            </a:r>
            <a:r>
              <a:rPr lang="en-CA" sz="1400" dirty="0"/>
              <a:t>and so cannot use it for anything.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6DB889-BB86-13ED-891D-B82FC6F06A3C}"/>
              </a:ext>
            </a:extLst>
          </p:cNvPr>
          <p:cNvSpPr/>
          <p:nvPr/>
        </p:nvSpPr>
        <p:spPr>
          <a:xfrm rot="16200000">
            <a:off x="3853766" y="492500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21554-02F5-D473-45BE-8832DFA73968}"/>
              </a:ext>
            </a:extLst>
          </p:cNvPr>
          <p:cNvSpPr txBox="1"/>
          <p:nvPr/>
        </p:nvSpPr>
        <p:spPr>
          <a:xfrm>
            <a:off x="8294621" y="364216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0110C-D74C-040A-C0B9-3304F21C1BB5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DDB73E-9384-6BDC-496F-7F8BA38D10A3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89AB2A-E58A-4813-7E7B-0D4B00850020}"/>
              </a:ext>
            </a:extLst>
          </p:cNvPr>
          <p:cNvSpPr txBox="1"/>
          <p:nvPr/>
        </p:nvSpPr>
        <p:spPr>
          <a:xfrm>
            <a:off x="7008570" y="1977319"/>
            <a:ext cx="169537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calling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both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are </a:t>
            </a:r>
            <a:r>
              <a:rPr lang="en-CA" sz="1400" b="1" dirty="0"/>
              <a:t>dangling pointers</a:t>
            </a:r>
            <a:r>
              <a:rPr lang="en-CA" sz="1400" dirty="0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F9C21-3F54-0EC3-575C-C316F8F1FA0A}"/>
              </a:ext>
            </a:extLst>
          </p:cNvPr>
          <p:cNvSpPr txBox="1"/>
          <p:nvPr/>
        </p:nvSpPr>
        <p:spPr>
          <a:xfrm>
            <a:off x="8352758" y="310039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43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3437610" y="3125746"/>
            <a:ext cx="20199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Important: </a:t>
            </a:r>
            <a:r>
              <a:rPr lang="en-CA" sz="2000" dirty="0"/>
              <a:t>square brackets indicate an array is being allocated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 flipV="1">
            <a:off x="8029544" y="2697805"/>
            <a:ext cx="2325586" cy="8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53370-C115-CCF7-7E13-704F3015E5F6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4284833" y="2504855"/>
            <a:ext cx="16277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4CC74-5821-AD0D-1AF6-F0E5E6012F79}"/>
              </a:ext>
            </a:extLst>
          </p:cNvPr>
          <p:cNvCxnSpPr/>
          <p:nvPr/>
        </p:nvCxnSpPr>
        <p:spPr>
          <a:xfrm flipV="1">
            <a:off x="4447608" y="2504855"/>
            <a:ext cx="19240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delete[] arr;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679325" y="3837962"/>
            <a:ext cx="2411278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Important: </a:t>
            </a:r>
            <a:r>
              <a:rPr lang="en-CA" sz="2000" dirty="0">
                <a:latin typeface="Consolas" panose="020B0609020204030204" pitchFamily="49" charset="0"/>
              </a:rPr>
              <a:t>delete[]</a:t>
            </a:r>
            <a:r>
              <a:rPr lang="en-CA" sz="2000" dirty="0">
                <a:latin typeface="+mj-lt"/>
              </a:rPr>
              <a:t> </a:t>
            </a:r>
            <a:r>
              <a:rPr lang="en-CA" sz="2000" dirty="0"/>
              <a:t>must be used to de-allocate arrays: leaving out the </a:t>
            </a:r>
            <a:r>
              <a:rPr lang="en-CA" sz="2000" dirty="0">
                <a:latin typeface="Consolas" panose="020B0609020204030204" pitchFamily="49" charset="0"/>
              </a:rPr>
              <a:t>[]</a:t>
            </a:r>
            <a:r>
              <a:rPr lang="en-CA" sz="2000" dirty="0"/>
              <a:t> is a mistake!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029544" y="2704471"/>
            <a:ext cx="2187554" cy="8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512B33-B3D3-46EE-F3C0-38A97F93B967}"/>
              </a:ext>
            </a:extLst>
          </p:cNvPr>
          <p:cNvSpPr/>
          <p:nvPr/>
        </p:nvSpPr>
        <p:spPr>
          <a:xfrm>
            <a:off x="1624760" y="2768103"/>
            <a:ext cx="445865" cy="629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A0B71-8BCE-A261-D3AC-DC2F2774E095}"/>
              </a:ext>
            </a:extLst>
          </p:cNvPr>
          <p:cNvCxnSpPr>
            <a:cxnSpLocks/>
            <a:stCxn id="53" idx="0"/>
            <a:endCxn id="3" idx="4"/>
          </p:cNvCxnSpPr>
          <p:nvPr/>
        </p:nvCxnSpPr>
        <p:spPr>
          <a:xfrm flipH="1" flipV="1">
            <a:off x="1847693" y="3397283"/>
            <a:ext cx="37271" cy="4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2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103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arr: 8241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733672" y="2629845"/>
            <a:ext cx="2152129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5034425" y="1651364"/>
            <a:ext cx="273363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addresses of each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 in the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AE61D4-0D26-3DB2-8119-A141B67F6311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740665-FAB4-A18F-CFF3-91DCC7A7A771}"/>
                </a:ext>
              </a:extLst>
            </p:cNvPr>
            <p:cNvCxnSpPr>
              <a:stCxn id="17" idx="0"/>
              <a:endCxn id="5" idx="2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7558B0-18AC-848C-37BF-3E6D290ECF49}"/>
                </a:ext>
              </a:extLst>
            </p:cNvPr>
            <p:cNvCxnSpPr>
              <a:cxnSpLocks/>
              <a:stCxn id="18" idx="0"/>
              <a:endCxn id="7" idx="2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C3F35AC-7963-5915-2113-BF80960EA5FD}"/>
                </a:ext>
              </a:extLst>
            </p:cNvPr>
            <p:cNvCxnSpPr>
              <a:cxnSpLocks/>
              <a:stCxn id="19" idx="0"/>
              <a:endCxn id="8" idx="2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34029D-B2B9-9DBC-1FC6-72467FC354FB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24C7FD-B495-9E3C-DBF2-A8FE5E1FC7E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FF1771-D104-DF34-122C-D02109887E96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C85BB4-5547-F36F-709A-38BB94CD1627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58E6F0-15F5-1848-6B4D-C06368BFBB9C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830B5-D6CD-ABBF-D525-9093E337A02D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C1A387-C6E1-94AD-2DE5-5EC42DCC62AE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1552A6-DE80-6E15-F0B3-400400A98358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FBEB59-28B8-384C-B263-64B2D98F3E98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AFA588-5709-65DA-7B48-C66404A298D1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BAC11D-DA6D-CE83-DDE7-B9CFC6D32975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E3E341-0F29-1B10-3C98-C94DECD0F238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EA2CF9-6032-BB85-0693-7A57F77FF2DF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AC80D-C3C2-A2C8-2B24-617B74D442BA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6C9C5DB-64C9-C4B0-E1F9-75EDE624CA48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57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Check Canvas for due dates!</a:t>
            </a:r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Since we don’t usually know or care about the actual addresses, we just use the index values.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68F7D7-E72D-9EB3-A47E-E9ED7CA1EA7D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20EC9C-8DF0-D3D5-9FC0-690F56E3470F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E40CC1-65AA-392D-55D1-7BF086E5491C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EB88A1-82FC-4399-F761-9FAC08EF4130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43D02F7-7C9B-8CAA-71AE-CB5F1A38C82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AA15653-F900-A325-0CF1-292E32FFE9AC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61FB85-0D3D-17DC-231B-58482A0EDE5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F9EE65-6391-AD72-1ABE-918FD62A0EEA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69743-F5B4-2352-F97C-C24DCD1690DD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8FDCAA-E197-0B9C-7506-5C206D3C8F0E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091ED8-6E1E-C38A-E935-46C3D7680BBB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E4A7A4-C5A0-0E89-7271-7BD82D067BC9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6463BA-CEAF-8FD1-4FFD-955102F4D7A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6C743-5C2E-CBBD-42CE-567711A1BE0E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5E9855-6D76-D7DE-8103-9B90C469143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389C3-729E-472A-0961-DA2B8CE8A5E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203538-BE87-8A1A-53D2-12D161B47E93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5C1E54-D938-EF56-7721-EBDF238F70C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7F377B-2FDB-26F0-C136-F6EF8FBE00AD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215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Since we don’t usually know or care about the actual addresses, we just use the index values.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E909D4-EDD8-5110-985C-C23A4453CFDB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5C1530-5935-7D3B-4ACF-4032C25057F0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03C827-E49B-CD0F-CC42-3CEF67B95E17}"/>
                </a:ext>
              </a:extLst>
            </p:cNvPr>
            <p:cNvCxnSpPr>
              <a:stCxn id="42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C95B493-C95A-679F-0D34-848E19997397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28F5A4-35B8-3BB2-CBA7-70A010772C16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C495980-4319-2D29-AC49-748D4E37DB2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DB0E30-C54C-4E6F-8EF9-79C6CEA56895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36E2D7-4E9B-C9D0-1B31-A7027F8DAF07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8A4EA1-F809-2021-77D2-86A316CB91AE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DACB7B-9AD4-3862-1675-0EFAF34EE1E0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DABBC6-E5B5-0D3E-D8E9-BE6D53055CE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C03D93-3032-88C1-0288-88E1CD3F8ED1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22030-6E43-7943-55D7-5422375014AD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9717CCD-AD01-B65B-AD6A-6C5DDAAAD090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F04F5C-C1A5-13C4-14CD-1A25A0577CB2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E1E878-C082-8075-9FAF-37A3886CFB1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88B39-0E35-220C-0087-222CD91D8C47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CAD697-CACD-3C1E-6D7B-955A7A6ADC0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ADC6FF-F560-D68E-9821-749FDAA6BD68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06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357197" y="966407"/>
            <a:ext cx="23398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 are memory locations before and after an array.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88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619680" y="524652"/>
            <a:ext cx="202671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Using </a:t>
            </a:r>
            <a:r>
              <a:rPr lang="en-CA" sz="1400" b="1" dirty="0"/>
              <a:t>pointer arithmetic</a:t>
            </a:r>
            <a:r>
              <a:rPr lang="en-CA" sz="1400" dirty="0"/>
              <a:t>, we can get the address of memory locations outside of arrays!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447725" y="485659"/>
            <a:ext cx="211802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While we can point to invalid memory locations, you don’t know what is there and so it’s not safe to access them.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990FC-52D0-4431-191C-282A19A8F3AE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CF253-7D51-85C5-6E85-8A4125398FA8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34584B-CF81-708A-66ED-370DF37D51A2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D32B00-48C2-9B9E-F63E-8ADB4ADD3B43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3CCF9-D625-C624-8822-EC785AE57484}"/>
              </a:ext>
            </a:extLst>
          </p:cNvPr>
          <p:cNvSpPr txBox="1"/>
          <p:nvPr/>
        </p:nvSpPr>
        <p:spPr>
          <a:xfrm>
            <a:off x="10006017" y="2152008"/>
            <a:ext cx="2118029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Accessing an out of bounds memory location could cause unknown behaviour: maybe nothing happens, maybe your computer crashes, …</a:t>
            </a:r>
          </a:p>
        </p:txBody>
      </p:sp>
    </p:spTree>
    <p:extLst>
      <p:ext uri="{BB962C8B-B14F-4D97-AF65-F5344CB8AC3E}">
        <p14:creationId xmlns:p14="http://schemas.microsoft.com/office/powerpoint/2010/main" val="987462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D816C32-4C16-A9F1-9C51-74D47AD38076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FD240B-AEF8-5A75-3B33-9F4F2E37FDBD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7ED4E49-990E-3B9A-9D2E-23729B7A04A0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5A6BDD-1E88-BF4C-CEB9-E3C4D80C6C11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D0B4CD-21C6-059B-C9A3-21382145B9BA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DCEBD-A975-75CD-550E-9619DB510D43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20DE2B-2976-C2B3-0BB6-E5CF0D34797D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C424AA-6BC1-F8B0-5EEA-A88B0F7AE957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57B66A2-6776-7722-7041-FACCCB93215B}"/>
              </a:ext>
            </a:extLst>
          </p:cNvPr>
          <p:cNvSpPr txBox="1"/>
          <p:nvPr/>
        </p:nvSpPr>
        <p:spPr>
          <a:xfrm>
            <a:off x="7571515" y="304434"/>
            <a:ext cx="346498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[4]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[5]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4B5EC2-94E1-63F0-0164-2905BA532231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766CB5-DE97-8331-6638-E5B1BE20ABFB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955B5E-F8A7-E2CD-CC3E-5E781F236B03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34E251-F48C-A942-4816-40E9387D9337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7A6BE-AA79-DE61-2D85-7918B3A5F65F}"/>
              </a:ext>
            </a:extLst>
          </p:cNvPr>
          <p:cNvSpPr txBox="1"/>
          <p:nvPr/>
        </p:nvSpPr>
        <p:spPr>
          <a:xfrm>
            <a:off x="166168" y="1285403"/>
            <a:ext cx="1623825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[-2]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[-1]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3FDE1E-C9ED-FA8B-9E7A-E765549ADDDC}"/>
              </a:ext>
            </a:extLst>
          </p:cNvPr>
          <p:cNvSpPr txBox="1"/>
          <p:nvPr/>
        </p:nvSpPr>
        <p:spPr>
          <a:xfrm>
            <a:off x="9998128" y="1922104"/>
            <a:ext cx="2154115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C++ </a:t>
            </a:r>
            <a:r>
              <a:rPr lang="en-CA" sz="1400" b="1" dirty="0"/>
              <a:t>pointer arithmetic </a:t>
            </a:r>
            <a:r>
              <a:rPr lang="en-CA" sz="1400" dirty="0"/>
              <a:t>lets a program access almost any memory location!</a:t>
            </a:r>
          </a:p>
          <a:p>
            <a:pPr algn="ctr"/>
            <a:endParaRPr lang="en-CA" sz="1400" dirty="0"/>
          </a:p>
          <a:p>
            <a:pPr algn="ctr"/>
            <a:r>
              <a:rPr lang="en-CA" sz="1400" b="1" dirty="0"/>
              <a:t>Powerful but dangerous!</a:t>
            </a:r>
          </a:p>
          <a:p>
            <a:pPr algn="ctr"/>
            <a:r>
              <a:rPr lang="en-CA" sz="1400" dirty="0"/>
              <a:t>Almost always an error to access out-of-bounds memory. Can also be a </a:t>
            </a:r>
            <a:r>
              <a:rPr lang="en-CA" sz="1400" b="1" dirty="0"/>
              <a:t>security risk</a:t>
            </a:r>
            <a:r>
              <a:rPr lang="en-CA" sz="1400" dirty="0"/>
              <a:t>, e.g. accessing private memory.</a:t>
            </a:r>
          </a:p>
        </p:txBody>
      </p:sp>
    </p:spTree>
    <p:extLst>
      <p:ext uri="{BB962C8B-B14F-4D97-AF65-F5344CB8AC3E}">
        <p14:creationId xmlns:p14="http://schemas.microsoft.com/office/powerpoint/2010/main" val="26630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think of the memory of a running C++ program as a long array of bytes.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652DB3F-ECAB-2A6B-B4E9-02BE35D28CEE}"/>
              </a:ext>
            </a:extLst>
          </p:cNvPr>
          <p:cNvSpPr/>
          <p:nvPr/>
        </p:nvSpPr>
        <p:spPr>
          <a:xfrm rot="10800000">
            <a:off x="5974305" y="2925504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92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delete/delete[].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438" y="236630"/>
            <a:ext cx="2743200" cy="365125"/>
          </a:xfrm>
        </p:spPr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delete/delete[].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2882E3-2BBA-34D7-D6CD-C94091DC9466}"/>
              </a:ext>
            </a:extLst>
          </p:cNvPr>
          <p:cNvSpPr txBox="1"/>
          <p:nvPr/>
        </p:nvSpPr>
        <p:spPr>
          <a:xfrm>
            <a:off x="9789392" y="3007318"/>
            <a:ext cx="213229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Most other modern programming languages automatically manage their free store memory using a special </a:t>
            </a:r>
            <a:r>
              <a:rPr lang="en-CA" sz="1400" b="1" dirty="0"/>
              <a:t>garbage collector</a:t>
            </a:r>
            <a:r>
              <a:rPr lang="en-CA" sz="1400" dirty="0"/>
              <a:t> program.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63B06-DC4A-C74E-4757-693C141FCC3E}"/>
              </a:ext>
            </a:extLst>
          </p:cNvPr>
          <p:cNvSpPr txBox="1"/>
          <p:nvPr/>
        </p:nvSpPr>
        <p:spPr>
          <a:xfrm>
            <a:off x="9789392" y="4748641"/>
            <a:ext cx="2132291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</a:t>
            </a:r>
            <a:r>
              <a:rPr lang="en-CA" sz="1400" b="1" dirty="0"/>
              <a:t>garbage collector </a:t>
            </a:r>
            <a:r>
              <a:rPr lang="en-CA" sz="1400" dirty="0"/>
              <a:t>periodically runs and de-allocates memory that is no longer uses. Prevents many common memory errors but is usually a little </a:t>
            </a:r>
            <a:r>
              <a:rPr lang="en-CA" sz="1400" b="1" dirty="0"/>
              <a:t>slower</a:t>
            </a:r>
            <a:r>
              <a:rPr lang="en-CA" sz="1400" dirty="0"/>
              <a:t> than manual memory management.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BFA7690-5D78-8785-2F75-36D88B0727A5}"/>
              </a:ext>
            </a:extLst>
          </p:cNvPr>
          <p:cNvSpPr/>
          <p:nvPr/>
        </p:nvSpPr>
        <p:spPr>
          <a:xfrm>
            <a:off x="10661916" y="4392313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88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8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5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We don’t usually know or care about the exact address returned by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, so we use arrows instead of numbers.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95A86-804B-D91C-0A5D-C46444DD2B16}"/>
              </a:ext>
            </a:extLst>
          </p:cNvPr>
          <p:cNvSpPr txBox="1"/>
          <p:nvPr/>
        </p:nvSpPr>
        <p:spPr>
          <a:xfrm>
            <a:off x="6896280" y="544428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Note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on the call stack, but the memory it points to is on the free store!</a:t>
            </a:r>
          </a:p>
        </p:txBody>
      </p:sp>
    </p:spTree>
    <p:extLst>
      <p:ext uri="{BB962C8B-B14F-4D97-AF65-F5344CB8AC3E}">
        <p14:creationId xmlns:p14="http://schemas.microsoft.com/office/powerpoint/2010/main" val="415551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425602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2649</Words>
  <Application>Microsoft Office PowerPoint</Application>
  <PresentationFormat>Widescreen</PresentationFormat>
  <Paragraphs>536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Memory of a running C++ program</vt:lpstr>
      <vt:lpstr>Memory of a running C++ program</vt:lpstr>
      <vt:lpstr>Memory of a running C++ program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Two common pointer errors</vt:lpstr>
      <vt:lpstr>Using free store memory</vt:lpstr>
      <vt:lpstr>Using free store memory</vt:lpstr>
      <vt:lpstr>Using free store memory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2024-01-15T19:08:29Z</cp:lastPrinted>
  <dcterms:created xsi:type="dcterms:W3CDTF">2024-01-07T06:08:43Z</dcterms:created>
  <dcterms:modified xsi:type="dcterms:W3CDTF">2024-01-19T07:13:39Z</dcterms:modified>
</cp:coreProperties>
</file>