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 id="428"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 name="Lecture 14" id="{889F49A2-C8D5-435C-A733-EB0E07293446}">
          <p14:sldIdLst>
            <p14:sldId id="4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961DC-80AD-4D20-835D-A373141178AD}" v="1" dt="2024-02-05T21:19:35.590"/>
    <p1510:client id="{FD14D1BB-4174-485A-A80B-10D458200F7C}" v="16" dt="2024-02-05T22:45:56.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autoAdjust="0"/>
    <p:restoredTop sz="97108" autoAdjust="0"/>
  </p:normalViewPr>
  <p:slideViewPr>
    <p:cSldViewPr snapToGrid="0">
      <p:cViewPr varScale="1">
        <p:scale>
          <a:sx n="127" d="100"/>
          <a:sy n="127" d="100"/>
        </p:scale>
        <p:origin x="138" y="4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5T21:19:35.590" v="130"/>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5T21:19:35.590" v="130"/>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mod">
          <ac:chgData name="Toby Donaldson" userId="2e6e5431-bb17-4c41-9985-d39c50d83c73" providerId="ADAL" clId="{A18961DC-80AD-4D20-835D-A373141178AD}" dt="2024-02-05T19:43:01.705" v="23"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FD14D1BB-4174-485A-A80B-10D458200F7C}"/>
    <pc:docChg chg="undo custSel addSld delSld modSld sldOrd addSection delSection modSection">
      <pc:chgData name="Toby Donaldson" userId="2e6e5431-bb17-4c41-9985-d39c50d83c73" providerId="ADAL" clId="{FD14D1BB-4174-485A-A80B-10D458200F7C}" dt="2024-02-05T23:00:50.736" v="3401" actId="20577"/>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5T23:00:50.736" v="3401" actId="20577"/>
        <pc:sldMkLst>
          <pc:docMk/>
          <pc:sldMk cId="4276796932" sldId="428"/>
        </pc:sldMkLst>
        <pc:spChg chg="mod">
          <ac:chgData name="Toby Donaldson" userId="2e6e5431-bb17-4c41-9985-d39c50d83c73" providerId="ADAL" clId="{FD14D1BB-4174-485A-A80B-10D458200F7C}" dt="2024-02-05T22:57:04.639" v="3289" actId="20577"/>
          <ac:spMkLst>
            <pc:docMk/>
            <pc:sldMk cId="4276796932" sldId="428"/>
            <ac:spMk id="2" creationId="{607D814C-0E41-4166-EEA6-830E25DB00EC}"/>
          </ac:spMkLst>
        </pc:spChg>
        <pc:spChg chg="mod">
          <ac:chgData name="Toby Donaldson" userId="2e6e5431-bb17-4c41-9985-d39c50d83c73" providerId="ADAL" clId="{FD14D1BB-4174-485A-A80B-10D458200F7C}" dt="2024-02-05T23:00:50.736" v="3401" actId="20577"/>
          <ac:spMkLst>
            <pc:docMk/>
            <pc:sldMk cId="4276796932" sldId="428"/>
            <ac:spMk id="3" creationId="{7F5A5ECF-1C20-A408-12D8-6FEA0C515273}"/>
          </ac:spMkLst>
        </pc:sp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7">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59">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4">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09">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2">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2">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2">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4">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4">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2/02/2024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2/02/2024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2/02/2024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2/02/2024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2/02/2024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2/02/2024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2/02/2024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2/02/2024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2/02/2024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2/02/2024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2/02/2024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2/02/2024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2/02/2024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dirty="0">
                <a:solidFill>
                  <a:srgbClr val="FF0000"/>
                </a:solidFill>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2</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dirty="0"/>
              <a:t>starts with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and so the body is empty. But, in general, you can put whatever initialization code you need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dirty="0"/>
              <a:t>For example, we could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copy constructor</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Date(const Date&amp; other)</a:t>
            </a:r>
          </a:p>
          <a:p>
            <a:r>
              <a:rPr lang="en-US" dirty="0">
                <a:latin typeface="Consolas" panose="020B0609020204030204" pitchFamily="49" charset="0"/>
              </a:rPr>
              <a:t>    : day(</a:t>
            </a:r>
            <a:r>
              <a:rPr lang="en-US" dirty="0" err="1">
                <a:latin typeface="Consolas" panose="020B0609020204030204" pitchFamily="49" charset="0"/>
              </a:rPr>
              <a:t>other.day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month(</a:t>
            </a:r>
            <a:r>
              <a:rPr lang="en-US" dirty="0" err="1">
                <a:latin typeface="Consolas" panose="020B0609020204030204" pitchFamily="49" charset="0"/>
              </a:rPr>
              <a:t>other.month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year(</a:t>
            </a:r>
            <a:r>
              <a:rPr lang="en-US" dirty="0" err="1">
                <a:latin typeface="Consolas" panose="020B0609020204030204" pitchFamily="49" charset="0"/>
              </a:rPr>
              <a:t>other.year</a:t>
            </a:r>
            <a:r>
              <a:rPr lang="en-US" dirty="0">
                <a:latin typeface="Consolas" panose="020B0609020204030204" pitchFamily="49" charset="0"/>
              </a:rPr>
              <a:t>)</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dirty="0"/>
              <a:t>A class can have multiple constructors. A </a:t>
            </a:r>
            <a:r>
              <a:rPr lang="en-CA" sz="1600" b="1" dirty="0"/>
              <a:t>copy constructor </a:t>
            </a:r>
            <a:r>
              <a:rPr lang="en-CA" sz="1600" dirty="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solidFill>
                  <a:srgbClr val="FF0000"/>
                </a:solidFill>
                <a:latin typeface="Consolas" panose="020B0609020204030204" pitchFamily="49" charset="0"/>
              </a:rPr>
              <a:t>Date a(d); // copy constructor called</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a.month</a:t>
            </a:r>
            <a:r>
              <a:rPr lang="en-US" sz="1600" dirty="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dirty="0"/>
              <a:t>Encapsulation</a:t>
            </a:r>
            <a:r>
              <a:rPr lang="en-CA" dirty="0"/>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Censored!</a:t>
            </a:r>
          </a:p>
          <a:p>
            <a:pPr algn="ctr"/>
            <a:endParaRPr lang="en-CA" dirty="0">
              <a:solidFill>
                <a:schemeClr val="bg1"/>
              </a:solidFill>
            </a:endParaRPr>
          </a:p>
          <a:p>
            <a:pPr algn="ctr"/>
            <a:endParaRPr lang="en-AU" dirty="0">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you can read/write its variables.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features of C++, some programmers prefer to use </a:t>
            </a:r>
            <a:r>
              <a:rPr lang="en-CA" sz="1600" b="1" dirty="0">
                <a:latin typeface="Consolas" panose="020B0609020204030204" pitchFamily="49" charset="0"/>
              </a:rPr>
              <a:t>class</a:t>
            </a:r>
            <a:r>
              <a:rPr lang="en-CA" sz="1600" dirty="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an object’s variable. Getters are usually don’t modify the object, and so they are usually </a:t>
            </a:r>
            <a:r>
              <a:rPr lang="en-CA" sz="1600" dirty="0">
                <a:latin typeface="Consolas" panose="020B0609020204030204" pitchFamily="49" charset="0"/>
              </a:rPr>
              <a:t>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a:t>
            </a:r>
            <a:r>
              <a:rPr lang="en-CA" sz="1600" i="1" dirty="0"/>
              <a:t>not</a:t>
            </a:r>
            <a:r>
              <a:rPr lang="en-CA" sz="1600" dirty="0"/>
              <a:t> need to </a:t>
            </a:r>
            <a:r>
              <a:rPr lang="en-CA" sz="1600" i="1" dirty="0"/>
              <a:t>just</a:t>
            </a:r>
            <a:r>
              <a:rPr lang="en-CA" sz="1600" dirty="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dirty="0"/>
              <a:t>Note how straightforward and obvious the names are: this is an example of </a:t>
            </a:r>
            <a:r>
              <a:rPr lang="en-CA" sz="1600" b="1" dirty="0"/>
              <a:t>self-documenting code</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dirty="0"/>
              <a:t>Putting a const array of all 12 months in every object wastes memory. How could you modify </a:t>
            </a:r>
            <a:r>
              <a:rPr lang="en-CA" sz="1600" dirty="0">
                <a:latin typeface="Consolas" panose="020B0609020204030204" pitchFamily="49" charset="0"/>
              </a:rPr>
              <a:t>Date</a:t>
            </a:r>
            <a:r>
              <a:rPr lang="en-CA" sz="1600" dirty="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dirty="0"/>
              <a:t>Object-oriented programming: </a:t>
            </a:r>
            <a:br>
              <a:rPr lang="en-CA" dirty="0"/>
            </a:br>
            <a:r>
              <a:rPr lang="en-CA" dirty="0"/>
              <a:t>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dirty="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use getters, but </a:t>
            </a:r>
            <a:r>
              <a:rPr lang="en-CA" sz="1600" b="1" dirty="0"/>
              <a:t>no setters of any kind</a:t>
            </a:r>
            <a:r>
              <a:rPr lang="en-CA" sz="1600" dirty="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14C-0E41-4166-EEA6-830E25DB00EC}"/>
              </a:ext>
            </a:extLst>
          </p:cNvPr>
          <p:cNvSpPr>
            <a:spLocks noGrp="1"/>
          </p:cNvSpPr>
          <p:nvPr>
            <p:ph type="title"/>
          </p:nvPr>
        </p:nvSpPr>
        <p:spPr/>
        <p:txBody>
          <a:bodyPr/>
          <a:lstStyle/>
          <a:p>
            <a:r>
              <a:rPr lang="en-CA" dirty="0"/>
              <a:t>Recap of Main OOP Ideas So Far</a:t>
            </a:r>
            <a:endParaRPr lang="en-AU" dirty="0"/>
          </a:p>
        </p:txBody>
      </p:sp>
      <p:sp>
        <p:nvSpPr>
          <p:cNvPr id="3" name="Content Placeholder 2">
            <a:extLst>
              <a:ext uri="{FF2B5EF4-FFF2-40B4-BE49-F238E27FC236}">
                <a16:creationId xmlns:a16="http://schemas.microsoft.com/office/drawing/2014/main" id="{7F5A5ECF-1C20-A408-12D8-6FEA0C515273}"/>
              </a:ext>
            </a:extLst>
          </p:cNvPr>
          <p:cNvSpPr>
            <a:spLocks noGrp="1"/>
          </p:cNvSpPr>
          <p:nvPr>
            <p:ph idx="1"/>
          </p:nvPr>
        </p:nvSpPr>
        <p:spPr/>
        <p:txBody>
          <a:bodyPr>
            <a:normAutofit fontScale="85000" lnSpcReduction="20000"/>
          </a:bodyPr>
          <a:lstStyle/>
          <a:p>
            <a:r>
              <a:rPr lang="en-CA" dirty="0"/>
              <a:t>Combine data and operations on that together in a single </a:t>
            </a:r>
            <a:r>
              <a:rPr lang="en-CA" b="1" dirty="0"/>
              <a:t>object</a:t>
            </a:r>
          </a:p>
          <a:p>
            <a:r>
              <a:rPr lang="en-CA" dirty="0"/>
              <a:t>A </a:t>
            </a:r>
            <a:r>
              <a:rPr lang="en-CA" b="1" dirty="0"/>
              <a:t>class</a:t>
            </a:r>
            <a:r>
              <a:rPr lang="en-CA" dirty="0"/>
              <a:t>/</a:t>
            </a:r>
            <a:r>
              <a:rPr lang="en-CA" b="1" dirty="0"/>
              <a:t>struct</a:t>
            </a:r>
            <a:r>
              <a:rPr lang="en-CA" dirty="0"/>
              <a:t> is like a blueprint that describes the contents of an object</a:t>
            </a:r>
          </a:p>
          <a:p>
            <a:r>
              <a:rPr lang="en-CA" dirty="0"/>
              <a:t>The variables in an object are called </a:t>
            </a:r>
            <a:r>
              <a:rPr lang="en-CA" b="1" dirty="0"/>
              <a:t>member variables </a:t>
            </a:r>
            <a:r>
              <a:rPr lang="en-CA" dirty="0"/>
              <a:t>or </a:t>
            </a:r>
            <a:r>
              <a:rPr lang="en-CA" b="1" dirty="0"/>
              <a:t>properties</a:t>
            </a:r>
            <a:endParaRPr lang="en-CA" dirty="0"/>
          </a:p>
          <a:p>
            <a:r>
              <a:rPr lang="en-CA" dirty="0"/>
              <a:t>The </a:t>
            </a:r>
            <a:r>
              <a:rPr lang="en-CA" b="1" dirty="0"/>
              <a:t>member functions</a:t>
            </a:r>
            <a:r>
              <a:rPr lang="en-CA" dirty="0"/>
              <a:t> in an object are called </a:t>
            </a:r>
            <a:r>
              <a:rPr lang="en-CA" b="1" dirty="0"/>
              <a:t>methods</a:t>
            </a:r>
            <a:r>
              <a:rPr lang="en-CA" dirty="0"/>
              <a:t>, and they can read/write any other variables or methods in the object</a:t>
            </a:r>
          </a:p>
          <a:p>
            <a:r>
              <a:rPr lang="en-CA" b="1" dirty="0"/>
              <a:t>Constructors</a:t>
            </a:r>
            <a:r>
              <a:rPr lang="en-CA" dirty="0"/>
              <a:t> create objects: they initialize their variables using </a:t>
            </a:r>
            <a:r>
              <a:rPr lang="en-CA" b="1" dirty="0"/>
              <a:t>initializer lists</a:t>
            </a:r>
            <a:r>
              <a:rPr lang="en-CA" dirty="0"/>
              <a:t>.</a:t>
            </a:r>
          </a:p>
          <a:p>
            <a:r>
              <a:rPr lang="en-CA" dirty="0"/>
              <a:t>Use </a:t>
            </a:r>
            <a:r>
              <a:rPr lang="en-CA" b="1" dirty="0"/>
              <a:t>private:</a:t>
            </a:r>
            <a:r>
              <a:rPr lang="en-CA" dirty="0"/>
              <a:t> to hide implementation details</a:t>
            </a:r>
          </a:p>
          <a:p>
            <a:r>
              <a:rPr lang="en-CA" b="1" dirty="0"/>
              <a:t>Getters</a:t>
            </a:r>
            <a:r>
              <a:rPr lang="en-CA" dirty="0"/>
              <a:t> return values from objects</a:t>
            </a:r>
          </a:p>
          <a:p>
            <a:r>
              <a:rPr lang="en-CA" b="1" dirty="0"/>
              <a:t>Setters</a:t>
            </a:r>
            <a:r>
              <a:rPr lang="en-CA" dirty="0"/>
              <a:t> change values of objects</a:t>
            </a:r>
          </a:p>
          <a:p>
            <a:r>
              <a:rPr lang="en-CA" dirty="0"/>
              <a:t>Objects with </a:t>
            </a:r>
            <a:r>
              <a:rPr lang="en-CA"/>
              <a:t>no public variables and no setters </a:t>
            </a:r>
            <a:r>
              <a:rPr lang="en-CA" dirty="0"/>
              <a:t>are called </a:t>
            </a:r>
            <a:r>
              <a:rPr lang="en-CA" b="1" dirty="0"/>
              <a:t>immutable objects</a:t>
            </a:r>
            <a:r>
              <a:rPr lang="en-CA" dirty="0"/>
              <a:t>. Deciding if an object can, or should, be immutable is an important design decision.</a:t>
            </a:r>
            <a:endParaRPr lang="en-AU" dirty="0"/>
          </a:p>
        </p:txBody>
      </p:sp>
      <p:sp>
        <p:nvSpPr>
          <p:cNvPr id="4" name="Slide Number Placeholder 3">
            <a:extLst>
              <a:ext uri="{FF2B5EF4-FFF2-40B4-BE49-F238E27FC236}">
                <a16:creationId xmlns:a16="http://schemas.microsoft.com/office/drawing/2014/main" id="{4CA3097F-A3FD-425B-887A-C77CCAE399A0}"/>
              </a:ext>
            </a:extLst>
          </p:cNvPr>
          <p:cNvSpPr>
            <a:spLocks noGrp="1"/>
          </p:cNvSpPr>
          <p:nvPr>
            <p:ph type="sldNum" sz="quarter" idx="12"/>
          </p:nvPr>
        </p:nvSpPr>
        <p:spPr/>
        <p:txBody>
          <a:bodyPr/>
          <a:lstStyle/>
          <a:p>
            <a:fld id="{E5BA05A5-0517-4A37-865C-5DD63AFCA22E}" type="slidenum">
              <a:rPr lang="en-AU" smtClean="0"/>
              <a:pPr/>
              <a:t>28</a:t>
            </a:fld>
            <a:endParaRPr lang="en-AU" dirty="0"/>
          </a:p>
        </p:txBody>
      </p:sp>
    </p:spTree>
    <p:extLst>
      <p:ext uri="{BB962C8B-B14F-4D97-AF65-F5344CB8AC3E}">
        <p14:creationId xmlns:p14="http://schemas.microsoft.com/office/powerpoint/2010/main" val="427679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
        <p:nvSpPr>
          <p:cNvPr id="8" name="Content Placeholder 7">
            <a:extLst>
              <a:ext uri="{FF2B5EF4-FFF2-40B4-BE49-F238E27FC236}">
                <a16:creationId xmlns:a16="http://schemas.microsoft.com/office/drawing/2014/main" id="{368F8F8A-C4E8-3A6F-3B8E-EB0653DE5B95}"/>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“multi-threaded code” means code that does more than one thing at the same time</a:t>
            </a:r>
          </a:p>
          <a:p>
            <a:pPr lvl="1"/>
            <a:r>
              <a:rPr lang="en-CA" dirty="0"/>
              <a:t>writing correct multi-threaded code is notoriously difficult</a:t>
            </a:r>
          </a:p>
          <a:p>
            <a:pPr lvl="1"/>
            <a:r>
              <a:rPr lang="en-CA" dirty="0"/>
              <a:t>if an object is const, then it’s impossible for different threads to change the object at the same time (a very common source of errors)</a:t>
            </a:r>
          </a:p>
          <a:p>
            <a:pPr lvl="1"/>
            <a:r>
              <a:rPr lang="en-CA" dirty="0"/>
              <a:t>we will </a:t>
            </a:r>
            <a:r>
              <a:rPr lang="en-CA" b="1" dirty="0"/>
              <a:t>not</a:t>
            </a:r>
            <a:r>
              <a:rPr lang="en-CA" dirty="0"/>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assert(</a:t>
            </a:r>
            <a:r>
              <a:rPr lang="en-US" sz="1600" dirty="0" err="1">
                <a:latin typeface="Consolas" panose="020B0609020204030204" pitchFamily="49" charset="0"/>
              </a:rPr>
              <a:t>d.is_valid</a:t>
            </a:r>
            <a:r>
              <a:rPr lang="en-US" sz="1600" dirty="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4253</Words>
  <Application>Microsoft Office PowerPoint</Application>
  <PresentationFormat>Widescreen</PresentationFormat>
  <Paragraphs>406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lpstr>Recap of Main OOP Ideas So Far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2024-02-05T23:00:51Z</dcterms:modified>
</cp:coreProperties>
</file>