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0"/>
  </p:notesMasterIdLst>
  <p:sldIdLst>
    <p:sldId id="268" r:id="rId2"/>
    <p:sldId id="323" r:id="rId3"/>
    <p:sldId id="369" r:id="rId4"/>
    <p:sldId id="324" r:id="rId5"/>
    <p:sldId id="338" r:id="rId6"/>
    <p:sldId id="339" r:id="rId7"/>
    <p:sldId id="340" r:id="rId8"/>
    <p:sldId id="371" r:id="rId9"/>
    <p:sldId id="341" r:id="rId10"/>
    <p:sldId id="342" r:id="rId11"/>
    <p:sldId id="343" r:id="rId12"/>
    <p:sldId id="320" r:id="rId13"/>
    <p:sldId id="317" r:id="rId14"/>
    <p:sldId id="321" r:id="rId15"/>
    <p:sldId id="370" r:id="rId16"/>
    <p:sldId id="322" r:id="rId17"/>
    <p:sldId id="325" r:id="rId18"/>
    <p:sldId id="347" r:id="rId19"/>
    <p:sldId id="346" r:id="rId20"/>
    <p:sldId id="345" r:id="rId21"/>
    <p:sldId id="344" r:id="rId22"/>
    <p:sldId id="385" r:id="rId23"/>
    <p:sldId id="327" r:id="rId24"/>
    <p:sldId id="329" r:id="rId25"/>
    <p:sldId id="328" r:id="rId26"/>
    <p:sldId id="349" r:id="rId27"/>
    <p:sldId id="331" r:id="rId28"/>
    <p:sldId id="361" r:id="rId29"/>
    <p:sldId id="373" r:id="rId30"/>
    <p:sldId id="372" r:id="rId31"/>
    <p:sldId id="374" r:id="rId32"/>
    <p:sldId id="375" r:id="rId33"/>
    <p:sldId id="376" r:id="rId34"/>
    <p:sldId id="377" r:id="rId35"/>
    <p:sldId id="378" r:id="rId36"/>
    <p:sldId id="379" r:id="rId37"/>
    <p:sldId id="330" r:id="rId38"/>
    <p:sldId id="351" r:id="rId39"/>
    <p:sldId id="357" r:id="rId40"/>
    <p:sldId id="353" r:id="rId41"/>
    <p:sldId id="352" r:id="rId42"/>
    <p:sldId id="354" r:id="rId43"/>
    <p:sldId id="355" r:id="rId44"/>
    <p:sldId id="356" r:id="rId45"/>
    <p:sldId id="386" r:id="rId46"/>
    <p:sldId id="358" r:id="rId47"/>
    <p:sldId id="359" r:id="rId48"/>
    <p:sldId id="332" r:id="rId49"/>
    <p:sldId id="360" r:id="rId50"/>
    <p:sldId id="381" r:id="rId51"/>
    <p:sldId id="380" r:id="rId52"/>
    <p:sldId id="364" r:id="rId53"/>
    <p:sldId id="366" r:id="rId54"/>
    <p:sldId id="382" r:id="rId55"/>
    <p:sldId id="384" r:id="rId56"/>
    <p:sldId id="383" r:id="rId57"/>
    <p:sldId id="314" r:id="rId58"/>
    <p:sldId id="367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hgal, Narendar B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CD8"/>
    <a:srgbClr val="0B66D5"/>
    <a:srgbClr val="0B4AD5"/>
    <a:srgbClr val="ABC1FF"/>
    <a:srgbClr val="A2ED69"/>
    <a:srgbClr val="4D4D4D"/>
    <a:srgbClr val="333333"/>
    <a:srgbClr val="E7E2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39" autoAdjust="0"/>
    <p:restoredTop sz="92426" autoAdjust="0"/>
  </p:normalViewPr>
  <p:slideViewPr>
    <p:cSldViewPr>
      <p:cViewPr varScale="1">
        <p:scale>
          <a:sx n="87" d="100"/>
          <a:sy n="87" d="100"/>
        </p:scale>
        <p:origin x="-780" y="-78"/>
      </p:cViewPr>
      <p:guideLst>
        <p:guide orient="horz" pos="24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88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35B6A7-94E0-4217-9959-D7358ABA7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Here is an alternate version with a picture</a:t>
            </a: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423172-E55B-4F8B-8B67-740899CD9483}" type="slidenum">
              <a:rPr lang="en-US" sz="1200"/>
              <a:pPr algn="r"/>
              <a:t>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2000">
              <a:schemeClr val="tx2">
                <a:lumMod val="10000"/>
              </a:schemeClr>
            </a:gs>
            <a:gs pos="100000">
              <a:srgbClr val="0B66D5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el_rgb_100-wh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black">
          <a:xfrm>
            <a:off x="7342188" y="269875"/>
            <a:ext cx="1630362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89000" y="3619500"/>
            <a:ext cx="7810500" cy="1587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35" tIns="46019" rIns="92035" bIns="46019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-64" charset="2"/>
              <a:buNone/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 sz="4000">
                <a:effectLst>
                  <a:outerShdw blurRad="50800" dist="38100" dir="5400000" algn="t" rotWithShape="0">
                    <a:schemeClr val="bg1">
                      <a:alpha val="65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0"/>
            <a:ext cx="210185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56325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0"/>
              </a:schemeClr>
            </a:gs>
            <a:gs pos="100000">
              <a:srgbClr val="085CD8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10575" cy="838200"/>
          </a:xfrm>
        </p:spPr>
        <p:txBody>
          <a:bodyPr/>
          <a:lstStyle>
            <a:lvl1pPr>
              <a:defRPr sz="320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spcAft>
                <a:spcPts val="600"/>
              </a:spcAft>
              <a:buFont typeface="Wingdings" pitchFamily="2" charset="2"/>
              <a:buChar char="§"/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buFont typeface="Verdana" pitchFamily="34" charset="0"/>
              <a:buChar char="−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10575" cy="838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343400" cy="4983163"/>
          </a:xfrm>
          <a:prstGeom prst="rect">
            <a:avLst/>
          </a:prstGeom>
        </p:spPr>
        <p:txBody>
          <a:bodyPr lIns="0" rIns="0"/>
          <a:lstStyle>
            <a:lvl1pPr marL="0" indent="0">
              <a:defRPr sz="1800" b="1">
                <a:latin typeface="Courier New" pitchFamily="49" charset="0"/>
                <a:cs typeface="Courier New" pitchFamily="49" charset="0"/>
              </a:defRPr>
            </a:lvl1pPr>
            <a:lvl2pPr indent="0">
              <a:defRPr sz="1800" b="1">
                <a:latin typeface="Courier New" pitchFamily="49" charset="0"/>
                <a:cs typeface="Courier New" pitchFamily="49" charset="0"/>
              </a:defRPr>
            </a:lvl2pPr>
            <a:lvl3pPr indent="0">
              <a:defRPr sz="1800" b="1">
                <a:latin typeface="Courier New" pitchFamily="49" charset="0"/>
                <a:cs typeface="Courier New" pitchFamily="49" charset="0"/>
              </a:defRPr>
            </a:lvl3pPr>
            <a:lvl4pPr indent="0">
              <a:defRPr sz="1800" b="1">
                <a:latin typeface="Courier New" pitchFamily="49" charset="0"/>
                <a:cs typeface="Courier New" pitchFamily="49" charset="0"/>
              </a:defRPr>
            </a:lvl4pPr>
            <a:lvl5pPr indent="0">
              <a:defRPr sz="1800" b="1">
                <a:latin typeface="Courier New" pitchFamily="49" charset="0"/>
                <a:cs typeface="Courier New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100000">
              <a:schemeClr val="bg2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4105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613275" y="66294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>
              <a:defRPr/>
            </a:pPr>
            <a:fld id="{C9F64D35-8E81-4B4C-8141-BE0CD29D281D}" type="slidenum">
              <a:rPr lang="en-US" sz="800" b="1">
                <a:solidFill>
                  <a:srgbClr val="FFFFFF"/>
                </a:solidFill>
                <a:latin typeface="Verdana" pitchFamily="34" charset="0"/>
              </a:rPr>
              <a:pPr eaLnBrk="0" hangingPunct="0">
                <a:defRPr/>
              </a:pPr>
              <a:t>‹#›</a:t>
            </a:fld>
            <a:endParaRPr lang="en-US" sz="800" b="1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028" name="Picture 5" descr="LogoWhiteSmartObjec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53400" y="6235700"/>
            <a:ext cx="69691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-6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ct val="0"/>
        </a:spcBef>
        <a:spcAft>
          <a:spcPct val="4500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0" fontAlgn="base" hangingPunct="0">
        <a:lnSpc>
          <a:spcPct val="90000"/>
        </a:lnSpc>
        <a:spcBef>
          <a:spcPct val="0"/>
        </a:spcBef>
        <a:spcAft>
          <a:spcPct val="4500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914400" indent="-225425" algn="l" rtl="0" eaLnBrk="0" fontAlgn="base" hangingPunct="0">
        <a:lnSpc>
          <a:spcPct val="90000"/>
        </a:lnSpc>
        <a:spcBef>
          <a:spcPct val="0"/>
        </a:spcBef>
        <a:spcAft>
          <a:spcPct val="45000"/>
        </a:spcAft>
        <a:buClr>
          <a:schemeClr val="tx1"/>
        </a:buClr>
        <a:buChar char="–"/>
        <a:defRPr>
          <a:solidFill>
            <a:srgbClr val="FFFFFF"/>
          </a:solidFill>
          <a:latin typeface="+mn-lt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om/software/graph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0" y="0"/>
            <a:ext cx="3673475" cy="6856413"/>
          </a:xfrm>
          <a:prstGeom prst="rect">
            <a:avLst/>
          </a:prstGeom>
          <a:gradFill rotWithShape="0">
            <a:gsLst>
              <a:gs pos="0">
                <a:srgbClr val="042C4E"/>
              </a:gs>
              <a:gs pos="50000">
                <a:srgbClr val="0860A8"/>
              </a:gs>
              <a:gs pos="100000">
                <a:srgbClr val="042C4E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>
            <a:outerShdw dist="35909" dir="719922" algn="ctr" rotWithShape="0">
              <a:srgbClr val="05477D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000">
              <a:latin typeface="Verdana" pitchFamily="1" charset="0"/>
              <a:cs typeface="+mn-cs"/>
            </a:endParaRPr>
          </a:p>
        </p:txBody>
      </p:sp>
      <p:pic>
        <p:nvPicPr>
          <p:cNvPr id="14338" name="Picture 20" descr="VC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13" y="5735638"/>
            <a:ext cx="284638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21" descr="74214369_gamer"/>
          <p:cNvPicPr>
            <a:picLocks noChangeAspect="1" noChangeArrowheads="1"/>
          </p:cNvPicPr>
          <p:nvPr/>
        </p:nvPicPr>
        <p:blipFill>
          <a:blip r:embed="rId4"/>
          <a:srcRect l="10370" r="16483" b="10052"/>
          <a:stretch>
            <a:fillRect/>
          </a:stretch>
        </p:blipFill>
        <p:spPr bwMode="auto">
          <a:xfrm>
            <a:off x="0" y="1716088"/>
            <a:ext cx="3687763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2"/>
          <p:cNvSpPr>
            <a:spLocks noChangeArrowheads="1"/>
          </p:cNvSpPr>
          <p:nvPr/>
        </p:nvSpPr>
        <p:spPr bwMode="gray">
          <a:xfrm>
            <a:off x="3733800" y="1711325"/>
            <a:ext cx="4935538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ct val="90000"/>
              </a:lnSpc>
              <a:defRPr/>
            </a:pPr>
            <a:r>
              <a:rPr lang="en-GB" sz="3200" b="1" dirty="0">
                <a:effectLst>
                  <a:outerShdw blurRad="50800" dist="38100" algn="l" rotWithShape="0">
                    <a:prstClr val="black">
                      <a:alpha val="79000"/>
                    </a:prstClr>
                  </a:outerShdw>
                </a:effectLst>
                <a:latin typeface="Verdana" pitchFamily="34" charset="0"/>
              </a:rPr>
              <a:t>SIMD Programming</a:t>
            </a:r>
          </a:p>
          <a:p>
            <a:pPr algn="r">
              <a:lnSpc>
                <a:spcPct val="90000"/>
              </a:lnSpc>
              <a:defRPr/>
            </a:pPr>
            <a:r>
              <a:rPr lang="en-GB" sz="3200" b="1" dirty="0">
                <a:effectLst>
                  <a:outerShdw blurRad="50800" dist="38100" algn="l" rotWithShape="0">
                    <a:prstClr val="black">
                      <a:alpha val="79000"/>
                    </a:prstClr>
                  </a:outerShdw>
                </a:effectLst>
                <a:latin typeface="Verdana" pitchFamily="34" charset="0"/>
              </a:rPr>
              <a:t> with Larrabee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79000"/>
                  </a:prstClr>
                </a:outerShdw>
              </a:effectLst>
              <a:latin typeface="Verdana" pitchFamily="34" charset="0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gray">
          <a:xfrm>
            <a:off x="4043363" y="3395663"/>
            <a:ext cx="4616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t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US" sz="1600" b="1" dirty="0">
                <a:solidFill>
                  <a:schemeClr val="accent4"/>
                </a:solidFill>
                <a:latin typeface="Verdana" pitchFamily="34" charset="0"/>
              </a:rPr>
              <a:t>Tom Forsyth</a:t>
            </a:r>
          </a:p>
          <a:p>
            <a:pPr algn="r" fontAlgn="t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en-GB" sz="1600" b="1" dirty="0">
                <a:solidFill>
                  <a:schemeClr val="accent4"/>
                </a:solidFill>
                <a:latin typeface="Verdana" pitchFamily="34" charset="0"/>
              </a:rPr>
              <a:t>Larrabee Architect</a:t>
            </a:r>
            <a:endParaRPr lang="en-US" sz="1600" b="1" dirty="0">
              <a:solidFill>
                <a:schemeClr val="accent4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8287" y="1752601"/>
            <a:ext cx="3505200" cy="1905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30515" y="1295401"/>
            <a:ext cx="2694257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Simple SOA example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8788" y="1265238"/>
            <a:ext cx="8153400" cy="4983162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+= d * dot(c.xyz, a.xyz + b.xyz);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 temp = a.xyz + b.xyz;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vec3 temp;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temp.x = a.x + b.x;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temp.y = a.y + b.y;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temp.z = a.z + b.z;</a:t>
            </a:r>
          </a:p>
          <a:p>
            <a:pPr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2514600"/>
            <a:ext cx="4114800" cy="1066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vec3 add turns into 3 scalar adds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3581400"/>
            <a:ext cx="4191000" cy="1600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1295400"/>
            <a:ext cx="19812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Simple SOA example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3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265238"/>
            <a:ext cx="8153400" cy="4983162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+= d * dot(c.xyz, a.xyz + b.xyz);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// temp = a.xyz + b.xyz;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vec3 temp;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temp.x = a.x + b.x;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temp.y = a.y + b.y;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temp.z = a.z + b.z;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 t = dot(c.xyz, temp.xyz);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float t = temp.x * c.x;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     += temp.y * c.y;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BBB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     += temp.z * c.z;</a:t>
            </a:r>
          </a:p>
          <a:p>
            <a:pPr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3505200"/>
            <a:ext cx="45720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2400" smtClean="0">
                <a:solidFill>
                  <a:srgbClr val="FFFF00"/>
                </a:solidFill>
              </a:rPr>
              <a:t>Note how the dot-product, which is complex in AOS code and requires horizontal adds or lane-shuffling, becomes easy in SOA code.</a:t>
            </a:r>
            <a:endParaRPr lang="en-US" sz="240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04800" y="5086350"/>
            <a:ext cx="17526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279282" y="1276350"/>
            <a:ext cx="729159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Simple SOA example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265238"/>
            <a:ext cx="8153400" cy="4983162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+= d * dot(c.xyz</a:t>
            </a:r>
            <a:r>
              <a:rPr lang="en-GB" sz="2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a.xyz + b.xyz);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// temp = a.xyz + b.xyz;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vec3 temp;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temp.x = a.x + b.x;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temp.y = a.y + b.y;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temp.z = a.z + b.z;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// t = dot(c.xyz, temp.xyz);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float t = temp.x * c.x;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      += temp.y * c.y;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      += temp.z * c.z;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 += d * t;</a:t>
            </a:r>
          </a:p>
          <a:p>
            <a:pPr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4837113"/>
            <a:ext cx="5410200" cy="990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2400" dirty="0" smtClean="0">
                <a:solidFill>
                  <a:schemeClr val="accent4"/>
                </a:solidFill>
              </a:rPr>
              <a:t>Scalar operations stay scalar with no loss of efficiency in SOA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28600" y="1066800"/>
            <a:ext cx="4572000" cy="4876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Turn into 16-wide LNI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49831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sz="2400" smtClean="0">
                <a:solidFill>
                  <a:srgbClr val="FFF654"/>
                </a:solidFill>
              </a:rPr>
              <a:t>Now convert to real assembly. Destination is on the left, as usual in x86.</a:t>
            </a:r>
          </a:p>
          <a:p>
            <a:pPr>
              <a:defRPr/>
            </a:pPr>
            <a:r>
              <a:rPr lang="en-GB" sz="2400" smtClean="0">
                <a:solidFill>
                  <a:srgbClr val="FFF654"/>
                </a:solidFill>
              </a:rPr>
              <a:t>Just remember that all registers are vector registers, and each contains 16 float32 values in it. I’ve prefixed each with “v” to remind us of this.</a:t>
            </a:r>
          </a:p>
          <a:p>
            <a:pPr>
              <a:defRPr/>
            </a:pPr>
            <a:r>
              <a:rPr lang="en-GB" sz="2400" smtClean="0">
                <a:solidFill>
                  <a:srgbClr val="FFF654"/>
                </a:solidFill>
              </a:rPr>
              <a:t>The result is a single register – “vE” with 16 separate results.</a:t>
            </a:r>
          </a:p>
        </p:txBody>
      </p:sp>
      <p:sp>
        <p:nvSpPr>
          <p:cNvPr id="28676" name="Content Placeholder 3"/>
          <p:cNvSpPr>
            <a:spLocks noGrp="1"/>
          </p:cNvSpPr>
          <p:nvPr>
            <p:ph sz="half"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;;e += d*dot(c.xyz,a.xyz+b.xyz)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;temp.x = a.x + b.x;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;temp.y = a.y + b.y;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;temp.z = a.z + b.z;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vTempx, vAx, vBx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vTempy, vAy, vBy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vTempz, vAz, vBz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;float t = temp.x * c.x;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      += temp.y * c.y;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      += temp.z * c.z;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vmulps  vT, vTempx, vCx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vmaddps vT, vTempy, vCy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vmaddps vT, vTempz, vCz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e += d * 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vmaddps vE, vD, vT</a:t>
            </a:r>
          </a:p>
          <a:p>
            <a:pPr>
              <a:buFont typeface="Wingdings" pitchFamily="2" charset="2"/>
              <a:buNone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28600" y="1066800"/>
            <a:ext cx="4572000" cy="4876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Turn into </a:t>
            </a:r>
            <a:r>
              <a:rPr lang="en-GB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REAL</a:t>
            </a: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16-wide LNI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699" name="Content Placeholder 3"/>
          <p:cNvSpPr>
            <a:spLocks noGrp="1"/>
          </p:cNvSpPr>
          <p:nvPr>
            <p:ph sz="half"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;;e += d*dot(c.xyz,a.xyz+b.xyz)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;temp.x = a.x + b.x;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;temp.y = a.y + b.y;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;temp.z = a.z + b.z;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vaddps v20, v0, v3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vaddps v21, v1, v4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vaddps v22, v2, v5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;float t = temp.x * c.x;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      += temp.y * c.y;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;t      += temp.z * c.z;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vmulps  v23, v20, v6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vmaddps v23, v21, v7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vmaddps v23, v22, v8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rgbClr val="E7E2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e += d * 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GB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vmaddps v10, v9, v23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49831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sz="2400" smtClean="0">
                <a:solidFill>
                  <a:srgbClr val="FFF654"/>
                </a:solidFill>
              </a:rPr>
              <a:t>Using real register numbers quickly becomes tedious, bug-prone and difficult to maintain</a:t>
            </a:r>
          </a:p>
          <a:p>
            <a:pPr>
              <a:defRPr/>
            </a:pPr>
            <a:r>
              <a:rPr lang="en-GB" sz="2400" smtClean="0">
                <a:solidFill>
                  <a:srgbClr val="FFF654"/>
                </a:solidFill>
              </a:rPr>
              <a:t>We can safely leave this up to the compiler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Syntax notes</a:t>
            </a:r>
            <a:endParaRPr lang="en-US" sz="3200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2400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Assembly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More compact, easier to understand underlying machine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Difficult to integrate with existing codebase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Difficult to maintain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2400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 library/intrinsics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More robust language constructs, more debuggable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What we expect most people to use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With 32 registers, the compiler can do a good job of register allocation and scheduling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But the intrinsics have too many letters to fit on slides!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2400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this talk, clarity is important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 I’m going to write assembly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But using named registers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z="1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 none of the code has been well scheduled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14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16-bit registers k0-k7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Every instruction can take a mask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k0 has limited use – encoding often means “no mask”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 as write masks – bit=0 preserves dest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vaddps v1{k6}, v2, v3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Bits in k6 enable/disable writes to v1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Preserves existing register contents in bit=0 lanes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Usually also disables individual ALU lanes to save power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Memory stores also take a write mask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Preserves existing values in memory</a:t>
            </a:r>
          </a:p>
          <a:p>
            <a:pPr>
              <a:buFont typeface="Wingdings" pitchFamily="2" charset="2"/>
              <a:buNone/>
              <a:defRPr/>
            </a:pP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 allows per-lane conditional flow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 compare does 16 parallel compares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Writes results into a write mask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Mask can be used to protect some of the 16 elements from being changed by instructions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predication example: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;if (v5&lt;v6) {v1 += v3;}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vcmppi_lt k7, v5, v6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v1{k7}, v1, v3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16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1371600" y="2438400"/>
            <a:ext cx="5867400" cy="304800"/>
          </a:xfrm>
          <a:prstGeom prst="rect">
            <a:avLst/>
          </a:prstGeom>
          <a:gradFill rotWithShape="1">
            <a:gsLst>
              <a:gs pos="0">
                <a:srgbClr val="BEF397"/>
              </a:gs>
              <a:gs pos="50000">
                <a:srgbClr val="D5F6C0"/>
              </a:gs>
              <a:gs pos="100000">
                <a:srgbClr val="EAFAE0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371600" y="19812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;if (v5&lt;v6) {v1 += v3;}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v5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0 4 7 8 3 9 2 0 6 3 8 9 4 5 0 1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v6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9 4 8 2 0 9 4 5 5 3 4 6 9 1 3 0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vcmppi_lt k7, v5, v6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371600" y="32004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9" name="Rectangle 9"/>
          <p:cNvSpPr>
            <a:spLocks noChangeArrowheads="1"/>
          </p:cNvSpPr>
          <p:nvPr/>
        </p:nvSpPr>
        <p:spPr bwMode="auto">
          <a:xfrm>
            <a:off x="1371600" y="2438400"/>
            <a:ext cx="58674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19812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1200" y="1905000"/>
            <a:ext cx="304800" cy="1676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77000" y="1905000"/>
            <a:ext cx="304800" cy="1676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1905000"/>
            <a:ext cx="685800" cy="1676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33600" y="1905000"/>
            <a:ext cx="304800" cy="1676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371600" y="1905000"/>
            <a:ext cx="304800" cy="1676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;if (v5&lt;v6) {v1 += v3;}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v5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0 4 7 8 3 9 2 0 6 3 8 9 4 5 0 1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v6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9 4 8 2 0 9 4 5 5 3 4 6 9 1 3 0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vcmppi_lt k7, v5, v6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k7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1 0 1 0 0 0 1 1 0 0 0 0 1 0 1 0 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Larrabee core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143000"/>
            <a:ext cx="5410200" cy="4983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Larrabee based on x86 ISA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All of the left “scalar” half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Four threads per core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 surprises, except that there’s LOTS of cores and threads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New right-hand vector unit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Larrabee New Instructions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512-bit SIMD vector unit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32 vector registers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Pipelined one-per-clock throughput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Dual issue with scalar instructions</a:t>
            </a:r>
          </a:p>
        </p:txBody>
      </p:sp>
      <p:sp>
        <p:nvSpPr>
          <p:cNvPr id="16387" name="AutoShape 6"/>
          <p:cNvSpPr>
            <a:spLocks noChangeArrowheads="1"/>
          </p:cNvSpPr>
          <p:nvPr/>
        </p:nvSpPr>
        <p:spPr bwMode="auto">
          <a:xfrm>
            <a:off x="457200" y="1147763"/>
            <a:ext cx="2636838" cy="4562475"/>
          </a:xfrm>
          <a:prstGeom prst="roundRect">
            <a:avLst>
              <a:gd name="adj" fmla="val 2324"/>
            </a:avLst>
          </a:prstGeom>
          <a:gradFill rotWithShape="1">
            <a:gsLst>
              <a:gs pos="0">
                <a:srgbClr val="0059A0"/>
              </a:gs>
              <a:gs pos="50000">
                <a:srgbClr val="0083E6"/>
              </a:gs>
              <a:gs pos="100000">
                <a:srgbClr val="009DFF"/>
              </a:gs>
            </a:gsLst>
            <a:lin ang="16200000" scaled="1"/>
          </a:gradFill>
          <a:ln w="28575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5400000">
            <a:off x="1590675" y="5011738"/>
            <a:ext cx="293688" cy="798512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990099">
                  <a:shade val="30000"/>
                  <a:satMod val="115000"/>
                </a:srgbClr>
              </a:gs>
              <a:gs pos="50000">
                <a:srgbClr val="990099">
                  <a:shade val="67500"/>
                  <a:satMod val="115000"/>
                </a:srgbClr>
              </a:gs>
              <a:gs pos="100000">
                <a:srgbClr val="990099">
                  <a:shade val="100000"/>
                  <a:satMod val="115000"/>
                </a:srgbClr>
              </a:gs>
            </a:gsLst>
            <a:lin ang="10800000" scaled="1"/>
            <a:tileRect/>
          </a:gradFill>
          <a:ln w="19050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Ring</a:t>
            </a:r>
          </a:p>
        </p:txBody>
      </p:sp>
      <p:sp>
        <p:nvSpPr>
          <p:cNvPr id="16389" name="Rectangle 38"/>
          <p:cNvSpPr>
            <a:spLocks noChangeArrowheads="1"/>
          </p:cNvSpPr>
          <p:nvPr/>
        </p:nvSpPr>
        <p:spPr bwMode="auto">
          <a:xfrm>
            <a:off x="1795463" y="2006600"/>
            <a:ext cx="1065212" cy="1666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88B18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2150" y="3000375"/>
            <a:ext cx="938213" cy="577850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13000">
                <a:srgbClr val="FF6600">
                  <a:shade val="300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Scalar</a:t>
            </a:r>
          </a:p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Registers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852613" y="3000375"/>
            <a:ext cx="938212" cy="577850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Vector</a:t>
            </a:r>
          </a:p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Registers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92150" y="4405313"/>
            <a:ext cx="2097088" cy="577850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</a:rPr>
              <a:t>256K L2 Cache</a:t>
            </a:r>
          </a:p>
          <a:p>
            <a:pPr algn="ctr">
              <a:defRPr/>
            </a:pPr>
            <a:r>
              <a:rPr lang="en-US" sz="1400" b="1" dirty="0">
                <a:latin typeface="Arial" pitchFamily="34" charset="0"/>
              </a:rPr>
              <a:t>Local Subset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92150" y="3838575"/>
            <a:ext cx="2097088" cy="341313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</a:rPr>
              <a:t>L1 </a:t>
            </a:r>
            <a:r>
              <a:rPr lang="en-US" sz="1400" b="1" dirty="0" err="1">
                <a:latin typeface="Arial" pitchFamily="34" charset="0"/>
              </a:rPr>
              <a:t>Icache</a:t>
            </a:r>
            <a:r>
              <a:rPr lang="en-US" sz="1400" b="1" dirty="0">
                <a:latin typeface="Arial" pitchFamily="34" charset="0"/>
              </a:rPr>
              <a:t> &amp; </a:t>
            </a:r>
            <a:r>
              <a:rPr lang="en-US" sz="1400" b="1" dirty="0" err="1">
                <a:latin typeface="Arial" pitchFamily="34" charset="0"/>
              </a:rPr>
              <a:t>Dcache</a:t>
            </a:r>
            <a:endParaRPr lang="en-US" sz="1400" b="1" dirty="0">
              <a:latin typeface="Arial" pitchFamily="34" charset="0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2024856" y="1908969"/>
            <a:ext cx="574675" cy="928688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EAB200"/>
              </a:gs>
              <a:gs pos="100000">
                <a:schemeClr val="accent4"/>
              </a:gs>
            </a:gsLst>
            <a:lin ang="10800000" scaled="1"/>
            <a:tileRect/>
          </a:gradFill>
          <a:ln w="19050">
            <a:solidFill>
              <a:schemeClr val="accent2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1522413" y="592138"/>
            <a:ext cx="428625" cy="2124075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238B37">
                  <a:shade val="30000"/>
                  <a:satMod val="115000"/>
                </a:srgbClr>
              </a:gs>
              <a:gs pos="50000">
                <a:srgbClr val="238B37">
                  <a:shade val="67500"/>
                  <a:satMod val="115000"/>
                </a:srgbClr>
              </a:gs>
              <a:gs pos="100000">
                <a:srgbClr val="238B37">
                  <a:shade val="100000"/>
                  <a:satMod val="115000"/>
                </a:srgbClr>
              </a:gs>
            </a:gsLst>
            <a:lin ang="18900000" scaled="1"/>
            <a:tileRect/>
          </a:gradFill>
          <a:ln w="19050">
            <a:solidFill>
              <a:srgbClr val="248D38">
                <a:alpha val="70000"/>
              </a:srgb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Instruction Decode</a:t>
            </a:r>
          </a:p>
        </p:txBody>
      </p:sp>
      <p:sp>
        <p:nvSpPr>
          <p:cNvPr id="16396" name="Rectangle 17"/>
          <p:cNvSpPr>
            <a:spLocks noChangeArrowheads="1"/>
          </p:cNvSpPr>
          <p:nvPr/>
        </p:nvSpPr>
        <p:spPr bwMode="auto">
          <a:xfrm>
            <a:off x="1833563" y="2089150"/>
            <a:ext cx="960437" cy="58102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</a:rPr>
              <a:t>Vector</a:t>
            </a:r>
          </a:p>
          <a:p>
            <a:pPr algn="ctr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cxnSp>
        <p:nvCxnSpPr>
          <p:cNvPr id="16397" name="AutoShape 23"/>
          <p:cNvCxnSpPr>
            <a:cxnSpLocks noChangeShapeType="1"/>
            <a:stCxn id="10" idx="2"/>
            <a:endCxn id="6" idx="1"/>
          </p:cNvCxnSpPr>
          <p:nvPr/>
        </p:nvCxnSpPr>
        <p:spPr bwMode="auto">
          <a:xfrm rot="5400000">
            <a:off x="1608931" y="5123657"/>
            <a:ext cx="263525" cy="1588"/>
          </a:xfrm>
          <a:prstGeom prst="bentConnector3">
            <a:avLst>
              <a:gd name="adj1" fmla="val 49398"/>
            </a:avLst>
          </a:prstGeom>
          <a:noFill/>
          <a:ln w="12700">
            <a:solidFill>
              <a:schemeClr val="bg1"/>
            </a:solidFill>
            <a:miter lim="800000"/>
            <a:headEnd type="stealth" w="med" len="med"/>
            <a:tailEnd type="stealth" w="med" len="med"/>
          </a:ln>
        </p:spPr>
      </p:cxnSp>
      <p:cxnSp>
        <p:nvCxnSpPr>
          <p:cNvPr id="16398" name="AutoShape 24"/>
          <p:cNvCxnSpPr>
            <a:cxnSpLocks noChangeShapeType="1"/>
            <a:stCxn id="11" idx="2"/>
            <a:endCxn id="10" idx="0"/>
          </p:cNvCxnSpPr>
          <p:nvPr/>
        </p:nvCxnSpPr>
        <p:spPr bwMode="auto">
          <a:xfrm rot="5400000">
            <a:off x="1638300" y="4292601"/>
            <a:ext cx="206375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</p:cxnSp>
      <p:sp>
        <p:nvSpPr>
          <p:cNvPr id="16399" name="Line 25"/>
          <p:cNvSpPr>
            <a:spLocks noChangeShapeType="1"/>
          </p:cNvSpPr>
          <p:nvPr/>
        </p:nvSpPr>
        <p:spPr bwMode="auto">
          <a:xfrm>
            <a:off x="1095375" y="1849438"/>
            <a:ext cx="0" cy="2365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26"/>
          <p:cNvSpPr>
            <a:spLocks noChangeShapeType="1"/>
          </p:cNvSpPr>
          <p:nvPr/>
        </p:nvSpPr>
        <p:spPr bwMode="auto">
          <a:xfrm>
            <a:off x="2395538" y="1851025"/>
            <a:ext cx="0" cy="2365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27"/>
          <p:cNvSpPr>
            <a:spLocks noChangeShapeType="1"/>
          </p:cNvSpPr>
          <p:nvPr/>
        </p:nvSpPr>
        <p:spPr bwMode="auto">
          <a:xfrm>
            <a:off x="895350" y="2673350"/>
            <a:ext cx="0" cy="3206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2" name="Line 28"/>
          <p:cNvSpPr>
            <a:spLocks noChangeShapeType="1"/>
          </p:cNvSpPr>
          <p:nvPr/>
        </p:nvSpPr>
        <p:spPr bwMode="auto">
          <a:xfrm>
            <a:off x="2646363" y="2673350"/>
            <a:ext cx="0" cy="325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3" name="Line 29"/>
          <p:cNvSpPr>
            <a:spLocks noChangeShapeType="1"/>
          </p:cNvSpPr>
          <p:nvPr/>
        </p:nvSpPr>
        <p:spPr bwMode="auto">
          <a:xfrm flipV="1">
            <a:off x="1703388" y="1846263"/>
            <a:ext cx="0" cy="19907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4" name="Line 30"/>
          <p:cNvSpPr>
            <a:spLocks noChangeShapeType="1"/>
          </p:cNvSpPr>
          <p:nvPr/>
        </p:nvSpPr>
        <p:spPr bwMode="auto">
          <a:xfrm>
            <a:off x="1168400" y="3584575"/>
            <a:ext cx="0" cy="2476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31"/>
          <p:cNvSpPr>
            <a:spLocks noChangeShapeType="1"/>
          </p:cNvSpPr>
          <p:nvPr/>
        </p:nvSpPr>
        <p:spPr bwMode="auto">
          <a:xfrm>
            <a:off x="2330450" y="3584575"/>
            <a:ext cx="0" cy="2540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6" name="Line 32"/>
          <p:cNvSpPr>
            <a:spLocks noChangeShapeType="1"/>
          </p:cNvSpPr>
          <p:nvPr/>
        </p:nvSpPr>
        <p:spPr bwMode="auto">
          <a:xfrm>
            <a:off x="1293813" y="2838450"/>
            <a:ext cx="9017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7" name="Oval 33"/>
          <p:cNvSpPr>
            <a:spLocks noChangeArrowheads="1"/>
          </p:cNvSpPr>
          <p:nvPr/>
        </p:nvSpPr>
        <p:spPr bwMode="auto">
          <a:xfrm>
            <a:off x="1681163" y="2817813"/>
            <a:ext cx="42862" cy="428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8" name="Line 34"/>
          <p:cNvSpPr>
            <a:spLocks noChangeShapeType="1"/>
          </p:cNvSpPr>
          <p:nvPr/>
        </p:nvSpPr>
        <p:spPr bwMode="auto">
          <a:xfrm flipV="1">
            <a:off x="1295400" y="2667000"/>
            <a:ext cx="1588" cy="1746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9" name="Line 35"/>
          <p:cNvSpPr>
            <a:spLocks noChangeShapeType="1"/>
          </p:cNvSpPr>
          <p:nvPr/>
        </p:nvSpPr>
        <p:spPr bwMode="auto">
          <a:xfrm flipV="1">
            <a:off x="2192338" y="2663825"/>
            <a:ext cx="0" cy="1793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0" name="Line 36"/>
          <p:cNvSpPr>
            <a:spLocks noChangeShapeType="1"/>
          </p:cNvSpPr>
          <p:nvPr/>
        </p:nvSpPr>
        <p:spPr bwMode="auto">
          <a:xfrm flipH="1">
            <a:off x="747713" y="5405438"/>
            <a:ext cx="5699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1" name="Line 37"/>
          <p:cNvSpPr>
            <a:spLocks noChangeShapeType="1"/>
          </p:cNvSpPr>
          <p:nvPr/>
        </p:nvSpPr>
        <p:spPr bwMode="auto">
          <a:xfrm flipH="1">
            <a:off x="2151063" y="5407025"/>
            <a:ext cx="6000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3"/>
          <p:cNvSpPr>
            <a:spLocks noChangeArrowheads="1"/>
          </p:cNvSpPr>
          <p:nvPr/>
        </p:nvSpPr>
        <p:spPr bwMode="auto">
          <a:xfrm rot="5400000">
            <a:off x="848518" y="1915318"/>
            <a:ext cx="574675" cy="928688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EAB200"/>
              </a:gs>
              <a:gs pos="100000">
                <a:schemeClr val="accent4"/>
              </a:gs>
            </a:gsLst>
            <a:lin ang="10800000" scaled="1"/>
            <a:tileRect/>
          </a:gradFill>
          <a:ln w="19050">
            <a:solidFill>
              <a:schemeClr val="accent2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accent1"/>
                </a:solidFill>
              </a:rPr>
              <a:t>Scalar Unit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71600" y="44196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371600" y="40386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2004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1371600" y="2438400"/>
            <a:ext cx="58674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371600" y="19812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;if (v5&lt;v6) {v1 += v3;}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v5 =</a:t>
            </a: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0 4 7 8 3 9 2 0 6 3 8 9 4 5 0 1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v6 =</a:t>
            </a: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9 4 8 2 0 9 4 5 5 3 4 6 9 1 3 0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vcmppi_lt k7, v5, v6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k7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1 0 1 0 0 0 1 1 0 0 0 0 1 0 1 0 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</a:t>
            </a: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5 6 7 8 5 6 7 8 5 6 7 8 5 6 7 8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</a:t>
            </a: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1 1 1 1 1 1 1 1 1 1 1 1 1 1 1 1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v1{k7}, v1, v3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2"/>
          <p:cNvSpPr>
            <a:spLocks noChangeArrowheads="1"/>
          </p:cNvSpPr>
          <p:nvPr/>
        </p:nvSpPr>
        <p:spPr bwMode="auto">
          <a:xfrm>
            <a:off x="1371600" y="5257800"/>
            <a:ext cx="5867400" cy="304800"/>
          </a:xfrm>
          <a:prstGeom prst="rect">
            <a:avLst/>
          </a:prstGeom>
          <a:gradFill rotWithShape="1">
            <a:gsLst>
              <a:gs pos="0">
                <a:srgbClr val="80BDFF"/>
              </a:gs>
              <a:gs pos="50000">
                <a:srgbClr val="B3D4FF"/>
              </a:gs>
              <a:gs pos="100000">
                <a:srgbClr val="DAE9FF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71600" y="44196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371600" y="40386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371600" y="32004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1371600" y="2362200"/>
            <a:ext cx="58674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371600" y="1981200"/>
            <a:ext cx="58674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91200" y="3124200"/>
            <a:ext cx="304800" cy="25146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7000" y="3124200"/>
            <a:ext cx="304800" cy="25146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81400" y="3124200"/>
            <a:ext cx="685800" cy="25146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3124200"/>
            <a:ext cx="304800" cy="25146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0" y="3124200"/>
            <a:ext cx="304800" cy="25146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543800" cy="4876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;if (v5&lt;v6) {v1 += v3;}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v5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0 4 7 8 3 9 2 0 6 3 8 9 4 5 0 1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v6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9 4 8 2 0 9 4 5 5 3 4 6 9 1 3 0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vcmppi_lt k7, v5, v6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k7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1 0 1 0 0 0 1 1 0 0 0 0 1 0 1 0 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24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5 6 7 8 5 6 7 8 5 6 7 8 5 6 7 8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1 1 1 1 1 1 1 1 1 1 1 1 1 1 1 1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v1{k7}, v1, v3</a:t>
            </a:r>
          </a:p>
          <a:p>
            <a:pPr>
              <a:spcBef>
                <a:spcPts val="6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 </a:t>
            </a:r>
            <a:r>
              <a:rPr lang="en-GB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6 1 8 1 1 1 8 9 1 1 1 1 6 1 8 1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17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52400" y="1066800"/>
            <a:ext cx="5029200" cy="4876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0" name="Rectangle 10"/>
          <p:cNvSpPr>
            <a:spLocks noChangeArrowheads="1"/>
          </p:cNvSpPr>
          <p:nvPr/>
        </p:nvSpPr>
        <p:spPr bwMode="auto">
          <a:xfrm>
            <a:off x="152400" y="1066800"/>
            <a:ext cx="4572000" cy="4724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Content Placeholder 3"/>
          <p:cNvSpPr>
            <a:spLocks noGrp="1"/>
          </p:cNvSpPr>
          <p:nvPr>
            <p:ph sz="half" idx="4294967295"/>
          </p:nvPr>
        </p:nvSpPr>
        <p:spPr bwMode="auto">
          <a:xfrm>
            <a:off x="228600" y="1143000"/>
            <a:ext cx="5181600" cy="4648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0" rIns="0"/>
          <a:lstStyle/>
          <a:p>
            <a:pPr marL="0" indent="0">
              <a:buFont typeface="Wingdings" pitchFamily="2" charset="2"/>
              <a:buNone/>
              <a:defRPr/>
            </a:pPr>
            <a:endParaRPr lang="en-GB" sz="1800" b="1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  {e+=d*dot(c.xyz,a.xyz+b.xyz);}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vaddps vTempx, vAx, vBx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vaddps vTempy, vAy, vBy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vaddps vTempz, vAz, vBz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vmulps  vT, vTempx, vCx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vmaddps vT, vTempy, vCy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vmaddps vT, vTempz, vCz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1800" b="1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vmaddps vE,     vD, vT</a:t>
            </a:r>
            <a:endParaRPr lang="en-US" sz="1800" b="1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dirty="0" smtClean="0"/>
              <a:t>Predication - functional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81600" y="1112838"/>
            <a:ext cx="3810000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…same dot-product SOA example code as before…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52400" y="1066800"/>
            <a:ext cx="5029200" cy="4876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4" name="Rectangle 10"/>
          <p:cNvSpPr>
            <a:spLocks noChangeArrowheads="1"/>
          </p:cNvSpPr>
          <p:nvPr/>
        </p:nvSpPr>
        <p:spPr bwMode="auto">
          <a:xfrm>
            <a:off x="152400" y="1066800"/>
            <a:ext cx="4572000" cy="4724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622425" y="5257800"/>
            <a:ext cx="5334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4800600"/>
            <a:ext cx="50292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5181600" cy="4648200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;if (d &gt; 0)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  {e+=d*dot(c.xyz,a.xyz+b.xyz);}</a:t>
            </a:r>
          </a:p>
          <a:p>
            <a:pPr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vTempx, vAx, vBx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vTempy, vAy, vBy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vTempz, vAz, vBz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vmulps  vT, vTempx, vCx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vT, vTempy, vCy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vT, vTempz, vCz</a:t>
            </a:r>
          </a:p>
          <a:p>
            <a:pPr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vcmpps_gt kT, vD, [ConstZero]{1to16}</a:t>
            </a:r>
            <a:endParaRPr lang="en-US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vE{kT}, vD, vT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1143000"/>
            <a:ext cx="19050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;if (d &gt; 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 - functional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81600" y="1112838"/>
            <a:ext cx="3810000" cy="46783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 a conditional clause</a:t>
            </a: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load-op and broadcast to do a vector compare against a constant zero in memory.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 the multiply-add.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" y="1066800"/>
            <a:ext cx="5029200" cy="4953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1905000"/>
            <a:ext cx="5029200" cy="1066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2400" y="5562600"/>
            <a:ext cx="41910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 – early-out 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1524000"/>
            <a:ext cx="4038600" cy="4602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Move the compare earlier...</a:t>
            </a:r>
          </a:p>
          <a:p>
            <a:pPr>
              <a:buFont typeface="Wingdings" pitchFamily="2" charset="2"/>
              <a:buNone/>
              <a:defRPr/>
            </a:pPr>
            <a:endParaRPr lang="en-GB" sz="12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Sets the Z flag if kT is all-0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Early-out branch</a:t>
            </a: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All this code is completely skipped if all 16 values of d are &lt;=0.</a:t>
            </a: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If only some lanes are zero, we run the code, but we still get the correct answers because of predication.</a:t>
            </a:r>
          </a:p>
        </p:txBody>
      </p:sp>
      <p:sp>
        <p:nvSpPr>
          <p:cNvPr id="38918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5334000" cy="4983163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;if (d &gt; 0)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  {e+=d*dot(c.xyz,a.xyz+b.xyz)}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vcmpps_gt kT, vD, [ConstZero]{1to16}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kortest kT, kT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jz skip_all_this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vTempx, vAx, vBx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vTempy, vAy, vBy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vTempz, vAz, vBz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vmulps  vT, vTempx, vCx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vT, vTempy, vCy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vT, vTempz, vCz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vE{kT}, vD, vT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skip_all_this: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52400" y="1066800"/>
            <a:ext cx="5181600" cy="4953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143000" y="2971800"/>
            <a:ext cx="1447800" cy="2209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 – power-efficient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038600" cy="47545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endParaRPr lang="en-GB" sz="2000" smtClean="0">
              <a:solidFill>
                <a:srgbClr val="FFFA9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...and we now add predication to all these instructions, not just the final one, which saves power by not computing results for lanes you won’t use.</a:t>
            </a:r>
          </a:p>
        </p:txBody>
      </p:sp>
      <p:sp>
        <p:nvSpPr>
          <p:cNvPr id="39941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5562600" cy="4983163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;if (d &gt; 0)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  {e+=d*dot(c.xyz,a.xyz+b.xyz)}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vcmpps_gt kT, vD, [ConstZero]{1to16}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kortest kT, kT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jz skip_all_this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vTempx{kT}, vAx, vBx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vTempy{kT}, vAy, vBy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vaddps vTempz{kT}, vAz, vBz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vmulps  vT{kT}, vTempx, vCx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vT{kT}, vTempy, vCy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vT{kT}, vTempz, vCz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vmaddps vE{kT}, vD, vT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skip_all_this: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20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 -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is still a standard x86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label and a conditional jump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mask stores which lanes are still running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mask predicates all operations inside the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Predicated lanes remain unchanged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 the end-of-loop condition once per lane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a lane hits its end-of-loop, it clears the mask bit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That lane is now stopped – running more loops does not affect its results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When all lanes have finished, stop the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Keep looping until the mask register is all-0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81000" y="2133600"/>
            <a:ext cx="6096000" cy="3733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447800" y="41148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447800" y="2286000"/>
            <a:ext cx="14478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4800600"/>
            <a:ext cx="5715000" cy="685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 - loops</a:t>
            </a:r>
            <a:endParaRPr lang="en-US" dirty="0"/>
          </a:p>
        </p:txBody>
      </p:sp>
      <p:sp>
        <p:nvSpPr>
          <p:cNvPr id="2" name="Rectangle 3"/>
          <p:cNvSpPr/>
          <p:nvPr/>
        </p:nvSpPr>
        <p:spPr bwMode="auto">
          <a:xfrm>
            <a:off x="381000" y="3733800"/>
            <a:ext cx="57150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 compare can take a starting mask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Bits that are already zero will stay zero</a:t>
            </a:r>
          </a:p>
          <a:p>
            <a:pPr lvl="1"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 y=1; while(x&gt;0){ y+=y; x--; 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kxnor kL, kL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vloadpi vY, [ConstOne]{1to16}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21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2546350"/>
            <a:ext cx="55626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4049713"/>
            <a:ext cx="3048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4038600"/>
            <a:ext cx="304800" cy="5334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 – iteration 1</a:t>
            </a:r>
            <a:endParaRPr 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676400" y="1752600"/>
            <a:ext cx="304800" cy="392113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572000" y="1741488"/>
            <a:ext cx="304800" cy="392112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3  0  1  2  5  4  2  1  0  2  3  1  3  5  2  4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1  0  1  1  1  1  1  1  0  1  1  1  1  1  1  1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2819400"/>
            <a:ext cx="55626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061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4049713"/>
            <a:ext cx="304800" cy="8382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4038600"/>
            <a:ext cx="304800" cy="8382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3  0  1  2  5  4  2  1  0  2  3  1  3  5  2  4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1  0  1  1  1  1  1  1  0  1  1  1  1  1  1  1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2  1  2  2  2  2  2  2  1  2  2  2  2  2  2  2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Predication – iteration 1</a:t>
            </a:r>
            <a:endParaRPr lang="en-US" sz="3200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Larrabee New Instructions</a:t>
            </a:r>
            <a:endParaRPr lang="en-US" sz="3200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512-bit SIMD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Today’s talk focussed on the 16-wide float32 operations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Ternary, multiply-add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More flops in fewer ops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Load-op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Third operand can be taken direct from memory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Broadcast/swizzle/format conversion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Float16, unorm8, etc - allows more efficient use of caches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</a:t>
            </a: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Gather/scatter</a:t>
            </a:r>
            <a:endParaRPr lang="en-US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3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1219200" y="4767263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3124200"/>
            <a:ext cx="55626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4049713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3  0  1  2  5  4  2  1  0  2  3  1  3  5  2  4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1  0  1  1  1  1  1  1  0  1  1  1  1  1  1  1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2  1  2  2  2  2  2  2  1  2  2  2  2  2  2  2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2  0  0  1  4  3  1  0  0  1  2  0  2  4  1  3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Predication – iteration 1</a:t>
            </a:r>
            <a:endParaRPr lang="en-US" sz="3200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106" name="Rectangle 10"/>
          <p:cNvSpPr>
            <a:spLocks noChangeArrowheads="1"/>
          </p:cNvSpPr>
          <p:nvPr/>
        </p:nvSpPr>
        <p:spPr bwMode="auto">
          <a:xfrm>
            <a:off x="1219200" y="4767263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3352800"/>
            <a:ext cx="5562600" cy="609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4049713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26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1  1  1  1  1  1  1  1  1  1  1  1  1  1  1  1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</a:t>
            </a: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3  0  1  2  5  4  2  1  0  2  3  1  3  5  2  4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1  0  1  1  1  1  1  1  0  1  1  1  1  1  1  1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2  1  2  2  2  2  2  2  1  2  2  2  2  2  2  2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2  0  0  1  4  3  1  0  0  1  2  0  2  4  1  3</a:t>
            </a: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Predication – iteration 1</a:t>
            </a:r>
            <a:endParaRPr lang="en-US" sz="3200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5"/>
          <p:cNvSpPr>
            <a:spLocks/>
          </p:cNvSpPr>
          <p:nvPr/>
        </p:nvSpPr>
        <p:spPr bwMode="auto">
          <a:xfrm>
            <a:off x="609600" y="54102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 eaLnBrk="0" hangingPunc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280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kL is not all-0, so we continue the loop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1219200" y="4767263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57200" y="2590800"/>
            <a:ext cx="55626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34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90738" y="4049713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137025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768975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 – iteration 2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090738" y="1023938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137025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768975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1  0  1  1  1  1  1  1  0  1  1  1  1  1  1  1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2  1  2  2  2  2  2  2  1  2  2  2  2  2  2  2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2  0  0  1  4  3  1  0  0  1  2  0  2  4  1  3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1  0  0  1  1  1  1  0  0  1  1  0  1  1  1  1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4  1  2  4  4  4  4  2  1  4  4  2  4  4  4  4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1  0  0  0  3  2  0  0  0  0  1  0  1  3  0  2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ontent Placeholder 5"/>
          <p:cNvSpPr>
            <a:spLocks/>
          </p:cNvSpPr>
          <p:nvPr/>
        </p:nvSpPr>
        <p:spPr bwMode="auto">
          <a:xfrm>
            <a:off x="609600" y="54102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 eaLnBrk="0" hangingPunc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280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Only do the compare on unmasked lanes</a:t>
            </a:r>
          </a:p>
          <a:p>
            <a:pPr marL="569913" lvl="1" indent="-225425" eaLnBrk="0" hangingPunc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20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Just like every other math instruction</a:t>
            </a:r>
            <a:endParaRPr lang="en-GB" sz="200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4" name="Rectangle 10"/>
          <p:cNvSpPr>
            <a:spLocks noChangeArrowheads="1"/>
          </p:cNvSpPr>
          <p:nvPr/>
        </p:nvSpPr>
        <p:spPr bwMode="auto">
          <a:xfrm>
            <a:off x="1219200" y="4767263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7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03488" y="4049713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44913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953000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 – iteration 3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03488" y="1023938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744913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953000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010400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010400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1  0  0  1  1  1  1  0  0  1  1  0  1  1  1  1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4  1  2  4  4  4  4  2  1  4  4  2  4  4  4  4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1  0  0  0  3  2  0  0  0  0  1  0  1  3  0  2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1  0  0  0  1  1  0  0  0  0  1  0  1  1  0  1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8  1  2  4  8  8  4  2  1  4  8  2  8  8  4  8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0  0  0  0  2  1  0  0  0  0  0  0  0  2  0  1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1219200" y="4767263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181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84288" y="4049713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356225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 – iteration 4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284288" y="1023938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356225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194425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194425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1  0  0  0  1  1  0  0  0  0  1  0  1  1  0  1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8  1  2  4  8  8  4  2  1  4  8  2  8  8  4  8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0  0  0  0  2  1  0  0  0  0  0  0  0  2  0  1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0  0  0  0  1  1  0  0  0  0  0  0  0  1  0  1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8  1  2  4 16 16  4  2  1  4  8  2  8 16  4 16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0  0  0  0  1  0  0  0  0  0  0  0  0  1  0  0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02" name="Rectangle 10"/>
          <p:cNvSpPr>
            <a:spLocks noChangeArrowheads="1"/>
          </p:cNvSpPr>
          <p:nvPr/>
        </p:nvSpPr>
        <p:spPr bwMode="auto">
          <a:xfrm>
            <a:off x="1219200" y="4767263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05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65488" y="4049713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 – iteration 5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65488" y="1023938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359650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359650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0  0  0  0  1  1  0  0  0  0  0  0  0  1  0  1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8  1  2  4 16 16  4  2  1  4  8  2  8 16  4 16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0  0  0  0  1  0  0  0  0  0  0  0  0  1  0  0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0  0  0  0  1  0  0  0  0  0  0  0  0  1  0  0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8  1  2  4 32 16  4  2  1  4  8  2  8 32  4 16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0  0  0  0  0  0  0  0  0  0  0  0  0  0  0  0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57200" y="3352800"/>
            <a:ext cx="5562600" cy="609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44624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27" name="Rectangle 10"/>
          <p:cNvSpPr>
            <a:spLocks noChangeArrowheads="1"/>
          </p:cNvSpPr>
          <p:nvPr/>
        </p:nvSpPr>
        <p:spPr bwMode="auto">
          <a:xfrm>
            <a:off x="1219200" y="4767263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157663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9"/>
          <p:cNvSpPr/>
          <p:nvPr/>
        </p:nvSpPr>
        <p:spPr bwMode="auto">
          <a:xfrm>
            <a:off x="1219200" y="14478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90000"/>
                  <a:tint val="66000"/>
                  <a:satMod val="160000"/>
                </a:schemeClr>
              </a:gs>
              <a:gs pos="50000">
                <a:schemeClr val="accent5">
                  <a:lumMod val="90000"/>
                  <a:tint val="44500"/>
                  <a:satMod val="160000"/>
                </a:schemeClr>
              </a:gs>
              <a:gs pos="100000">
                <a:schemeClr val="accent5">
                  <a:lumMod val="9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230" name="Rectangle 10"/>
          <p:cNvSpPr>
            <a:spLocks noChangeArrowheads="1"/>
          </p:cNvSpPr>
          <p:nvPr/>
        </p:nvSpPr>
        <p:spPr bwMode="auto">
          <a:xfrm>
            <a:off x="1219200" y="1752600"/>
            <a:ext cx="65532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15"/>
          <p:cNvSpPr/>
          <p:nvPr/>
        </p:nvSpPr>
        <p:spPr bwMode="auto">
          <a:xfrm>
            <a:off x="1219200" y="1143000"/>
            <a:ext cx="65532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41625" y="4049713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 – iteration 6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841625" y="1023938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530975" y="4038600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530975" y="1012825"/>
            <a:ext cx="304800" cy="1143000"/>
          </a:xfrm>
          <a:prstGeom prst="rect">
            <a:avLst/>
          </a:prstGeom>
          <a:solidFill>
            <a:srgbClr val="FFCC00">
              <a:alpha val="50000"/>
            </a:srgbClr>
          </a:solidFill>
          <a:ln w="9525" algn="ctr">
            <a:noFill/>
            <a:round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191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0  0  0  0  1  0  0  0  0  0  0  0  0  1  0  0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8  1  2  4 32 16  4  2  1  4  8  2  8 32  4 16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0  0  0  0  0  0  0  0  0  0  0  0  0  0  0  0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vcmppi_gt kL{kL}, vX, [ConstZero]{1to16}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vaddpi vY{kL}, vY, vY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vsubpi vX{kL}, vX,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kL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0  0  0  0  0  0  0  0  0  0  0  0  0  0  0  0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vY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8  1  2  4 32 16  4  2  1  4  8  2  8 32  4 16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vX =  </a:t>
            </a:r>
            <a:r>
              <a:rPr lang="en-GB" sz="1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0  0  0  0  0  0  0  0  0  0  0  0  0  0  0  0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endParaRPr lang="en-GB" sz="18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5"/>
          <p:cNvSpPr>
            <a:spLocks/>
          </p:cNvSpPr>
          <p:nvPr/>
        </p:nvSpPr>
        <p:spPr bwMode="auto">
          <a:xfrm>
            <a:off x="609600" y="54102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5425" indent="-225425" eaLnBrk="0" hangingPunc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280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kL is now all-0, so we exit the loop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24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1066800"/>
            <a:ext cx="6858000" cy="4953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04800" y="4800600"/>
            <a:ext cx="6019800" cy="838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Predication –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6172200" cy="49831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kxnor</a:t>
            </a:r>
            <a:r>
              <a:rPr lang="en-US" dirty="0" smtClean="0"/>
              <a:t> </a:t>
            </a:r>
            <a:r>
              <a:rPr lang="en-US" dirty="0" err="1" smtClean="0"/>
              <a:t>kL</a:t>
            </a:r>
            <a:r>
              <a:rPr lang="en-US" dirty="0" smtClean="0"/>
              <a:t>, </a:t>
            </a:r>
            <a:r>
              <a:rPr lang="en-US" dirty="0" err="1" smtClean="0"/>
              <a:t>kL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vorpi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en-US" dirty="0" smtClean="0"/>
              <a:t>, </a:t>
            </a:r>
            <a:r>
              <a:rPr lang="en-US" dirty="0" err="1" smtClean="0"/>
              <a:t>vRstart</a:t>
            </a:r>
            <a:r>
              <a:rPr lang="en-US" dirty="0" smtClean="0"/>
              <a:t>, </a:t>
            </a:r>
            <a:r>
              <a:rPr lang="en-US" dirty="0" err="1" smtClean="0"/>
              <a:t>vRstart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vorpi</a:t>
            </a:r>
            <a:r>
              <a:rPr lang="en-US" dirty="0" smtClean="0"/>
              <a:t> </a:t>
            </a:r>
            <a:r>
              <a:rPr lang="en-US" dirty="0" err="1" smtClean="0"/>
              <a:t>vI</a:t>
            </a:r>
            <a:r>
              <a:rPr lang="en-US" dirty="0" smtClean="0"/>
              <a:t>, </a:t>
            </a:r>
            <a:r>
              <a:rPr lang="en-US" dirty="0" err="1" smtClean="0"/>
              <a:t>vIstart</a:t>
            </a:r>
            <a:r>
              <a:rPr lang="en-US" dirty="0" smtClean="0"/>
              <a:t>, </a:t>
            </a:r>
            <a:r>
              <a:rPr lang="en-US" dirty="0" err="1" smtClean="0"/>
              <a:t>vIstart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vxorpi</a:t>
            </a:r>
            <a:r>
              <a:rPr lang="en-US" dirty="0" smtClean="0"/>
              <a:t> </a:t>
            </a:r>
            <a:r>
              <a:rPr lang="en-US" dirty="0" err="1" smtClean="0"/>
              <a:t>vIter</a:t>
            </a:r>
            <a:r>
              <a:rPr lang="en-US" dirty="0" smtClean="0"/>
              <a:t>, </a:t>
            </a:r>
            <a:r>
              <a:rPr lang="en-US" dirty="0" err="1" smtClean="0"/>
              <a:t>vIter</a:t>
            </a:r>
            <a:r>
              <a:rPr lang="en-US" dirty="0" smtClean="0"/>
              <a:t>, </a:t>
            </a:r>
            <a:r>
              <a:rPr lang="en-US" dirty="0" err="1" smtClean="0"/>
              <a:t>vIter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vmulps</a:t>
            </a:r>
            <a:r>
              <a:rPr lang="en-US" dirty="0" smtClean="0"/>
              <a:t> </a:t>
            </a:r>
            <a:r>
              <a:rPr lang="en-US" dirty="0" err="1" smtClean="0"/>
              <a:t>vTemp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vR</a:t>
            </a:r>
            <a:r>
              <a:rPr lang="en-US" dirty="0" smtClean="0"/>
              <a:t>, </a:t>
            </a:r>
            <a:r>
              <a:rPr lang="en-US" dirty="0" err="1" smtClean="0"/>
              <a:t>vI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vaddps</a:t>
            </a:r>
            <a:r>
              <a:rPr lang="en-US" dirty="0" smtClean="0"/>
              <a:t> </a:t>
            </a:r>
            <a:r>
              <a:rPr lang="en-US" dirty="0" err="1" smtClean="0"/>
              <a:t>vTemp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vTemp</a:t>
            </a:r>
            <a:r>
              <a:rPr lang="en-US" dirty="0" smtClean="0"/>
              <a:t>, </a:t>
            </a:r>
            <a:r>
              <a:rPr lang="en-US" dirty="0" err="1" smtClean="0"/>
              <a:t>vTemp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vmadd213ps </a:t>
            </a:r>
            <a:r>
              <a:rPr lang="en-US" dirty="0" err="1" smtClean="0"/>
              <a:t>vR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vR</a:t>
            </a:r>
            <a:r>
              <a:rPr lang="en-US" dirty="0" smtClean="0"/>
              <a:t>, </a:t>
            </a:r>
            <a:r>
              <a:rPr lang="en-US" dirty="0" err="1" smtClean="0"/>
              <a:t>vRstart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   vmsub231ps </a:t>
            </a:r>
            <a:r>
              <a:rPr lang="en-US" dirty="0" err="1" smtClean="0">
                <a:solidFill>
                  <a:schemeClr val="tx1"/>
                </a:solidFill>
              </a:rPr>
              <a:t>vR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kL</a:t>
            </a:r>
            <a:r>
              <a:rPr lang="en-US" dirty="0" smtClean="0">
                <a:solidFill>
                  <a:schemeClr val="tx1"/>
                </a:solidFill>
              </a:rPr>
              <a:t>}, </a:t>
            </a:r>
            <a:r>
              <a:rPr lang="en-US" dirty="0" err="1" smtClean="0">
                <a:solidFill>
                  <a:schemeClr val="tx1"/>
                </a:solidFill>
              </a:rPr>
              <a:t>vR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vaddps</a:t>
            </a:r>
            <a:r>
              <a:rPr lang="en-US" dirty="0" smtClean="0"/>
              <a:t> </a:t>
            </a:r>
            <a:r>
              <a:rPr lang="en-US" dirty="0" err="1" smtClean="0"/>
              <a:t>vI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vTemp</a:t>
            </a:r>
            <a:r>
              <a:rPr lang="en-US" dirty="0" smtClean="0"/>
              <a:t>, </a:t>
            </a:r>
            <a:r>
              <a:rPr lang="en-US" dirty="0" err="1" smtClean="0"/>
              <a:t>vIstart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vaddps</a:t>
            </a:r>
            <a:r>
              <a:rPr lang="en-US" dirty="0" smtClean="0"/>
              <a:t> </a:t>
            </a:r>
            <a:r>
              <a:rPr lang="en-US" dirty="0" err="1" smtClean="0"/>
              <a:t>vIter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vIter</a:t>
            </a:r>
            <a:r>
              <a:rPr lang="en-US" dirty="0" smtClean="0"/>
              <a:t>, [</a:t>
            </a:r>
            <a:r>
              <a:rPr lang="en-US" dirty="0" err="1" smtClean="0"/>
              <a:t>ConstOne</a:t>
            </a:r>
            <a:r>
              <a:rPr lang="en-US" dirty="0" smtClean="0"/>
              <a:t>]{1to16}</a:t>
            </a:r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vmulps</a:t>
            </a:r>
            <a:r>
              <a:rPr lang="en-US" dirty="0" smtClean="0"/>
              <a:t>  </a:t>
            </a:r>
            <a:r>
              <a:rPr lang="en-US" dirty="0" err="1" smtClean="0"/>
              <a:t>vTemp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vR</a:t>
            </a:r>
            <a:r>
              <a:rPr lang="en-US" dirty="0" smtClean="0"/>
              <a:t>, </a:t>
            </a:r>
            <a:r>
              <a:rPr lang="en-US" dirty="0" err="1" smtClean="0"/>
              <a:t>vR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vmaddps</a:t>
            </a:r>
            <a:r>
              <a:rPr lang="en-US" dirty="0" smtClean="0"/>
              <a:t> </a:t>
            </a:r>
            <a:r>
              <a:rPr lang="en-US" dirty="0" err="1" smtClean="0"/>
              <a:t>vTemp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vI</a:t>
            </a:r>
            <a:r>
              <a:rPr lang="en-US" dirty="0" smtClean="0"/>
              <a:t>, </a:t>
            </a:r>
            <a:r>
              <a:rPr lang="en-US" dirty="0" err="1" smtClean="0"/>
              <a:t>vI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vcmpps_le</a:t>
            </a:r>
            <a:r>
              <a:rPr lang="en-US" dirty="0" smtClean="0"/>
              <a:t> </a:t>
            </a:r>
            <a:r>
              <a:rPr lang="en-US" dirty="0" err="1" smtClean="0"/>
              <a:t>kL</a:t>
            </a:r>
            <a:r>
              <a:rPr lang="en-US" dirty="0" smtClean="0"/>
              <a:t>{</a:t>
            </a:r>
            <a:r>
              <a:rPr lang="en-US" dirty="0" err="1" smtClean="0"/>
              <a:t>kL</a:t>
            </a:r>
            <a:r>
              <a:rPr lang="en-US" dirty="0" smtClean="0"/>
              <a:t>}, </a:t>
            </a:r>
            <a:r>
              <a:rPr lang="en-US" dirty="0" err="1" smtClean="0"/>
              <a:t>vTemp</a:t>
            </a:r>
            <a:r>
              <a:rPr lang="en-US" dirty="0" smtClean="0"/>
              <a:t>, [</a:t>
            </a:r>
            <a:r>
              <a:rPr lang="en-US" dirty="0" err="1" smtClean="0"/>
              <a:t>ConstOne</a:t>
            </a:r>
            <a:r>
              <a:rPr lang="en-US" dirty="0" smtClean="0"/>
              <a:t>]{1to16}</a:t>
            </a:r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kortest</a:t>
            </a:r>
            <a:r>
              <a:rPr lang="en-US" dirty="0" smtClean="0"/>
              <a:t> </a:t>
            </a:r>
            <a:r>
              <a:rPr lang="en-US" dirty="0" err="1" smtClean="0"/>
              <a:t>kL</a:t>
            </a:r>
            <a:r>
              <a:rPr lang="en-US" dirty="0" smtClean="0"/>
              <a:t>, </a:t>
            </a:r>
            <a:r>
              <a:rPr lang="en-US" dirty="0" err="1" smtClean="0"/>
              <a:t>kL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err="1" smtClean="0"/>
              <a:t>jnz</a:t>
            </a:r>
            <a:r>
              <a:rPr lang="en-US" dirty="0" smtClean="0"/>
              <a:t> loop</a:t>
            </a:r>
          </a:p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GB" dirty="0" smtClean="0"/>
              <a:t>  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; Result iteration count in </a:t>
            </a:r>
            <a:r>
              <a:rPr lang="en-GB" dirty="0" err="1" smtClean="0">
                <a:solidFill>
                  <a:schemeClr val="accent4">
                    <a:lumMod val="75000"/>
                  </a:schemeClr>
                </a:solidFill>
              </a:rPr>
              <a:t>vIter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4343400" cy="24384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GB" sz="2000" dirty="0" smtClean="0"/>
              <a:t>	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A Mandelbrot set generator. Again, notice the comparison that tests if the point is outside the unit circle. Once all 16 points are outside, the loop ends.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Gather/scatter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Important part of a wide vector ISA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SOA mode is difficult to get data into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Most data structures are AOS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Natural format for indirections – pointer to each structure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Gather/scatter allows sparse read/write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Gather gets data into the 16-wide SOA format in registers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data 16-wide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Scatter stores data back out into AOS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Temporaries stay as SOA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Gets the benefit of load-op and co-issue stores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26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v1{k2},[rax+v3]</a:t>
            </a:r>
            <a:endParaRPr lang="en-GB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Gather is effectively 16 loads, one per lane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 usual, a mask register (k2) disables some lanes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Gather/scatter are special – they MUST take a mask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Afterwards, mask will be all-zeros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 of offsets (v3)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Offsets may be optionally scaled by 2, 4 or 8 bytes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Added to a standard x86 base pointer (rax)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Offsets can point anywhere in memory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Multiple offsets can point to the same place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28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Larrabee New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Designed for software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 always the simplest hardware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Compiler &amp; code scheduler written during the design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Anything the compiler couldn’t grok got fixed or killed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Very few special cases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Compilers don’t cope well with special cases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e.g. no hard-wiring of register sources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Most features work the same in all instructions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Targeted at graphics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Surprisingly, ended up with &lt;10% graphics-specific stuff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DX/OGL format support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Rasterizer-specific instructions</a:t>
            </a:r>
            <a:endParaRPr lang="en-US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5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447800" y="16764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1447800" y="46482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23" name="Rectangle 22"/>
          <p:cNvSpPr>
            <a:spLocks noChangeArrowheads="1"/>
          </p:cNvSpPr>
          <p:nvPr/>
        </p:nvSpPr>
        <p:spPr bwMode="auto">
          <a:xfrm>
            <a:off x="1447800" y="5715000"/>
            <a:ext cx="48768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2362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743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2800" y="3124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3505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3886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330" name="TextBox 8"/>
          <p:cNvSpPr txBox="1">
            <a:spLocks noChangeArrowheads="1"/>
          </p:cNvSpPr>
          <p:nvPr/>
        </p:nvSpPr>
        <p:spPr bwMode="auto">
          <a:xfrm>
            <a:off x="8001000" y="2362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rax+0</a:t>
            </a:r>
            <a:endParaRPr lang="en-US"/>
          </a:p>
        </p:txBody>
      </p:sp>
      <p:cxnSp>
        <p:nvCxnSpPr>
          <p:cNvPr id="56331" name="Straight Arrow Connector 10"/>
          <p:cNvCxnSpPr>
            <a:cxnSpLocks noChangeShapeType="1"/>
            <a:stCxn id="56330" idx="1"/>
          </p:cNvCxnSpPr>
          <p:nvPr/>
        </p:nvCxnSpPr>
        <p:spPr bwMode="auto">
          <a:xfrm rot="10800000" flipV="1">
            <a:off x="7543800" y="2546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332" name="TextBox 24"/>
          <p:cNvSpPr txBox="1">
            <a:spLocks noChangeArrowheads="1"/>
          </p:cNvSpPr>
          <p:nvPr/>
        </p:nvSpPr>
        <p:spPr bwMode="auto">
          <a:xfrm>
            <a:off x="8001000" y="2743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rax+1</a:t>
            </a:r>
            <a:endParaRPr lang="en-US"/>
          </a:p>
        </p:txBody>
      </p:sp>
      <p:cxnSp>
        <p:nvCxnSpPr>
          <p:cNvPr id="56333" name="Straight Arrow Connector 25"/>
          <p:cNvCxnSpPr>
            <a:cxnSpLocks noChangeShapeType="1"/>
            <a:stCxn id="56332" idx="1"/>
          </p:cNvCxnSpPr>
          <p:nvPr/>
        </p:nvCxnSpPr>
        <p:spPr bwMode="auto">
          <a:xfrm rot="10800000" flipV="1">
            <a:off x="7543800" y="2927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334" name="TextBox 26"/>
          <p:cNvSpPr txBox="1">
            <a:spLocks noChangeArrowheads="1"/>
          </p:cNvSpPr>
          <p:nvPr/>
        </p:nvSpPr>
        <p:spPr bwMode="auto">
          <a:xfrm>
            <a:off x="8001000" y="3124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rax+2</a:t>
            </a:r>
            <a:endParaRPr lang="en-US"/>
          </a:p>
        </p:txBody>
      </p:sp>
      <p:cxnSp>
        <p:nvCxnSpPr>
          <p:cNvPr id="56335" name="Straight Arrow Connector 27"/>
          <p:cNvCxnSpPr>
            <a:cxnSpLocks noChangeShapeType="1"/>
            <a:stCxn id="56334" idx="1"/>
          </p:cNvCxnSpPr>
          <p:nvPr/>
        </p:nvCxnSpPr>
        <p:spPr bwMode="auto">
          <a:xfrm rot="10800000" flipV="1">
            <a:off x="7543800" y="3308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336" name="TextBox 28"/>
          <p:cNvSpPr txBox="1">
            <a:spLocks noChangeArrowheads="1"/>
          </p:cNvSpPr>
          <p:nvPr/>
        </p:nvSpPr>
        <p:spPr bwMode="auto">
          <a:xfrm>
            <a:off x="8001000" y="3505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rax+3</a:t>
            </a:r>
            <a:endParaRPr lang="en-US"/>
          </a:p>
        </p:txBody>
      </p:sp>
      <p:cxnSp>
        <p:nvCxnSpPr>
          <p:cNvPr id="56337" name="Straight Arrow Connector 29"/>
          <p:cNvCxnSpPr>
            <a:cxnSpLocks noChangeShapeType="1"/>
            <a:stCxn id="56336" idx="1"/>
          </p:cNvCxnSpPr>
          <p:nvPr/>
        </p:nvCxnSpPr>
        <p:spPr bwMode="auto">
          <a:xfrm rot="10800000" flipV="1">
            <a:off x="7543800" y="3689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6338" name="TextBox 30"/>
          <p:cNvSpPr txBox="1">
            <a:spLocks noChangeArrowheads="1"/>
          </p:cNvSpPr>
          <p:nvPr/>
        </p:nvSpPr>
        <p:spPr bwMode="auto">
          <a:xfrm>
            <a:off x="8001000" y="3886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rax+4</a:t>
            </a:r>
            <a:endParaRPr lang="en-US"/>
          </a:p>
        </p:txBody>
      </p:sp>
      <p:cxnSp>
        <p:nvCxnSpPr>
          <p:cNvPr id="56339" name="Straight Arrow Connector 31"/>
          <p:cNvCxnSpPr>
            <a:cxnSpLocks noChangeShapeType="1"/>
            <a:stCxn id="56338" idx="1"/>
          </p:cNvCxnSpPr>
          <p:nvPr/>
        </p:nvCxnSpPr>
        <p:spPr bwMode="auto">
          <a:xfrm rot="10800000" flipV="1">
            <a:off x="7543800" y="4070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/>
          <p:nvPr/>
        </p:nvSpPr>
        <p:spPr>
          <a:xfrm>
            <a:off x="7162800" y="1600200"/>
            <a:ext cx="1524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Values in memory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24800" cy="4983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rgbClr val="FFFA9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v1{k2},[rax+v3]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3 0 1 2 5 4 2 1 2 0 3 0 3 6 2 1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k2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1 1 1 0 0 1 1 0 1 1 0 0 0 0 1 1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0 0 0 0 0 0 0 0 0 0 0 0 0 0 0 0</a:t>
            </a:r>
          </a:p>
          <a:p>
            <a:pPr>
              <a:buFont typeface="Wingdings" pitchFamily="2" charset="2"/>
              <a:buNone/>
              <a:defRPr/>
            </a:pPr>
            <a:endParaRPr lang="en-US" sz="2000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447800" y="16764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1447800" y="46482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47" name="Rectangle 41"/>
          <p:cNvSpPr>
            <a:spLocks noChangeArrowheads="1"/>
          </p:cNvSpPr>
          <p:nvPr/>
        </p:nvSpPr>
        <p:spPr bwMode="auto">
          <a:xfrm>
            <a:off x="1447800" y="5715000"/>
            <a:ext cx="48768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1676400"/>
            <a:ext cx="3048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 example</a:t>
            </a:r>
            <a:endParaRPr lang="en-US" dirty="0"/>
          </a:p>
        </p:txBody>
      </p:sp>
      <p:sp>
        <p:nvSpPr>
          <p:cNvPr id="57350" name="TextBox 8"/>
          <p:cNvSpPr txBox="1">
            <a:spLocks noChangeArrowheads="1"/>
          </p:cNvSpPr>
          <p:nvPr/>
        </p:nvSpPr>
        <p:spPr bwMode="auto">
          <a:xfrm>
            <a:off x="8001000" y="2362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rax+0</a:t>
            </a:r>
            <a:endParaRPr lang="en-US"/>
          </a:p>
        </p:txBody>
      </p:sp>
      <p:cxnSp>
        <p:nvCxnSpPr>
          <p:cNvPr id="57351" name="Straight Arrow Connector 10"/>
          <p:cNvCxnSpPr>
            <a:cxnSpLocks noChangeShapeType="1"/>
            <a:stCxn id="57350" idx="1"/>
          </p:cNvCxnSpPr>
          <p:nvPr/>
        </p:nvCxnSpPr>
        <p:spPr bwMode="auto">
          <a:xfrm rot="10800000" flipV="1">
            <a:off x="7543800" y="2546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352" name="Straight Connector 15"/>
          <p:cNvCxnSpPr>
            <a:cxnSpLocks noChangeShapeType="1"/>
          </p:cNvCxnSpPr>
          <p:nvPr/>
        </p:nvCxnSpPr>
        <p:spPr bwMode="auto">
          <a:xfrm rot="5400000">
            <a:off x="344488" y="3314700"/>
            <a:ext cx="2513012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353" name="Straight Arrow Connector 17"/>
          <p:cNvCxnSpPr>
            <a:cxnSpLocks noChangeShapeType="1"/>
          </p:cNvCxnSpPr>
          <p:nvPr/>
        </p:nvCxnSpPr>
        <p:spPr bwMode="auto">
          <a:xfrm>
            <a:off x="1600200" y="3733800"/>
            <a:ext cx="5410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54" name="TextBox 24"/>
          <p:cNvSpPr txBox="1">
            <a:spLocks noChangeArrowheads="1"/>
          </p:cNvSpPr>
          <p:nvPr/>
        </p:nvSpPr>
        <p:spPr bwMode="auto">
          <a:xfrm>
            <a:off x="8001000" y="2743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rax+1</a:t>
            </a:r>
            <a:endParaRPr lang="en-US"/>
          </a:p>
        </p:txBody>
      </p:sp>
      <p:cxnSp>
        <p:nvCxnSpPr>
          <p:cNvPr id="57355" name="Straight Arrow Connector 25"/>
          <p:cNvCxnSpPr>
            <a:cxnSpLocks noChangeShapeType="1"/>
            <a:stCxn id="57354" idx="1"/>
          </p:cNvCxnSpPr>
          <p:nvPr/>
        </p:nvCxnSpPr>
        <p:spPr bwMode="auto">
          <a:xfrm rot="10800000" flipV="1">
            <a:off x="7543800" y="2927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56" name="TextBox 26"/>
          <p:cNvSpPr txBox="1">
            <a:spLocks noChangeArrowheads="1"/>
          </p:cNvSpPr>
          <p:nvPr/>
        </p:nvSpPr>
        <p:spPr bwMode="auto">
          <a:xfrm>
            <a:off x="8001000" y="3124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rax+2</a:t>
            </a:r>
            <a:endParaRPr lang="en-US"/>
          </a:p>
        </p:txBody>
      </p:sp>
      <p:cxnSp>
        <p:nvCxnSpPr>
          <p:cNvPr id="57357" name="Straight Arrow Connector 27"/>
          <p:cNvCxnSpPr>
            <a:cxnSpLocks noChangeShapeType="1"/>
            <a:stCxn id="57356" idx="1"/>
          </p:cNvCxnSpPr>
          <p:nvPr/>
        </p:nvCxnSpPr>
        <p:spPr bwMode="auto">
          <a:xfrm rot="10800000" flipV="1">
            <a:off x="7543800" y="3308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28"/>
          <p:cNvSpPr txBox="1"/>
          <p:nvPr/>
        </p:nvSpPr>
        <p:spPr>
          <a:xfrm>
            <a:off x="8001000" y="3516313"/>
            <a:ext cx="762000" cy="3698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rax+3</a:t>
            </a:r>
            <a:endParaRPr lang="en-US" dirty="0"/>
          </a:p>
        </p:txBody>
      </p:sp>
      <p:cxnSp>
        <p:nvCxnSpPr>
          <p:cNvPr id="57359" name="Straight Arrow Connector 29"/>
          <p:cNvCxnSpPr>
            <a:cxnSpLocks noChangeShapeType="1"/>
            <a:stCxn id="29" idx="1"/>
          </p:cNvCxnSpPr>
          <p:nvPr/>
        </p:nvCxnSpPr>
        <p:spPr bwMode="auto">
          <a:xfrm rot="10800000" flipV="1">
            <a:off x="7543800" y="3702050"/>
            <a:ext cx="457200" cy="111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60" name="TextBox 30"/>
          <p:cNvSpPr txBox="1">
            <a:spLocks noChangeArrowheads="1"/>
          </p:cNvSpPr>
          <p:nvPr/>
        </p:nvSpPr>
        <p:spPr bwMode="auto">
          <a:xfrm>
            <a:off x="8001000" y="3886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rax+4</a:t>
            </a:r>
            <a:endParaRPr lang="en-US"/>
          </a:p>
        </p:txBody>
      </p:sp>
      <p:cxnSp>
        <p:nvCxnSpPr>
          <p:cNvPr id="57361" name="Straight Arrow Connector 31"/>
          <p:cNvCxnSpPr>
            <a:cxnSpLocks noChangeShapeType="1"/>
            <a:stCxn id="57360" idx="1"/>
          </p:cNvCxnSpPr>
          <p:nvPr/>
        </p:nvCxnSpPr>
        <p:spPr bwMode="auto">
          <a:xfrm rot="10800000" flipV="1">
            <a:off x="7543800" y="4070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362" name="Straight Connector 33"/>
          <p:cNvCxnSpPr>
            <a:cxnSpLocks noChangeShapeType="1"/>
          </p:cNvCxnSpPr>
          <p:nvPr/>
        </p:nvCxnSpPr>
        <p:spPr bwMode="auto">
          <a:xfrm rot="5400000">
            <a:off x="1371601" y="5334000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7162800" y="2362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2800" y="2743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2800" y="3124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2800" y="3505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800" y="3886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83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v1{k2},[rax+v3]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3 0 1 2 5 4 2 1 2 0 3 0 3 6 2 1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k2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1 1 1 0 0 1 1 0 1 1 0 0 0 0 1 1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</a:t>
            </a: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8 0 0 0 0 0 0 0 0 0 0 0 0 0 0 0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2000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447800" y="16764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1447800" y="46482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1" name="Rectangle 35"/>
          <p:cNvSpPr>
            <a:spLocks noChangeArrowheads="1"/>
          </p:cNvSpPr>
          <p:nvPr/>
        </p:nvSpPr>
        <p:spPr bwMode="auto">
          <a:xfrm>
            <a:off x="1447800" y="5715000"/>
            <a:ext cx="48768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 example</a:t>
            </a:r>
            <a:endParaRPr lang="en-US" dirty="0"/>
          </a:p>
        </p:txBody>
      </p:sp>
      <p:cxnSp>
        <p:nvCxnSpPr>
          <p:cNvPr id="58373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7543800" y="2546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374" name="Straight Connector 15"/>
          <p:cNvCxnSpPr>
            <a:cxnSpLocks noChangeShapeType="1"/>
          </p:cNvCxnSpPr>
          <p:nvPr/>
        </p:nvCxnSpPr>
        <p:spPr bwMode="auto">
          <a:xfrm rot="5400000">
            <a:off x="649287" y="3313113"/>
            <a:ext cx="25130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375" name="Straight Arrow Connector 17"/>
          <p:cNvCxnSpPr>
            <a:cxnSpLocks noChangeShapeType="1"/>
          </p:cNvCxnSpPr>
          <p:nvPr/>
        </p:nvCxnSpPr>
        <p:spPr bwMode="auto">
          <a:xfrm>
            <a:off x="1905000" y="2590800"/>
            <a:ext cx="51816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376" name="TextBox 24"/>
          <p:cNvSpPr txBox="1">
            <a:spLocks noChangeArrowheads="1"/>
          </p:cNvSpPr>
          <p:nvPr/>
        </p:nvSpPr>
        <p:spPr bwMode="auto">
          <a:xfrm>
            <a:off x="8001000" y="2743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rax+1</a:t>
            </a:r>
            <a:endParaRPr lang="en-US"/>
          </a:p>
        </p:txBody>
      </p:sp>
      <p:cxnSp>
        <p:nvCxnSpPr>
          <p:cNvPr id="58377" name="Straight Arrow Connector 25"/>
          <p:cNvCxnSpPr>
            <a:cxnSpLocks noChangeShapeType="1"/>
            <a:stCxn id="58376" idx="1"/>
          </p:cNvCxnSpPr>
          <p:nvPr/>
        </p:nvCxnSpPr>
        <p:spPr bwMode="auto">
          <a:xfrm rot="10800000" flipV="1">
            <a:off x="7543800" y="2927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378" name="TextBox 26"/>
          <p:cNvSpPr txBox="1">
            <a:spLocks noChangeArrowheads="1"/>
          </p:cNvSpPr>
          <p:nvPr/>
        </p:nvSpPr>
        <p:spPr bwMode="auto">
          <a:xfrm>
            <a:off x="8001000" y="3124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rax+2</a:t>
            </a:r>
            <a:endParaRPr lang="en-US"/>
          </a:p>
        </p:txBody>
      </p:sp>
      <p:cxnSp>
        <p:nvCxnSpPr>
          <p:cNvPr id="58379" name="Straight Arrow Connector 27"/>
          <p:cNvCxnSpPr>
            <a:cxnSpLocks noChangeShapeType="1"/>
            <a:stCxn id="58378" idx="1"/>
          </p:cNvCxnSpPr>
          <p:nvPr/>
        </p:nvCxnSpPr>
        <p:spPr bwMode="auto">
          <a:xfrm rot="10800000" flipV="1">
            <a:off x="7543800" y="3308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380" name="TextBox 28"/>
          <p:cNvSpPr txBox="1">
            <a:spLocks noChangeArrowheads="1"/>
          </p:cNvSpPr>
          <p:nvPr/>
        </p:nvSpPr>
        <p:spPr bwMode="auto">
          <a:xfrm>
            <a:off x="8001000" y="3505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rax+3</a:t>
            </a:r>
            <a:endParaRPr lang="en-US"/>
          </a:p>
        </p:txBody>
      </p:sp>
      <p:cxnSp>
        <p:nvCxnSpPr>
          <p:cNvPr id="58381" name="Straight Arrow Connector 29"/>
          <p:cNvCxnSpPr>
            <a:cxnSpLocks noChangeShapeType="1"/>
            <a:stCxn id="58380" idx="1"/>
          </p:cNvCxnSpPr>
          <p:nvPr/>
        </p:nvCxnSpPr>
        <p:spPr bwMode="auto">
          <a:xfrm rot="10800000" flipV="1">
            <a:off x="7543800" y="3689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8382" name="TextBox 30"/>
          <p:cNvSpPr txBox="1">
            <a:spLocks noChangeArrowheads="1"/>
          </p:cNvSpPr>
          <p:nvPr/>
        </p:nvSpPr>
        <p:spPr bwMode="auto">
          <a:xfrm>
            <a:off x="8001000" y="3886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rax+4</a:t>
            </a:r>
            <a:endParaRPr lang="en-US"/>
          </a:p>
        </p:txBody>
      </p:sp>
      <p:cxnSp>
        <p:nvCxnSpPr>
          <p:cNvPr id="58383" name="Straight Arrow Connector 31"/>
          <p:cNvCxnSpPr>
            <a:cxnSpLocks noChangeShapeType="1"/>
            <a:stCxn id="58382" idx="1"/>
          </p:cNvCxnSpPr>
          <p:nvPr/>
        </p:nvCxnSpPr>
        <p:spPr bwMode="auto">
          <a:xfrm rot="10800000" flipV="1">
            <a:off x="7543800" y="4070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384" name="Straight Connector 33"/>
          <p:cNvCxnSpPr>
            <a:cxnSpLocks noChangeShapeType="1"/>
          </p:cNvCxnSpPr>
          <p:nvPr/>
        </p:nvCxnSpPr>
        <p:spPr bwMode="auto">
          <a:xfrm rot="5400000">
            <a:off x="1677194" y="5333206"/>
            <a:ext cx="4572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" name="TextBox 36"/>
          <p:cNvSpPr txBox="1"/>
          <p:nvPr/>
        </p:nvSpPr>
        <p:spPr>
          <a:xfrm>
            <a:off x="7162800" y="2362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2800" y="2743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800" y="3124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62800" y="3505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62800" y="3886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000" y="2362200"/>
            <a:ext cx="762000" cy="36671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GB"/>
              <a:t>rax+0</a:t>
            </a:r>
            <a:endParaRPr lang="en-US"/>
          </a:p>
        </p:txBody>
      </p:sp>
      <p:sp>
        <p:nvSpPr>
          <p:cNvPr id="4" name="Rectangle 36"/>
          <p:cNvSpPr/>
          <p:nvPr/>
        </p:nvSpPr>
        <p:spPr bwMode="auto">
          <a:xfrm>
            <a:off x="1752600" y="1676400"/>
            <a:ext cx="3048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/>
          <p:nvPr/>
        </p:nvSpPr>
        <p:spPr bwMode="auto">
          <a:xfrm>
            <a:off x="1447800" y="4648200"/>
            <a:ext cx="3048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83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v1{k2},[rax+v3]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3 0 1 2 5 4 2 1 2 0 3 0 3 6 2 1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k2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0 1 1 0 0 1 1 0 1 1 0 0 0 0 1 1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</a:t>
            </a: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8 5 0 0 0 0 0 0 0 0 0 0 0 0 0 0</a:t>
            </a:r>
          </a:p>
          <a:p>
            <a:pPr>
              <a:buFont typeface="Wingdings" pitchFamily="2" charset="2"/>
              <a:buNone/>
              <a:defRPr/>
            </a:pPr>
            <a:endParaRPr lang="en-US" sz="2000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1447800" y="16764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1447800" y="46482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395" name="Rectangle 36"/>
          <p:cNvSpPr>
            <a:spLocks noChangeArrowheads="1"/>
          </p:cNvSpPr>
          <p:nvPr/>
        </p:nvSpPr>
        <p:spPr bwMode="auto">
          <a:xfrm>
            <a:off x="1447800" y="5715000"/>
            <a:ext cx="48768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8001000" y="2743200"/>
            <a:ext cx="762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 example</a:t>
            </a:r>
            <a:endParaRPr lang="en-US" dirty="0"/>
          </a:p>
        </p:txBody>
      </p:sp>
      <p:sp>
        <p:nvSpPr>
          <p:cNvPr id="59398" name="TextBox 8"/>
          <p:cNvSpPr txBox="1">
            <a:spLocks noChangeArrowheads="1"/>
          </p:cNvSpPr>
          <p:nvPr/>
        </p:nvSpPr>
        <p:spPr bwMode="auto">
          <a:xfrm>
            <a:off x="8001000" y="2362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rax+0</a:t>
            </a:r>
            <a:endParaRPr lang="en-US"/>
          </a:p>
        </p:txBody>
      </p:sp>
      <p:cxnSp>
        <p:nvCxnSpPr>
          <p:cNvPr id="59399" name="Straight Arrow Connector 10"/>
          <p:cNvCxnSpPr>
            <a:cxnSpLocks noChangeShapeType="1"/>
            <a:stCxn id="59398" idx="1"/>
          </p:cNvCxnSpPr>
          <p:nvPr/>
        </p:nvCxnSpPr>
        <p:spPr bwMode="auto">
          <a:xfrm rot="10800000" flipV="1">
            <a:off x="7543800" y="2546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400" name="Straight Connector 15"/>
          <p:cNvCxnSpPr>
            <a:cxnSpLocks noChangeShapeType="1"/>
          </p:cNvCxnSpPr>
          <p:nvPr/>
        </p:nvCxnSpPr>
        <p:spPr bwMode="auto">
          <a:xfrm rot="5400000">
            <a:off x="954087" y="3313113"/>
            <a:ext cx="25130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401" name="Straight Arrow Connector 17"/>
          <p:cNvCxnSpPr>
            <a:cxnSpLocks noChangeShapeType="1"/>
          </p:cNvCxnSpPr>
          <p:nvPr/>
        </p:nvCxnSpPr>
        <p:spPr bwMode="auto">
          <a:xfrm>
            <a:off x="2209800" y="2895600"/>
            <a:ext cx="48768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402" name="TextBox 24"/>
          <p:cNvSpPr txBox="1">
            <a:spLocks noChangeArrowheads="1"/>
          </p:cNvSpPr>
          <p:nvPr/>
        </p:nvSpPr>
        <p:spPr bwMode="auto">
          <a:xfrm>
            <a:off x="8001000" y="2743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rax+1</a:t>
            </a:r>
            <a:endParaRPr lang="en-US"/>
          </a:p>
        </p:txBody>
      </p:sp>
      <p:cxnSp>
        <p:nvCxnSpPr>
          <p:cNvPr id="59403" name="Straight Arrow Connector 25"/>
          <p:cNvCxnSpPr>
            <a:cxnSpLocks noChangeShapeType="1"/>
            <a:stCxn id="59402" idx="1"/>
          </p:cNvCxnSpPr>
          <p:nvPr/>
        </p:nvCxnSpPr>
        <p:spPr bwMode="auto">
          <a:xfrm rot="10800000" flipV="1">
            <a:off x="7543800" y="2927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404" name="TextBox 26"/>
          <p:cNvSpPr txBox="1">
            <a:spLocks noChangeArrowheads="1"/>
          </p:cNvSpPr>
          <p:nvPr/>
        </p:nvSpPr>
        <p:spPr bwMode="auto">
          <a:xfrm>
            <a:off x="8001000" y="3124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rax+2</a:t>
            </a:r>
            <a:endParaRPr lang="en-US"/>
          </a:p>
        </p:txBody>
      </p:sp>
      <p:cxnSp>
        <p:nvCxnSpPr>
          <p:cNvPr id="59405" name="Straight Arrow Connector 27"/>
          <p:cNvCxnSpPr>
            <a:cxnSpLocks noChangeShapeType="1"/>
            <a:stCxn id="59404" idx="1"/>
          </p:cNvCxnSpPr>
          <p:nvPr/>
        </p:nvCxnSpPr>
        <p:spPr bwMode="auto">
          <a:xfrm rot="10800000" flipV="1">
            <a:off x="7543800" y="3308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406" name="TextBox 28"/>
          <p:cNvSpPr txBox="1">
            <a:spLocks noChangeArrowheads="1"/>
          </p:cNvSpPr>
          <p:nvPr/>
        </p:nvSpPr>
        <p:spPr bwMode="auto">
          <a:xfrm>
            <a:off x="8001000" y="3505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rax+3</a:t>
            </a:r>
            <a:endParaRPr lang="en-US"/>
          </a:p>
        </p:txBody>
      </p:sp>
      <p:cxnSp>
        <p:nvCxnSpPr>
          <p:cNvPr id="59407" name="Straight Arrow Connector 29"/>
          <p:cNvCxnSpPr>
            <a:cxnSpLocks noChangeShapeType="1"/>
            <a:stCxn id="59406" idx="1"/>
          </p:cNvCxnSpPr>
          <p:nvPr/>
        </p:nvCxnSpPr>
        <p:spPr bwMode="auto">
          <a:xfrm rot="10800000" flipV="1">
            <a:off x="7543800" y="3689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408" name="TextBox 30"/>
          <p:cNvSpPr txBox="1">
            <a:spLocks noChangeArrowheads="1"/>
          </p:cNvSpPr>
          <p:nvPr/>
        </p:nvSpPr>
        <p:spPr bwMode="auto">
          <a:xfrm>
            <a:off x="8001000" y="3886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rax+4</a:t>
            </a:r>
            <a:endParaRPr lang="en-US"/>
          </a:p>
        </p:txBody>
      </p:sp>
      <p:cxnSp>
        <p:nvCxnSpPr>
          <p:cNvPr id="59409" name="Straight Arrow Connector 31"/>
          <p:cNvCxnSpPr>
            <a:cxnSpLocks noChangeShapeType="1"/>
            <a:stCxn id="59408" idx="1"/>
          </p:cNvCxnSpPr>
          <p:nvPr/>
        </p:nvCxnSpPr>
        <p:spPr bwMode="auto">
          <a:xfrm rot="10800000" flipV="1">
            <a:off x="7543800" y="4070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410" name="Straight Connector 33"/>
          <p:cNvCxnSpPr>
            <a:cxnSpLocks noChangeShapeType="1"/>
          </p:cNvCxnSpPr>
          <p:nvPr/>
        </p:nvCxnSpPr>
        <p:spPr bwMode="auto">
          <a:xfrm rot="5400000">
            <a:off x="1981994" y="5333206"/>
            <a:ext cx="45720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7162800" y="2362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800" y="2743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62800" y="3124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2800" y="3505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800" y="3886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4648200"/>
            <a:ext cx="6096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36"/>
          <p:cNvSpPr/>
          <p:nvPr/>
        </p:nvSpPr>
        <p:spPr bwMode="auto">
          <a:xfrm>
            <a:off x="2046288" y="1676400"/>
            <a:ext cx="3048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83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v1{k2},[rax+v3]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</a:t>
            </a: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3 0 1 2 5 4 2 1 2 0 3 0 3 6 2 1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k2 =</a:t>
            </a: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0 0 1 0 0 1 1 0 1 1 0 0 0 0 1 1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</a:t>
            </a: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8 5 6 0 0 0 0 0 0 0 0 0 0 0 0 0</a:t>
            </a:r>
          </a:p>
          <a:p>
            <a:pPr>
              <a:buFont typeface="Wingdings" pitchFamily="2" charset="2"/>
              <a:buNone/>
              <a:defRPr/>
            </a:pPr>
            <a:endParaRPr lang="en-US" sz="2000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1447800" y="16764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1447800" y="46482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19" name="Rectangle 36"/>
          <p:cNvSpPr>
            <a:spLocks noChangeArrowheads="1"/>
          </p:cNvSpPr>
          <p:nvPr/>
        </p:nvSpPr>
        <p:spPr bwMode="auto">
          <a:xfrm>
            <a:off x="1447800" y="5715000"/>
            <a:ext cx="48768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1447800" y="4648200"/>
            <a:ext cx="45720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8001000" y="2743200"/>
            <a:ext cx="762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6019800" y="1676400"/>
            <a:ext cx="3048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 example</a:t>
            </a:r>
            <a:endParaRPr lang="en-US" dirty="0"/>
          </a:p>
        </p:txBody>
      </p:sp>
      <p:sp>
        <p:nvSpPr>
          <p:cNvPr id="60424" name="TextBox 8"/>
          <p:cNvSpPr txBox="1">
            <a:spLocks noChangeArrowheads="1"/>
          </p:cNvSpPr>
          <p:nvPr/>
        </p:nvSpPr>
        <p:spPr bwMode="auto">
          <a:xfrm>
            <a:off x="8001000" y="2362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rax+0</a:t>
            </a:r>
            <a:endParaRPr lang="en-US"/>
          </a:p>
        </p:txBody>
      </p:sp>
      <p:cxnSp>
        <p:nvCxnSpPr>
          <p:cNvPr id="60425" name="Straight Arrow Connector 10"/>
          <p:cNvCxnSpPr>
            <a:cxnSpLocks noChangeShapeType="1"/>
            <a:stCxn id="60424" idx="1"/>
          </p:cNvCxnSpPr>
          <p:nvPr/>
        </p:nvCxnSpPr>
        <p:spPr bwMode="auto">
          <a:xfrm rot="10800000" flipV="1">
            <a:off x="7543800" y="2546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426" name="Straight Connector 15"/>
          <p:cNvCxnSpPr>
            <a:cxnSpLocks noChangeShapeType="1"/>
          </p:cNvCxnSpPr>
          <p:nvPr/>
        </p:nvCxnSpPr>
        <p:spPr bwMode="auto">
          <a:xfrm rot="5400000">
            <a:off x="4916487" y="3313113"/>
            <a:ext cx="25130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427" name="Straight Arrow Connector 17"/>
          <p:cNvCxnSpPr>
            <a:cxnSpLocks noChangeShapeType="1"/>
          </p:cNvCxnSpPr>
          <p:nvPr/>
        </p:nvCxnSpPr>
        <p:spPr bwMode="auto">
          <a:xfrm>
            <a:off x="6172200" y="2895600"/>
            <a:ext cx="9144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428" name="TextBox 24"/>
          <p:cNvSpPr txBox="1">
            <a:spLocks noChangeArrowheads="1"/>
          </p:cNvSpPr>
          <p:nvPr/>
        </p:nvSpPr>
        <p:spPr bwMode="auto">
          <a:xfrm>
            <a:off x="8001000" y="2743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rax+1</a:t>
            </a:r>
            <a:endParaRPr lang="en-US"/>
          </a:p>
        </p:txBody>
      </p:sp>
      <p:cxnSp>
        <p:nvCxnSpPr>
          <p:cNvPr id="60429" name="Straight Arrow Connector 25"/>
          <p:cNvCxnSpPr>
            <a:cxnSpLocks noChangeShapeType="1"/>
            <a:stCxn id="60428" idx="1"/>
          </p:cNvCxnSpPr>
          <p:nvPr/>
        </p:nvCxnSpPr>
        <p:spPr bwMode="auto">
          <a:xfrm rot="10800000" flipV="1">
            <a:off x="7543800" y="2927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430" name="TextBox 26"/>
          <p:cNvSpPr txBox="1">
            <a:spLocks noChangeArrowheads="1"/>
          </p:cNvSpPr>
          <p:nvPr/>
        </p:nvSpPr>
        <p:spPr bwMode="auto">
          <a:xfrm>
            <a:off x="8001000" y="3124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rax+2</a:t>
            </a:r>
            <a:endParaRPr lang="en-US"/>
          </a:p>
        </p:txBody>
      </p:sp>
      <p:cxnSp>
        <p:nvCxnSpPr>
          <p:cNvPr id="60431" name="Straight Arrow Connector 27"/>
          <p:cNvCxnSpPr>
            <a:cxnSpLocks noChangeShapeType="1"/>
            <a:stCxn id="60430" idx="1"/>
          </p:cNvCxnSpPr>
          <p:nvPr/>
        </p:nvCxnSpPr>
        <p:spPr bwMode="auto">
          <a:xfrm rot="10800000" flipV="1">
            <a:off x="7543800" y="3308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432" name="TextBox 28"/>
          <p:cNvSpPr txBox="1">
            <a:spLocks noChangeArrowheads="1"/>
          </p:cNvSpPr>
          <p:nvPr/>
        </p:nvSpPr>
        <p:spPr bwMode="auto">
          <a:xfrm>
            <a:off x="8001000" y="3505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rax+3</a:t>
            </a:r>
            <a:endParaRPr lang="en-US"/>
          </a:p>
        </p:txBody>
      </p:sp>
      <p:cxnSp>
        <p:nvCxnSpPr>
          <p:cNvPr id="60433" name="Straight Arrow Connector 29"/>
          <p:cNvCxnSpPr>
            <a:cxnSpLocks noChangeShapeType="1"/>
            <a:stCxn id="60432" idx="1"/>
          </p:cNvCxnSpPr>
          <p:nvPr/>
        </p:nvCxnSpPr>
        <p:spPr bwMode="auto">
          <a:xfrm rot="10800000" flipV="1">
            <a:off x="7543800" y="3689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0434" name="TextBox 30"/>
          <p:cNvSpPr txBox="1">
            <a:spLocks noChangeArrowheads="1"/>
          </p:cNvSpPr>
          <p:nvPr/>
        </p:nvSpPr>
        <p:spPr bwMode="auto">
          <a:xfrm>
            <a:off x="8001000" y="3886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rax+4</a:t>
            </a:r>
            <a:endParaRPr lang="en-US"/>
          </a:p>
        </p:txBody>
      </p:sp>
      <p:cxnSp>
        <p:nvCxnSpPr>
          <p:cNvPr id="60435" name="Straight Arrow Connector 31"/>
          <p:cNvCxnSpPr>
            <a:cxnSpLocks noChangeShapeType="1"/>
            <a:stCxn id="60434" idx="1"/>
          </p:cNvCxnSpPr>
          <p:nvPr/>
        </p:nvCxnSpPr>
        <p:spPr bwMode="auto">
          <a:xfrm rot="10800000" flipV="1">
            <a:off x="7543800" y="4070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436" name="Straight Connector 33"/>
          <p:cNvCxnSpPr>
            <a:cxnSpLocks noChangeShapeType="1"/>
          </p:cNvCxnSpPr>
          <p:nvPr/>
        </p:nvCxnSpPr>
        <p:spPr bwMode="auto">
          <a:xfrm rot="5400000">
            <a:off x="5942807" y="5333206"/>
            <a:ext cx="4572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7162800" y="2362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800" y="2743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62800" y="3124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62800" y="3505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800" y="3886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83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v1{k2},[rax+v3]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3 0 1 2 5 4 2 1 2 0 3 0 3 6 2 1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k2 =</a:t>
            </a: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0 0 0 0 0 0 0 0 0 0 0 0 0 0 0 1</a:t>
            </a:r>
          </a:p>
          <a:p>
            <a:pPr>
              <a:buFont typeface="Wingdings" pitchFamily="2" charset="2"/>
              <a:buNone/>
              <a:defRPr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8 5 6 0 0 9 7 0 7 5 0 0 0 0 7 6</a:t>
            </a:r>
          </a:p>
          <a:p>
            <a:pPr>
              <a:buFont typeface="Wingdings" pitchFamily="2" charset="2"/>
              <a:buNone/>
              <a:defRPr/>
            </a:pPr>
            <a:endParaRPr lang="en-US" sz="2000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447800" y="16764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1447800" y="4648200"/>
            <a:ext cx="4876800" cy="3048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bg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2" name="Rectangle 41"/>
          <p:cNvSpPr>
            <a:spLocks noChangeArrowheads="1"/>
          </p:cNvSpPr>
          <p:nvPr/>
        </p:nvSpPr>
        <p:spPr bwMode="auto">
          <a:xfrm>
            <a:off x="1447800" y="5715000"/>
            <a:ext cx="4876800" cy="304800"/>
          </a:xfrm>
          <a:prstGeom prst="rect">
            <a:avLst/>
          </a:prstGeom>
          <a:gradFill rotWithShape="1">
            <a:gsLst>
              <a:gs pos="0">
                <a:srgbClr val="C2FF9C"/>
              </a:gs>
              <a:gs pos="50000">
                <a:srgbClr val="D8FFC2"/>
              </a:gs>
              <a:gs pos="100000">
                <a:srgbClr val="EBFFE1"/>
              </a:gs>
            </a:gsLst>
            <a:lin ang="162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r>
              <a:rPr lang="en-GB" sz="2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 reality, everything happens at once</a:t>
            </a:r>
            <a:endParaRPr lang="en-US" sz="28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855" name="TextBox 8"/>
          <p:cNvSpPr txBox="1">
            <a:spLocks noChangeArrowheads="1"/>
          </p:cNvSpPr>
          <p:nvPr/>
        </p:nvSpPr>
        <p:spPr bwMode="auto">
          <a:xfrm>
            <a:off x="8001000" y="2362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rax+0</a:t>
            </a:r>
            <a:endParaRPr lang="en-US"/>
          </a:p>
        </p:txBody>
      </p:sp>
      <p:cxnSp>
        <p:nvCxnSpPr>
          <p:cNvPr id="78856" name="Straight Arrow Connector 10"/>
          <p:cNvCxnSpPr>
            <a:cxnSpLocks noChangeShapeType="1"/>
            <a:stCxn id="78855" idx="1"/>
          </p:cNvCxnSpPr>
          <p:nvPr/>
        </p:nvCxnSpPr>
        <p:spPr bwMode="auto">
          <a:xfrm rot="10800000" flipV="1">
            <a:off x="7543800" y="2546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57" name="Straight Connector 15"/>
          <p:cNvCxnSpPr>
            <a:cxnSpLocks noChangeShapeType="1"/>
          </p:cNvCxnSpPr>
          <p:nvPr/>
        </p:nvCxnSpPr>
        <p:spPr bwMode="auto">
          <a:xfrm rot="5400000">
            <a:off x="344488" y="3314700"/>
            <a:ext cx="2513012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58" name="Straight Arrow Connector 17"/>
          <p:cNvCxnSpPr>
            <a:cxnSpLocks noChangeShapeType="1"/>
          </p:cNvCxnSpPr>
          <p:nvPr/>
        </p:nvCxnSpPr>
        <p:spPr bwMode="auto">
          <a:xfrm>
            <a:off x="1600200" y="3733800"/>
            <a:ext cx="54102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8859" name="TextBox 24"/>
          <p:cNvSpPr txBox="1">
            <a:spLocks noChangeArrowheads="1"/>
          </p:cNvSpPr>
          <p:nvPr/>
        </p:nvSpPr>
        <p:spPr bwMode="auto">
          <a:xfrm>
            <a:off x="8001000" y="2743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rax+1</a:t>
            </a:r>
            <a:endParaRPr lang="en-US"/>
          </a:p>
        </p:txBody>
      </p:sp>
      <p:cxnSp>
        <p:nvCxnSpPr>
          <p:cNvPr id="78860" name="Straight Arrow Connector 25"/>
          <p:cNvCxnSpPr>
            <a:cxnSpLocks noChangeShapeType="1"/>
            <a:stCxn id="78859" idx="1"/>
          </p:cNvCxnSpPr>
          <p:nvPr/>
        </p:nvCxnSpPr>
        <p:spPr bwMode="auto">
          <a:xfrm rot="10800000" flipV="1">
            <a:off x="7543800" y="2927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8861" name="TextBox 26"/>
          <p:cNvSpPr txBox="1">
            <a:spLocks noChangeArrowheads="1"/>
          </p:cNvSpPr>
          <p:nvPr/>
        </p:nvSpPr>
        <p:spPr bwMode="auto">
          <a:xfrm>
            <a:off x="8001000" y="3124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rax+2</a:t>
            </a:r>
            <a:endParaRPr lang="en-US"/>
          </a:p>
        </p:txBody>
      </p:sp>
      <p:cxnSp>
        <p:nvCxnSpPr>
          <p:cNvPr id="78862" name="Straight Arrow Connector 27"/>
          <p:cNvCxnSpPr>
            <a:cxnSpLocks noChangeShapeType="1"/>
            <a:stCxn id="78861" idx="1"/>
          </p:cNvCxnSpPr>
          <p:nvPr/>
        </p:nvCxnSpPr>
        <p:spPr bwMode="auto">
          <a:xfrm rot="10800000" flipV="1">
            <a:off x="7543800" y="3308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64" name="Straight Arrow Connector 29"/>
          <p:cNvCxnSpPr>
            <a:cxnSpLocks noChangeShapeType="1"/>
          </p:cNvCxnSpPr>
          <p:nvPr/>
        </p:nvCxnSpPr>
        <p:spPr bwMode="auto">
          <a:xfrm rot="10800000" flipV="1">
            <a:off x="7543800" y="3702050"/>
            <a:ext cx="457200" cy="1111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8865" name="TextBox 30"/>
          <p:cNvSpPr txBox="1">
            <a:spLocks noChangeArrowheads="1"/>
          </p:cNvSpPr>
          <p:nvPr/>
        </p:nvSpPr>
        <p:spPr bwMode="auto">
          <a:xfrm>
            <a:off x="8001000" y="3886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rax+4</a:t>
            </a:r>
            <a:endParaRPr lang="en-US"/>
          </a:p>
        </p:txBody>
      </p:sp>
      <p:cxnSp>
        <p:nvCxnSpPr>
          <p:cNvPr id="78866" name="Straight Arrow Connector 31"/>
          <p:cNvCxnSpPr>
            <a:cxnSpLocks noChangeShapeType="1"/>
            <a:stCxn id="78865" idx="1"/>
          </p:cNvCxnSpPr>
          <p:nvPr/>
        </p:nvCxnSpPr>
        <p:spPr bwMode="auto">
          <a:xfrm rot="10800000" flipV="1">
            <a:off x="7543800" y="4070350"/>
            <a:ext cx="457200" cy="127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67" name="Straight Connector 33"/>
          <p:cNvCxnSpPr>
            <a:cxnSpLocks noChangeShapeType="1"/>
          </p:cNvCxnSpPr>
          <p:nvPr/>
        </p:nvCxnSpPr>
        <p:spPr bwMode="auto">
          <a:xfrm rot="5400000">
            <a:off x="1371601" y="5334000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7162800" y="2362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2800" y="2743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2800" y="3124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2800" y="3505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800" y="3886200"/>
            <a:ext cx="381000" cy="38100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bg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43000"/>
            <a:ext cx="80010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v1{k2},[rax+v3]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v3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3 0 1 2 5 4 2 1 2 0 3 0 3 6 2 1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k2 =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1 1 1 0 0 1 1 0 1 1 0 0 0 0 1 1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endParaRPr lang="en-GB" sz="2000" b="1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GB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v1 =</a:t>
            </a:r>
            <a:r>
              <a:rPr lang="en-GB" sz="20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8 5 6 0 0 9 7 0 7 5 0 0 0 0 7 6</a:t>
            </a:r>
            <a:endParaRPr lang="en-US" sz="2000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874" name="TextBox 30"/>
          <p:cNvSpPr txBox="1">
            <a:spLocks noChangeArrowheads="1"/>
          </p:cNvSpPr>
          <p:nvPr/>
        </p:nvSpPr>
        <p:spPr bwMode="auto">
          <a:xfrm>
            <a:off x="8001000" y="3505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rax+3</a:t>
            </a:r>
            <a:endParaRPr lang="en-US"/>
          </a:p>
        </p:txBody>
      </p:sp>
      <p:cxnSp>
        <p:nvCxnSpPr>
          <p:cNvPr id="78875" name="Straight Connector 15"/>
          <p:cNvCxnSpPr>
            <a:cxnSpLocks noChangeShapeType="1"/>
          </p:cNvCxnSpPr>
          <p:nvPr/>
        </p:nvCxnSpPr>
        <p:spPr bwMode="auto">
          <a:xfrm rot="5400000">
            <a:off x="6477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76" name="Straight Connector 33"/>
          <p:cNvCxnSpPr>
            <a:cxnSpLocks noChangeShapeType="1"/>
          </p:cNvCxnSpPr>
          <p:nvPr/>
        </p:nvCxnSpPr>
        <p:spPr bwMode="auto">
          <a:xfrm rot="5400000">
            <a:off x="16748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77" name="Straight Connector 15"/>
          <p:cNvCxnSpPr>
            <a:cxnSpLocks noChangeShapeType="1"/>
          </p:cNvCxnSpPr>
          <p:nvPr/>
        </p:nvCxnSpPr>
        <p:spPr bwMode="auto">
          <a:xfrm rot="5400000">
            <a:off x="9525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78" name="Straight Connector 33"/>
          <p:cNvCxnSpPr>
            <a:cxnSpLocks noChangeShapeType="1"/>
          </p:cNvCxnSpPr>
          <p:nvPr/>
        </p:nvCxnSpPr>
        <p:spPr bwMode="auto">
          <a:xfrm rot="5400000">
            <a:off x="19796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79" name="Straight Connector 15"/>
          <p:cNvCxnSpPr>
            <a:cxnSpLocks noChangeShapeType="1"/>
          </p:cNvCxnSpPr>
          <p:nvPr/>
        </p:nvCxnSpPr>
        <p:spPr bwMode="auto">
          <a:xfrm rot="5400000">
            <a:off x="18669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0" name="Straight Connector 33"/>
          <p:cNvCxnSpPr>
            <a:cxnSpLocks noChangeShapeType="1"/>
          </p:cNvCxnSpPr>
          <p:nvPr/>
        </p:nvCxnSpPr>
        <p:spPr bwMode="auto">
          <a:xfrm rot="5400000">
            <a:off x="28940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1" name="Straight Connector 15"/>
          <p:cNvCxnSpPr>
            <a:cxnSpLocks noChangeShapeType="1"/>
          </p:cNvCxnSpPr>
          <p:nvPr/>
        </p:nvCxnSpPr>
        <p:spPr bwMode="auto">
          <a:xfrm rot="5400000">
            <a:off x="21717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2" name="Straight Connector 33"/>
          <p:cNvCxnSpPr>
            <a:cxnSpLocks noChangeShapeType="1"/>
          </p:cNvCxnSpPr>
          <p:nvPr/>
        </p:nvCxnSpPr>
        <p:spPr bwMode="auto">
          <a:xfrm rot="5400000">
            <a:off x="31988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3" name="Straight Connector 15"/>
          <p:cNvCxnSpPr>
            <a:cxnSpLocks noChangeShapeType="1"/>
          </p:cNvCxnSpPr>
          <p:nvPr/>
        </p:nvCxnSpPr>
        <p:spPr bwMode="auto">
          <a:xfrm rot="5400000">
            <a:off x="27813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4" name="Straight Connector 33"/>
          <p:cNvCxnSpPr>
            <a:cxnSpLocks noChangeShapeType="1"/>
          </p:cNvCxnSpPr>
          <p:nvPr/>
        </p:nvCxnSpPr>
        <p:spPr bwMode="auto">
          <a:xfrm rot="5400000">
            <a:off x="38084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5" name="Straight Connector 15"/>
          <p:cNvCxnSpPr>
            <a:cxnSpLocks noChangeShapeType="1"/>
          </p:cNvCxnSpPr>
          <p:nvPr/>
        </p:nvCxnSpPr>
        <p:spPr bwMode="auto">
          <a:xfrm rot="5400000">
            <a:off x="30861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6" name="Straight Connector 33"/>
          <p:cNvCxnSpPr>
            <a:cxnSpLocks noChangeShapeType="1"/>
          </p:cNvCxnSpPr>
          <p:nvPr/>
        </p:nvCxnSpPr>
        <p:spPr bwMode="auto">
          <a:xfrm rot="5400000">
            <a:off x="41132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7" name="Straight Connector 15"/>
          <p:cNvCxnSpPr>
            <a:cxnSpLocks noChangeShapeType="1"/>
          </p:cNvCxnSpPr>
          <p:nvPr/>
        </p:nvCxnSpPr>
        <p:spPr bwMode="auto">
          <a:xfrm rot="5400000">
            <a:off x="46101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8" name="Straight Connector 33"/>
          <p:cNvCxnSpPr>
            <a:cxnSpLocks noChangeShapeType="1"/>
          </p:cNvCxnSpPr>
          <p:nvPr/>
        </p:nvCxnSpPr>
        <p:spPr bwMode="auto">
          <a:xfrm rot="5400000">
            <a:off x="56372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89" name="Straight Connector 15"/>
          <p:cNvCxnSpPr>
            <a:cxnSpLocks noChangeShapeType="1"/>
          </p:cNvCxnSpPr>
          <p:nvPr/>
        </p:nvCxnSpPr>
        <p:spPr bwMode="auto">
          <a:xfrm rot="5400000">
            <a:off x="4914900" y="3313113"/>
            <a:ext cx="25130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890" name="Straight Connector 33"/>
          <p:cNvCxnSpPr>
            <a:cxnSpLocks noChangeShapeType="1"/>
          </p:cNvCxnSpPr>
          <p:nvPr/>
        </p:nvCxnSpPr>
        <p:spPr bwMode="auto">
          <a:xfrm rot="5400000">
            <a:off x="5942013" y="5332412"/>
            <a:ext cx="457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8892" name="Line 44"/>
          <p:cNvSpPr>
            <a:spLocks noChangeShapeType="1"/>
          </p:cNvSpPr>
          <p:nvPr/>
        </p:nvSpPr>
        <p:spPr bwMode="auto">
          <a:xfrm>
            <a:off x="1905000" y="25908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>
            <a:off x="2209800" y="29718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429000" y="33528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5" name="Line 47"/>
          <p:cNvSpPr>
            <a:spLocks noChangeShapeType="1"/>
          </p:cNvSpPr>
          <p:nvPr/>
        </p:nvSpPr>
        <p:spPr bwMode="auto">
          <a:xfrm>
            <a:off x="3124200" y="411480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96" name="Oval 48"/>
          <p:cNvSpPr>
            <a:spLocks noChangeArrowheads="1"/>
          </p:cNvSpPr>
          <p:nvPr/>
        </p:nvSpPr>
        <p:spPr bwMode="auto">
          <a:xfrm>
            <a:off x="42672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8" name="Oval 50"/>
          <p:cNvSpPr>
            <a:spLocks noChangeArrowheads="1"/>
          </p:cNvSpPr>
          <p:nvPr/>
        </p:nvSpPr>
        <p:spPr bwMode="auto">
          <a:xfrm>
            <a:off x="60960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99" name="Oval 51"/>
          <p:cNvSpPr>
            <a:spLocks noChangeArrowheads="1"/>
          </p:cNvSpPr>
          <p:nvPr/>
        </p:nvSpPr>
        <p:spPr bwMode="auto">
          <a:xfrm>
            <a:off x="5791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0" name="Oval 52"/>
          <p:cNvSpPr>
            <a:spLocks noChangeArrowheads="1"/>
          </p:cNvSpPr>
          <p:nvPr/>
        </p:nvSpPr>
        <p:spPr bwMode="auto">
          <a:xfrm>
            <a:off x="39624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1" name="Oval 53"/>
          <p:cNvSpPr>
            <a:spLocks noChangeArrowheads="1"/>
          </p:cNvSpPr>
          <p:nvPr/>
        </p:nvSpPr>
        <p:spPr bwMode="auto">
          <a:xfrm>
            <a:off x="18288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2" name="Oval 54"/>
          <p:cNvSpPr>
            <a:spLocks noChangeArrowheads="1"/>
          </p:cNvSpPr>
          <p:nvPr/>
        </p:nvSpPr>
        <p:spPr bwMode="auto">
          <a:xfrm>
            <a:off x="21336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3" name="Oval 55"/>
          <p:cNvSpPr>
            <a:spLocks noChangeArrowheads="1"/>
          </p:cNvSpPr>
          <p:nvPr/>
        </p:nvSpPr>
        <p:spPr bwMode="auto">
          <a:xfrm>
            <a:off x="33528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4" name="Oval 56"/>
          <p:cNvSpPr>
            <a:spLocks noChangeArrowheads="1"/>
          </p:cNvSpPr>
          <p:nvPr/>
        </p:nvSpPr>
        <p:spPr bwMode="auto">
          <a:xfrm>
            <a:off x="1524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905" name="Oval 57"/>
          <p:cNvSpPr>
            <a:spLocks noChangeArrowheads="1"/>
          </p:cNvSpPr>
          <p:nvPr/>
        </p:nvSpPr>
        <p:spPr bwMode="auto">
          <a:xfrm>
            <a:off x="3048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30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Scatter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vscatter [rax+v3]{k2}, v1</a:t>
            </a:r>
            <a:endParaRPr lang="en-GB" smtClean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as gather, but in reverse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Stores from a register to 16 different places in memory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two offsets point to the same place, results are not obvious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One of them will “win”, but it’s difficult to know which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Technically it is well-defined, but I advise not relying on it</a:t>
            </a:r>
          </a:p>
          <a:p>
            <a:pPr>
              <a:buFont typeface="Wingdings" pitchFamily="2" charset="2"/>
              <a:buNone/>
              <a:defRPr/>
            </a:pP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Gather/scatter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Gather/scatter limited by cache speed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L1$ can only handle a few accesses per clock, not 16 different ones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Address generation and virtual-&gt;physical are expensive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Speed may change between different processors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Offsets referring to the same cache line can happen on the same clock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gather where all offsets point to the same cache line will be much faster than one where they point to 16 different cache lines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Gather/scatter allows SOA/AOS mixing, but data layout design is still important for top speed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32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8600" y="1447800"/>
            <a:ext cx="2286000" cy="2438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3429000"/>
            <a:ext cx="13716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395" name="Content Placeholder 5"/>
          <p:cNvSpPr>
            <a:spLocks noGrp="1"/>
          </p:cNvSpPr>
          <p:nvPr>
            <p:ph sz="half" idx="1"/>
          </p:nvPr>
        </p:nvSpPr>
        <p:spPr bwMode="auto">
          <a:xfrm>
            <a:off x="457200" y="1447800"/>
            <a:ext cx="2438400" cy="2438400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y=1;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while (x&gt;0)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y*=x;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x--;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 = a[y];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Using gather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295400"/>
            <a:ext cx="4953000" cy="2438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...same loop as the predication example before...</a:t>
            </a:r>
          </a:p>
          <a:p>
            <a:pPr marL="0" indent="0">
              <a:defRPr/>
            </a:pPr>
            <a:endParaRPr lang="en-GB" sz="240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...but we use the result to look up into an array. In the SIMD code, 16 different values are stored in “y”</a:t>
            </a:r>
            <a:endParaRPr lang="en-US" sz="240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28600" y="1752600"/>
            <a:ext cx="6858000" cy="4191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257800" y="1905000"/>
            <a:ext cx="1447800" cy="457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5105400"/>
            <a:ext cx="3733800" cy="76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Using gather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143000"/>
            <a:ext cx="6477000" cy="49831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Indexed lookup done using gather</a:t>
            </a:r>
          </a:p>
          <a:p>
            <a:pPr lvl="1">
              <a:buFont typeface="Wingdings" pitchFamily="2" charset="2"/>
              <a:buNone/>
              <a:defRPr/>
            </a:pPr>
            <a:endParaRPr lang="en-GB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 y=1; while(x&gt;0) { y*=x; x--; }; z = a[y];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kxnor kL, kL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vloadps vY, [ConstOne]{1to16}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vmulps vY{kL}, vY, vX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vsubps vX{kL}, vX, [ConstOne]{1to16}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vcmpps_gt kL{kL}, vX, [ConstOne]{1to16}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kortest kL, kL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jnz loop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kxnor kL, kL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GB" sz="1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vgather vZ{kL}, [rax+vY]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33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4-wide SIMD – SOA or AOS?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4-wide SSE, there are two choices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AOS or “packed”: a register holds XYZ_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Each iteration of code produces one result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 most 75% use of math units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SOA or “scalar”: a register holds XXXX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Another register holds YYYY, another holds ZZZZ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Each iteration of code produces four results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Code is roughly 3x as long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100% use of math units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But you have to have 4 things to do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And the data is usually not in an SOA-friendly format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Instruction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76600" y="1143000"/>
            <a:ext cx="54102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pipelines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One x86 scalar pipe, one LNI vector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Every clock, you can run an instruction on each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Similar to Pentium U/V pairing rules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Mask operations count as scalar ops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Vector stores are special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They can run down the scalar pipe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co-issue with a vector math op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Since vector math instructions are all load-op, and vector stores co-issue, memory access is very cheap in this architecture</a:t>
            </a:r>
          </a:p>
        </p:txBody>
      </p:sp>
      <p:sp>
        <p:nvSpPr>
          <p:cNvPr id="65539" name="AutoShape 6"/>
          <p:cNvSpPr>
            <a:spLocks noChangeArrowheads="1"/>
          </p:cNvSpPr>
          <p:nvPr/>
        </p:nvSpPr>
        <p:spPr bwMode="auto">
          <a:xfrm>
            <a:off x="457200" y="1147763"/>
            <a:ext cx="2636838" cy="4562475"/>
          </a:xfrm>
          <a:prstGeom prst="roundRect">
            <a:avLst>
              <a:gd name="adj" fmla="val 2324"/>
            </a:avLst>
          </a:prstGeom>
          <a:gradFill rotWithShape="1">
            <a:gsLst>
              <a:gs pos="0">
                <a:srgbClr val="0059A0"/>
              </a:gs>
              <a:gs pos="50000">
                <a:srgbClr val="0083E6"/>
              </a:gs>
              <a:gs pos="100000">
                <a:srgbClr val="009DFF"/>
              </a:gs>
            </a:gsLst>
            <a:lin ang="16200000" scaled="1"/>
          </a:gradFill>
          <a:ln w="28575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5400000">
            <a:off x="1590675" y="5011738"/>
            <a:ext cx="293688" cy="798512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990099">
                  <a:shade val="30000"/>
                  <a:satMod val="115000"/>
                </a:srgbClr>
              </a:gs>
              <a:gs pos="50000">
                <a:srgbClr val="990099">
                  <a:shade val="67500"/>
                  <a:satMod val="115000"/>
                </a:srgbClr>
              </a:gs>
              <a:gs pos="100000">
                <a:srgbClr val="990099">
                  <a:shade val="100000"/>
                  <a:satMod val="115000"/>
                </a:srgbClr>
              </a:gs>
            </a:gsLst>
            <a:lin ang="10800000" scaled="1"/>
            <a:tileRect/>
          </a:gradFill>
          <a:ln w="19050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Ring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2150" y="3000375"/>
            <a:ext cx="938213" cy="577850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13000">
                <a:srgbClr val="FF6600">
                  <a:shade val="300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Scalar</a:t>
            </a:r>
          </a:p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Registers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852613" y="3000375"/>
            <a:ext cx="938212" cy="577850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Vector</a:t>
            </a:r>
          </a:p>
          <a:p>
            <a:pPr algn="ctr">
              <a:defRPr/>
            </a:pPr>
            <a:r>
              <a:rPr lang="en-US" sz="1200" b="1" dirty="0">
                <a:latin typeface="Arial" pitchFamily="34" charset="0"/>
              </a:rPr>
              <a:t>Registers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92150" y="4405313"/>
            <a:ext cx="2097088" cy="577850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</a:rPr>
              <a:t>256K L2 Cache</a:t>
            </a:r>
          </a:p>
          <a:p>
            <a:pPr algn="ctr">
              <a:defRPr/>
            </a:pPr>
            <a:r>
              <a:rPr lang="en-US" sz="1400" b="1" dirty="0">
                <a:latin typeface="Arial" pitchFamily="34" charset="0"/>
              </a:rPr>
              <a:t>Local Subset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92150" y="3838575"/>
            <a:ext cx="2097088" cy="341313"/>
          </a:xfrm>
          <a:prstGeom prst="roundRect">
            <a:avLst>
              <a:gd name="adj" fmla="val 6222"/>
            </a:avLst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accent1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>
                <a:latin typeface="Arial" pitchFamily="34" charset="0"/>
              </a:rPr>
              <a:t>L1 </a:t>
            </a:r>
            <a:r>
              <a:rPr lang="en-US" sz="1400" b="1" dirty="0" err="1">
                <a:latin typeface="Arial" pitchFamily="34" charset="0"/>
              </a:rPr>
              <a:t>Icache</a:t>
            </a:r>
            <a:r>
              <a:rPr lang="en-US" sz="1400" b="1" dirty="0">
                <a:latin typeface="Arial" pitchFamily="34" charset="0"/>
              </a:rPr>
              <a:t> &amp; </a:t>
            </a:r>
            <a:r>
              <a:rPr lang="en-US" sz="1400" b="1" dirty="0" err="1">
                <a:latin typeface="Arial" pitchFamily="34" charset="0"/>
              </a:rPr>
              <a:t>Dcache</a:t>
            </a:r>
            <a:endParaRPr lang="en-US" sz="1400" b="1" dirty="0">
              <a:latin typeface="Arial" pitchFamily="34" charset="0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2024856" y="1908969"/>
            <a:ext cx="574675" cy="928688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EAB200"/>
              </a:gs>
              <a:gs pos="100000">
                <a:schemeClr val="accent4"/>
              </a:gs>
            </a:gsLst>
            <a:lin ang="10800000" scaled="1"/>
            <a:tileRect/>
          </a:gradFill>
          <a:ln w="19050">
            <a:solidFill>
              <a:schemeClr val="accent2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1522413" y="592138"/>
            <a:ext cx="428625" cy="2124075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238B37">
                  <a:shade val="30000"/>
                  <a:satMod val="115000"/>
                </a:srgbClr>
              </a:gs>
              <a:gs pos="50000">
                <a:srgbClr val="238B37">
                  <a:shade val="67500"/>
                  <a:satMod val="115000"/>
                </a:srgbClr>
              </a:gs>
              <a:gs pos="100000">
                <a:srgbClr val="238B37">
                  <a:shade val="100000"/>
                  <a:satMod val="115000"/>
                </a:srgbClr>
              </a:gs>
            </a:gsLst>
            <a:lin ang="18900000" scaled="1"/>
            <a:tileRect/>
          </a:gradFill>
          <a:ln w="19050">
            <a:solidFill>
              <a:srgbClr val="248D38">
                <a:alpha val="70000"/>
              </a:srgb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Instruction Decode</a:t>
            </a:r>
          </a:p>
        </p:txBody>
      </p:sp>
      <p:sp>
        <p:nvSpPr>
          <p:cNvPr id="65547" name="Rectangle 17"/>
          <p:cNvSpPr>
            <a:spLocks noChangeArrowheads="1"/>
          </p:cNvSpPr>
          <p:nvPr/>
        </p:nvSpPr>
        <p:spPr bwMode="auto">
          <a:xfrm>
            <a:off x="1833563" y="2089150"/>
            <a:ext cx="960437" cy="58102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accent1"/>
                </a:solidFill>
              </a:rPr>
              <a:t>Vector</a:t>
            </a:r>
          </a:p>
          <a:p>
            <a:pPr algn="ctr"/>
            <a:r>
              <a:rPr lang="en-US" sz="1200" b="1">
                <a:solidFill>
                  <a:schemeClr val="accent1"/>
                </a:solidFill>
              </a:rPr>
              <a:t>Unit</a:t>
            </a:r>
          </a:p>
        </p:txBody>
      </p:sp>
      <p:cxnSp>
        <p:nvCxnSpPr>
          <p:cNvPr id="65548" name="AutoShape 23"/>
          <p:cNvCxnSpPr>
            <a:cxnSpLocks noChangeShapeType="1"/>
            <a:stCxn id="10" idx="2"/>
            <a:endCxn id="6" idx="1"/>
          </p:cNvCxnSpPr>
          <p:nvPr/>
        </p:nvCxnSpPr>
        <p:spPr bwMode="auto">
          <a:xfrm rot="5400000">
            <a:off x="1608931" y="5123657"/>
            <a:ext cx="263525" cy="1588"/>
          </a:xfrm>
          <a:prstGeom prst="bentConnector3">
            <a:avLst>
              <a:gd name="adj1" fmla="val 49398"/>
            </a:avLst>
          </a:prstGeom>
          <a:noFill/>
          <a:ln w="12700">
            <a:solidFill>
              <a:schemeClr val="bg1"/>
            </a:solidFill>
            <a:miter lim="800000"/>
            <a:headEnd type="stealth" w="med" len="med"/>
            <a:tailEnd type="stealth" w="med" len="med"/>
          </a:ln>
        </p:spPr>
      </p:cxnSp>
      <p:cxnSp>
        <p:nvCxnSpPr>
          <p:cNvPr id="65549" name="AutoShape 24"/>
          <p:cNvCxnSpPr>
            <a:cxnSpLocks noChangeShapeType="1"/>
            <a:stCxn id="11" idx="2"/>
            <a:endCxn id="10" idx="0"/>
          </p:cNvCxnSpPr>
          <p:nvPr/>
        </p:nvCxnSpPr>
        <p:spPr bwMode="auto">
          <a:xfrm rot="5400000">
            <a:off x="1638300" y="4292601"/>
            <a:ext cx="206375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5550" name="Line 25"/>
          <p:cNvSpPr>
            <a:spLocks noChangeShapeType="1"/>
          </p:cNvSpPr>
          <p:nvPr/>
        </p:nvSpPr>
        <p:spPr bwMode="auto">
          <a:xfrm>
            <a:off x="1095375" y="1849438"/>
            <a:ext cx="0" cy="2365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26"/>
          <p:cNvSpPr>
            <a:spLocks noChangeShapeType="1"/>
          </p:cNvSpPr>
          <p:nvPr/>
        </p:nvSpPr>
        <p:spPr bwMode="auto">
          <a:xfrm>
            <a:off x="2395538" y="1851025"/>
            <a:ext cx="0" cy="2365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27"/>
          <p:cNvSpPr>
            <a:spLocks noChangeShapeType="1"/>
          </p:cNvSpPr>
          <p:nvPr/>
        </p:nvSpPr>
        <p:spPr bwMode="auto">
          <a:xfrm>
            <a:off x="895350" y="2673350"/>
            <a:ext cx="0" cy="3206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53" name="Line 28"/>
          <p:cNvSpPr>
            <a:spLocks noChangeShapeType="1"/>
          </p:cNvSpPr>
          <p:nvPr/>
        </p:nvSpPr>
        <p:spPr bwMode="auto">
          <a:xfrm>
            <a:off x="2646363" y="2673350"/>
            <a:ext cx="0" cy="325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54" name="Line 29"/>
          <p:cNvSpPr>
            <a:spLocks noChangeShapeType="1"/>
          </p:cNvSpPr>
          <p:nvPr/>
        </p:nvSpPr>
        <p:spPr bwMode="auto">
          <a:xfrm flipV="1">
            <a:off x="1703388" y="1846263"/>
            <a:ext cx="0" cy="19907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55" name="Line 30"/>
          <p:cNvSpPr>
            <a:spLocks noChangeShapeType="1"/>
          </p:cNvSpPr>
          <p:nvPr/>
        </p:nvSpPr>
        <p:spPr bwMode="auto">
          <a:xfrm>
            <a:off x="1168400" y="3584575"/>
            <a:ext cx="0" cy="2476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56" name="Line 31"/>
          <p:cNvSpPr>
            <a:spLocks noChangeShapeType="1"/>
          </p:cNvSpPr>
          <p:nvPr/>
        </p:nvSpPr>
        <p:spPr bwMode="auto">
          <a:xfrm>
            <a:off x="2330450" y="3584575"/>
            <a:ext cx="0" cy="2540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57" name="Line 32"/>
          <p:cNvSpPr>
            <a:spLocks noChangeShapeType="1"/>
          </p:cNvSpPr>
          <p:nvPr/>
        </p:nvSpPr>
        <p:spPr bwMode="auto">
          <a:xfrm>
            <a:off x="1293813" y="2838450"/>
            <a:ext cx="9017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58" name="Oval 33"/>
          <p:cNvSpPr>
            <a:spLocks noChangeArrowheads="1"/>
          </p:cNvSpPr>
          <p:nvPr/>
        </p:nvSpPr>
        <p:spPr bwMode="auto">
          <a:xfrm>
            <a:off x="1681163" y="2817813"/>
            <a:ext cx="42862" cy="428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59" name="Line 34"/>
          <p:cNvSpPr>
            <a:spLocks noChangeShapeType="1"/>
          </p:cNvSpPr>
          <p:nvPr/>
        </p:nvSpPr>
        <p:spPr bwMode="auto">
          <a:xfrm flipV="1">
            <a:off x="1295400" y="2667000"/>
            <a:ext cx="1588" cy="1746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60" name="Line 35"/>
          <p:cNvSpPr>
            <a:spLocks noChangeShapeType="1"/>
          </p:cNvSpPr>
          <p:nvPr/>
        </p:nvSpPr>
        <p:spPr bwMode="auto">
          <a:xfrm flipV="1">
            <a:off x="2192338" y="2663825"/>
            <a:ext cx="0" cy="1793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61" name="Line 36"/>
          <p:cNvSpPr>
            <a:spLocks noChangeShapeType="1"/>
          </p:cNvSpPr>
          <p:nvPr/>
        </p:nvSpPr>
        <p:spPr bwMode="auto">
          <a:xfrm flipH="1">
            <a:off x="747713" y="5405438"/>
            <a:ext cx="5699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5562" name="Line 37"/>
          <p:cNvSpPr>
            <a:spLocks noChangeShapeType="1"/>
          </p:cNvSpPr>
          <p:nvPr/>
        </p:nvSpPr>
        <p:spPr bwMode="auto">
          <a:xfrm flipH="1">
            <a:off x="2151063" y="5407025"/>
            <a:ext cx="6000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3"/>
          <p:cNvSpPr>
            <a:spLocks noChangeArrowheads="1"/>
          </p:cNvSpPr>
          <p:nvPr/>
        </p:nvSpPr>
        <p:spPr bwMode="auto">
          <a:xfrm rot="5400000">
            <a:off x="848518" y="1915318"/>
            <a:ext cx="574675" cy="928688"/>
          </a:xfrm>
          <a:prstGeom prst="roundRect">
            <a:avLst>
              <a:gd name="adj" fmla="val 8500"/>
            </a:avLst>
          </a:prstGeom>
          <a:gradFill flip="none" rotWithShape="1">
            <a:gsLst>
              <a:gs pos="0">
                <a:srgbClr val="EAB200"/>
              </a:gs>
              <a:gs pos="100000">
                <a:schemeClr val="accent4"/>
              </a:gs>
            </a:gsLst>
            <a:lin ang="10800000" scaled="1"/>
            <a:tileRect/>
          </a:gradFill>
          <a:ln w="19050">
            <a:solidFill>
              <a:schemeClr val="accent2"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accent1"/>
                </a:solidFill>
              </a:rPr>
              <a:t>Scalar Unit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35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Instruction speed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Almost all vector instructions take one clock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Gather/scatter exceptions already mentioned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Most have latencies between 4 and 9 clocks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threads makes good code easy to write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If a thread misses the cache, it goes to sleep, and its cycles are given to other threads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When the data comes back, the thread wakes up again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Branch misprediction only needs to flush instructions from the same thread – typically only costs 1-2 cycles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Live threads help hide latency – with 3 threads running, 4-9 clocks of latency looks like 1-2 independent instructions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38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Hints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vmadd233ps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Does an arbitrary scale &amp; bias in a single clock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vcompress, vexpand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Allows you to queue and unqueue sparse data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Repack into 16-wide chunks for better SIMD efficiency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Format conversions on load and store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Keep memory data in float16, unorm8, uint8, etc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Efficient use of memory and cache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most code, scalar ops are “free”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Hide in the shadow of vector ops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 do most vector stores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40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C++ Larrabee Prototype Library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Looks very like an intrinsics library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But behind the “intrinsics” is just plain C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Just a header – no .lib or .dll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Compiles on almost anything – ICC, MSVC, GCC, etc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Should work in any existing project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claims of lightning speed 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Fast enough to develop with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Some paths have SSE for a modest boost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Precision caution!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It’s just C, so you get whatever precision the compiler has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May not be bit-perfect with Larrabee without care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Multiply-add, square roots, x87 rounding mode, etc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Same caveats as any other cross-platform development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C++ Larrabee Prototype Library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Allows experimentation with 16-wide SIMD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Debugging is simple – just step into the function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Allows porting of algorithms and brains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Helps people think “the other way up”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Prototype different styles of execution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Runs on existing machines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Allows LNI code into cross-platform libraries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Useful for developing on laptops, etc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 Larrabee Prototype Library at www.intel.com/software/graphics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Instruction count gives some feel for performance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Please give us feedback for the final intrinsics library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45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C++ Larrabee Prototype Library…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m512 mandelbrot ( m512 x_in, m512 y_in ) {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const float ConstOne = 1.0f;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mmask mask = 0xFFFF;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m512 x = x_in;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m512 y = y_in;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m512 iter = m512_setzero();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do {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m512 temp = m512_mul_ps ( x, y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temp = m512_add_ps ( temp, temp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x = m512_mask_madd213_ps ( x, mask, x, x_in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x = </a:t>
            </a:r>
            <a:r>
              <a:rPr lang="en-US" sz="1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m512_mask_msub231_ps</a:t>
            </a: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( x, mask, y, y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y = m512_mask_add_ps ( y, mask, temp, y_in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iter = m512_mask_add_ps ( iter, mask, iter,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m512_swizupconv_float32 ( &amp;ConstOne, MM_BROADCAST_1X16)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m512 dist = m512_mul_ps ( x, x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dist = m512_madd231_ps ( dist, y, y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mask = m512_mask_cmple_ps ( mask, dist, 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m512_swizupconv_float32 ( &amp;ConstOne, MM_BROADCAST_1X16)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} while ( mask !=0 );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return iter;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…raw assembly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ConstOne: DD 1.0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mandelbrot: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kxnor k2, k2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vorpi v0, v2, v2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vorpi v1, v3, v3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vxorpi v4, v4, v4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loop: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vmulps v21{k2}, v0, v1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vaddps v21{k2}, v21, v21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vmadd213ps v0{k2}, v0, v2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</a:t>
            </a:r>
            <a:r>
              <a:rPr lang="en-US" sz="1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vmsub231ps</a:t>
            </a: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v0{k2}, v1, v1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vaddps v1{k2}, v21, v3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vaddps v4{k2}, v4,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vmulps  v25{k2}, v0, v0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vmaddps v25{k2}, v1, v1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vcmpps_le k2{k2}, v25,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    [ConstOne]{1to16}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kortest k2, k2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 jnz loop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ret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46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You always have standard x86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All your code will run, even if you don’t SIMD it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Great for the 90% of code that just has to work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Profile it once it’s running, find out which bits need love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Enormous horsepower available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16 float32 multiply-adds per clock, plus scalar control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Flow control and address generation are “free”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Lots of ways to find 16 things to do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 used for vector flow control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Gather &amp; scatter to talk to non-16 layouts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But be mindful of cache bandwidth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48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410575" cy="838200"/>
          </a:xfrm>
        </p:spPr>
        <p:txBody>
          <a:bodyPr/>
          <a:lstStyle/>
          <a:p>
            <a:r>
              <a:rPr lang="en-GB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Larrabee resources</a:t>
            </a:r>
            <a:endParaRPr lang="en-US" sz="32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Michael Abrash’s talk this morning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Dobb’s Journal article by Michael Abrash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SIGGRAPH 2008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“Larrabee: A Many-Core x86 Architecture for Visual Computing” Seiler et al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Assorted other SIGGRAPH and SIGGRAPH Asia talks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C++ Larrabee Prototype Library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Feedback for the final intrinsics library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www.intel.com/software/graphics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Questions?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Please return the speaker eval form</a:t>
            </a:r>
            <a:endParaRPr lang="en-GB" smtClean="0">
              <a:solidFill>
                <a:srgbClr val="FFF654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010400" y="5715000"/>
            <a:ext cx="2133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</a:rPr>
              <a:t>Thanks to Nola Donato for help with the slides!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49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16-wide SIMD - 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AOS is really two options: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Simple: register holds XYZ_____________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Basically the same code as SSE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Only at most 19% use of math units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But can still be appropriate if you do have wide vectors</a:t>
            </a:r>
          </a:p>
          <a:p>
            <a:pPr lvl="2">
              <a:buFontTx/>
              <a:buNone/>
            </a:pPr>
            <a:r>
              <a:rPr lang="en-GB" smtClean="0"/>
              <a:t>Matrix math, geometric algebra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4-wide: register holds XYZ_XYZ_XYZ_XYZ_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Each iteration produces four results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Code is the same length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 most 75% use of math units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But you have to have 4 things to do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Data is often in a reasonable format</a:t>
            </a:r>
          </a:p>
          <a:p>
            <a:pPr lvl="1">
              <a:buFont typeface="Wingdings" pitchFamily="2" charset="2"/>
              <a:buNone/>
            </a:pP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7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16-wide SIMD -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16-wide register holds: XXXXXXXXXXXXXXX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Others hold YYYYYYYYYYYYYYYY, ZZZZZZZZZZZZZZZZ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Each iteration produces 16 results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Code is roughly 3x as long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100% use of math units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But you have to have 16 things to do!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Larrabee adds </a:t>
            </a:r>
            <a:r>
              <a:rPr lang="en-GB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predication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Allows each lane to execute different code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is usually not in a friendly format!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Larrabee adds </a:t>
            </a:r>
            <a:r>
              <a:rPr lang="en-GB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scatter/gather</a:t>
            </a: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support for reformatting</a:t>
            </a:r>
          </a:p>
          <a:p>
            <a:pPr>
              <a:buFont typeface="Wingdings" pitchFamily="2" charset="2"/>
              <a:buNone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Allows 90% of our code to use this mode</a:t>
            </a:r>
          </a:p>
          <a:p>
            <a:pPr lvl="1">
              <a:buFont typeface="Wingdings" pitchFamily="2" charset="2"/>
              <a:buNone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Very little use of AOS modes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410575" cy="838200"/>
          </a:xfrm>
        </p:spPr>
        <p:txBody>
          <a:bodyPr/>
          <a:lstStyle/>
          <a:p>
            <a:pPr>
              <a:defRPr/>
            </a:pPr>
            <a:r>
              <a:rPr lang="en-GB" sz="3200" dirty="0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16 wide SIMD – SOA </a:t>
            </a:r>
            <a:r>
              <a:rPr lang="en-GB" sz="3200" dirty="0" err="1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vs</a:t>
            </a:r>
            <a:r>
              <a:rPr lang="en-GB" sz="3200" dirty="0" smtClean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 AOS</a:t>
            </a:r>
            <a:endParaRPr lang="en-US" sz="3200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2773363"/>
          <a:ext cx="4343400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</a:tblGrid>
              <a:tr h="142240"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rot="5400000">
            <a:off x="-38100" y="243078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" name="Straight Arrow Connector 8"/>
          <p:cNvCxnSpPr/>
          <p:nvPr/>
        </p:nvCxnSpPr>
        <p:spPr bwMode="auto">
          <a:xfrm rot="16200000" flipH="1">
            <a:off x="1943100" y="220218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" name="Straight Arrow Connector 10"/>
          <p:cNvCxnSpPr/>
          <p:nvPr/>
        </p:nvCxnSpPr>
        <p:spPr bwMode="auto">
          <a:xfrm rot="16200000" flipH="1">
            <a:off x="990600" y="231648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2857500" y="212598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227409" y="2392283"/>
            <a:ext cx="762794" cy="15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1295400" y="231648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22" name="Straight Arrow Connector 21"/>
          <p:cNvCxnSpPr/>
          <p:nvPr/>
        </p:nvCxnSpPr>
        <p:spPr bwMode="auto">
          <a:xfrm rot="16200000" flipH="1">
            <a:off x="2247900" y="220218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3162300" y="212598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507207" y="2419668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1524000" y="231648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37" name="Straight Arrow Connector 36"/>
          <p:cNvCxnSpPr/>
          <p:nvPr/>
        </p:nvCxnSpPr>
        <p:spPr bwMode="auto">
          <a:xfrm rot="16200000" flipH="1">
            <a:off x="2552700" y="220218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390900" y="2049780"/>
            <a:ext cx="762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706563"/>
          <a:ext cx="352742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337460"/>
                <a:gridCol w="2503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152400" y="4449763"/>
          <a:ext cx="4343400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</a:tblGrid>
              <a:tr h="142240"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 bwMode="auto">
          <a:xfrm rot="5400000">
            <a:off x="-38100" y="410718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57" name="Straight Arrow Connector 56"/>
          <p:cNvCxnSpPr/>
          <p:nvPr/>
        </p:nvCxnSpPr>
        <p:spPr bwMode="auto">
          <a:xfrm rot="16200000" flipH="1">
            <a:off x="1943100" y="387858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58" name="Straight Arrow Connector 57"/>
          <p:cNvCxnSpPr/>
          <p:nvPr/>
        </p:nvCxnSpPr>
        <p:spPr bwMode="auto">
          <a:xfrm rot="16200000" flipH="1">
            <a:off x="990600" y="399288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2857500" y="380238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0" name="Straight Arrow Connector 59"/>
          <p:cNvCxnSpPr/>
          <p:nvPr/>
        </p:nvCxnSpPr>
        <p:spPr bwMode="auto">
          <a:xfrm rot="5400000">
            <a:off x="227409" y="4068683"/>
            <a:ext cx="762794" cy="15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1" name="Straight Arrow Connector 60"/>
          <p:cNvCxnSpPr/>
          <p:nvPr/>
        </p:nvCxnSpPr>
        <p:spPr bwMode="auto">
          <a:xfrm rot="16200000" flipH="1">
            <a:off x="1295400" y="399288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2247900" y="387858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3" name="Straight Arrow Connector 62"/>
          <p:cNvCxnSpPr/>
          <p:nvPr/>
        </p:nvCxnSpPr>
        <p:spPr bwMode="auto">
          <a:xfrm rot="16200000" flipH="1">
            <a:off x="3162300" y="380238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4" name="Straight Arrow Connector 63"/>
          <p:cNvCxnSpPr/>
          <p:nvPr/>
        </p:nvCxnSpPr>
        <p:spPr bwMode="auto">
          <a:xfrm rot="5400000">
            <a:off x="507207" y="4096068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5" name="Straight Arrow Connector 64"/>
          <p:cNvCxnSpPr/>
          <p:nvPr/>
        </p:nvCxnSpPr>
        <p:spPr bwMode="auto">
          <a:xfrm rot="16200000" flipH="1">
            <a:off x="1524000" y="399288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6" name="Straight Arrow Connector 65"/>
          <p:cNvCxnSpPr/>
          <p:nvPr/>
        </p:nvCxnSpPr>
        <p:spPr bwMode="auto">
          <a:xfrm rot="16200000" flipH="1">
            <a:off x="2552700" y="387858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67" name="Straight Arrow Connector 66"/>
          <p:cNvCxnSpPr/>
          <p:nvPr/>
        </p:nvCxnSpPr>
        <p:spPr bwMode="auto">
          <a:xfrm rot="16200000" flipH="1">
            <a:off x="3390900" y="3726180"/>
            <a:ext cx="762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52400" y="3382963"/>
          <a:ext cx="352742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337460"/>
                <a:gridCol w="2503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4800600" y="2773363"/>
          <a:ext cx="4071938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57177"/>
                <a:gridCol w="285748"/>
                <a:gridCol w="271463"/>
                <a:gridCol w="271463"/>
                <a:gridCol w="271463"/>
              </a:tblGrid>
              <a:tr h="142240"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52400" y="6019800"/>
          <a:ext cx="4343400" cy="274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</a:tblGrid>
              <a:tr h="142240"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3" name="Straight Arrow Connector 72"/>
          <p:cNvCxnSpPr/>
          <p:nvPr/>
        </p:nvCxnSpPr>
        <p:spPr bwMode="auto">
          <a:xfrm rot="5400000">
            <a:off x="-38100" y="56769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4" name="Straight Arrow Connector 73"/>
          <p:cNvCxnSpPr/>
          <p:nvPr/>
        </p:nvCxnSpPr>
        <p:spPr bwMode="auto">
          <a:xfrm rot="16200000" flipH="1">
            <a:off x="1943100" y="544830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5" name="Straight Arrow Connector 74"/>
          <p:cNvCxnSpPr/>
          <p:nvPr/>
        </p:nvCxnSpPr>
        <p:spPr bwMode="auto">
          <a:xfrm rot="16200000" flipH="1">
            <a:off x="990600" y="556260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2857500" y="537210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7" name="Straight Arrow Connector 76"/>
          <p:cNvCxnSpPr/>
          <p:nvPr/>
        </p:nvCxnSpPr>
        <p:spPr bwMode="auto">
          <a:xfrm rot="5400000">
            <a:off x="227409" y="5638403"/>
            <a:ext cx="762794" cy="15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1295400" y="556260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2247900" y="544830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3162300" y="5372100"/>
            <a:ext cx="685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1" name="Straight Arrow Connector 80"/>
          <p:cNvCxnSpPr/>
          <p:nvPr/>
        </p:nvCxnSpPr>
        <p:spPr bwMode="auto">
          <a:xfrm rot="5400000">
            <a:off x="496094" y="5676900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1524000" y="556260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3" name="Straight Arrow Connector 82"/>
          <p:cNvCxnSpPr/>
          <p:nvPr/>
        </p:nvCxnSpPr>
        <p:spPr bwMode="auto">
          <a:xfrm rot="16200000" flipH="1">
            <a:off x="2552700" y="544830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4" name="Straight Arrow Connector 83"/>
          <p:cNvCxnSpPr/>
          <p:nvPr/>
        </p:nvCxnSpPr>
        <p:spPr bwMode="auto">
          <a:xfrm rot="16200000" flipH="1">
            <a:off x="3390900" y="5295900"/>
            <a:ext cx="762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52400" y="5029200"/>
          <a:ext cx="352742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  <a:gridCol w="337460"/>
                <a:gridCol w="2503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Straight Arrow Connector 85"/>
          <p:cNvCxnSpPr/>
          <p:nvPr/>
        </p:nvCxnSpPr>
        <p:spPr bwMode="auto">
          <a:xfrm rot="5400000">
            <a:off x="46108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8" name="Straight Arrow Connector 87"/>
          <p:cNvCxnSpPr/>
          <p:nvPr/>
        </p:nvCxnSpPr>
        <p:spPr bwMode="auto">
          <a:xfrm rot="5400000">
            <a:off x="49156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89" name="Straight Arrow Connector 88"/>
          <p:cNvCxnSpPr/>
          <p:nvPr/>
        </p:nvCxnSpPr>
        <p:spPr bwMode="auto">
          <a:xfrm rot="5400000">
            <a:off x="52204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0" name="Straight Arrow Connector 89"/>
          <p:cNvCxnSpPr/>
          <p:nvPr/>
        </p:nvCxnSpPr>
        <p:spPr bwMode="auto">
          <a:xfrm rot="5400000">
            <a:off x="55252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58300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2" name="Straight Arrow Connector 91"/>
          <p:cNvCxnSpPr/>
          <p:nvPr/>
        </p:nvCxnSpPr>
        <p:spPr bwMode="auto">
          <a:xfrm rot="5400000">
            <a:off x="61348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3" name="Straight Arrow Connector 92"/>
          <p:cNvCxnSpPr/>
          <p:nvPr/>
        </p:nvCxnSpPr>
        <p:spPr bwMode="auto">
          <a:xfrm rot="5400000">
            <a:off x="64396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4" name="Straight Arrow Connector 93"/>
          <p:cNvCxnSpPr/>
          <p:nvPr/>
        </p:nvCxnSpPr>
        <p:spPr bwMode="auto">
          <a:xfrm rot="5400000">
            <a:off x="67444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70492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96" name="Straight Arrow Connector 95"/>
          <p:cNvCxnSpPr/>
          <p:nvPr/>
        </p:nvCxnSpPr>
        <p:spPr bwMode="auto">
          <a:xfrm rot="5400000">
            <a:off x="7354094" y="24299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4800600" y="4449763"/>
          <a:ext cx="4071938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57170"/>
                <a:gridCol w="285755"/>
                <a:gridCol w="271463"/>
                <a:gridCol w="271463"/>
                <a:gridCol w="271463"/>
              </a:tblGrid>
              <a:tr h="142240"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9" name="Straight Arrow Connector 98"/>
          <p:cNvCxnSpPr/>
          <p:nvPr/>
        </p:nvCxnSpPr>
        <p:spPr bwMode="auto">
          <a:xfrm rot="5400000">
            <a:off x="46108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0" name="Straight Arrow Connector 99"/>
          <p:cNvCxnSpPr/>
          <p:nvPr/>
        </p:nvCxnSpPr>
        <p:spPr bwMode="auto">
          <a:xfrm rot="5400000">
            <a:off x="49156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1" name="Straight Arrow Connector 100"/>
          <p:cNvCxnSpPr/>
          <p:nvPr/>
        </p:nvCxnSpPr>
        <p:spPr bwMode="auto">
          <a:xfrm rot="5400000">
            <a:off x="52204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2" name="Straight Arrow Connector 101"/>
          <p:cNvCxnSpPr/>
          <p:nvPr/>
        </p:nvCxnSpPr>
        <p:spPr bwMode="auto">
          <a:xfrm rot="5400000">
            <a:off x="55252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3" name="Straight Arrow Connector 102"/>
          <p:cNvCxnSpPr/>
          <p:nvPr/>
        </p:nvCxnSpPr>
        <p:spPr bwMode="auto">
          <a:xfrm rot="5400000">
            <a:off x="58300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4" name="Straight Arrow Connector 103"/>
          <p:cNvCxnSpPr/>
          <p:nvPr/>
        </p:nvCxnSpPr>
        <p:spPr bwMode="auto">
          <a:xfrm rot="5400000">
            <a:off x="61348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5" name="Straight Arrow Connector 104"/>
          <p:cNvCxnSpPr/>
          <p:nvPr/>
        </p:nvCxnSpPr>
        <p:spPr bwMode="auto">
          <a:xfrm rot="5400000">
            <a:off x="64396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6" name="Straight Arrow Connector 105"/>
          <p:cNvCxnSpPr/>
          <p:nvPr/>
        </p:nvCxnSpPr>
        <p:spPr bwMode="auto">
          <a:xfrm rot="5400000">
            <a:off x="67444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7" name="Straight Arrow Connector 106"/>
          <p:cNvCxnSpPr/>
          <p:nvPr/>
        </p:nvCxnSpPr>
        <p:spPr bwMode="auto">
          <a:xfrm rot="5400000">
            <a:off x="70492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08" name="Straight Arrow Connector 107"/>
          <p:cNvCxnSpPr/>
          <p:nvPr/>
        </p:nvCxnSpPr>
        <p:spPr bwMode="auto">
          <a:xfrm rot="5400000">
            <a:off x="7354094" y="41063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800600" y="1717675"/>
          <a:ext cx="3048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44"/>
                <a:gridCol w="265977"/>
                <a:gridCol w="323725"/>
                <a:gridCol w="273144"/>
                <a:gridCol w="273144"/>
                <a:gridCol w="273144"/>
                <a:gridCol w="273144"/>
                <a:gridCol w="273144"/>
                <a:gridCol w="273144"/>
                <a:gridCol w="273144"/>
                <a:gridCol w="27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x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4800600" y="3394075"/>
          <a:ext cx="3048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44"/>
                <a:gridCol w="265977"/>
                <a:gridCol w="323725"/>
                <a:gridCol w="273144"/>
                <a:gridCol w="273144"/>
                <a:gridCol w="273144"/>
                <a:gridCol w="273144"/>
                <a:gridCol w="273144"/>
                <a:gridCol w="273144"/>
                <a:gridCol w="273144"/>
                <a:gridCol w="27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</a:rPr>
                        <a:t>y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4800600" y="6049963"/>
          <a:ext cx="4071938" cy="27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71463"/>
                <a:gridCol w="257170"/>
                <a:gridCol w="285755"/>
                <a:gridCol w="271463"/>
                <a:gridCol w="271463"/>
                <a:gridCol w="271463"/>
              </a:tblGrid>
              <a:tr h="142240"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baseline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Straight Arrow Connector 109"/>
          <p:cNvCxnSpPr/>
          <p:nvPr/>
        </p:nvCxnSpPr>
        <p:spPr bwMode="auto">
          <a:xfrm rot="5400000">
            <a:off x="46108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1" name="Straight Arrow Connector 110"/>
          <p:cNvCxnSpPr/>
          <p:nvPr/>
        </p:nvCxnSpPr>
        <p:spPr bwMode="auto">
          <a:xfrm rot="5400000">
            <a:off x="49156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2" name="Straight Arrow Connector 111"/>
          <p:cNvCxnSpPr/>
          <p:nvPr/>
        </p:nvCxnSpPr>
        <p:spPr bwMode="auto">
          <a:xfrm rot="5400000">
            <a:off x="52204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3" name="Straight Arrow Connector 112"/>
          <p:cNvCxnSpPr/>
          <p:nvPr/>
        </p:nvCxnSpPr>
        <p:spPr bwMode="auto">
          <a:xfrm rot="5400000">
            <a:off x="55252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4" name="Straight Arrow Connector 113"/>
          <p:cNvCxnSpPr/>
          <p:nvPr/>
        </p:nvCxnSpPr>
        <p:spPr bwMode="auto">
          <a:xfrm rot="5400000">
            <a:off x="58300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5" name="Straight Arrow Connector 114"/>
          <p:cNvCxnSpPr/>
          <p:nvPr/>
        </p:nvCxnSpPr>
        <p:spPr bwMode="auto">
          <a:xfrm rot="5400000">
            <a:off x="61348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6" name="Straight Arrow Connector 115"/>
          <p:cNvCxnSpPr/>
          <p:nvPr/>
        </p:nvCxnSpPr>
        <p:spPr bwMode="auto">
          <a:xfrm rot="5400000">
            <a:off x="64396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7" name="Straight Arrow Connector 116"/>
          <p:cNvCxnSpPr/>
          <p:nvPr/>
        </p:nvCxnSpPr>
        <p:spPr bwMode="auto">
          <a:xfrm rot="5400000">
            <a:off x="67444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8" name="Straight Arrow Connector 117"/>
          <p:cNvCxnSpPr/>
          <p:nvPr/>
        </p:nvCxnSpPr>
        <p:spPr bwMode="auto">
          <a:xfrm rot="5400000">
            <a:off x="70492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cxnSp>
        <p:nvCxnSpPr>
          <p:cNvPr id="119" name="Straight Arrow Connector 118"/>
          <p:cNvCxnSpPr/>
          <p:nvPr/>
        </p:nvCxnSpPr>
        <p:spPr bwMode="auto">
          <a:xfrm rot="5400000">
            <a:off x="7354094" y="5706586"/>
            <a:ext cx="685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4800600" y="4994275"/>
          <a:ext cx="3048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44"/>
                <a:gridCol w="265977"/>
                <a:gridCol w="323725"/>
                <a:gridCol w="273144"/>
                <a:gridCol w="273144"/>
                <a:gridCol w="273144"/>
                <a:gridCol w="273144"/>
                <a:gridCol w="273144"/>
                <a:gridCol w="273144"/>
                <a:gridCol w="273144"/>
                <a:gridCol w="273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cap="none" spc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b="1" i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968" name="TextBox 211"/>
          <p:cNvSpPr txBox="1">
            <a:spLocks noChangeArrowheads="1"/>
          </p:cNvSpPr>
          <p:nvPr/>
        </p:nvSpPr>
        <p:spPr bwMode="auto">
          <a:xfrm>
            <a:off x="381000" y="849313"/>
            <a:ext cx="853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 (x,y,z) positions on 16 wide SIMD takes three iterations to process</a:t>
            </a:r>
          </a:p>
        </p:txBody>
      </p:sp>
      <p:sp>
        <p:nvSpPr>
          <p:cNvPr id="22969" name="TextBox 215"/>
          <p:cNvSpPr txBox="1">
            <a:spLocks noChangeArrowheads="1"/>
          </p:cNvSpPr>
          <p:nvPr/>
        </p:nvSpPr>
        <p:spPr bwMode="auto">
          <a:xfrm>
            <a:off x="152400" y="1292225"/>
            <a:ext cx="1801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Array of Structures</a:t>
            </a:r>
          </a:p>
        </p:txBody>
      </p:sp>
      <p:sp>
        <p:nvSpPr>
          <p:cNvPr id="22970" name="Rectangle 216"/>
          <p:cNvSpPr>
            <a:spLocks noChangeArrowheads="1"/>
          </p:cNvSpPr>
          <p:nvPr/>
        </p:nvSpPr>
        <p:spPr bwMode="auto">
          <a:xfrm>
            <a:off x="4800600" y="1292225"/>
            <a:ext cx="1801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Structure of Arrays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0" y="6491288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4D4D4D"/>
                </a:solidFill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Simple SOA example</a:t>
            </a:r>
            <a:endParaRPr 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96850" y="1263650"/>
            <a:ext cx="6934200" cy="762000"/>
          </a:xfrm>
          <a:noFill/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GB" sz="2400" smtClean="0"/>
              <a:t>e += d * dot(c.xyz, a.xyz + b.xyz);</a:t>
            </a:r>
          </a:p>
          <a:p>
            <a:pPr algn="ctr">
              <a:buFont typeface="Wingdings" pitchFamily="2" charset="2"/>
              <a:buNone/>
            </a:pPr>
            <a:endParaRPr lang="en-GB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79913" y="2087563"/>
          <a:ext cx="5334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Ax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ED6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Ay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ED6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</a:rPr>
                        <a:t>Az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ED6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68925" y="2087563"/>
          <a:ext cx="5334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Bx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By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</a:rPr>
                        <a:t>Bz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2425" y="2087563"/>
          <a:ext cx="5334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Cx</a:t>
                      </a:r>
                      <a:endParaRPr lang="en-US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</a:rPr>
                        <a:t>Cy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n>
                            <a:noFill/>
                          </a:ln>
                        </a:rPr>
                        <a:t>Cz</a:t>
                      </a:r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3312" y="2316162"/>
            <a:ext cx="533400" cy="64633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effectLst>
                  <a:outerShdw blurRad="50800" dist="50800" dir="5400000" algn="ctr" rotWithShape="0">
                    <a:schemeClr val="bg1">
                      <a:alpha val="53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581400" y="2544763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4912" y="2355850"/>
            <a:ext cx="533400" cy="52322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50800" dist="50800" dir="5400000" algn="ctr" rotWithShape="0">
                    <a:schemeClr val="bg1">
                      <a:alpha val="53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5087" y="2392362"/>
            <a:ext cx="685800" cy="52322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50800" dist="50800" dir="5400000" algn="ctr" rotWithShape="0">
                    <a:schemeClr val="bg1">
                      <a:alpha val="53000"/>
                    </a:schemeClr>
                  </a:outerShdw>
                </a:effectLst>
              </a:rPr>
              <a:t>+=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2392363"/>
            <a:ext cx="457200" cy="4667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2392363"/>
            <a:ext cx="457200" cy="466725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/>
              <a:t>E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733800" y="1554163"/>
            <a:ext cx="7620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700"/>
              <a:t>(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888038" y="1554163"/>
            <a:ext cx="6858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7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3581400"/>
            <a:ext cx="8229600" cy="25447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solidFill>
                  <a:srgbClr val="FFF6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step is to “scalarize” the code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Turn vector notation into scalars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GB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Remember that each “scalar” op is doing 16 things at once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CGTemp">
  <a:themeElements>
    <a:clrScheme name="Intel">
      <a:dk1>
        <a:sysClr val="windowText" lastClr="000000"/>
      </a:dk1>
      <a:lt1>
        <a:sysClr val="window" lastClr="FFFFFF"/>
      </a:lt1>
      <a:dk2>
        <a:srgbClr val="1160D5"/>
      </a:dk2>
      <a:lt2>
        <a:srgbClr val="C7E2FA"/>
      </a:lt2>
      <a:accent1>
        <a:srgbClr val="093A67"/>
      </a:accent1>
      <a:accent2>
        <a:srgbClr val="547DF2"/>
      </a:accent2>
      <a:accent3>
        <a:srgbClr val="FFFFFF"/>
      </a:accent3>
      <a:accent4>
        <a:srgbClr val="FFF654"/>
      </a:accent4>
      <a:accent5>
        <a:srgbClr val="C7E2FA"/>
      </a:accent5>
      <a:accent6>
        <a:srgbClr val="FF9933"/>
      </a:accent6>
      <a:hlink>
        <a:srgbClr val="FFF654"/>
      </a:hlink>
      <a:folHlink>
        <a:srgbClr val="FFC000"/>
      </a:folHlink>
    </a:clrScheme>
    <a:fontScheme name="VCGTemp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VCGTem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G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GTem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GTem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GTem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GTem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CGTemp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CGTemp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11105</TotalTime>
  <Words>4483</Words>
  <PresentationFormat>On-screen Show (4:3)</PresentationFormat>
  <Paragraphs>920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Verdana</vt:lpstr>
      <vt:lpstr>Wingdings</vt:lpstr>
      <vt:lpstr>Courier New</vt:lpstr>
      <vt:lpstr>VCGTemp</vt:lpstr>
      <vt:lpstr>VCGTemp</vt:lpstr>
      <vt:lpstr>VCGTemp</vt:lpstr>
      <vt:lpstr>Slide 1</vt:lpstr>
      <vt:lpstr>Larrabee core recap</vt:lpstr>
      <vt:lpstr>Larrabee New Instructions</vt:lpstr>
      <vt:lpstr>Larrabee New Instructions</vt:lpstr>
      <vt:lpstr>4-wide SIMD – SOA or AOS?</vt:lpstr>
      <vt:lpstr>16-wide SIMD - AOS</vt:lpstr>
      <vt:lpstr>16-wide SIMD - SOA</vt:lpstr>
      <vt:lpstr>16 wide SIMD – SOA vs AOS</vt:lpstr>
      <vt:lpstr>Simple SOA example</vt:lpstr>
      <vt:lpstr>Simple SOA example</vt:lpstr>
      <vt:lpstr>Simple SOA example</vt:lpstr>
      <vt:lpstr>Simple SOA example</vt:lpstr>
      <vt:lpstr>Turn into 16-wide LNI</vt:lpstr>
      <vt:lpstr>Turn into REAL 16-wide LNI</vt:lpstr>
      <vt:lpstr>Syntax notes</vt:lpstr>
      <vt:lpstr>Predication</vt:lpstr>
      <vt:lpstr>Predication</vt:lpstr>
      <vt:lpstr>Predication</vt:lpstr>
      <vt:lpstr>Predication</vt:lpstr>
      <vt:lpstr>Predication</vt:lpstr>
      <vt:lpstr>Predication</vt:lpstr>
      <vt:lpstr>Predication - functional</vt:lpstr>
      <vt:lpstr>Predication - functional</vt:lpstr>
      <vt:lpstr>Predication – early-out branches</vt:lpstr>
      <vt:lpstr>Predication – power-efficient</vt:lpstr>
      <vt:lpstr>Predication - loops</vt:lpstr>
      <vt:lpstr>Predication - loops</vt:lpstr>
      <vt:lpstr>Predication – iteration 1</vt:lpstr>
      <vt:lpstr>Predication – iteration 1</vt:lpstr>
      <vt:lpstr>Predication – iteration 1</vt:lpstr>
      <vt:lpstr>Predication – iteration 1</vt:lpstr>
      <vt:lpstr>Predication – iteration 2</vt:lpstr>
      <vt:lpstr>Predication – iteration 3</vt:lpstr>
      <vt:lpstr>Predication – iteration 4</vt:lpstr>
      <vt:lpstr>Predication – iteration 5</vt:lpstr>
      <vt:lpstr>Predication – iteration 6</vt:lpstr>
      <vt:lpstr>Predication – loops</vt:lpstr>
      <vt:lpstr>Gather/scatter</vt:lpstr>
      <vt:lpstr>Gather</vt:lpstr>
      <vt:lpstr>Gather example</vt:lpstr>
      <vt:lpstr>Gather example</vt:lpstr>
      <vt:lpstr>Gather example</vt:lpstr>
      <vt:lpstr>Gather example</vt:lpstr>
      <vt:lpstr>Gather example</vt:lpstr>
      <vt:lpstr>In reality, everything happens at once</vt:lpstr>
      <vt:lpstr>Scatter</vt:lpstr>
      <vt:lpstr>Gather/scatter speed</vt:lpstr>
      <vt:lpstr>Using gather</vt:lpstr>
      <vt:lpstr>Using gather</vt:lpstr>
      <vt:lpstr>Instruction speed</vt:lpstr>
      <vt:lpstr>Instruction speed</vt:lpstr>
      <vt:lpstr>Hints and tips</vt:lpstr>
      <vt:lpstr>C++ Larrabee Prototype Library</vt:lpstr>
      <vt:lpstr>C++ Larrabee Prototype Library</vt:lpstr>
      <vt:lpstr>C++ Larrabee Prototype Library…</vt:lpstr>
      <vt:lpstr>…raw assembly</vt:lpstr>
      <vt:lpstr>Summary</vt:lpstr>
      <vt:lpstr>Larrabee resources</vt:lpstr>
    </vt:vector>
  </TitlesOfParts>
  <Company>Amy Sowers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tforsytX</cp:lastModifiedBy>
  <cp:revision>726</cp:revision>
  <dcterms:modified xsi:type="dcterms:W3CDTF">2009-03-27T06:47:26Z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0x0101006497AEE1B043214582664C22C27D2A8A</vt:lpwstr>
  </property>
</Properties>
</file>