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a:solidFill>
                  <a:schemeClr val="dk1"/>
                </a:solidFill>
                <a:latin typeface="Calibri"/>
                <a:ea typeface="Calibri"/>
                <a:cs typeface="Calibri"/>
                <a:sym typeface="Calibri"/>
              </a:rPr>
              <a:t>Good evening everyone, we are group 4 and our project is called Engineering Student Placements. I’ll first start off by introducing our 5 members, we have Akif, Regina, Connor, Mohamed and my name is Nicole. And we’re excited to show what we have been working on for the past couple of weeks. </a:t>
            </a:r>
            <a:endParaRPr>
              <a:solidFill>
                <a:schemeClr val="dk1"/>
              </a:solidFill>
            </a:endParaRPr>
          </a:p>
          <a:p>
            <a:pPr indent="0" lvl="0" marL="0" rtl="0" algn="l">
              <a:spcBef>
                <a:spcPts val="1200"/>
              </a:spcBef>
              <a:spcAft>
                <a:spcPts val="0"/>
              </a:spcAft>
              <a:buNone/>
            </a:pPr>
            <a:r>
              <a:rPr lang="en-GB">
                <a:solidFill>
                  <a:schemeClr val="dk1"/>
                </a:solidFill>
              </a:rPr>
              <a:t>Presenter: Nicole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437b48a8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437b48a8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Presenter: Connor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From this bar graph we can see that computer science and information technology majors from both genders had the highest rate of placement. Civil and electrical engineering have approximately the same amount of placements.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Conclusion: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We can conclude that regardless of gender, it is most likely you will be placed into an internship if your engineering focus is either Computer Science or Information Technology.</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437b48a8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437b48a8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Summary: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This is the end of our presentation.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We also wanted to include a recommendation for future analysis and that is to use a dataset with more fields and a more inclusive gender field as they only provided the male and female genders. And something the team would’ve done differently - Be more involved in other roles?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Thank you everyone for listening, and we will open it up for Q&amp;A.</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Presenter: Connor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012676310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012676310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GB">
                <a:solidFill>
                  <a:schemeClr val="dk1"/>
                </a:solidFill>
              </a:rPr>
              <a:t>Goals:</a:t>
            </a:r>
            <a:endParaRPr b="1">
              <a:solidFill>
                <a:schemeClr val="dk1"/>
              </a:solidFill>
            </a:endParaRPr>
          </a:p>
          <a:p>
            <a:pPr indent="0" lvl="0" marL="0" rtl="0" algn="l">
              <a:lnSpc>
                <a:spcPct val="115000"/>
              </a:lnSpc>
              <a:spcBef>
                <a:spcPts val="1200"/>
              </a:spcBef>
              <a:spcAft>
                <a:spcPts val="0"/>
              </a:spcAft>
              <a:buNone/>
            </a:pPr>
            <a:r>
              <a:rPr lang="en-GB">
                <a:solidFill>
                  <a:schemeClr val="dk1"/>
                </a:solidFill>
              </a:rPr>
              <a:t>Our goal was to build a Machine Learning model to predict whether a student will be selected for an internship based on several factors mentioned in the following slides.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a:solidFill>
                  <a:schemeClr val="dk1"/>
                </a:solidFill>
              </a:rPr>
              <a:t>Reason For Selecting This Topic:</a:t>
            </a:r>
            <a:endParaRPr b="1">
              <a:solidFill>
                <a:schemeClr val="dk1"/>
              </a:solidFill>
            </a:endParaRPr>
          </a:p>
          <a:p>
            <a:pPr indent="0" lvl="0" marL="0" rtl="0" algn="l">
              <a:lnSpc>
                <a:spcPct val="115000"/>
              </a:lnSpc>
              <a:spcBef>
                <a:spcPts val="1200"/>
              </a:spcBef>
              <a:spcAft>
                <a:spcPts val="0"/>
              </a:spcAft>
              <a:buNone/>
            </a:pPr>
            <a:r>
              <a:rPr lang="en-GB">
                <a:solidFill>
                  <a:schemeClr val="dk1"/>
                </a:solidFill>
                <a:latin typeface="Calibri"/>
                <a:ea typeface="Calibri"/>
                <a:cs typeface="Calibri"/>
                <a:sym typeface="Calibri"/>
              </a:rPr>
              <a:t>The reason for selecting this topic is because students are in the beginning of their career, and I’m sure some of you can relate, it’s a challenging time for them to gain the experiences needed to put them in the workforce. Understanding the data available from career services in colleges and universities will help these organizations in supporting the students to land in their dream job. It will also give the students the added incentive to do well in their remaining exams when they see what is required to be placed for an internship. Our success in developing such a model will enhance student experiences and provide each one with the right guidance to start a career of their choice.</a:t>
            </a:r>
            <a:endParaRPr/>
          </a:p>
          <a:p>
            <a:pPr indent="0" lvl="0" marL="0" rtl="0" algn="l">
              <a:spcBef>
                <a:spcPts val="1200"/>
              </a:spcBef>
              <a:spcAft>
                <a:spcPts val="0"/>
              </a:spcAft>
              <a:buNone/>
            </a:pPr>
            <a:r>
              <a:t/>
            </a:r>
            <a:endParaRPr/>
          </a:p>
          <a:p>
            <a:pPr indent="0" lvl="0" marL="0" rtl="0" algn="l">
              <a:spcBef>
                <a:spcPts val="0"/>
              </a:spcBef>
              <a:spcAft>
                <a:spcPts val="0"/>
              </a:spcAft>
              <a:buNone/>
            </a:pPr>
            <a:r>
              <a:rPr lang="en-GB"/>
              <a:t>Presenter: Nicole</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012676310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012676310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GB">
                <a:solidFill>
                  <a:schemeClr val="dk1"/>
                </a:solidFill>
              </a:rPr>
              <a:t>Data Source</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sz="1000">
                <a:solidFill>
                  <a:schemeClr val="dk1"/>
                </a:solidFill>
              </a:rPr>
              <a:t>The dataset we used was sourced from Kaggle from an Engineering Placement dataset. The dataset was fairly clean so there wasn’t much work needed to clean it up. But we all agreed that the fields included on the dataset were all relevant factors when being placed for an internship. And it features relevant factors like:</a:t>
            </a:r>
            <a:endParaRPr sz="1000">
              <a:solidFill>
                <a:schemeClr val="dk1"/>
              </a:solidFill>
            </a:endParaRPr>
          </a:p>
          <a:p>
            <a:pPr indent="-228600" lvl="0" marL="0" rtl="0" algn="l">
              <a:lnSpc>
                <a:spcPct val="115000"/>
              </a:lnSpc>
              <a:spcBef>
                <a:spcPts val="1200"/>
              </a:spcBef>
              <a:spcAft>
                <a:spcPts val="0"/>
              </a:spcAft>
              <a:buClr>
                <a:schemeClr val="dk1"/>
              </a:buClr>
              <a:buSzPts val="1100"/>
              <a:buFont typeface="Arial"/>
              <a:buNone/>
            </a:pPr>
            <a:r>
              <a:rPr lang="en-GB">
                <a:solidFill>
                  <a:schemeClr val="dk1"/>
                </a:solidFill>
              </a:rPr>
              <a:t>·</a:t>
            </a:r>
            <a:r>
              <a:rPr lang="en-GB" sz="700">
                <a:solidFill>
                  <a:schemeClr val="dk1"/>
                </a:solidFill>
                <a:latin typeface="Times New Roman"/>
                <a:ea typeface="Times New Roman"/>
                <a:cs typeface="Times New Roman"/>
                <a:sym typeface="Times New Roman"/>
              </a:rPr>
              <a:t>         </a:t>
            </a:r>
            <a:r>
              <a:rPr lang="en-GB">
                <a:solidFill>
                  <a:schemeClr val="dk1"/>
                </a:solidFill>
              </a:rPr>
              <a:t>Age</a:t>
            </a:r>
            <a:endParaRPr>
              <a:solidFill>
                <a:schemeClr val="dk1"/>
              </a:solidFill>
            </a:endParaRPr>
          </a:p>
          <a:p>
            <a:pPr indent="-228600" lvl="0" marL="0" rtl="0" algn="l">
              <a:lnSpc>
                <a:spcPct val="115000"/>
              </a:lnSpc>
              <a:spcBef>
                <a:spcPts val="1200"/>
              </a:spcBef>
              <a:spcAft>
                <a:spcPts val="0"/>
              </a:spcAft>
              <a:buClr>
                <a:schemeClr val="dk1"/>
              </a:buClr>
              <a:buSzPts val="1100"/>
              <a:buFont typeface="Arial"/>
              <a:buNone/>
            </a:pPr>
            <a:r>
              <a:rPr lang="en-GB">
                <a:solidFill>
                  <a:schemeClr val="dk1"/>
                </a:solidFill>
              </a:rPr>
              <a:t>·</a:t>
            </a:r>
            <a:r>
              <a:rPr lang="en-GB" sz="700">
                <a:solidFill>
                  <a:schemeClr val="dk1"/>
                </a:solidFill>
                <a:latin typeface="Times New Roman"/>
                <a:ea typeface="Times New Roman"/>
                <a:cs typeface="Times New Roman"/>
                <a:sym typeface="Times New Roman"/>
              </a:rPr>
              <a:t>         </a:t>
            </a:r>
            <a:r>
              <a:rPr lang="en-GB">
                <a:solidFill>
                  <a:schemeClr val="dk1"/>
                </a:solidFill>
              </a:rPr>
              <a:t>Gender</a:t>
            </a:r>
            <a:endParaRPr>
              <a:solidFill>
                <a:schemeClr val="dk1"/>
              </a:solidFill>
            </a:endParaRPr>
          </a:p>
          <a:p>
            <a:pPr indent="-228600" lvl="0" marL="0" rtl="0" algn="l">
              <a:lnSpc>
                <a:spcPct val="115000"/>
              </a:lnSpc>
              <a:spcBef>
                <a:spcPts val="1200"/>
              </a:spcBef>
              <a:spcAft>
                <a:spcPts val="0"/>
              </a:spcAft>
              <a:buClr>
                <a:schemeClr val="dk1"/>
              </a:buClr>
              <a:buSzPts val="1100"/>
              <a:buFont typeface="Arial"/>
              <a:buNone/>
            </a:pPr>
            <a:r>
              <a:rPr lang="en-GB">
                <a:solidFill>
                  <a:schemeClr val="dk1"/>
                </a:solidFill>
              </a:rPr>
              <a:t>·</a:t>
            </a:r>
            <a:r>
              <a:rPr lang="en-GB" sz="700">
                <a:solidFill>
                  <a:schemeClr val="dk1"/>
                </a:solidFill>
                <a:latin typeface="Times New Roman"/>
                <a:ea typeface="Times New Roman"/>
                <a:cs typeface="Times New Roman"/>
                <a:sym typeface="Times New Roman"/>
              </a:rPr>
              <a:t>         </a:t>
            </a:r>
            <a:r>
              <a:rPr lang="en-GB">
                <a:solidFill>
                  <a:schemeClr val="dk1"/>
                </a:solidFill>
              </a:rPr>
              <a:t>Field of Study</a:t>
            </a:r>
            <a:endParaRPr>
              <a:solidFill>
                <a:schemeClr val="dk1"/>
              </a:solidFill>
            </a:endParaRPr>
          </a:p>
          <a:p>
            <a:pPr indent="-228600" lvl="0" marL="0" rtl="0" algn="l">
              <a:lnSpc>
                <a:spcPct val="115000"/>
              </a:lnSpc>
              <a:spcBef>
                <a:spcPts val="1200"/>
              </a:spcBef>
              <a:spcAft>
                <a:spcPts val="0"/>
              </a:spcAft>
              <a:buClr>
                <a:schemeClr val="dk1"/>
              </a:buClr>
              <a:buSzPts val="1100"/>
              <a:buFont typeface="Arial"/>
              <a:buNone/>
            </a:pPr>
            <a:r>
              <a:rPr lang="en-GB">
                <a:solidFill>
                  <a:schemeClr val="dk1"/>
                </a:solidFill>
              </a:rPr>
              <a:t>·</a:t>
            </a:r>
            <a:r>
              <a:rPr lang="en-GB" sz="700">
                <a:solidFill>
                  <a:schemeClr val="dk1"/>
                </a:solidFill>
                <a:latin typeface="Times New Roman"/>
                <a:ea typeface="Times New Roman"/>
                <a:cs typeface="Times New Roman"/>
                <a:sym typeface="Times New Roman"/>
              </a:rPr>
              <a:t>         </a:t>
            </a:r>
            <a:r>
              <a:rPr lang="en-GB">
                <a:solidFill>
                  <a:schemeClr val="dk1"/>
                </a:solidFill>
              </a:rPr>
              <a:t>Past Internships</a:t>
            </a:r>
            <a:endParaRPr>
              <a:solidFill>
                <a:schemeClr val="dk1"/>
              </a:solidFill>
            </a:endParaRPr>
          </a:p>
          <a:p>
            <a:pPr indent="-228600" lvl="0" marL="0" rtl="0" algn="l">
              <a:lnSpc>
                <a:spcPct val="115000"/>
              </a:lnSpc>
              <a:spcBef>
                <a:spcPts val="1200"/>
              </a:spcBef>
              <a:spcAft>
                <a:spcPts val="0"/>
              </a:spcAft>
              <a:buClr>
                <a:schemeClr val="dk1"/>
              </a:buClr>
              <a:buSzPts val="1100"/>
              <a:buFont typeface="Arial"/>
              <a:buNone/>
            </a:pPr>
            <a:r>
              <a:rPr lang="en-GB">
                <a:solidFill>
                  <a:schemeClr val="dk1"/>
                </a:solidFill>
              </a:rPr>
              <a:t>·</a:t>
            </a:r>
            <a:r>
              <a:rPr lang="en-GB" sz="700">
                <a:solidFill>
                  <a:schemeClr val="dk1"/>
                </a:solidFill>
                <a:latin typeface="Times New Roman"/>
                <a:ea typeface="Times New Roman"/>
                <a:cs typeface="Times New Roman"/>
                <a:sym typeface="Times New Roman"/>
              </a:rPr>
              <a:t>         </a:t>
            </a:r>
            <a:r>
              <a:rPr lang="en-GB">
                <a:solidFill>
                  <a:schemeClr val="dk1"/>
                </a:solidFill>
              </a:rPr>
              <a:t>Cumulative Grade Point Average (CGPA)</a:t>
            </a:r>
            <a:endParaRPr>
              <a:solidFill>
                <a:schemeClr val="dk1"/>
              </a:solidFill>
            </a:endParaRPr>
          </a:p>
          <a:p>
            <a:pPr indent="-228600" lvl="0" marL="0" rtl="0" algn="l">
              <a:lnSpc>
                <a:spcPct val="115000"/>
              </a:lnSpc>
              <a:spcBef>
                <a:spcPts val="1200"/>
              </a:spcBef>
              <a:spcAft>
                <a:spcPts val="0"/>
              </a:spcAft>
              <a:buClr>
                <a:schemeClr val="dk1"/>
              </a:buClr>
              <a:buSzPts val="1100"/>
              <a:buFont typeface="Arial"/>
              <a:buNone/>
            </a:pPr>
            <a:r>
              <a:rPr lang="en-GB">
                <a:solidFill>
                  <a:schemeClr val="dk1"/>
                </a:solidFill>
              </a:rPr>
              <a:t>·</a:t>
            </a:r>
            <a:r>
              <a:rPr lang="en-GB" sz="700">
                <a:solidFill>
                  <a:schemeClr val="dk1"/>
                </a:solidFill>
                <a:latin typeface="Times New Roman"/>
                <a:ea typeface="Times New Roman"/>
                <a:cs typeface="Times New Roman"/>
                <a:sym typeface="Times New Roman"/>
              </a:rPr>
              <a:t>         </a:t>
            </a:r>
            <a:r>
              <a:rPr lang="en-GB">
                <a:solidFill>
                  <a:schemeClr val="dk1"/>
                </a:solidFill>
              </a:rPr>
              <a:t>Whether Dwelling was Provided</a:t>
            </a:r>
            <a:endParaRPr>
              <a:solidFill>
                <a:schemeClr val="dk1"/>
              </a:solidFill>
            </a:endParaRPr>
          </a:p>
          <a:p>
            <a:pPr indent="-228600" lvl="0" marL="0" rtl="0" algn="l">
              <a:lnSpc>
                <a:spcPct val="115000"/>
              </a:lnSpc>
              <a:spcBef>
                <a:spcPts val="1200"/>
              </a:spcBef>
              <a:spcAft>
                <a:spcPts val="0"/>
              </a:spcAft>
              <a:buClr>
                <a:schemeClr val="dk1"/>
              </a:buClr>
              <a:buSzPts val="1100"/>
              <a:buFont typeface="Arial"/>
              <a:buNone/>
            </a:pPr>
            <a:r>
              <a:rPr lang="en-GB">
                <a:solidFill>
                  <a:schemeClr val="dk1"/>
                </a:solidFill>
              </a:rPr>
              <a:t>·</a:t>
            </a:r>
            <a:r>
              <a:rPr lang="en-GB" sz="700">
                <a:solidFill>
                  <a:schemeClr val="dk1"/>
                </a:solidFill>
                <a:latin typeface="Times New Roman"/>
                <a:ea typeface="Times New Roman"/>
                <a:cs typeface="Times New Roman"/>
                <a:sym typeface="Times New Roman"/>
              </a:rPr>
              <a:t>         </a:t>
            </a:r>
            <a:r>
              <a:rPr lang="en-GB">
                <a:solidFill>
                  <a:schemeClr val="dk1"/>
                </a:solidFill>
              </a:rPr>
              <a:t>AND History of Backlogs</a:t>
            </a:r>
            <a:endParaRPr b="1" sz="1000">
              <a:solidFill>
                <a:schemeClr val="dk1"/>
              </a:solidFill>
            </a:endParaRPr>
          </a:p>
          <a:p>
            <a:pPr indent="0" lvl="0" marL="0" rtl="0" algn="l">
              <a:spcBef>
                <a:spcPts val="12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Presenter: Nicole</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50c95b7e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50c95b7e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Presenter: Akif</a:t>
            </a:r>
            <a:endParaRPr>
              <a:solidFill>
                <a:schemeClr val="dk1"/>
              </a:solidFill>
            </a:endParaRPr>
          </a:p>
          <a:p>
            <a:pPr indent="-330200" lvl="0" marL="457200" rtl="0" algn="l">
              <a:lnSpc>
                <a:spcPct val="115000"/>
              </a:lnSpc>
              <a:spcBef>
                <a:spcPts val="0"/>
              </a:spcBef>
              <a:spcAft>
                <a:spcPts val="0"/>
              </a:spcAft>
              <a:buClr>
                <a:schemeClr val="dk1"/>
              </a:buClr>
              <a:buSzPts val="1600"/>
              <a:buChar char="●"/>
            </a:pPr>
            <a:r>
              <a:rPr lang="en-GB">
                <a:solidFill>
                  <a:schemeClr val="dk1"/>
                </a:solidFill>
              </a:rPr>
              <a:t>Questions slide:</a:t>
            </a:r>
            <a:endParaRPr>
              <a:solidFill>
                <a:schemeClr val="dk1"/>
              </a:solidFill>
            </a:endParaRPr>
          </a:p>
          <a:p>
            <a:pPr indent="-330200" lvl="0" marL="457200" rtl="0" algn="l">
              <a:lnSpc>
                <a:spcPct val="115000"/>
              </a:lnSpc>
              <a:spcBef>
                <a:spcPts val="0"/>
              </a:spcBef>
              <a:spcAft>
                <a:spcPts val="0"/>
              </a:spcAft>
              <a:buClr>
                <a:schemeClr val="dk1"/>
              </a:buClr>
              <a:buSzPts val="1600"/>
              <a:buChar char="●"/>
            </a:pPr>
            <a:r>
              <a:rPr lang="en-GB">
                <a:solidFill>
                  <a:schemeClr val="dk1"/>
                </a:solidFill>
              </a:rPr>
              <a:t>Using the datasets, we will highlight a few questions we sought to answer through our MLM which will be discussed later. First, </a:t>
            </a:r>
            <a:r>
              <a:rPr lang="en-GB" sz="1000">
                <a:solidFill>
                  <a:schemeClr val="dk1"/>
                </a:solidFill>
                <a:highlight>
                  <a:srgbClr val="EFEFEF"/>
                </a:highlight>
              </a:rPr>
              <a:t>Are students more likely to be accepted into a placement if they have a higher GPA?</a:t>
            </a:r>
            <a:r>
              <a:rPr lang="en-GB">
                <a:solidFill>
                  <a:schemeClr val="dk1"/>
                </a:solidFill>
              </a:rPr>
              <a:t>, Question 2 is; Are males or females more likely to be accepted into a placement? and lastly, question 3 is, </a:t>
            </a:r>
            <a:r>
              <a:rPr lang="en-GB" sz="1000">
                <a:solidFill>
                  <a:schemeClr val="dk1"/>
                </a:solidFill>
                <a:highlight>
                  <a:srgbClr val="EFEFEF"/>
                </a:highlight>
              </a:rPr>
              <a:t>Are students more likely to receive a placement based on the stream they are in?</a:t>
            </a:r>
            <a:endParaRPr sz="1000">
              <a:solidFill>
                <a:schemeClr val="dk1"/>
              </a:solidFill>
              <a:highlight>
                <a:srgbClr val="EFEFEF"/>
              </a:highlight>
            </a:endParaRPr>
          </a:p>
          <a:p>
            <a:pPr indent="0" lvl="0" marL="457200" rtl="0" algn="l">
              <a:lnSpc>
                <a:spcPct val="115000"/>
              </a:lnSpc>
              <a:spcBef>
                <a:spcPts val="0"/>
              </a:spcBef>
              <a:spcAft>
                <a:spcPts val="1200"/>
              </a:spcAft>
              <a:buNone/>
            </a:pPr>
            <a:r>
              <a:t/>
            </a:r>
            <a:endParaRPr sz="1200">
              <a:solidFill>
                <a:schemeClr val="dk1"/>
              </a:solidFill>
              <a:highlight>
                <a:srgbClr val="EFEFE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126763109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126763109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Presenter: Akif</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000">
                <a:solidFill>
                  <a:schemeClr val="dk1"/>
                </a:solidFill>
                <a:highlight>
                  <a:srgbClr val="EFEFEF"/>
                </a:highlight>
              </a:rPr>
              <a:t>Database slide:</a:t>
            </a:r>
            <a:endParaRPr sz="1000">
              <a:solidFill>
                <a:schemeClr val="dk1"/>
              </a:solidFill>
              <a:highlight>
                <a:srgbClr val="EFEFEF"/>
              </a:highlight>
            </a:endParaRPr>
          </a:p>
          <a:p>
            <a:pPr indent="0" lvl="0" marL="0" rtl="0" algn="l">
              <a:lnSpc>
                <a:spcPct val="115000"/>
              </a:lnSpc>
              <a:spcBef>
                <a:spcPts val="0"/>
              </a:spcBef>
              <a:spcAft>
                <a:spcPts val="0"/>
              </a:spcAft>
              <a:buClr>
                <a:schemeClr val="dk1"/>
              </a:buClr>
              <a:buSzPts val="1100"/>
              <a:buFont typeface="Arial"/>
              <a:buNone/>
            </a:pPr>
            <a:r>
              <a:rPr lang="en-GB" sz="1000">
                <a:solidFill>
                  <a:schemeClr val="dk1"/>
                </a:solidFill>
                <a:highlight>
                  <a:srgbClr val="EFEFEF"/>
                </a:highlight>
              </a:rPr>
              <a:t>To answer these questions, we created a database to host all our data. </a:t>
            </a:r>
            <a:r>
              <a:rPr lang="en-GB">
                <a:solidFill>
                  <a:schemeClr val="dk1"/>
                </a:solidFill>
              </a:rPr>
              <a:t>Using the data files we retrieved from Kaggle, we created tables in PostGresSQL (mention titles and point to ERD) and imported the CSV files into pgAdmin. Next, we joined (student_information and student_predictors, on ID) the tables to create a data table that will contain all the information for the database. We used AWS RDS Service to host the database on the server capstone-project. Next, we integrated our database into the MLM to preform accuracy testing and exploratory data analysis, which Mohamed will explain further.</a:t>
            </a:r>
            <a:endParaRPr>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highlight>
                <a:srgbClr val="EFEFE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126763109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0126763109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Presenter: Mohammed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126763109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0126763109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Presenter: Connor</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437b48a8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437b48a8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Presenter: Connor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We can see here that males are much more likely to be placed </a:t>
            </a:r>
            <a:r>
              <a:rPr lang="en-GB">
                <a:solidFill>
                  <a:schemeClr val="dk1"/>
                </a:solidFill>
              </a:rPr>
              <a:t>placed instead of females. This also shows that the amount of male applicants is much higher than female applicants. This could possibly be due to there being more males in fields that are more popular for internships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Conclusion: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Since 55% of male applicants are placed and 56% of female applicants are placed, we can see that both genders are essentially equally likely to be accepted into an internship. The following factors are more indicative of the likelihood of placement.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126763109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126763109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Presenter: Connor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From this scatter plot, we can see that the placement of males based on their CGPA is a pretty standard bell curve, where as the placement of females shows a negative skew.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Conclusion: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For students looking to get into an internship, they will be most likely to be placed if they have a CGPA of 6 or above.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4.png"/><Relationship Id="rId9" Type="http://schemas.openxmlformats.org/officeDocument/2006/relationships/image" Target="../media/image10.png"/><Relationship Id="rId5" Type="http://schemas.openxmlformats.org/officeDocument/2006/relationships/image" Target="../media/image2.png"/><Relationship Id="rId6" Type="http://schemas.openxmlformats.org/officeDocument/2006/relationships/image" Target="../media/image9.png"/><Relationship Id="rId7" Type="http://schemas.openxmlformats.org/officeDocument/2006/relationships/image" Target="../media/image13.png"/><Relationship Id="rId8"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6.png"/><Relationship Id="rId5"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5.png"/><Relationship Id="rId5" Type="http://schemas.openxmlformats.org/officeDocument/2006/relationships/image" Target="../media/image11.png"/><Relationship Id="rId6" Type="http://schemas.openxmlformats.org/officeDocument/2006/relationships/image" Target="../media/image14.png"/><Relationship Id="rId7"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22.png"/><Relationship Id="rId5"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222075" y="886800"/>
            <a:ext cx="5564100" cy="1899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0" lang="en-GB" sz="5200">
                <a:solidFill>
                  <a:srgbClr val="000000"/>
                </a:solidFill>
                <a:latin typeface="Arial"/>
                <a:ea typeface="Arial"/>
                <a:cs typeface="Arial"/>
                <a:sym typeface="Arial"/>
              </a:rPr>
              <a:t>Engineering Student Placements</a:t>
            </a:r>
            <a:endParaRPr b="0" sz="5200">
              <a:solidFill>
                <a:srgbClr val="000000"/>
              </a:solidFill>
              <a:latin typeface="Arial"/>
              <a:ea typeface="Arial"/>
              <a:cs typeface="Arial"/>
              <a:sym typeface="Arial"/>
            </a:endParaRPr>
          </a:p>
          <a:p>
            <a:pPr indent="0" lvl="0" marL="0" rtl="0" algn="ctr">
              <a:spcBef>
                <a:spcPts val="0"/>
              </a:spcBef>
              <a:spcAft>
                <a:spcPts val="0"/>
              </a:spcAft>
              <a:buNone/>
            </a:pPr>
            <a:r>
              <a:rPr b="0" lang="en-GB" sz="2311">
                <a:solidFill>
                  <a:srgbClr val="000000"/>
                </a:solidFill>
                <a:latin typeface="Arial"/>
                <a:ea typeface="Arial"/>
                <a:cs typeface="Arial"/>
                <a:sym typeface="Arial"/>
              </a:rPr>
              <a:t>Group 4</a:t>
            </a:r>
            <a:endParaRPr/>
          </a:p>
        </p:txBody>
      </p:sp>
      <p:sp>
        <p:nvSpPr>
          <p:cNvPr id="55" name="Google Shape;55;p13"/>
          <p:cNvSpPr txBox="1"/>
          <p:nvPr>
            <p:ph idx="1" type="subTitle"/>
          </p:nvPr>
        </p:nvSpPr>
        <p:spPr>
          <a:xfrm>
            <a:off x="3307425" y="3089100"/>
            <a:ext cx="5393400" cy="1899300"/>
          </a:xfrm>
          <a:prstGeom prst="rect">
            <a:avLst/>
          </a:prstGeom>
        </p:spPr>
        <p:txBody>
          <a:bodyPr anchorCtr="0" anchor="t" bIns="91425" lIns="91425" spcFirstLastPara="1" rIns="91425" wrap="square" tIns="91425">
            <a:noAutofit/>
          </a:bodyPr>
          <a:lstStyle/>
          <a:p>
            <a:pPr indent="0" lvl="0" marL="0" rtl="0" algn="ctr">
              <a:lnSpc>
                <a:spcPct val="90000"/>
              </a:lnSpc>
              <a:spcBef>
                <a:spcPts val="0"/>
              </a:spcBef>
              <a:spcAft>
                <a:spcPts val="0"/>
              </a:spcAft>
              <a:buSzPts val="358"/>
              <a:buNone/>
            </a:pPr>
            <a:r>
              <a:rPr b="1" lang="en-GB" sz="1810">
                <a:solidFill>
                  <a:schemeClr val="dk1"/>
                </a:solidFill>
              </a:rPr>
              <a:t>Members:</a:t>
            </a:r>
            <a:br>
              <a:rPr b="1" lang="en-GB" sz="1810">
                <a:solidFill>
                  <a:schemeClr val="dk1"/>
                </a:solidFill>
              </a:rPr>
            </a:br>
            <a:endParaRPr b="1" sz="1810">
              <a:solidFill>
                <a:schemeClr val="dk1"/>
              </a:solidFill>
            </a:endParaRPr>
          </a:p>
          <a:p>
            <a:pPr indent="0" lvl="0" marL="0" rtl="0" algn="ctr">
              <a:lnSpc>
                <a:spcPct val="90000"/>
              </a:lnSpc>
              <a:spcBef>
                <a:spcPts val="0"/>
              </a:spcBef>
              <a:spcAft>
                <a:spcPts val="0"/>
              </a:spcAft>
              <a:buSzPts val="358"/>
              <a:buNone/>
            </a:pPr>
            <a:r>
              <a:rPr lang="en-GB" sz="1810">
                <a:solidFill>
                  <a:schemeClr val="dk1"/>
                </a:solidFill>
              </a:rPr>
              <a:t>Akif Eltahir</a:t>
            </a:r>
            <a:endParaRPr sz="1810">
              <a:solidFill>
                <a:schemeClr val="dk1"/>
              </a:solidFill>
            </a:endParaRPr>
          </a:p>
          <a:p>
            <a:pPr indent="0" lvl="0" marL="0" rtl="0" algn="ctr">
              <a:lnSpc>
                <a:spcPct val="90000"/>
              </a:lnSpc>
              <a:spcBef>
                <a:spcPts val="0"/>
              </a:spcBef>
              <a:spcAft>
                <a:spcPts val="0"/>
              </a:spcAft>
              <a:buSzPts val="358"/>
              <a:buNone/>
            </a:pPr>
            <a:r>
              <a:rPr lang="en-GB" sz="1810">
                <a:solidFill>
                  <a:schemeClr val="dk1"/>
                </a:solidFill>
              </a:rPr>
              <a:t>Regina Enrile</a:t>
            </a:r>
            <a:endParaRPr sz="1810">
              <a:solidFill>
                <a:schemeClr val="dk1"/>
              </a:solidFill>
            </a:endParaRPr>
          </a:p>
          <a:p>
            <a:pPr indent="0" lvl="0" marL="0" rtl="0" algn="ctr">
              <a:lnSpc>
                <a:spcPct val="90000"/>
              </a:lnSpc>
              <a:spcBef>
                <a:spcPts val="0"/>
              </a:spcBef>
              <a:spcAft>
                <a:spcPts val="0"/>
              </a:spcAft>
              <a:buSzPts val="358"/>
              <a:buNone/>
            </a:pPr>
            <a:r>
              <a:rPr lang="en-GB" sz="1810">
                <a:solidFill>
                  <a:schemeClr val="dk1"/>
                </a:solidFill>
              </a:rPr>
              <a:t>Connor Farrell</a:t>
            </a:r>
            <a:endParaRPr sz="1810">
              <a:solidFill>
                <a:schemeClr val="dk1"/>
              </a:solidFill>
            </a:endParaRPr>
          </a:p>
          <a:p>
            <a:pPr indent="0" lvl="0" marL="0" rtl="0" algn="ctr">
              <a:lnSpc>
                <a:spcPct val="90000"/>
              </a:lnSpc>
              <a:spcBef>
                <a:spcPts val="0"/>
              </a:spcBef>
              <a:spcAft>
                <a:spcPts val="0"/>
              </a:spcAft>
              <a:buSzPts val="358"/>
              <a:buNone/>
            </a:pPr>
            <a:r>
              <a:rPr lang="en-GB" sz="1810">
                <a:solidFill>
                  <a:schemeClr val="dk1"/>
                </a:solidFill>
              </a:rPr>
              <a:t>Mohamed Metwalli</a:t>
            </a:r>
            <a:endParaRPr sz="1810">
              <a:solidFill>
                <a:schemeClr val="dk1"/>
              </a:solidFill>
            </a:endParaRPr>
          </a:p>
          <a:p>
            <a:pPr indent="0" lvl="0" marL="0" rtl="0" algn="ctr">
              <a:lnSpc>
                <a:spcPct val="90000"/>
              </a:lnSpc>
              <a:spcBef>
                <a:spcPts val="0"/>
              </a:spcBef>
              <a:spcAft>
                <a:spcPts val="0"/>
              </a:spcAft>
              <a:buSzPts val="358"/>
              <a:buNone/>
            </a:pPr>
            <a:r>
              <a:rPr lang="en-GB" sz="1810">
                <a:solidFill>
                  <a:schemeClr val="dk1"/>
                </a:solidFill>
              </a:rPr>
              <a:t>Nicole Young</a:t>
            </a:r>
            <a:endParaRPr sz="1810">
              <a:solidFill>
                <a:schemeClr val="dk1"/>
              </a:solidFill>
            </a:endParaRPr>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6" name="Shape 136"/>
        <p:cNvGrpSpPr/>
        <p:nvPr/>
      </p:nvGrpSpPr>
      <p:grpSpPr>
        <a:xfrm>
          <a:off x="0" y="0"/>
          <a:ext cx="0" cy="0"/>
          <a:chOff x="0" y="0"/>
          <a:chExt cx="0" cy="0"/>
        </a:xfrm>
      </p:grpSpPr>
      <p:sp>
        <p:nvSpPr>
          <p:cNvPr id="137" name="Google Shape;137;p22"/>
          <p:cNvSpPr txBox="1"/>
          <p:nvPr>
            <p:ph type="title"/>
          </p:nvPr>
        </p:nvSpPr>
        <p:spPr>
          <a:xfrm>
            <a:off x="311700" y="269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u="sng">
                <a:latin typeface="Verdana"/>
                <a:ea typeface="Verdana"/>
                <a:cs typeface="Verdana"/>
                <a:sym typeface="Verdana"/>
              </a:rPr>
              <a:t>3rd Interactive Element </a:t>
            </a:r>
            <a:endParaRPr b="1" u="sng">
              <a:latin typeface="Verdana"/>
              <a:ea typeface="Verdana"/>
              <a:cs typeface="Verdana"/>
              <a:sym typeface="Verdana"/>
            </a:endParaRPr>
          </a:p>
        </p:txBody>
      </p:sp>
      <p:sp>
        <p:nvSpPr>
          <p:cNvPr id="138" name="Google Shape;138;p22"/>
          <p:cNvSpPr txBox="1"/>
          <p:nvPr>
            <p:ph idx="1" type="body"/>
          </p:nvPr>
        </p:nvSpPr>
        <p:spPr>
          <a:xfrm>
            <a:off x="437500" y="1665150"/>
            <a:ext cx="3055500" cy="2289000"/>
          </a:xfrm>
          <a:prstGeom prst="rect">
            <a:avLst/>
          </a:prstGeom>
          <a:solidFill>
            <a:srgbClr val="EFEFEF"/>
          </a:solidFill>
        </p:spPr>
        <p:txBody>
          <a:bodyPr anchorCtr="0" anchor="t" bIns="91425" lIns="91425" spcFirstLastPara="1" rIns="91425" wrap="square" tIns="91425">
            <a:normAutofit/>
          </a:bodyPr>
          <a:lstStyle/>
          <a:p>
            <a:pPr indent="0" lvl="0" marL="0" rtl="0" algn="l">
              <a:spcBef>
                <a:spcPts val="0"/>
              </a:spcBef>
              <a:spcAft>
                <a:spcPts val="0"/>
              </a:spcAft>
              <a:buNone/>
            </a:pPr>
            <a:r>
              <a:rPr b="1" lang="en-GB" u="sng">
                <a:solidFill>
                  <a:srgbClr val="24292F"/>
                </a:solidFill>
                <a:highlight>
                  <a:srgbClr val="EFEFEF"/>
                </a:highlight>
              </a:rPr>
              <a:t>Discipline</a:t>
            </a:r>
            <a:endParaRPr b="1" u="sng">
              <a:solidFill>
                <a:srgbClr val="24292F"/>
              </a:solidFill>
              <a:highlight>
                <a:srgbClr val="EFEFEF"/>
              </a:highlight>
            </a:endParaRPr>
          </a:p>
          <a:p>
            <a:pPr indent="0" lvl="0" marL="0" rtl="0" algn="l">
              <a:spcBef>
                <a:spcPts val="1200"/>
              </a:spcBef>
              <a:spcAft>
                <a:spcPts val="1200"/>
              </a:spcAft>
              <a:buNone/>
            </a:pPr>
            <a:r>
              <a:rPr lang="en-GB">
                <a:solidFill>
                  <a:srgbClr val="24292F"/>
                </a:solidFill>
                <a:highlight>
                  <a:srgbClr val="EFEFEF"/>
                </a:highlight>
              </a:rPr>
              <a:t>The third visualization shows the number of placements by an applicant’s field of study, and then split by gender</a:t>
            </a:r>
            <a:endParaRPr>
              <a:solidFill>
                <a:srgbClr val="24292F"/>
              </a:solidFill>
              <a:highlight>
                <a:srgbClr val="EFEFEF"/>
              </a:highlight>
            </a:endParaRPr>
          </a:p>
        </p:txBody>
      </p:sp>
      <p:sp>
        <p:nvSpPr>
          <p:cNvPr id="139" name="Google Shape;13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40" name="Google Shape;140;p22"/>
          <p:cNvPicPr preferRelativeResize="0"/>
          <p:nvPr/>
        </p:nvPicPr>
        <p:blipFill>
          <a:blip r:embed="rId4">
            <a:alphaModFix/>
          </a:blip>
          <a:stretch>
            <a:fillRect/>
          </a:stretch>
        </p:blipFill>
        <p:spPr>
          <a:xfrm>
            <a:off x="3877975" y="1089075"/>
            <a:ext cx="4954325" cy="35741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4" name="Shape 144"/>
        <p:cNvGrpSpPr/>
        <p:nvPr/>
      </p:nvGrpSpPr>
      <p:grpSpPr>
        <a:xfrm>
          <a:off x="0" y="0"/>
          <a:ext cx="0" cy="0"/>
          <a:chOff x="0" y="0"/>
          <a:chExt cx="0" cy="0"/>
        </a:xfrm>
      </p:grpSpPr>
      <p:sp>
        <p:nvSpPr>
          <p:cNvPr id="145" name="Google Shape;145;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146" name="Google Shape;146;p23"/>
          <p:cNvSpPr txBox="1"/>
          <p:nvPr>
            <p:ph idx="1" type="body"/>
          </p:nvPr>
        </p:nvSpPr>
        <p:spPr>
          <a:xfrm>
            <a:off x="2048300" y="1359700"/>
            <a:ext cx="5160000" cy="1711500"/>
          </a:xfrm>
          <a:prstGeom prst="rect">
            <a:avLst/>
          </a:prstGeom>
          <a:solidFill>
            <a:srgbClr val="EFEFEF"/>
          </a:solidFill>
        </p:spPr>
        <p:txBody>
          <a:bodyPr anchorCtr="0" anchor="t" bIns="91425" lIns="91425" spcFirstLastPara="1" rIns="91425" wrap="square" tIns="91425">
            <a:normAutofit fontScale="62500"/>
          </a:bodyPr>
          <a:lstStyle/>
          <a:p>
            <a:pPr indent="0" lvl="0" marL="0" rtl="0" algn="l">
              <a:spcBef>
                <a:spcPts val="300"/>
              </a:spcBef>
              <a:spcAft>
                <a:spcPts val="0"/>
              </a:spcAft>
              <a:buNone/>
            </a:pPr>
            <a:r>
              <a:rPr lang="en-GB" sz="6000" u="sng">
                <a:solidFill>
                  <a:srgbClr val="24292F"/>
                </a:solidFill>
                <a:highlight>
                  <a:srgbClr val="EFEFEF"/>
                </a:highlight>
              </a:rPr>
              <a:t>Thank you for listening!</a:t>
            </a:r>
            <a:endParaRPr sz="4000" u="sng">
              <a:solidFill>
                <a:srgbClr val="24292F"/>
              </a:solidFill>
              <a:highlight>
                <a:srgbClr val="EFEFEF"/>
              </a:highlight>
            </a:endParaRPr>
          </a:p>
          <a:p>
            <a:pPr indent="457200" lvl="0" marL="1371600" rtl="0" algn="l">
              <a:spcBef>
                <a:spcPts val="1200"/>
              </a:spcBef>
              <a:spcAft>
                <a:spcPts val="1200"/>
              </a:spcAft>
              <a:buNone/>
            </a:pPr>
            <a:r>
              <a:rPr lang="en-GB" sz="6000">
                <a:solidFill>
                  <a:srgbClr val="24292F"/>
                </a:solidFill>
                <a:highlight>
                  <a:srgbClr val="EFEFEF"/>
                </a:highlight>
              </a:rPr>
              <a:t>Q&amp;A</a:t>
            </a:r>
            <a:endParaRPr sz="6000">
              <a:solidFill>
                <a:srgbClr val="24292F"/>
              </a:solidFill>
              <a:highlight>
                <a:srgbClr val="EFEFE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422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u="sng">
                <a:latin typeface="Verdana"/>
                <a:ea typeface="Verdana"/>
                <a:cs typeface="Verdana"/>
                <a:sym typeface="Verdana"/>
              </a:rPr>
              <a:t>Goals</a:t>
            </a:r>
            <a:endParaRPr b="1" u="sng">
              <a:latin typeface="Verdana"/>
              <a:ea typeface="Verdana"/>
              <a:cs typeface="Verdana"/>
              <a:sym typeface="Verdana"/>
            </a:endParaRPr>
          </a:p>
        </p:txBody>
      </p:sp>
      <p:sp>
        <p:nvSpPr>
          <p:cNvPr id="62" name="Google Shape;62;p14"/>
          <p:cNvSpPr txBox="1"/>
          <p:nvPr>
            <p:ph idx="1" type="body"/>
          </p:nvPr>
        </p:nvSpPr>
        <p:spPr>
          <a:xfrm>
            <a:off x="311700" y="1145125"/>
            <a:ext cx="8520600" cy="916800"/>
          </a:xfrm>
          <a:prstGeom prst="rect">
            <a:avLst/>
          </a:prstGeom>
          <a:solidFill>
            <a:srgbClr val="EFEFEF"/>
          </a:solidFill>
        </p:spPr>
        <p:txBody>
          <a:bodyPr anchorCtr="0" anchor="t" bIns="91425" lIns="91425" spcFirstLastPara="1" rIns="91425" wrap="square" tIns="91425">
            <a:noAutofit/>
          </a:bodyPr>
          <a:lstStyle/>
          <a:p>
            <a:pPr indent="0" lvl="0" marL="0" rtl="0" algn="just">
              <a:spcBef>
                <a:spcPts val="0"/>
              </a:spcBef>
              <a:spcAft>
                <a:spcPts val="1200"/>
              </a:spcAft>
              <a:buNone/>
            </a:pPr>
            <a:r>
              <a:rPr lang="en-GB" sz="1600">
                <a:solidFill>
                  <a:srgbClr val="24292F"/>
                </a:solidFill>
                <a:highlight>
                  <a:srgbClr val="EFEFEF"/>
                </a:highlight>
              </a:rPr>
              <a:t>Build a Machine Learning model to predict whether a student will be selected for an internship based on several factors.</a:t>
            </a:r>
            <a:endParaRPr sz="2200">
              <a:solidFill>
                <a:srgbClr val="24292F"/>
              </a:solidFill>
              <a:highlight>
                <a:srgbClr val="EFEFEF"/>
              </a:highlight>
            </a:endParaRPr>
          </a:p>
        </p:txBody>
      </p:sp>
      <p:sp>
        <p:nvSpPr>
          <p:cNvPr id="63" name="Google Shape;63;p14"/>
          <p:cNvSpPr txBox="1"/>
          <p:nvPr>
            <p:ph type="title"/>
          </p:nvPr>
        </p:nvSpPr>
        <p:spPr>
          <a:xfrm>
            <a:off x="311700" y="2211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u="sng">
                <a:latin typeface="Verdana"/>
                <a:ea typeface="Verdana"/>
                <a:cs typeface="Verdana"/>
                <a:sym typeface="Verdana"/>
              </a:rPr>
              <a:t>Reason For Selecting This Topic</a:t>
            </a:r>
            <a:endParaRPr b="1" u="sng">
              <a:latin typeface="Verdana"/>
              <a:ea typeface="Verdana"/>
              <a:cs typeface="Verdana"/>
              <a:sym typeface="Verdana"/>
            </a:endParaRPr>
          </a:p>
        </p:txBody>
      </p:sp>
      <p:sp>
        <p:nvSpPr>
          <p:cNvPr id="64" name="Google Shape;64;p14"/>
          <p:cNvSpPr txBox="1"/>
          <p:nvPr>
            <p:ph idx="1" type="body"/>
          </p:nvPr>
        </p:nvSpPr>
        <p:spPr>
          <a:xfrm>
            <a:off x="311700" y="2880300"/>
            <a:ext cx="8520600" cy="1819800"/>
          </a:xfrm>
          <a:prstGeom prst="rect">
            <a:avLst/>
          </a:prstGeom>
          <a:solidFill>
            <a:srgbClr val="EFEFEF"/>
          </a:solidFill>
        </p:spPr>
        <p:txBody>
          <a:bodyPr anchorCtr="0" anchor="t" bIns="91425" lIns="91425" spcFirstLastPara="1" rIns="91425" wrap="square" tIns="91425">
            <a:noAutofit/>
          </a:bodyPr>
          <a:lstStyle/>
          <a:p>
            <a:pPr indent="0" lvl="0" marL="0" rtl="0" algn="just">
              <a:spcBef>
                <a:spcPts val="0"/>
              </a:spcBef>
              <a:spcAft>
                <a:spcPts val="1200"/>
              </a:spcAft>
              <a:buNone/>
            </a:pPr>
            <a:r>
              <a:rPr lang="en-GB" sz="1600">
                <a:solidFill>
                  <a:srgbClr val="24292F"/>
                </a:solidFill>
                <a:highlight>
                  <a:srgbClr val="EFEFEF"/>
                </a:highlight>
              </a:rPr>
              <a:t>Students are in the beginning of their career and it is a challenging time for them to gain the experience needed to put them in the </a:t>
            </a:r>
            <a:r>
              <a:rPr lang="en-GB" sz="1600">
                <a:solidFill>
                  <a:srgbClr val="24292F"/>
                </a:solidFill>
                <a:highlight>
                  <a:srgbClr val="EFEFEF"/>
                </a:highlight>
              </a:rPr>
              <a:t>workforce</a:t>
            </a:r>
            <a:r>
              <a:rPr lang="en-GB" sz="1600">
                <a:solidFill>
                  <a:srgbClr val="24292F"/>
                </a:solidFill>
                <a:highlight>
                  <a:srgbClr val="EFEFEF"/>
                </a:highlight>
              </a:rPr>
              <a:t>. Understanding the data </a:t>
            </a:r>
            <a:r>
              <a:rPr lang="en-GB" sz="1600">
                <a:solidFill>
                  <a:srgbClr val="24292F"/>
                </a:solidFill>
                <a:highlight>
                  <a:srgbClr val="EFEFEF"/>
                </a:highlight>
              </a:rPr>
              <a:t>available</a:t>
            </a:r>
            <a:r>
              <a:rPr lang="en-GB" sz="1600">
                <a:solidFill>
                  <a:srgbClr val="24292F"/>
                </a:solidFill>
                <a:highlight>
                  <a:srgbClr val="EFEFEF"/>
                </a:highlight>
              </a:rPr>
              <a:t> from career services in colleges and universities will help these organizations in supporting the students to land in their dream job. Our success in developing such a model will enhance student experience and provide each one with the right guidance to start a career of their choice.</a:t>
            </a:r>
            <a:endParaRPr sz="2200">
              <a:solidFill>
                <a:srgbClr val="24292F"/>
              </a:solidFill>
              <a:highlight>
                <a:srgbClr val="EFEFEF"/>
              </a:highlight>
            </a:endParaRPr>
          </a:p>
        </p:txBody>
      </p:sp>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66" name="Google Shape;66;p14"/>
          <p:cNvPicPr preferRelativeResize="0"/>
          <p:nvPr/>
        </p:nvPicPr>
        <p:blipFill>
          <a:blip r:embed="rId4">
            <a:alphaModFix/>
          </a:blip>
          <a:stretch>
            <a:fillRect/>
          </a:stretch>
        </p:blipFill>
        <p:spPr>
          <a:xfrm>
            <a:off x="7936325" y="142800"/>
            <a:ext cx="1084825" cy="774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0" name="Shape 70"/>
        <p:cNvGrpSpPr/>
        <p:nvPr/>
      </p:nvGrpSpPr>
      <p:grpSpPr>
        <a:xfrm>
          <a:off x="0" y="0"/>
          <a:ext cx="0" cy="0"/>
          <a:chOff x="0" y="0"/>
          <a:chExt cx="0" cy="0"/>
        </a:xfrm>
      </p:grpSpPr>
      <p:sp>
        <p:nvSpPr>
          <p:cNvPr id="71" name="Google Shape;71;p15"/>
          <p:cNvSpPr txBox="1"/>
          <p:nvPr>
            <p:ph type="title"/>
          </p:nvPr>
        </p:nvSpPr>
        <p:spPr>
          <a:xfrm>
            <a:off x="311700" y="568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u="sng">
                <a:latin typeface="Verdana"/>
                <a:ea typeface="Verdana"/>
                <a:cs typeface="Verdana"/>
                <a:sym typeface="Verdana"/>
              </a:rPr>
              <a:t>Data Source</a:t>
            </a:r>
            <a:endParaRPr b="1" u="sng">
              <a:latin typeface="Verdana"/>
              <a:ea typeface="Verdana"/>
              <a:cs typeface="Verdana"/>
              <a:sym typeface="Verdana"/>
            </a:endParaRPr>
          </a:p>
        </p:txBody>
      </p:sp>
      <p:sp>
        <p:nvSpPr>
          <p:cNvPr id="72" name="Google Shape;72;p15"/>
          <p:cNvSpPr txBox="1"/>
          <p:nvPr>
            <p:ph idx="1" type="body"/>
          </p:nvPr>
        </p:nvSpPr>
        <p:spPr>
          <a:xfrm>
            <a:off x="393000" y="1367725"/>
            <a:ext cx="7888200" cy="3295500"/>
          </a:xfrm>
          <a:prstGeom prst="rect">
            <a:avLst/>
          </a:prstGeom>
          <a:solidFill>
            <a:srgbClr val="EFEFEF"/>
          </a:solidFill>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sz="1600">
                <a:solidFill>
                  <a:srgbClr val="24292F"/>
                </a:solidFill>
                <a:highlight>
                  <a:srgbClr val="EFEFEF"/>
                </a:highlight>
              </a:rPr>
              <a:t>The data was sourced from Kaggle from an Engineering Placement dataset which features the following </a:t>
            </a:r>
            <a:r>
              <a:rPr lang="en-GB" sz="1600">
                <a:solidFill>
                  <a:srgbClr val="24292F"/>
                </a:solidFill>
                <a:highlight>
                  <a:srgbClr val="EFEFEF"/>
                </a:highlight>
              </a:rPr>
              <a:t>relevant</a:t>
            </a:r>
            <a:r>
              <a:rPr lang="en-GB" sz="1600">
                <a:solidFill>
                  <a:srgbClr val="24292F"/>
                </a:solidFill>
                <a:highlight>
                  <a:srgbClr val="EFEFEF"/>
                </a:highlight>
              </a:rPr>
              <a:t> factors:</a:t>
            </a:r>
            <a:endParaRPr sz="1600">
              <a:solidFill>
                <a:srgbClr val="24292F"/>
              </a:solidFill>
              <a:highlight>
                <a:srgbClr val="EFEFEF"/>
              </a:highlight>
            </a:endParaRPr>
          </a:p>
          <a:p>
            <a:pPr indent="-330200" lvl="0" marL="457200" rtl="0" algn="l">
              <a:spcBef>
                <a:spcPts val="1200"/>
              </a:spcBef>
              <a:spcAft>
                <a:spcPts val="0"/>
              </a:spcAft>
              <a:buClr>
                <a:srgbClr val="24292F"/>
              </a:buClr>
              <a:buSzPts val="1600"/>
              <a:buChar char="●"/>
            </a:pPr>
            <a:r>
              <a:rPr lang="en-GB" sz="1600">
                <a:solidFill>
                  <a:srgbClr val="24292F"/>
                </a:solidFill>
                <a:highlight>
                  <a:srgbClr val="EFEFEF"/>
                </a:highlight>
              </a:rPr>
              <a:t>Age</a:t>
            </a:r>
            <a:endParaRPr sz="1600">
              <a:solidFill>
                <a:srgbClr val="24292F"/>
              </a:solidFill>
              <a:highlight>
                <a:srgbClr val="EFEFEF"/>
              </a:highlight>
            </a:endParaRPr>
          </a:p>
          <a:p>
            <a:pPr indent="-330200" lvl="0" marL="457200" rtl="0" algn="l">
              <a:spcBef>
                <a:spcPts val="0"/>
              </a:spcBef>
              <a:spcAft>
                <a:spcPts val="0"/>
              </a:spcAft>
              <a:buClr>
                <a:srgbClr val="24292F"/>
              </a:buClr>
              <a:buSzPts val="1600"/>
              <a:buChar char="●"/>
            </a:pPr>
            <a:r>
              <a:rPr lang="en-GB" sz="1600">
                <a:solidFill>
                  <a:srgbClr val="24292F"/>
                </a:solidFill>
                <a:highlight>
                  <a:srgbClr val="EFEFEF"/>
                </a:highlight>
              </a:rPr>
              <a:t>Gender</a:t>
            </a:r>
            <a:endParaRPr sz="1600">
              <a:solidFill>
                <a:srgbClr val="24292F"/>
              </a:solidFill>
              <a:highlight>
                <a:srgbClr val="EFEFEF"/>
              </a:highlight>
            </a:endParaRPr>
          </a:p>
          <a:p>
            <a:pPr indent="-330200" lvl="0" marL="457200" rtl="0" algn="l">
              <a:spcBef>
                <a:spcPts val="0"/>
              </a:spcBef>
              <a:spcAft>
                <a:spcPts val="0"/>
              </a:spcAft>
              <a:buClr>
                <a:srgbClr val="24292F"/>
              </a:buClr>
              <a:buSzPts val="1600"/>
              <a:buChar char="●"/>
            </a:pPr>
            <a:r>
              <a:rPr lang="en-GB" sz="1600">
                <a:solidFill>
                  <a:srgbClr val="24292F"/>
                </a:solidFill>
                <a:highlight>
                  <a:srgbClr val="EFEFEF"/>
                </a:highlight>
              </a:rPr>
              <a:t>Field of Study</a:t>
            </a:r>
            <a:endParaRPr sz="1600">
              <a:solidFill>
                <a:srgbClr val="24292F"/>
              </a:solidFill>
              <a:highlight>
                <a:srgbClr val="EFEFEF"/>
              </a:highlight>
            </a:endParaRPr>
          </a:p>
          <a:p>
            <a:pPr indent="-330200" lvl="0" marL="457200" rtl="0" algn="l">
              <a:spcBef>
                <a:spcPts val="0"/>
              </a:spcBef>
              <a:spcAft>
                <a:spcPts val="0"/>
              </a:spcAft>
              <a:buClr>
                <a:srgbClr val="24292F"/>
              </a:buClr>
              <a:buSzPts val="1600"/>
              <a:buChar char="●"/>
            </a:pPr>
            <a:r>
              <a:rPr lang="en-GB" sz="1600">
                <a:solidFill>
                  <a:srgbClr val="24292F"/>
                </a:solidFill>
                <a:highlight>
                  <a:srgbClr val="EFEFEF"/>
                </a:highlight>
              </a:rPr>
              <a:t>Past Internships</a:t>
            </a:r>
            <a:endParaRPr sz="1600">
              <a:solidFill>
                <a:srgbClr val="24292F"/>
              </a:solidFill>
              <a:highlight>
                <a:srgbClr val="EFEFEF"/>
              </a:highlight>
            </a:endParaRPr>
          </a:p>
          <a:p>
            <a:pPr indent="-330200" lvl="0" marL="457200" rtl="0" algn="l">
              <a:spcBef>
                <a:spcPts val="0"/>
              </a:spcBef>
              <a:spcAft>
                <a:spcPts val="0"/>
              </a:spcAft>
              <a:buClr>
                <a:srgbClr val="24292F"/>
              </a:buClr>
              <a:buSzPts val="1600"/>
              <a:buChar char="●"/>
            </a:pPr>
            <a:r>
              <a:rPr lang="en-GB" sz="1600">
                <a:solidFill>
                  <a:srgbClr val="24292F"/>
                </a:solidFill>
                <a:highlight>
                  <a:srgbClr val="EFEFEF"/>
                </a:highlight>
              </a:rPr>
              <a:t>Cumulative Grade Point Average (CGPA)</a:t>
            </a:r>
            <a:endParaRPr sz="1600">
              <a:solidFill>
                <a:srgbClr val="24292F"/>
              </a:solidFill>
              <a:highlight>
                <a:srgbClr val="EFEFEF"/>
              </a:highlight>
            </a:endParaRPr>
          </a:p>
          <a:p>
            <a:pPr indent="-330200" lvl="0" marL="457200" rtl="0" algn="l">
              <a:spcBef>
                <a:spcPts val="0"/>
              </a:spcBef>
              <a:spcAft>
                <a:spcPts val="0"/>
              </a:spcAft>
              <a:buClr>
                <a:srgbClr val="24292F"/>
              </a:buClr>
              <a:buSzPts val="1600"/>
              <a:buChar char="●"/>
            </a:pPr>
            <a:r>
              <a:rPr lang="en-GB" sz="1600">
                <a:solidFill>
                  <a:srgbClr val="24292F"/>
                </a:solidFill>
                <a:highlight>
                  <a:srgbClr val="EFEFEF"/>
                </a:highlight>
              </a:rPr>
              <a:t>Dwelling Provided</a:t>
            </a:r>
            <a:endParaRPr sz="1600">
              <a:solidFill>
                <a:srgbClr val="24292F"/>
              </a:solidFill>
              <a:highlight>
                <a:srgbClr val="EFEFEF"/>
              </a:highlight>
            </a:endParaRPr>
          </a:p>
          <a:p>
            <a:pPr indent="-330200" lvl="0" marL="457200" rtl="0" algn="l">
              <a:spcBef>
                <a:spcPts val="0"/>
              </a:spcBef>
              <a:spcAft>
                <a:spcPts val="0"/>
              </a:spcAft>
              <a:buClr>
                <a:srgbClr val="24292F"/>
              </a:buClr>
              <a:buSzPts val="1600"/>
              <a:buChar char="●"/>
            </a:pPr>
            <a:r>
              <a:rPr lang="en-GB" sz="1600">
                <a:solidFill>
                  <a:srgbClr val="24292F"/>
                </a:solidFill>
                <a:highlight>
                  <a:srgbClr val="EFEFEF"/>
                </a:highlight>
              </a:rPr>
              <a:t>History of Backlogs</a:t>
            </a:r>
            <a:endParaRPr sz="1900">
              <a:solidFill>
                <a:srgbClr val="24292F"/>
              </a:solidFill>
              <a:highlight>
                <a:srgbClr val="EFEFEF"/>
              </a:highlight>
            </a:endParaRPr>
          </a:p>
        </p:txBody>
      </p:sp>
      <p:sp>
        <p:nvSpPr>
          <p:cNvPr id="73" name="Google Shape;7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74" name="Google Shape;74;p15"/>
          <p:cNvPicPr preferRelativeResize="0"/>
          <p:nvPr/>
        </p:nvPicPr>
        <p:blipFill>
          <a:blip r:embed="rId4">
            <a:alphaModFix/>
          </a:blip>
          <a:stretch>
            <a:fillRect/>
          </a:stretch>
        </p:blipFill>
        <p:spPr>
          <a:xfrm rot="793187">
            <a:off x="7572109" y="336451"/>
            <a:ext cx="1402142" cy="572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8" name="Shape 78"/>
        <p:cNvGrpSpPr/>
        <p:nvPr/>
      </p:nvGrpSpPr>
      <p:grpSpPr>
        <a:xfrm>
          <a:off x="0" y="0"/>
          <a:ext cx="0" cy="0"/>
          <a:chOff x="0" y="0"/>
          <a:chExt cx="0" cy="0"/>
        </a:xfrm>
      </p:grpSpPr>
      <p:sp>
        <p:nvSpPr>
          <p:cNvPr id="79" name="Google Shape;79;p16"/>
          <p:cNvSpPr txBox="1"/>
          <p:nvPr>
            <p:ph type="title"/>
          </p:nvPr>
        </p:nvSpPr>
        <p:spPr>
          <a:xfrm>
            <a:off x="311700" y="150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GB" u="sng">
                <a:latin typeface="Verdana"/>
                <a:ea typeface="Verdana"/>
                <a:cs typeface="Verdana"/>
                <a:sym typeface="Verdana"/>
              </a:rPr>
              <a:t>Questions</a:t>
            </a:r>
            <a:endParaRPr b="1" u="sng">
              <a:latin typeface="Verdana"/>
              <a:ea typeface="Verdana"/>
              <a:cs typeface="Verdana"/>
              <a:sym typeface="Verdana"/>
            </a:endParaRPr>
          </a:p>
          <a:p>
            <a:pPr indent="0" lvl="0" marL="0" rtl="0" algn="l">
              <a:spcBef>
                <a:spcPts val="0"/>
              </a:spcBef>
              <a:spcAft>
                <a:spcPts val="0"/>
              </a:spcAft>
              <a:buNone/>
            </a:pPr>
            <a:r>
              <a:t/>
            </a:r>
            <a:endParaRPr b="1" u="sng">
              <a:latin typeface="Verdana"/>
              <a:ea typeface="Verdana"/>
              <a:cs typeface="Verdana"/>
              <a:sym typeface="Verdana"/>
            </a:endParaRPr>
          </a:p>
        </p:txBody>
      </p:sp>
      <p:sp>
        <p:nvSpPr>
          <p:cNvPr id="80" name="Google Shape;80;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81" name="Google Shape;81;p16"/>
          <p:cNvPicPr preferRelativeResize="0"/>
          <p:nvPr/>
        </p:nvPicPr>
        <p:blipFill>
          <a:blip r:embed="rId4">
            <a:alphaModFix/>
          </a:blip>
          <a:stretch>
            <a:fillRect/>
          </a:stretch>
        </p:blipFill>
        <p:spPr>
          <a:xfrm rot="1290288">
            <a:off x="8253271" y="3895326"/>
            <a:ext cx="668604" cy="668618"/>
          </a:xfrm>
          <a:prstGeom prst="rect">
            <a:avLst/>
          </a:prstGeom>
          <a:noFill/>
          <a:ln>
            <a:noFill/>
          </a:ln>
        </p:spPr>
      </p:pic>
      <p:pic>
        <p:nvPicPr>
          <p:cNvPr id="82" name="Google Shape;82;p16"/>
          <p:cNvPicPr preferRelativeResize="0"/>
          <p:nvPr/>
        </p:nvPicPr>
        <p:blipFill>
          <a:blip r:embed="rId5">
            <a:alphaModFix/>
          </a:blip>
          <a:stretch>
            <a:fillRect/>
          </a:stretch>
        </p:blipFill>
        <p:spPr>
          <a:xfrm rot="1391191">
            <a:off x="6406125" y="4021075"/>
            <a:ext cx="867150" cy="867150"/>
          </a:xfrm>
          <a:prstGeom prst="rect">
            <a:avLst/>
          </a:prstGeom>
          <a:noFill/>
          <a:ln>
            <a:noFill/>
          </a:ln>
        </p:spPr>
      </p:pic>
      <p:pic>
        <p:nvPicPr>
          <p:cNvPr id="83" name="Google Shape;83;p16"/>
          <p:cNvPicPr preferRelativeResize="0"/>
          <p:nvPr/>
        </p:nvPicPr>
        <p:blipFill>
          <a:blip r:embed="rId6">
            <a:alphaModFix/>
          </a:blip>
          <a:stretch>
            <a:fillRect/>
          </a:stretch>
        </p:blipFill>
        <p:spPr>
          <a:xfrm rot="-1481012">
            <a:off x="7396600" y="4134900"/>
            <a:ext cx="867150" cy="867150"/>
          </a:xfrm>
          <a:prstGeom prst="rect">
            <a:avLst/>
          </a:prstGeom>
          <a:noFill/>
          <a:ln>
            <a:noFill/>
          </a:ln>
        </p:spPr>
      </p:pic>
      <p:pic>
        <p:nvPicPr>
          <p:cNvPr id="84" name="Google Shape;84;p16"/>
          <p:cNvPicPr preferRelativeResize="0"/>
          <p:nvPr/>
        </p:nvPicPr>
        <p:blipFill>
          <a:blip r:embed="rId7">
            <a:alphaModFix/>
          </a:blip>
          <a:stretch>
            <a:fillRect/>
          </a:stretch>
        </p:blipFill>
        <p:spPr>
          <a:xfrm>
            <a:off x="801300" y="958096"/>
            <a:ext cx="3379100" cy="2043104"/>
          </a:xfrm>
          <a:prstGeom prst="rect">
            <a:avLst/>
          </a:prstGeom>
          <a:noFill/>
          <a:ln>
            <a:noFill/>
          </a:ln>
        </p:spPr>
      </p:pic>
      <p:pic>
        <p:nvPicPr>
          <p:cNvPr id="85" name="Google Shape;85;p16"/>
          <p:cNvPicPr preferRelativeResize="0"/>
          <p:nvPr/>
        </p:nvPicPr>
        <p:blipFill>
          <a:blip r:embed="rId8">
            <a:alphaModFix/>
          </a:blip>
          <a:stretch>
            <a:fillRect/>
          </a:stretch>
        </p:blipFill>
        <p:spPr>
          <a:xfrm>
            <a:off x="5197025" y="557325"/>
            <a:ext cx="3379100" cy="2443875"/>
          </a:xfrm>
          <a:prstGeom prst="rect">
            <a:avLst/>
          </a:prstGeom>
          <a:noFill/>
          <a:ln>
            <a:noFill/>
          </a:ln>
        </p:spPr>
      </p:pic>
      <p:pic>
        <p:nvPicPr>
          <p:cNvPr id="86" name="Google Shape;86;p16"/>
          <p:cNvPicPr preferRelativeResize="0"/>
          <p:nvPr/>
        </p:nvPicPr>
        <p:blipFill>
          <a:blip r:embed="rId9">
            <a:alphaModFix/>
          </a:blip>
          <a:stretch>
            <a:fillRect/>
          </a:stretch>
        </p:blipFill>
        <p:spPr>
          <a:xfrm>
            <a:off x="1891800" y="3196366"/>
            <a:ext cx="3868710" cy="1827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0" name="Shape 90"/>
        <p:cNvGrpSpPr/>
        <p:nvPr/>
      </p:nvGrpSpPr>
      <p:grpSpPr>
        <a:xfrm>
          <a:off x="0" y="0"/>
          <a:ext cx="0" cy="0"/>
          <a:chOff x="0" y="0"/>
          <a:chExt cx="0" cy="0"/>
        </a:xfrm>
      </p:grpSpPr>
      <p:sp>
        <p:nvSpPr>
          <p:cNvPr id="91" name="Google Shape;91;p17"/>
          <p:cNvSpPr txBox="1"/>
          <p:nvPr>
            <p:ph type="title"/>
          </p:nvPr>
        </p:nvSpPr>
        <p:spPr>
          <a:xfrm>
            <a:off x="311700" y="331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u="sng">
                <a:latin typeface="Verdana"/>
                <a:ea typeface="Verdana"/>
                <a:cs typeface="Verdana"/>
                <a:sym typeface="Verdana"/>
              </a:rPr>
              <a:t>Database Integration</a:t>
            </a:r>
            <a:endParaRPr b="1" u="sng">
              <a:latin typeface="Verdana"/>
              <a:ea typeface="Verdana"/>
              <a:cs typeface="Verdana"/>
              <a:sym typeface="Verdana"/>
            </a:endParaRPr>
          </a:p>
        </p:txBody>
      </p:sp>
      <p:sp>
        <p:nvSpPr>
          <p:cNvPr id="92" name="Google Shape;92;p17"/>
          <p:cNvSpPr txBox="1"/>
          <p:nvPr>
            <p:ph idx="1" type="body"/>
          </p:nvPr>
        </p:nvSpPr>
        <p:spPr>
          <a:xfrm>
            <a:off x="406075" y="1069049"/>
            <a:ext cx="8066400" cy="1371300"/>
          </a:xfrm>
          <a:prstGeom prst="rect">
            <a:avLst/>
          </a:prstGeom>
          <a:solidFill>
            <a:srgbClr val="EFEFEF"/>
          </a:solidFill>
        </p:spPr>
        <p:txBody>
          <a:bodyPr anchorCtr="0" anchor="t" bIns="91425" lIns="91425" spcFirstLastPara="1" rIns="91425" wrap="square" tIns="91425">
            <a:normAutofit lnSpcReduction="10000"/>
          </a:bodyPr>
          <a:lstStyle/>
          <a:p>
            <a:pPr indent="-342900" lvl="0" marL="457200" rtl="0" algn="l">
              <a:spcBef>
                <a:spcPts val="0"/>
              </a:spcBef>
              <a:spcAft>
                <a:spcPts val="0"/>
              </a:spcAft>
              <a:buClr>
                <a:srgbClr val="24292F"/>
              </a:buClr>
              <a:buSzPts val="1800"/>
              <a:buChar char="●"/>
            </a:pPr>
            <a:r>
              <a:rPr lang="en-GB">
                <a:solidFill>
                  <a:srgbClr val="24292F"/>
                </a:solidFill>
              </a:rPr>
              <a:t>PostgresSQL</a:t>
            </a:r>
            <a:endParaRPr>
              <a:solidFill>
                <a:srgbClr val="24292F"/>
              </a:solidFill>
            </a:endParaRPr>
          </a:p>
          <a:p>
            <a:pPr indent="-342900" lvl="0" marL="457200" rtl="0" algn="l">
              <a:spcBef>
                <a:spcPts val="0"/>
              </a:spcBef>
              <a:spcAft>
                <a:spcPts val="0"/>
              </a:spcAft>
              <a:buClr>
                <a:srgbClr val="24292F"/>
              </a:buClr>
              <a:buSzPts val="1800"/>
              <a:buChar char="●"/>
            </a:pPr>
            <a:r>
              <a:rPr lang="en-GB">
                <a:solidFill>
                  <a:srgbClr val="24292F"/>
                </a:solidFill>
              </a:rPr>
              <a:t>Join Tables: Student_Information &amp; Student_Predictors</a:t>
            </a:r>
            <a:endParaRPr>
              <a:solidFill>
                <a:srgbClr val="24292F"/>
              </a:solidFill>
            </a:endParaRPr>
          </a:p>
          <a:p>
            <a:pPr indent="-342900" lvl="0" marL="457200" rtl="0" algn="l">
              <a:spcBef>
                <a:spcPts val="0"/>
              </a:spcBef>
              <a:spcAft>
                <a:spcPts val="0"/>
              </a:spcAft>
              <a:buClr>
                <a:srgbClr val="24292F"/>
              </a:buClr>
              <a:buSzPts val="1800"/>
              <a:buChar char="●"/>
            </a:pPr>
            <a:r>
              <a:rPr lang="en-GB">
                <a:solidFill>
                  <a:srgbClr val="24292F"/>
                </a:solidFill>
              </a:rPr>
              <a:t>Database Host: AWS RDS Service</a:t>
            </a:r>
            <a:endParaRPr>
              <a:solidFill>
                <a:srgbClr val="24292F"/>
              </a:solidFill>
            </a:endParaRPr>
          </a:p>
          <a:p>
            <a:pPr indent="-342900" lvl="0" marL="457200" rtl="0" algn="l">
              <a:spcBef>
                <a:spcPts val="0"/>
              </a:spcBef>
              <a:spcAft>
                <a:spcPts val="0"/>
              </a:spcAft>
              <a:buClr>
                <a:srgbClr val="24292F"/>
              </a:buClr>
              <a:buSzPts val="1800"/>
              <a:buChar char="●"/>
            </a:pPr>
            <a:r>
              <a:rPr lang="en-GB">
                <a:solidFill>
                  <a:srgbClr val="24292F"/>
                </a:solidFill>
              </a:rPr>
              <a:t>Database Server: capstone-project</a:t>
            </a:r>
            <a:endParaRPr>
              <a:solidFill>
                <a:srgbClr val="24292F"/>
              </a:solidFill>
            </a:endParaRPr>
          </a:p>
        </p:txBody>
      </p:sp>
      <p:pic>
        <p:nvPicPr>
          <p:cNvPr id="93" name="Google Shape;93;p17"/>
          <p:cNvPicPr preferRelativeResize="0"/>
          <p:nvPr/>
        </p:nvPicPr>
        <p:blipFill>
          <a:blip r:embed="rId4">
            <a:alphaModFix/>
          </a:blip>
          <a:stretch>
            <a:fillRect/>
          </a:stretch>
        </p:blipFill>
        <p:spPr>
          <a:xfrm>
            <a:off x="2721947" y="2646172"/>
            <a:ext cx="4264199" cy="2243925"/>
          </a:xfrm>
          <a:prstGeom prst="rect">
            <a:avLst/>
          </a:prstGeom>
          <a:noFill/>
          <a:ln>
            <a:noFill/>
          </a:ln>
        </p:spPr>
      </p:pic>
      <p:sp>
        <p:nvSpPr>
          <p:cNvPr id="94" name="Google Shape;9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95" name="Google Shape;95;p17"/>
          <p:cNvPicPr preferRelativeResize="0"/>
          <p:nvPr/>
        </p:nvPicPr>
        <p:blipFill>
          <a:blip r:embed="rId5">
            <a:alphaModFix/>
          </a:blip>
          <a:stretch>
            <a:fillRect/>
          </a:stretch>
        </p:blipFill>
        <p:spPr>
          <a:xfrm>
            <a:off x="47100" y="2891263"/>
            <a:ext cx="2674850" cy="1604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331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u="sng">
                <a:latin typeface="Verdana"/>
                <a:ea typeface="Verdana"/>
                <a:cs typeface="Verdana"/>
                <a:sym typeface="Verdana"/>
              </a:rPr>
              <a:t>Machine Learning Model</a:t>
            </a:r>
            <a:endParaRPr b="1" u="sng">
              <a:latin typeface="Verdana"/>
              <a:ea typeface="Verdana"/>
              <a:cs typeface="Verdana"/>
              <a:sym typeface="Verdana"/>
            </a:endParaRPr>
          </a:p>
        </p:txBody>
      </p:sp>
      <p:sp>
        <p:nvSpPr>
          <p:cNvPr id="101" name="Google Shape;101;p18"/>
          <p:cNvSpPr txBox="1"/>
          <p:nvPr>
            <p:ph idx="1" type="body"/>
          </p:nvPr>
        </p:nvSpPr>
        <p:spPr>
          <a:xfrm>
            <a:off x="3545551" y="864275"/>
            <a:ext cx="4593600" cy="1936200"/>
          </a:xfrm>
          <a:prstGeom prst="rect">
            <a:avLst/>
          </a:prstGeom>
          <a:solidFill>
            <a:srgbClr val="EFEFEF"/>
          </a:solidFill>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b="1" lang="en-GB" sz="1300">
                <a:solidFill>
                  <a:srgbClr val="24292F"/>
                </a:solidFill>
                <a:highlight>
                  <a:srgbClr val="EFEFEF"/>
                </a:highlight>
              </a:rPr>
              <a:t>Machine Learning Model Type: </a:t>
            </a:r>
            <a:r>
              <a:rPr lang="en-GB" sz="1300">
                <a:solidFill>
                  <a:srgbClr val="24292F"/>
                </a:solidFill>
                <a:highlight>
                  <a:srgbClr val="EFEFEF"/>
                </a:highlight>
              </a:rPr>
              <a:t>Classification model</a:t>
            </a:r>
            <a:endParaRPr sz="1300">
              <a:solidFill>
                <a:srgbClr val="24292F"/>
              </a:solidFill>
              <a:highlight>
                <a:srgbClr val="EFEFEF"/>
              </a:highlight>
            </a:endParaRPr>
          </a:p>
          <a:p>
            <a:pPr indent="0" lvl="0" marL="0" rtl="0" algn="l">
              <a:spcBef>
                <a:spcPts val="1200"/>
              </a:spcBef>
              <a:spcAft>
                <a:spcPts val="0"/>
              </a:spcAft>
              <a:buClr>
                <a:schemeClr val="dk1"/>
              </a:buClr>
              <a:buSzPts val="1100"/>
              <a:buFont typeface="Arial"/>
              <a:buNone/>
            </a:pPr>
            <a:r>
              <a:rPr lang="en-GB" sz="1300">
                <a:solidFill>
                  <a:srgbClr val="24292F"/>
                </a:solidFill>
                <a:highlight>
                  <a:srgbClr val="EFEFEF"/>
                </a:highlight>
              </a:rPr>
              <a:t>Utilizing the features mentioned from the dataset, we are going to train a classification model - a subcategory of Supervised Machine Learning – to determine the likelihood of acceptance for future applicants. The following are the steps we will take for data preprocessing.</a:t>
            </a:r>
            <a:endParaRPr sz="1300">
              <a:solidFill>
                <a:srgbClr val="24292F"/>
              </a:solidFill>
              <a:highlight>
                <a:srgbClr val="EFEFEF"/>
              </a:highlight>
            </a:endParaRPr>
          </a:p>
          <a:p>
            <a:pPr indent="0" lvl="0" marL="0" rtl="0" algn="l">
              <a:spcBef>
                <a:spcPts val="1200"/>
              </a:spcBef>
              <a:spcAft>
                <a:spcPts val="1200"/>
              </a:spcAft>
              <a:buNone/>
            </a:pPr>
            <a:r>
              <a:t/>
            </a:r>
            <a:endParaRPr>
              <a:highlight>
                <a:srgbClr val="EFEFEF"/>
              </a:highlight>
            </a:endParaRPr>
          </a:p>
        </p:txBody>
      </p:sp>
      <p:sp>
        <p:nvSpPr>
          <p:cNvPr id="102" name="Google Shape;10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03" name="Google Shape;103;p18"/>
          <p:cNvPicPr preferRelativeResize="0"/>
          <p:nvPr/>
        </p:nvPicPr>
        <p:blipFill>
          <a:blip r:embed="rId4">
            <a:alphaModFix/>
          </a:blip>
          <a:stretch>
            <a:fillRect/>
          </a:stretch>
        </p:blipFill>
        <p:spPr>
          <a:xfrm>
            <a:off x="311700" y="864275"/>
            <a:ext cx="2976734" cy="3820976"/>
          </a:xfrm>
          <a:prstGeom prst="rect">
            <a:avLst/>
          </a:prstGeom>
          <a:noFill/>
          <a:ln>
            <a:noFill/>
          </a:ln>
        </p:spPr>
      </p:pic>
      <p:pic>
        <p:nvPicPr>
          <p:cNvPr id="104" name="Google Shape;104;p18"/>
          <p:cNvPicPr preferRelativeResize="0"/>
          <p:nvPr/>
        </p:nvPicPr>
        <p:blipFill>
          <a:blip r:embed="rId5">
            <a:alphaModFix/>
          </a:blip>
          <a:stretch>
            <a:fillRect/>
          </a:stretch>
        </p:blipFill>
        <p:spPr>
          <a:xfrm>
            <a:off x="3545550" y="2938525"/>
            <a:ext cx="4806076" cy="1028075"/>
          </a:xfrm>
          <a:prstGeom prst="rect">
            <a:avLst/>
          </a:prstGeom>
          <a:noFill/>
          <a:ln>
            <a:noFill/>
          </a:ln>
        </p:spPr>
      </p:pic>
      <p:pic>
        <p:nvPicPr>
          <p:cNvPr id="105" name="Google Shape;105;p18"/>
          <p:cNvPicPr preferRelativeResize="0"/>
          <p:nvPr/>
        </p:nvPicPr>
        <p:blipFill>
          <a:blip r:embed="rId6">
            <a:alphaModFix/>
          </a:blip>
          <a:stretch>
            <a:fillRect/>
          </a:stretch>
        </p:blipFill>
        <p:spPr>
          <a:xfrm>
            <a:off x="3545559" y="4028600"/>
            <a:ext cx="3533775" cy="219075"/>
          </a:xfrm>
          <a:prstGeom prst="rect">
            <a:avLst/>
          </a:prstGeom>
          <a:noFill/>
          <a:ln>
            <a:noFill/>
          </a:ln>
        </p:spPr>
      </p:pic>
      <p:pic>
        <p:nvPicPr>
          <p:cNvPr id="106" name="Google Shape;106;p18"/>
          <p:cNvPicPr preferRelativeResize="0"/>
          <p:nvPr/>
        </p:nvPicPr>
        <p:blipFill>
          <a:blip r:embed="rId7">
            <a:alphaModFix/>
          </a:blip>
          <a:stretch>
            <a:fillRect/>
          </a:stretch>
        </p:blipFill>
        <p:spPr>
          <a:xfrm>
            <a:off x="3545559" y="4309675"/>
            <a:ext cx="3486150" cy="476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0" name="Shape 110"/>
        <p:cNvGrpSpPr/>
        <p:nvPr/>
      </p:nvGrpSpPr>
      <p:grpSpPr>
        <a:xfrm>
          <a:off x="0" y="0"/>
          <a:ext cx="0" cy="0"/>
          <a:chOff x="0" y="0"/>
          <a:chExt cx="0" cy="0"/>
        </a:xfrm>
      </p:grpSpPr>
      <p:sp>
        <p:nvSpPr>
          <p:cNvPr id="111" name="Google Shape;111;p19"/>
          <p:cNvSpPr txBox="1"/>
          <p:nvPr>
            <p:ph type="title"/>
          </p:nvPr>
        </p:nvSpPr>
        <p:spPr>
          <a:xfrm>
            <a:off x="311700" y="400800"/>
            <a:ext cx="8704200" cy="907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GB" u="sng">
                <a:latin typeface="Verdana"/>
                <a:ea typeface="Verdana"/>
                <a:cs typeface="Verdana"/>
                <a:sym typeface="Verdana"/>
              </a:rPr>
              <a:t>Description Of Tools </a:t>
            </a:r>
            <a:r>
              <a:rPr b="1" lang="en-GB" u="sng">
                <a:latin typeface="Verdana"/>
                <a:ea typeface="Verdana"/>
                <a:cs typeface="Verdana"/>
                <a:sym typeface="Verdana"/>
              </a:rPr>
              <a:t>Used to Create Final Dashboard</a:t>
            </a:r>
            <a:endParaRPr b="1" u="sng">
              <a:latin typeface="Verdana"/>
              <a:ea typeface="Verdana"/>
              <a:cs typeface="Verdana"/>
              <a:sym typeface="Verdana"/>
            </a:endParaRPr>
          </a:p>
          <a:p>
            <a:pPr indent="0" lvl="0" marL="0" rtl="0" algn="l">
              <a:spcBef>
                <a:spcPts val="0"/>
              </a:spcBef>
              <a:spcAft>
                <a:spcPts val="0"/>
              </a:spcAft>
              <a:buNone/>
            </a:pPr>
            <a:r>
              <a:t/>
            </a:r>
            <a:endParaRPr b="1" u="sng"/>
          </a:p>
        </p:txBody>
      </p:sp>
      <p:sp>
        <p:nvSpPr>
          <p:cNvPr id="112" name="Google Shape;112;p19"/>
          <p:cNvSpPr txBox="1"/>
          <p:nvPr>
            <p:ph idx="1" type="body"/>
          </p:nvPr>
        </p:nvSpPr>
        <p:spPr>
          <a:xfrm>
            <a:off x="311700" y="1545119"/>
            <a:ext cx="8376900" cy="1230300"/>
          </a:xfrm>
          <a:prstGeom prst="rect">
            <a:avLst/>
          </a:prstGeom>
          <a:solidFill>
            <a:srgbClr val="EFEFEF"/>
          </a:solidFill>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rgbClr val="24292F"/>
                </a:solidFill>
                <a:highlight>
                  <a:srgbClr val="EFEFEF"/>
                </a:highlight>
              </a:rPr>
              <a:t>We chose to </a:t>
            </a:r>
            <a:r>
              <a:rPr lang="en-GB">
                <a:solidFill>
                  <a:srgbClr val="24292F"/>
                </a:solidFill>
                <a:highlight>
                  <a:srgbClr val="EFEFEF"/>
                </a:highlight>
              </a:rPr>
              <a:t>use</a:t>
            </a:r>
            <a:r>
              <a:rPr lang="en-GB">
                <a:solidFill>
                  <a:srgbClr val="24292F"/>
                </a:solidFill>
                <a:highlight>
                  <a:srgbClr val="EFEFEF"/>
                </a:highlight>
              </a:rPr>
              <a:t> Tableau to create the final dashboard. Tableau is a powerful interactive visualization tool that transforms data into a format that is ideal for presentation.</a:t>
            </a:r>
            <a:endParaRPr>
              <a:solidFill>
                <a:srgbClr val="24292F"/>
              </a:solidFill>
              <a:highlight>
                <a:srgbClr val="EFEFEF"/>
              </a:highlight>
            </a:endParaRPr>
          </a:p>
        </p:txBody>
      </p:sp>
      <p:sp>
        <p:nvSpPr>
          <p:cNvPr id="113" name="Google Shape;11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114" name="Google Shape;114;p19"/>
          <p:cNvSpPr txBox="1"/>
          <p:nvPr>
            <p:ph idx="1" type="body"/>
          </p:nvPr>
        </p:nvSpPr>
        <p:spPr>
          <a:xfrm>
            <a:off x="311700" y="2982500"/>
            <a:ext cx="8376900" cy="1680600"/>
          </a:xfrm>
          <a:prstGeom prst="rect">
            <a:avLst/>
          </a:prstGeom>
          <a:solidFill>
            <a:srgbClr val="EFEFEF"/>
          </a:solidFill>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24292F"/>
                </a:solidFill>
                <a:highlight>
                  <a:srgbClr val="EFEFEF"/>
                </a:highlight>
              </a:rPr>
              <a:t>By using the cleaned </a:t>
            </a:r>
            <a:r>
              <a:rPr lang="en-GB">
                <a:solidFill>
                  <a:srgbClr val="24292F"/>
                </a:solidFill>
                <a:highlight>
                  <a:srgbClr val="EFEFEF"/>
                </a:highlight>
              </a:rPr>
              <a:t>CSV, three visualizations were created based on:</a:t>
            </a:r>
            <a:endParaRPr>
              <a:solidFill>
                <a:srgbClr val="24292F"/>
              </a:solidFill>
              <a:highlight>
                <a:srgbClr val="EFEFEF"/>
              </a:highlight>
            </a:endParaRPr>
          </a:p>
          <a:p>
            <a:pPr indent="-342900" lvl="0" marL="457200" rtl="0" algn="l">
              <a:spcBef>
                <a:spcPts val="1200"/>
              </a:spcBef>
              <a:spcAft>
                <a:spcPts val="0"/>
              </a:spcAft>
              <a:buClr>
                <a:srgbClr val="24292F"/>
              </a:buClr>
              <a:buSzPts val="1800"/>
              <a:buChar char="-"/>
            </a:pPr>
            <a:r>
              <a:rPr lang="en-GB">
                <a:solidFill>
                  <a:srgbClr val="24292F"/>
                </a:solidFill>
                <a:highlight>
                  <a:srgbClr val="EFEFEF"/>
                </a:highlight>
              </a:rPr>
              <a:t>Gender </a:t>
            </a:r>
            <a:endParaRPr>
              <a:solidFill>
                <a:srgbClr val="24292F"/>
              </a:solidFill>
              <a:highlight>
                <a:srgbClr val="EFEFEF"/>
              </a:highlight>
            </a:endParaRPr>
          </a:p>
          <a:p>
            <a:pPr indent="-342900" lvl="0" marL="457200" rtl="0" algn="l">
              <a:spcBef>
                <a:spcPts val="0"/>
              </a:spcBef>
              <a:spcAft>
                <a:spcPts val="0"/>
              </a:spcAft>
              <a:buClr>
                <a:srgbClr val="24292F"/>
              </a:buClr>
              <a:buSzPts val="1800"/>
              <a:buChar char="-"/>
            </a:pPr>
            <a:r>
              <a:rPr lang="en-GB">
                <a:solidFill>
                  <a:srgbClr val="24292F"/>
                </a:solidFill>
                <a:highlight>
                  <a:srgbClr val="EFEFEF"/>
                </a:highlight>
              </a:rPr>
              <a:t>Engineering discipline</a:t>
            </a:r>
            <a:endParaRPr>
              <a:solidFill>
                <a:srgbClr val="24292F"/>
              </a:solidFill>
              <a:highlight>
                <a:srgbClr val="EFEFEF"/>
              </a:highlight>
            </a:endParaRPr>
          </a:p>
          <a:p>
            <a:pPr indent="-342900" lvl="0" marL="457200" rtl="0" algn="l">
              <a:spcBef>
                <a:spcPts val="0"/>
              </a:spcBef>
              <a:spcAft>
                <a:spcPts val="0"/>
              </a:spcAft>
              <a:buClr>
                <a:srgbClr val="24292F"/>
              </a:buClr>
              <a:buSzPts val="1800"/>
              <a:buChar char="-"/>
            </a:pPr>
            <a:r>
              <a:rPr lang="en-GB">
                <a:solidFill>
                  <a:srgbClr val="24292F"/>
                </a:solidFill>
                <a:highlight>
                  <a:srgbClr val="EFEFEF"/>
                </a:highlight>
              </a:rPr>
              <a:t>CGPA</a:t>
            </a:r>
            <a:endParaRPr>
              <a:solidFill>
                <a:srgbClr val="24292F"/>
              </a:solidFill>
              <a:highlight>
                <a:srgbClr val="EFEFEF"/>
              </a:highlight>
            </a:endParaRPr>
          </a:p>
        </p:txBody>
      </p:sp>
      <p:pic>
        <p:nvPicPr>
          <p:cNvPr id="115" name="Google Shape;115;p19"/>
          <p:cNvPicPr preferRelativeResize="0"/>
          <p:nvPr/>
        </p:nvPicPr>
        <p:blipFill>
          <a:blip r:embed="rId4">
            <a:alphaModFix/>
          </a:blip>
          <a:stretch>
            <a:fillRect/>
          </a:stretch>
        </p:blipFill>
        <p:spPr>
          <a:xfrm rot="718780">
            <a:off x="7412602" y="242356"/>
            <a:ext cx="1646351" cy="340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9" name="Shape 119"/>
        <p:cNvGrpSpPr/>
        <p:nvPr/>
      </p:nvGrpSpPr>
      <p:grpSpPr>
        <a:xfrm>
          <a:off x="0" y="0"/>
          <a:ext cx="0" cy="0"/>
          <a:chOff x="0" y="0"/>
          <a:chExt cx="0" cy="0"/>
        </a:xfrm>
      </p:grpSpPr>
      <p:sp>
        <p:nvSpPr>
          <p:cNvPr id="120" name="Google Shape;120;p20"/>
          <p:cNvSpPr txBox="1"/>
          <p:nvPr>
            <p:ph type="title"/>
          </p:nvPr>
        </p:nvSpPr>
        <p:spPr>
          <a:xfrm>
            <a:off x="259900" y="277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43477"/>
              <a:buFont typeface="Arial"/>
              <a:buNone/>
            </a:pPr>
            <a:r>
              <a:rPr b="1" lang="en-GB" u="sng">
                <a:latin typeface="Verdana"/>
                <a:ea typeface="Verdana"/>
                <a:cs typeface="Verdana"/>
                <a:sym typeface="Verdana"/>
              </a:rPr>
              <a:t>Description of Interactive Elements </a:t>
            </a:r>
            <a:br>
              <a:rPr b="1" lang="en-GB" u="sng">
                <a:latin typeface="Verdana"/>
                <a:ea typeface="Verdana"/>
                <a:cs typeface="Verdana"/>
                <a:sym typeface="Verdana"/>
              </a:rPr>
            </a:br>
            <a:endParaRPr b="1" sz="766" u="sng">
              <a:latin typeface="Verdana"/>
              <a:ea typeface="Verdana"/>
              <a:cs typeface="Verdana"/>
              <a:sym typeface="Verdana"/>
            </a:endParaRPr>
          </a:p>
          <a:p>
            <a:pPr indent="0" lvl="0" marL="0" rtl="0" algn="l">
              <a:spcBef>
                <a:spcPts val="0"/>
              </a:spcBef>
              <a:spcAft>
                <a:spcPts val="0"/>
              </a:spcAft>
              <a:buClr>
                <a:schemeClr val="dk1"/>
              </a:buClr>
              <a:buSzPct val="46698"/>
              <a:buFont typeface="Arial"/>
              <a:buNone/>
            </a:pPr>
            <a:r>
              <a:rPr b="1" lang="en-GB" sz="2355" u="sng">
                <a:latin typeface="Verdana"/>
                <a:ea typeface="Verdana"/>
                <a:cs typeface="Verdana"/>
                <a:sym typeface="Verdana"/>
              </a:rPr>
              <a:t>1st Interactive Element</a:t>
            </a:r>
            <a:r>
              <a:rPr b="1" lang="en-GB" u="sng">
                <a:latin typeface="Verdana"/>
                <a:ea typeface="Verdana"/>
                <a:cs typeface="Verdana"/>
                <a:sym typeface="Verdana"/>
              </a:rPr>
              <a:t> </a:t>
            </a:r>
            <a:endParaRPr b="1" u="sng">
              <a:latin typeface="Verdana"/>
              <a:ea typeface="Verdana"/>
              <a:cs typeface="Verdana"/>
              <a:sym typeface="Verdana"/>
            </a:endParaRPr>
          </a:p>
        </p:txBody>
      </p:sp>
      <p:sp>
        <p:nvSpPr>
          <p:cNvPr id="121" name="Google Shape;121;p20"/>
          <p:cNvSpPr txBox="1"/>
          <p:nvPr>
            <p:ph idx="1" type="body"/>
          </p:nvPr>
        </p:nvSpPr>
        <p:spPr>
          <a:xfrm>
            <a:off x="435900" y="2012400"/>
            <a:ext cx="4136100" cy="1727400"/>
          </a:xfrm>
          <a:prstGeom prst="rect">
            <a:avLst/>
          </a:prstGeom>
          <a:solidFill>
            <a:srgbClr val="EFEFEF"/>
          </a:solidFill>
        </p:spPr>
        <p:txBody>
          <a:bodyPr anchorCtr="0" anchor="t" bIns="91425" lIns="91425" spcFirstLastPara="1" rIns="91425" wrap="square" tIns="91425">
            <a:normAutofit/>
          </a:bodyPr>
          <a:lstStyle/>
          <a:p>
            <a:pPr indent="0" lvl="0" marL="0" rtl="0" algn="l">
              <a:spcBef>
                <a:spcPts val="0"/>
              </a:spcBef>
              <a:spcAft>
                <a:spcPts val="0"/>
              </a:spcAft>
              <a:buNone/>
            </a:pPr>
            <a:r>
              <a:rPr b="1" lang="en-GB" u="sng">
                <a:solidFill>
                  <a:srgbClr val="24292F"/>
                </a:solidFill>
                <a:highlight>
                  <a:srgbClr val="EFEFEF"/>
                </a:highlight>
              </a:rPr>
              <a:t>Gender</a:t>
            </a:r>
            <a:endParaRPr b="1" u="sng">
              <a:solidFill>
                <a:srgbClr val="24292F"/>
              </a:solidFill>
              <a:highlight>
                <a:srgbClr val="EFEFEF"/>
              </a:highlight>
            </a:endParaRPr>
          </a:p>
          <a:p>
            <a:pPr indent="0" lvl="0" marL="0" rtl="0" algn="l">
              <a:spcBef>
                <a:spcPts val="1200"/>
              </a:spcBef>
              <a:spcAft>
                <a:spcPts val="1200"/>
              </a:spcAft>
              <a:buNone/>
            </a:pPr>
            <a:r>
              <a:rPr lang="en-GB">
                <a:solidFill>
                  <a:srgbClr val="24292F"/>
                </a:solidFill>
                <a:highlight>
                  <a:srgbClr val="EFEFEF"/>
                </a:highlight>
              </a:rPr>
              <a:t>Our second graph shows the amount of applicants that were either placed or not solely by their gender</a:t>
            </a:r>
            <a:endParaRPr>
              <a:solidFill>
                <a:srgbClr val="24292F"/>
              </a:solidFill>
              <a:highlight>
                <a:srgbClr val="EFEFEF"/>
              </a:highlight>
            </a:endParaRPr>
          </a:p>
        </p:txBody>
      </p:sp>
      <p:sp>
        <p:nvSpPr>
          <p:cNvPr id="122" name="Google Shape;122;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23" name="Google Shape;123;p20"/>
          <p:cNvPicPr preferRelativeResize="0"/>
          <p:nvPr/>
        </p:nvPicPr>
        <p:blipFill>
          <a:blip r:embed="rId4">
            <a:alphaModFix/>
          </a:blip>
          <a:stretch>
            <a:fillRect/>
          </a:stretch>
        </p:blipFill>
        <p:spPr>
          <a:xfrm>
            <a:off x="5732375" y="1220700"/>
            <a:ext cx="2740075" cy="3287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7" name="Shape 127"/>
        <p:cNvGrpSpPr/>
        <p:nvPr/>
      </p:nvGrpSpPr>
      <p:grpSpPr>
        <a:xfrm>
          <a:off x="0" y="0"/>
          <a:ext cx="0" cy="0"/>
          <a:chOff x="0" y="0"/>
          <a:chExt cx="0" cy="0"/>
        </a:xfrm>
      </p:grpSpPr>
      <p:sp>
        <p:nvSpPr>
          <p:cNvPr id="128" name="Google Shape;128;p21"/>
          <p:cNvSpPr txBox="1"/>
          <p:nvPr>
            <p:ph type="title"/>
          </p:nvPr>
        </p:nvSpPr>
        <p:spPr>
          <a:xfrm>
            <a:off x="304300" y="158700"/>
            <a:ext cx="8643300" cy="76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355" u="sng">
                <a:latin typeface="Verdana"/>
                <a:ea typeface="Verdana"/>
                <a:cs typeface="Verdana"/>
                <a:sym typeface="Verdana"/>
              </a:rPr>
              <a:t>2nd</a:t>
            </a:r>
            <a:r>
              <a:rPr b="1" lang="en-GB" sz="2355" u="sng">
                <a:latin typeface="Verdana"/>
                <a:ea typeface="Verdana"/>
                <a:cs typeface="Verdana"/>
                <a:sym typeface="Verdana"/>
              </a:rPr>
              <a:t> Interactive Element</a:t>
            </a:r>
            <a:r>
              <a:rPr b="1" lang="en-GB" u="sng">
                <a:latin typeface="Verdana"/>
                <a:ea typeface="Verdana"/>
                <a:cs typeface="Verdana"/>
                <a:sym typeface="Verdana"/>
              </a:rPr>
              <a:t> </a:t>
            </a:r>
            <a:endParaRPr b="1" u="sng">
              <a:latin typeface="Verdana"/>
              <a:ea typeface="Verdana"/>
              <a:cs typeface="Verdana"/>
              <a:sym typeface="Verdana"/>
            </a:endParaRPr>
          </a:p>
        </p:txBody>
      </p:sp>
      <p:sp>
        <p:nvSpPr>
          <p:cNvPr id="129" name="Google Shape;129;p21"/>
          <p:cNvSpPr txBox="1"/>
          <p:nvPr>
            <p:ph idx="1" type="body"/>
          </p:nvPr>
        </p:nvSpPr>
        <p:spPr>
          <a:xfrm>
            <a:off x="304300" y="1694450"/>
            <a:ext cx="3966000" cy="2216700"/>
          </a:xfrm>
          <a:prstGeom prst="rect">
            <a:avLst/>
          </a:prstGeom>
          <a:solidFill>
            <a:srgbClr val="EFEFEF"/>
          </a:solidFill>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u="sng">
                <a:solidFill>
                  <a:srgbClr val="24292F"/>
                </a:solidFill>
                <a:highlight>
                  <a:srgbClr val="EFEFEF"/>
                </a:highlight>
              </a:rPr>
              <a:t>CGPA</a:t>
            </a:r>
            <a:endParaRPr b="1" u="sng">
              <a:solidFill>
                <a:srgbClr val="24292F"/>
              </a:solidFill>
              <a:highlight>
                <a:srgbClr val="EFEFEF"/>
              </a:highlight>
            </a:endParaRPr>
          </a:p>
          <a:p>
            <a:pPr indent="0" lvl="0" marL="0" rtl="0" algn="l">
              <a:spcBef>
                <a:spcPts val="1200"/>
              </a:spcBef>
              <a:spcAft>
                <a:spcPts val="1200"/>
              </a:spcAft>
              <a:buNone/>
            </a:pPr>
            <a:r>
              <a:rPr lang="en-GB">
                <a:solidFill>
                  <a:srgbClr val="24292F"/>
                </a:solidFill>
                <a:highlight>
                  <a:srgbClr val="EFEFEF"/>
                </a:highlight>
              </a:rPr>
              <a:t>Our </a:t>
            </a:r>
            <a:r>
              <a:rPr lang="en-GB">
                <a:solidFill>
                  <a:srgbClr val="24292F"/>
                </a:solidFill>
                <a:highlight>
                  <a:srgbClr val="EFEFEF"/>
                </a:highlight>
              </a:rPr>
              <a:t>first</a:t>
            </a:r>
            <a:r>
              <a:rPr lang="en-GB">
                <a:solidFill>
                  <a:srgbClr val="24292F"/>
                </a:solidFill>
                <a:highlight>
                  <a:srgbClr val="EFEFEF"/>
                </a:highlight>
              </a:rPr>
              <a:t> interactive element is a scatter plot that shows the amount of internship placements based on the applicant’s Cumulative Grade Point Average</a:t>
            </a:r>
            <a:br>
              <a:rPr lang="en-GB">
                <a:solidFill>
                  <a:srgbClr val="24292F"/>
                </a:solidFill>
                <a:highlight>
                  <a:srgbClr val="EFEFEF"/>
                </a:highlight>
              </a:rPr>
            </a:br>
            <a:endParaRPr>
              <a:solidFill>
                <a:srgbClr val="24292F"/>
              </a:solidFill>
              <a:highlight>
                <a:srgbClr val="EFEFEF"/>
              </a:highlight>
            </a:endParaRPr>
          </a:p>
        </p:txBody>
      </p:sp>
      <p:sp>
        <p:nvSpPr>
          <p:cNvPr id="130" name="Google Shape;130;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31" name="Google Shape;131;p21"/>
          <p:cNvPicPr preferRelativeResize="0"/>
          <p:nvPr/>
        </p:nvPicPr>
        <p:blipFill>
          <a:blip r:embed="rId4">
            <a:alphaModFix/>
          </a:blip>
          <a:stretch>
            <a:fillRect/>
          </a:stretch>
        </p:blipFill>
        <p:spPr>
          <a:xfrm>
            <a:off x="4571988" y="1121750"/>
            <a:ext cx="2913925" cy="3711900"/>
          </a:xfrm>
          <a:prstGeom prst="rect">
            <a:avLst/>
          </a:prstGeom>
          <a:noFill/>
          <a:ln>
            <a:noFill/>
          </a:ln>
        </p:spPr>
      </p:pic>
      <p:pic>
        <p:nvPicPr>
          <p:cNvPr id="132" name="Google Shape;132;p21"/>
          <p:cNvPicPr preferRelativeResize="0"/>
          <p:nvPr/>
        </p:nvPicPr>
        <p:blipFill>
          <a:blip r:embed="rId5">
            <a:alphaModFix/>
          </a:blip>
          <a:stretch>
            <a:fillRect/>
          </a:stretch>
        </p:blipFill>
        <p:spPr>
          <a:xfrm>
            <a:off x="7532375" y="1121750"/>
            <a:ext cx="1072800" cy="57269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