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Abril Fatface"/>
      <p:regular r:id="rId48"/>
    </p:embeddedFont>
    <p:embeddedFont>
      <p:font typeface="Griffy"/>
      <p:regular r:id="rId49"/>
    </p:embeddedFont>
    <p:embeddedFont>
      <p:font typeface="Poppins"/>
      <p:regular r:id="rId50"/>
      <p:bold r:id="rId51"/>
      <p:italic r:id="rId52"/>
      <p:boldItalic r:id="rId53"/>
    </p:embeddedFont>
    <p:embeddedFont>
      <p:font typeface="Barlow Condensed"/>
      <p:regular r:id="rId54"/>
      <p:bold r:id="rId55"/>
      <p:italic r:id="rId56"/>
      <p:boldItalic r:id="rId57"/>
    </p:embeddedFont>
    <p:embeddedFont>
      <p:font typeface="Lexend Deca SemiBold"/>
      <p:regular r:id="rId58"/>
      <p:bold r:id="rId59"/>
    </p:embeddedFont>
    <p:embeddedFont>
      <p:font typeface="DM Sans"/>
      <p:regular r:id="rId60"/>
      <p:bold r:id="rId61"/>
      <p:italic r:id="rId62"/>
      <p:boldItalic r:id="rId63"/>
    </p:embeddedFont>
    <p:embeddedFont>
      <p:font typeface="Lexend Deca"/>
      <p:regular r:id="rId64"/>
      <p:bold r:id="rId65"/>
    </p:embeddedFont>
    <p:embeddedFont>
      <p:font typeface="Homemade Apple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28BC44-3378-47C6-BD00-258A9E1C387B}">
  <a:tblStyle styleId="{5928BC44-3378-47C6-BD00-258A9E1C3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brilFatface-regular.fntdata"/><Relationship Id="rId47" Type="http://schemas.openxmlformats.org/officeDocument/2006/relationships/slide" Target="slides/slide41.xml"/><Relationship Id="rId49" Type="http://schemas.openxmlformats.org/officeDocument/2006/relationships/font" Target="fonts/Griff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DMSans-italic.fntdata"/><Relationship Id="rId61" Type="http://schemas.openxmlformats.org/officeDocument/2006/relationships/font" Target="fonts/DMSans-bold.fntdata"/><Relationship Id="rId20" Type="http://schemas.openxmlformats.org/officeDocument/2006/relationships/slide" Target="slides/slide14.xml"/><Relationship Id="rId64" Type="http://schemas.openxmlformats.org/officeDocument/2006/relationships/font" Target="fonts/LexendDeca-regular.fntdata"/><Relationship Id="rId63" Type="http://schemas.openxmlformats.org/officeDocument/2006/relationships/font" Target="fonts/DMSans-boldItalic.fntdata"/><Relationship Id="rId22" Type="http://schemas.openxmlformats.org/officeDocument/2006/relationships/slide" Target="slides/slide16.xml"/><Relationship Id="rId66" Type="http://schemas.openxmlformats.org/officeDocument/2006/relationships/font" Target="fonts/HomemadeApple-regular.fntdata"/><Relationship Id="rId21" Type="http://schemas.openxmlformats.org/officeDocument/2006/relationships/slide" Target="slides/slide15.xml"/><Relationship Id="rId65" Type="http://schemas.openxmlformats.org/officeDocument/2006/relationships/font" Target="fonts/LexendDec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DMSan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bold.fntdata"/><Relationship Id="rId50" Type="http://schemas.openxmlformats.org/officeDocument/2006/relationships/font" Target="fonts/Poppins-regular.fntdata"/><Relationship Id="rId53" Type="http://schemas.openxmlformats.org/officeDocument/2006/relationships/font" Target="fonts/Poppins-boldItalic.fntdata"/><Relationship Id="rId52" Type="http://schemas.openxmlformats.org/officeDocument/2006/relationships/font" Target="fonts/Poppins-italic.fntdata"/><Relationship Id="rId11" Type="http://schemas.openxmlformats.org/officeDocument/2006/relationships/slide" Target="slides/slide5.xml"/><Relationship Id="rId55" Type="http://schemas.openxmlformats.org/officeDocument/2006/relationships/font" Target="fonts/BarlowCondensed-bold.fntdata"/><Relationship Id="rId10" Type="http://schemas.openxmlformats.org/officeDocument/2006/relationships/slide" Target="slides/slide4.xml"/><Relationship Id="rId54" Type="http://schemas.openxmlformats.org/officeDocument/2006/relationships/font" Target="fonts/BarlowCondensed-regular.fntdata"/><Relationship Id="rId13" Type="http://schemas.openxmlformats.org/officeDocument/2006/relationships/slide" Target="slides/slide7.xml"/><Relationship Id="rId57" Type="http://schemas.openxmlformats.org/officeDocument/2006/relationships/font" Target="fonts/BarlowCondensed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Condensed-italic.fntdata"/><Relationship Id="rId15" Type="http://schemas.openxmlformats.org/officeDocument/2006/relationships/slide" Target="slides/slide9.xml"/><Relationship Id="rId59" Type="http://schemas.openxmlformats.org/officeDocument/2006/relationships/font" Target="fonts/LexendDecaSemiBold-bold.fntdata"/><Relationship Id="rId14" Type="http://schemas.openxmlformats.org/officeDocument/2006/relationships/slide" Target="slides/slide8.xml"/><Relationship Id="rId58" Type="http://schemas.openxmlformats.org/officeDocument/2006/relationships/font" Target="fonts/LexendDec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2aa6493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2aa6493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88b628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88b628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1ed475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1ed475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61ed475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61ed475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61ed4754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61ed475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6cda54e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6cda54e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73618e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73618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6cda54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6cda54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6cda54e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6cda54e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73618e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73618e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2f96ca042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2f96ca042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615ab28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615ab28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63da96d9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63da96d9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63da96d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63da96d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3da96d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63da96d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63da96d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63da96d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3da96d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63da96d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63da96d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63da96d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63da96d9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63da96d9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68f1fb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068f1fb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63da96d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63da96d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073618e6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073618e6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63da96d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63da96d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63da96d9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63da96d9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63da96d9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63da96d9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2f96ca04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02f96ca04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63da96d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63da96d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198a9c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198a9c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7f0dd41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7f0dd41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2f96ca0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2f96ca0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2f96ca0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2f96ca0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2aa6493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2aa649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7f0dd41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7f0dd41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300" y="342898"/>
            <a:ext cx="2115999" cy="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2" name="Google Shape;82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6" name="Google Shape;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9" name="Google Shape;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0" name="Google Shape;1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0" name="Google Shape;180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3" name="Google Shape;18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5" name="Google Shape;18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6" name="Google Shape;18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9525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6" name="Google Shape;66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Python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2532450" y="5087500"/>
            <a:ext cx="86070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Seraphina | Xue Qi</a:t>
            </a:r>
            <a:endParaRPr sz="2100"/>
          </a:p>
        </p:txBody>
      </p:sp>
      <p:grpSp>
        <p:nvGrpSpPr>
          <p:cNvPr id="199" name="Google Shape;199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200" name="Google Shape;200;p23"/>
            <p:cNvSpPr/>
            <p:nvPr/>
          </p:nvSpPr>
          <p:spPr>
            <a:xfrm>
              <a:off x="4473320" y="1359978"/>
              <a:ext cx="1435607" cy="901826"/>
            </a:xfrm>
            <a:custGeom>
              <a:rect b="b" l="l" r="r" t="t"/>
              <a:pathLst>
                <a:path extrusionOk="0" h="901826" w="1435607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829079" y="1610962"/>
              <a:ext cx="723614" cy="382333"/>
            </a:xfrm>
            <a:custGeom>
              <a:rect b="b" l="l" r="r" t="t"/>
              <a:pathLst>
                <a:path extrusionOk="0" h="382333" w="723614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549806" y="2379630"/>
              <a:ext cx="1327118" cy="220503"/>
            </a:xfrm>
            <a:custGeom>
              <a:rect b="b" l="l" r="r" t="t"/>
              <a:pathLst>
                <a:path extrusionOk="0" h="220503" w="1327118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4" name="Google Shape;204;p23"/>
            <p:cNvSpPr/>
            <p:nvPr/>
          </p:nvSpPr>
          <p:spPr>
            <a:xfrm>
              <a:off x="6594769" y="2752153"/>
              <a:ext cx="953209" cy="1378553"/>
            </a:xfrm>
            <a:custGeom>
              <a:rect b="b" l="l" r="r" t="t"/>
              <a:pathLst>
                <a:path extrusionOk="0" h="1378553" w="953209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034783" y="3243642"/>
              <a:ext cx="58292" cy="58293"/>
            </a:xfrm>
            <a:custGeom>
              <a:rect b="b" l="l" r="r" t="t"/>
              <a:pathLst>
                <a:path extrusionOk="0" h="58293" w="58292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comparison operators</a:t>
            </a:r>
            <a:endParaRPr/>
          </a:p>
        </p:txBody>
      </p:sp>
      <p:graphicFrame>
        <p:nvGraphicFramePr>
          <p:cNvPr id="328" name="Google Shape;328;p32"/>
          <p:cNvGraphicFramePr/>
          <p:nvPr/>
        </p:nvGraphicFramePr>
        <p:xfrm>
          <a:off x="744750" y="1938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3287950"/>
                <a:gridCol w="3287950"/>
                <a:gridCol w="3287950"/>
              </a:tblGrid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Operator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Name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Example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Equal to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==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==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equal to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!=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!=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Greater than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&gt;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&gt;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Less than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&lt;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&lt;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Greater tha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 or equal to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&gt;=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&gt;=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Less than or equal to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&lt;=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&lt;=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32"/>
          <p:cNvSpPr/>
          <p:nvPr/>
        </p:nvSpPr>
        <p:spPr>
          <a:xfrm>
            <a:off x="685800" y="598475"/>
            <a:ext cx="493411" cy="505930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 operators</a:t>
            </a:r>
            <a:endParaRPr/>
          </a:p>
        </p:txBody>
      </p:sp>
      <p:graphicFrame>
        <p:nvGraphicFramePr>
          <p:cNvPr id="335" name="Google Shape;335;p33"/>
          <p:cNvGraphicFramePr/>
          <p:nvPr/>
        </p:nvGraphicFramePr>
        <p:xfrm>
          <a:off x="744750" y="1938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3287950"/>
                <a:gridCol w="3287950"/>
                <a:gridCol w="3287950"/>
              </a:tblGrid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Operator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Description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Example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and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Returns true if both statements are true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&lt; 5 and  x &lt; 10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Returns true if one of the statements is true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&lt; 5 or x &lt; 4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Reverses the result of the condition in the brackets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(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&lt; 5 and  x &lt; 10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)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33"/>
          <p:cNvSpPr/>
          <p:nvPr/>
        </p:nvSpPr>
        <p:spPr>
          <a:xfrm>
            <a:off x="685800" y="598475"/>
            <a:ext cx="493411" cy="505930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2" name="Google Shape;342;p34"/>
          <p:cNvSpPr txBox="1"/>
          <p:nvPr>
            <p:ph idx="3" type="subTitle"/>
          </p:nvPr>
        </p:nvSpPr>
        <p:spPr>
          <a:xfrm>
            <a:off x="593400" y="1899850"/>
            <a:ext cx="11043900" cy="39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The 4 basic data types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0" lang="en" sz="2100">
                <a:solidFill>
                  <a:schemeClr val="dk1"/>
                </a:solidFill>
              </a:rPr>
              <a:t>Integers </a:t>
            </a:r>
            <a:r>
              <a:rPr lang="en" sz="2100">
                <a:solidFill>
                  <a:schemeClr val="accent1"/>
                </a:solidFill>
              </a:rPr>
              <a:t>(int)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0" lang="en" sz="2100">
                <a:solidFill>
                  <a:schemeClr val="dk1"/>
                </a:solidFill>
              </a:rPr>
              <a:t>Float</a:t>
            </a:r>
            <a:r>
              <a:rPr lang="en" sz="2100">
                <a:solidFill>
                  <a:schemeClr val="accent1"/>
                </a:solidFill>
              </a:rPr>
              <a:t> (float)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0" lang="en" sz="2100">
                <a:solidFill>
                  <a:schemeClr val="dk1"/>
                </a:solidFill>
              </a:rPr>
              <a:t>String </a:t>
            </a:r>
            <a:r>
              <a:rPr lang="en" sz="2100">
                <a:solidFill>
                  <a:schemeClr val="accent1"/>
                </a:solidFill>
              </a:rPr>
              <a:t>(str)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0" lang="en" sz="2100">
                <a:solidFill>
                  <a:schemeClr val="dk1"/>
                </a:solidFill>
              </a:rPr>
              <a:t>Boolean </a:t>
            </a:r>
            <a:r>
              <a:rPr lang="en" sz="2100">
                <a:solidFill>
                  <a:schemeClr val="accent1"/>
                </a:solidFill>
              </a:rPr>
              <a:t>(bool)</a:t>
            </a:r>
            <a:endParaRPr sz="21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accent1"/>
                </a:solidFill>
              </a:rPr>
              <a:t>type()</a:t>
            </a:r>
            <a:r>
              <a:rPr b="0" lang="en" sz="2100">
                <a:solidFill>
                  <a:schemeClr val="dk1"/>
                </a:solidFill>
              </a:rPr>
              <a:t> can be used to check on the type of data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Type conversion function can be used to change the data </a:t>
            </a:r>
            <a:r>
              <a:rPr b="0" lang="en" sz="2100">
                <a:solidFill>
                  <a:schemeClr val="dk1"/>
                </a:solidFill>
              </a:rPr>
              <a:t>type of a</a:t>
            </a:r>
            <a:r>
              <a:rPr b="0" lang="en" sz="2100">
                <a:solidFill>
                  <a:schemeClr val="dk1"/>
                </a:solidFill>
              </a:rPr>
              <a:t> variable </a:t>
            </a:r>
            <a:endParaRPr b="0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s</a:t>
            </a:r>
            <a:r>
              <a:rPr lang="en" sz="2100">
                <a:solidFill>
                  <a:schemeClr val="accent1"/>
                </a:solidFill>
              </a:rPr>
              <a:t>um = int(“2”) + 5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Data types can be mixed in expressions and statements, </a:t>
            </a:r>
            <a:r>
              <a:rPr b="0" lang="en" sz="2100">
                <a:solidFill>
                  <a:schemeClr val="dk1"/>
                </a:solidFill>
              </a:rPr>
              <a:t>but</a:t>
            </a:r>
            <a:r>
              <a:rPr b="0" lang="en" sz="2100">
                <a:solidFill>
                  <a:schemeClr val="dk1"/>
                </a:solidFill>
              </a:rPr>
              <a:t> there are some rules</a:t>
            </a:r>
            <a:endParaRPr b="0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grpSp>
        <p:nvGrpSpPr>
          <p:cNvPr id="343" name="Google Shape;343;p34"/>
          <p:cNvGrpSpPr/>
          <p:nvPr/>
        </p:nvGrpSpPr>
        <p:grpSpPr>
          <a:xfrm>
            <a:off x="630936" y="621792"/>
            <a:ext cx="564386" cy="508395"/>
            <a:chOff x="1502275" y="3638775"/>
            <a:chExt cx="292625" cy="216375"/>
          </a:xfrm>
        </p:grpSpPr>
        <p:sp>
          <p:nvSpPr>
            <p:cNvPr id="344" name="Google Shape;344;p34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54" name="Google Shape;354;p35"/>
          <p:cNvSpPr txBox="1"/>
          <p:nvPr>
            <p:ph idx="3" type="subTitle"/>
          </p:nvPr>
        </p:nvSpPr>
        <p:spPr>
          <a:xfrm>
            <a:off x="593400" y="1899850"/>
            <a:ext cx="11043900" cy="39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Rules to mixing data types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Operations between integer and floating point number yields floating point number</a:t>
            </a:r>
            <a:endParaRPr b="0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1 + 3.5 = 4.5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When booleans are used in arithmetic operations, true is 1 and false is 0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A string multiplied with an integer returns a repeated string value</a:t>
            </a:r>
            <a:endParaRPr b="0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5 * “g” = “ggggg”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Division of two numbers result in a floating point number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A number and a string cannot be added </a:t>
            </a:r>
            <a:r>
              <a:rPr b="0" lang="en" sz="2100">
                <a:solidFill>
                  <a:schemeClr val="dk1"/>
                </a:solidFill>
              </a:rPr>
              <a:t>together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A float and a string cannot be added together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A boolean and a string cannot be added together</a:t>
            </a:r>
            <a:endParaRPr b="0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grpSp>
        <p:nvGrpSpPr>
          <p:cNvPr id="355" name="Google Shape;355;p35"/>
          <p:cNvGrpSpPr/>
          <p:nvPr/>
        </p:nvGrpSpPr>
        <p:grpSpPr>
          <a:xfrm>
            <a:off x="630936" y="621792"/>
            <a:ext cx="564386" cy="508395"/>
            <a:chOff x="1502275" y="3638775"/>
            <a:chExt cx="292625" cy="216375"/>
          </a:xfrm>
        </p:grpSpPr>
        <p:sp>
          <p:nvSpPr>
            <p:cNvPr id="356" name="Google Shape;356;p35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1444725" y="59895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 </a:t>
            </a:r>
            <a:r>
              <a:rPr lang="en"/>
              <a:t>and Output</a:t>
            </a:r>
            <a:endParaRPr/>
          </a:p>
        </p:txBody>
      </p:sp>
      <p:sp>
        <p:nvSpPr>
          <p:cNvPr id="366" name="Google Shape;366;p36"/>
          <p:cNvSpPr txBox="1"/>
          <p:nvPr>
            <p:ph idx="3" type="body"/>
          </p:nvPr>
        </p:nvSpPr>
        <p:spPr>
          <a:xfrm>
            <a:off x="607750" y="2493725"/>
            <a:ext cx="5764500" cy="330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</a:t>
            </a:r>
            <a:r>
              <a:rPr lang="en" sz="2100"/>
              <a:t>input() function allows the program to read from the keyboard 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When it is called, program flow stops until the user has given an input and ends it by pressing the enter key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input() function will always return the user’s input as a string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 txBox="1"/>
          <p:nvPr>
            <p:ph idx="1" type="subTitle"/>
          </p:nvPr>
        </p:nvSpPr>
        <p:spPr>
          <a:xfrm>
            <a:off x="860960" y="185202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80845" l="15226" r="57790" t="9337"/>
          <a:stretch/>
        </p:blipFill>
        <p:spPr>
          <a:xfrm>
            <a:off x="6831250" y="2084975"/>
            <a:ext cx="4860000" cy="9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 rotWithShape="1">
          <a:blip r:embed="rId4">
            <a:alphaModFix/>
          </a:blip>
          <a:srcRect b="25775" l="6390" r="67798" t="60565"/>
          <a:stretch/>
        </p:blipFill>
        <p:spPr>
          <a:xfrm>
            <a:off x="6831250" y="3302588"/>
            <a:ext cx="4860000" cy="144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 rotWithShape="1">
          <a:blip r:embed="rId5">
            <a:alphaModFix/>
          </a:blip>
          <a:srcRect b="72878" l="15245" r="52199" t="17644"/>
          <a:stretch/>
        </p:blipFill>
        <p:spPr>
          <a:xfrm>
            <a:off x="6831250" y="4972375"/>
            <a:ext cx="4860000" cy="79582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/>
          <p:nvPr/>
        </p:nvSpPr>
        <p:spPr>
          <a:xfrm>
            <a:off x="658368" y="621792"/>
            <a:ext cx="464333" cy="454032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1444725" y="59895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</a:t>
            </a:r>
            <a:r>
              <a:rPr lang="en">
                <a:solidFill>
                  <a:schemeClr val="accent1"/>
                </a:solidFill>
              </a:rPr>
              <a:t>Output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37"/>
          <p:cNvSpPr txBox="1"/>
          <p:nvPr>
            <p:ph idx="1" type="subTitle"/>
          </p:nvPr>
        </p:nvSpPr>
        <p:spPr>
          <a:xfrm>
            <a:off x="873210" y="18163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8" name="Google Shape;378;p37"/>
          <p:cNvSpPr txBox="1"/>
          <p:nvPr>
            <p:ph idx="3" type="body"/>
          </p:nvPr>
        </p:nvSpPr>
        <p:spPr>
          <a:xfrm>
            <a:off x="648250" y="2592875"/>
            <a:ext cx="5562000" cy="321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print() function takes in any number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of parameters, and prints them out on one line of text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Three common w</a:t>
            </a:r>
            <a:r>
              <a:rPr lang="en" sz="2100"/>
              <a:t>ays to format output: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String concatenating operator (+)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String modulo operator (%)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String method “format” (f)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69207" l="15948" r="45113" t="9209"/>
          <a:stretch/>
        </p:blipFill>
        <p:spPr>
          <a:xfrm>
            <a:off x="6417550" y="3332388"/>
            <a:ext cx="5562000" cy="17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658368" y="621792"/>
            <a:ext cx="464333" cy="454032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Python</a:t>
            </a:r>
            <a:endParaRPr/>
          </a:p>
        </p:txBody>
      </p:sp>
      <p:sp>
        <p:nvSpPr>
          <p:cNvPr id="386" name="Google Shape;386;p38"/>
          <p:cNvSpPr txBox="1"/>
          <p:nvPr>
            <p:ph idx="1" type="subTitle"/>
          </p:nvPr>
        </p:nvSpPr>
        <p:spPr>
          <a:xfrm>
            <a:off x="915850" y="1831800"/>
            <a:ext cx="9601200" cy="46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What are errors?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Errors or mistakes in a python program are often referred to as bugs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The process of finding and eliminating these errors is called debugging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Errors in python can be classified into three main categories: syntax, runtime and logical </a:t>
            </a:r>
            <a:endParaRPr b="0" sz="2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Syntax errors are mistakes in the use of python language and are similar to spelling or </a:t>
            </a:r>
            <a:r>
              <a:rPr b="0" lang="en" sz="2100">
                <a:solidFill>
                  <a:schemeClr val="dk1"/>
                </a:solidFill>
              </a:rPr>
              <a:t>grammar</a:t>
            </a:r>
            <a:r>
              <a:rPr b="0" lang="en" sz="2100">
                <a:solidFill>
                  <a:schemeClr val="dk1"/>
                </a:solidFill>
              </a:rPr>
              <a:t> mistakes 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Runtime errors occurs when the program exists unexpectedly during the execution of a program because it runs into an error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Logical errors occurs when the program runs without crashing but produces an incorrect result due to an error in the program’s logic</a:t>
            </a:r>
            <a:endParaRPr b="0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640080" y="594360"/>
            <a:ext cx="560040" cy="550740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Python</a:t>
            </a:r>
            <a:endParaRPr/>
          </a:p>
        </p:txBody>
      </p:sp>
      <p:sp>
        <p:nvSpPr>
          <p:cNvPr id="393" name="Google Shape;393;p39"/>
          <p:cNvSpPr txBox="1"/>
          <p:nvPr>
            <p:ph idx="1" type="subTitle"/>
          </p:nvPr>
        </p:nvSpPr>
        <p:spPr>
          <a:xfrm>
            <a:off x="915850" y="1831800"/>
            <a:ext cx="4801200" cy="46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Syntax errors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Misusing the assignment operator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Misspelling or missing python keywords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Missing parentheses, brackets, and quotes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Missing dictionary syntax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Using the wrong </a:t>
            </a:r>
            <a:r>
              <a:rPr b="0" lang="en" sz="2100">
                <a:solidFill>
                  <a:schemeClr val="dk1"/>
                </a:solidFill>
              </a:rPr>
              <a:t>indentation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Incorrect </a:t>
            </a:r>
            <a:r>
              <a:rPr b="0" lang="en" sz="2100">
                <a:solidFill>
                  <a:schemeClr val="dk1"/>
                </a:solidFill>
              </a:rPr>
              <a:t>definitions</a:t>
            </a:r>
            <a:r>
              <a:rPr b="0" lang="en" sz="2100">
                <a:solidFill>
                  <a:schemeClr val="dk1"/>
                </a:solidFill>
              </a:rPr>
              <a:t> and calling of functions</a:t>
            </a:r>
            <a:endParaRPr b="0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94" name="Google Shape;394;p39"/>
          <p:cNvSpPr txBox="1"/>
          <p:nvPr>
            <p:ph idx="1" type="subTitle"/>
          </p:nvPr>
        </p:nvSpPr>
        <p:spPr>
          <a:xfrm>
            <a:off x="5715850" y="1831800"/>
            <a:ext cx="4801200" cy="46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Runtime errors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Division by zero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Performing an operation on incompatible types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Using an identifier which has not been identified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Accessing a list element, dictionary value, or object attribute that does not exist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Trying to access a file that does not exist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640080" y="594360"/>
            <a:ext cx="560040" cy="550740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Python</a:t>
            </a:r>
            <a:endParaRPr/>
          </a:p>
        </p:txBody>
      </p:sp>
      <p:sp>
        <p:nvSpPr>
          <p:cNvPr id="401" name="Google Shape;401;p40"/>
          <p:cNvSpPr txBox="1"/>
          <p:nvPr>
            <p:ph idx="1" type="subTitle"/>
          </p:nvPr>
        </p:nvSpPr>
        <p:spPr>
          <a:xfrm>
            <a:off x="915850" y="1831800"/>
            <a:ext cx="4801200" cy="46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Using the wrong variable name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Indenting a block to the wrong level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Using integer division instead of floating point division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Getting the operator precedence wrong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Making a mistake in a boolean expression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Off by one, and other numerical errors</a:t>
            </a:r>
            <a:endParaRPr b="0" sz="2100">
              <a:solidFill>
                <a:schemeClr val="dk1"/>
              </a:solidFill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640080" y="594360"/>
            <a:ext cx="560040" cy="550740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Python</a:t>
            </a:r>
            <a:endParaRPr/>
          </a:p>
        </p:txBody>
      </p:sp>
      <p:sp>
        <p:nvSpPr>
          <p:cNvPr id="408" name="Google Shape;408;p41"/>
          <p:cNvSpPr txBox="1"/>
          <p:nvPr>
            <p:ph idx="1" type="subTitle"/>
          </p:nvPr>
        </p:nvSpPr>
        <p:spPr>
          <a:xfrm>
            <a:off x="914400" y="1828800"/>
            <a:ext cx="4969200" cy="464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Error handling </a:t>
            </a:r>
            <a:r>
              <a:rPr lang="en" sz="2100">
                <a:solidFill>
                  <a:schemeClr val="dk1"/>
                </a:solidFill>
              </a:rPr>
              <a:t>with</a:t>
            </a:r>
            <a:r>
              <a:rPr lang="en" sz="2100">
                <a:solidFill>
                  <a:schemeClr val="dk1"/>
                </a:solidFill>
              </a:rPr>
              <a:t> try-except block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Try block contains the code to be monitored for the exceptions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Except block contains what is to be done if a specific exception occurs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Else block is executed only if no exceptions occur in the try block  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Finally block is used for clean up code and is always executed</a:t>
            </a:r>
            <a:endParaRPr b="0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 sz="2100">
                <a:solidFill>
                  <a:schemeClr val="dk1"/>
                </a:solidFill>
              </a:rPr>
              <a:t>Else and finally blocks are optional</a:t>
            </a:r>
            <a:endParaRPr b="0" sz="2100">
              <a:solidFill>
                <a:schemeClr val="dk1"/>
              </a:solidFill>
            </a:endParaRPr>
          </a:p>
        </p:txBody>
      </p:sp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b="55000" l="24490" r="45888" t="8527"/>
          <a:stretch/>
        </p:blipFill>
        <p:spPr>
          <a:xfrm>
            <a:off x="6628200" y="2504825"/>
            <a:ext cx="4533677" cy="31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/>
          <p:nvPr/>
        </p:nvSpPr>
        <p:spPr>
          <a:xfrm>
            <a:off x="640080" y="594360"/>
            <a:ext cx="560040" cy="550740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743400" y="1307550"/>
            <a:ext cx="107052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002600" y="1663475"/>
            <a:ext cx="10141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Hello! </a:t>
            </a:r>
            <a:r>
              <a:rPr lang="en" sz="6500">
                <a:solidFill>
                  <a:schemeClr val="accent1"/>
                </a:solidFill>
              </a:rPr>
              <a:t>We are </a:t>
            </a:r>
            <a:r>
              <a:rPr lang="en" sz="6500">
                <a:solidFill>
                  <a:schemeClr val="accent1"/>
                </a:solidFill>
              </a:rPr>
              <a:t>NYP </a:t>
            </a:r>
            <a:r>
              <a:rPr lang="en" sz="6500">
                <a:solidFill>
                  <a:schemeClr val="accent1"/>
                </a:solidFill>
              </a:rPr>
              <a:t>LIT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002600" y="2988275"/>
            <a:ext cx="10141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NYP Ladies in Tech is the newest of the four special interest groups</a:t>
            </a:r>
            <a:endParaRPr sz="2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Our mission is to empower women of our generation</a:t>
            </a:r>
            <a:endParaRPr sz="2100"/>
          </a:p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454800" y="412950"/>
            <a:ext cx="8229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descr="Wave Gesture" id="214" name="Google Shape;214;p24"/>
          <p:cNvGrpSpPr/>
          <p:nvPr/>
        </p:nvGrpSpPr>
        <p:grpSpPr>
          <a:xfrm flipH="1">
            <a:off x="10687852" y="451098"/>
            <a:ext cx="735365" cy="894595"/>
            <a:chOff x="588117" y="3661327"/>
            <a:chExt cx="644379" cy="783907"/>
          </a:xfrm>
        </p:grpSpPr>
        <p:sp>
          <p:nvSpPr>
            <p:cNvPr id="215" name="Google Shape;215;p24"/>
            <p:cNvSpPr/>
            <p:nvPr/>
          </p:nvSpPr>
          <p:spPr>
            <a:xfrm>
              <a:off x="588117" y="3696935"/>
              <a:ext cx="644379" cy="748299"/>
            </a:xfrm>
            <a:custGeom>
              <a:rect b="b" l="l" r="r" t="t"/>
              <a:pathLst>
                <a:path extrusionOk="0" h="748299" w="644379">
                  <a:moveTo>
                    <a:pt x="574847" y="513985"/>
                  </a:moveTo>
                  <a:cubicBezTo>
                    <a:pt x="606280" y="451120"/>
                    <a:pt x="609137" y="380635"/>
                    <a:pt x="609137" y="318722"/>
                  </a:cubicBezTo>
                  <a:lnTo>
                    <a:pt x="609137" y="313960"/>
                  </a:lnTo>
                  <a:cubicBezTo>
                    <a:pt x="609137" y="271097"/>
                    <a:pt x="610090" y="226330"/>
                    <a:pt x="626282" y="210137"/>
                  </a:cubicBezTo>
                  <a:cubicBezTo>
                    <a:pt x="644380" y="190135"/>
                    <a:pt x="642475" y="160607"/>
                    <a:pt x="622472" y="142510"/>
                  </a:cubicBezTo>
                  <a:cubicBezTo>
                    <a:pt x="622472" y="142510"/>
                    <a:pt x="622472" y="142510"/>
                    <a:pt x="622472" y="142510"/>
                  </a:cubicBezTo>
                  <a:cubicBezTo>
                    <a:pt x="612947" y="133937"/>
                    <a:pt x="599612" y="129175"/>
                    <a:pt x="586277" y="130127"/>
                  </a:cubicBezTo>
                  <a:cubicBezTo>
                    <a:pt x="573895" y="131080"/>
                    <a:pt x="562465" y="136795"/>
                    <a:pt x="554845" y="145367"/>
                  </a:cubicBezTo>
                  <a:cubicBezTo>
                    <a:pt x="521507" y="180610"/>
                    <a:pt x="498647" y="242522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78645" y="292052"/>
                    <a:pt x="465310" y="276812"/>
                    <a:pt x="452927" y="259667"/>
                  </a:cubicBezTo>
                  <a:lnTo>
                    <a:pt x="445307" y="250142"/>
                  </a:lnTo>
                  <a:lnTo>
                    <a:pt x="372917" y="33925"/>
                  </a:lnTo>
                  <a:cubicBezTo>
                    <a:pt x="364345" y="8207"/>
                    <a:pt x="335770" y="-6080"/>
                    <a:pt x="310052" y="2492"/>
                  </a:cubicBezTo>
                  <a:cubicBezTo>
                    <a:pt x="295765" y="7255"/>
                    <a:pt x="284335" y="17732"/>
                    <a:pt x="279572" y="32020"/>
                  </a:cubicBezTo>
                  <a:cubicBezTo>
                    <a:pt x="275762" y="43450"/>
                    <a:pt x="274810" y="55832"/>
                    <a:pt x="279572" y="68215"/>
                  </a:cubicBezTo>
                  <a:lnTo>
                    <a:pt x="330055" y="219662"/>
                  </a:lnTo>
                  <a:cubicBezTo>
                    <a:pt x="330055" y="219662"/>
                    <a:pt x="330055" y="219662"/>
                    <a:pt x="330055" y="219662"/>
                  </a:cubicBezTo>
                  <a:cubicBezTo>
                    <a:pt x="330055" y="219662"/>
                    <a:pt x="330055" y="219662"/>
                    <a:pt x="330055" y="219662"/>
                  </a:cubicBezTo>
                  <a:lnTo>
                    <a:pt x="227185" y="59642"/>
                  </a:lnTo>
                  <a:cubicBezTo>
                    <a:pt x="221470" y="50117"/>
                    <a:pt x="211945" y="42497"/>
                    <a:pt x="201467" y="37735"/>
                  </a:cubicBezTo>
                  <a:cubicBezTo>
                    <a:pt x="175750" y="28210"/>
                    <a:pt x="147175" y="41545"/>
                    <a:pt x="137650" y="68215"/>
                  </a:cubicBezTo>
                  <a:cubicBezTo>
                    <a:pt x="136697" y="72025"/>
                    <a:pt x="135745" y="75835"/>
                    <a:pt x="134792" y="78692"/>
                  </a:cubicBezTo>
                  <a:cubicBezTo>
                    <a:pt x="133840" y="91075"/>
                    <a:pt x="136697" y="103457"/>
                    <a:pt x="143365" y="112982"/>
                  </a:cubicBezTo>
                  <a:lnTo>
                    <a:pt x="238615" y="261572"/>
                  </a:lnTo>
                  <a:cubicBezTo>
                    <a:pt x="238615" y="261572"/>
                    <a:pt x="238615" y="261572"/>
                    <a:pt x="238615" y="261572"/>
                  </a:cubicBezTo>
                  <a:cubicBezTo>
                    <a:pt x="238615" y="261572"/>
                    <a:pt x="238615" y="261572"/>
                    <a:pt x="238615" y="261572"/>
                  </a:cubicBezTo>
                  <a:lnTo>
                    <a:pt x="119552" y="153940"/>
                  </a:lnTo>
                  <a:cubicBezTo>
                    <a:pt x="99550" y="134890"/>
                    <a:pt x="68117" y="135842"/>
                    <a:pt x="49067" y="156797"/>
                  </a:cubicBezTo>
                  <a:cubicBezTo>
                    <a:pt x="30017" y="177752"/>
                    <a:pt x="30970" y="208232"/>
                    <a:pt x="51925" y="227282"/>
                  </a:cubicBezTo>
                  <a:cubicBezTo>
                    <a:pt x="51925" y="227282"/>
                    <a:pt x="52877" y="227282"/>
                    <a:pt x="52877" y="228235"/>
                  </a:cubicBezTo>
                  <a:lnTo>
                    <a:pt x="188132" y="353012"/>
                  </a:lnTo>
                  <a:cubicBezTo>
                    <a:pt x="188132" y="353012"/>
                    <a:pt x="188132" y="353012"/>
                    <a:pt x="188132" y="353012"/>
                  </a:cubicBezTo>
                  <a:lnTo>
                    <a:pt x="73832" y="295862"/>
                  </a:lnTo>
                  <a:cubicBezTo>
                    <a:pt x="63355" y="290147"/>
                    <a:pt x="50020" y="288242"/>
                    <a:pt x="38590" y="291100"/>
                  </a:cubicBezTo>
                  <a:cubicBezTo>
                    <a:pt x="11920" y="297767"/>
                    <a:pt x="-5225" y="324437"/>
                    <a:pt x="1442" y="351107"/>
                  </a:cubicBezTo>
                  <a:cubicBezTo>
                    <a:pt x="2395" y="354917"/>
                    <a:pt x="3347" y="357775"/>
                    <a:pt x="5252" y="361585"/>
                  </a:cubicBezTo>
                  <a:cubicBezTo>
                    <a:pt x="10967" y="372062"/>
                    <a:pt x="19540" y="380635"/>
                    <a:pt x="30017" y="385397"/>
                  </a:cubicBezTo>
                  <a:lnTo>
                    <a:pt x="169082" y="454930"/>
                  </a:lnTo>
                  <a:lnTo>
                    <a:pt x="174797" y="464455"/>
                  </a:lnTo>
                  <a:cubicBezTo>
                    <a:pt x="249092" y="573992"/>
                    <a:pt x="314815" y="628285"/>
                    <a:pt x="370060" y="628285"/>
                  </a:cubicBezTo>
                  <a:lnTo>
                    <a:pt x="446260" y="748300"/>
                  </a:lnTo>
                  <a:lnTo>
                    <a:pt x="462452" y="737822"/>
                  </a:lnTo>
                  <a:lnTo>
                    <a:pt x="383395" y="613045"/>
                  </a:lnTo>
                  <a:cubicBezTo>
                    <a:pt x="381490" y="610187"/>
                    <a:pt x="377680" y="608282"/>
                    <a:pt x="374822" y="608282"/>
                  </a:cubicBezTo>
                  <a:cubicBezTo>
                    <a:pt x="341485" y="611140"/>
                    <a:pt x="282430" y="586375"/>
                    <a:pt x="190990" y="453025"/>
                  </a:cubicBezTo>
                  <a:lnTo>
                    <a:pt x="183370" y="441595"/>
                  </a:lnTo>
                  <a:cubicBezTo>
                    <a:pt x="182417" y="439690"/>
                    <a:pt x="181465" y="438737"/>
                    <a:pt x="179560" y="437785"/>
                  </a:cubicBezTo>
                  <a:lnTo>
                    <a:pt x="37637" y="366347"/>
                  </a:lnTo>
                  <a:cubicBezTo>
                    <a:pt x="31922" y="363490"/>
                    <a:pt x="27160" y="358727"/>
                    <a:pt x="23350" y="353012"/>
                  </a:cubicBezTo>
                  <a:cubicBezTo>
                    <a:pt x="14777" y="337772"/>
                    <a:pt x="20492" y="318722"/>
                    <a:pt x="35732" y="311102"/>
                  </a:cubicBezTo>
                  <a:cubicBezTo>
                    <a:pt x="39542" y="309197"/>
                    <a:pt x="42400" y="308245"/>
                    <a:pt x="46210" y="307292"/>
                  </a:cubicBezTo>
                  <a:cubicBezTo>
                    <a:pt x="52877" y="306340"/>
                    <a:pt x="59545" y="307292"/>
                    <a:pt x="65260" y="311102"/>
                  </a:cubicBezTo>
                  <a:lnTo>
                    <a:pt x="240520" y="400637"/>
                  </a:lnTo>
                  <a:cubicBezTo>
                    <a:pt x="245282" y="402542"/>
                    <a:pt x="250997" y="400637"/>
                    <a:pt x="252902" y="396827"/>
                  </a:cubicBezTo>
                  <a:cubicBezTo>
                    <a:pt x="254807" y="393017"/>
                    <a:pt x="253855" y="388255"/>
                    <a:pt x="250997" y="385397"/>
                  </a:cubicBezTo>
                  <a:lnTo>
                    <a:pt x="64307" y="213947"/>
                  </a:lnTo>
                  <a:cubicBezTo>
                    <a:pt x="51925" y="202517"/>
                    <a:pt x="50972" y="182515"/>
                    <a:pt x="62402" y="170132"/>
                  </a:cubicBezTo>
                  <a:cubicBezTo>
                    <a:pt x="69070" y="162512"/>
                    <a:pt x="79547" y="158702"/>
                    <a:pt x="90025" y="160607"/>
                  </a:cubicBezTo>
                  <a:cubicBezTo>
                    <a:pt x="96692" y="161560"/>
                    <a:pt x="102407" y="164417"/>
                    <a:pt x="107170" y="169180"/>
                  </a:cubicBezTo>
                  <a:lnTo>
                    <a:pt x="279572" y="327295"/>
                  </a:lnTo>
                  <a:cubicBezTo>
                    <a:pt x="283382" y="331105"/>
                    <a:pt x="289097" y="330152"/>
                    <a:pt x="292907" y="326342"/>
                  </a:cubicBezTo>
                  <a:cubicBezTo>
                    <a:pt x="295765" y="323485"/>
                    <a:pt x="296717" y="318722"/>
                    <a:pt x="293860" y="314912"/>
                  </a:cubicBezTo>
                  <a:lnTo>
                    <a:pt x="157652" y="101552"/>
                  </a:lnTo>
                  <a:cubicBezTo>
                    <a:pt x="148127" y="87265"/>
                    <a:pt x="152890" y="68215"/>
                    <a:pt x="167177" y="58690"/>
                  </a:cubicBezTo>
                  <a:cubicBezTo>
                    <a:pt x="181465" y="49165"/>
                    <a:pt x="200515" y="53927"/>
                    <a:pt x="210040" y="68215"/>
                  </a:cubicBezTo>
                  <a:lnTo>
                    <a:pt x="355772" y="294910"/>
                  </a:lnTo>
                  <a:cubicBezTo>
                    <a:pt x="358630" y="299672"/>
                    <a:pt x="364345" y="300625"/>
                    <a:pt x="369107" y="297767"/>
                  </a:cubicBezTo>
                  <a:cubicBezTo>
                    <a:pt x="372917" y="295862"/>
                    <a:pt x="374822" y="291100"/>
                    <a:pt x="372917" y="286337"/>
                  </a:cubicBezTo>
                  <a:lnTo>
                    <a:pt x="297670" y="60595"/>
                  </a:lnTo>
                  <a:cubicBezTo>
                    <a:pt x="295765" y="54880"/>
                    <a:pt x="294812" y="47260"/>
                    <a:pt x="296717" y="41545"/>
                  </a:cubicBezTo>
                  <a:cubicBezTo>
                    <a:pt x="301480" y="25352"/>
                    <a:pt x="318625" y="15827"/>
                    <a:pt x="334817" y="20590"/>
                  </a:cubicBezTo>
                  <a:cubicBezTo>
                    <a:pt x="338627" y="21542"/>
                    <a:pt x="342437" y="23447"/>
                    <a:pt x="345295" y="25352"/>
                  </a:cubicBezTo>
                  <a:cubicBezTo>
                    <a:pt x="350057" y="29162"/>
                    <a:pt x="353867" y="34877"/>
                    <a:pt x="356725" y="41545"/>
                  </a:cubicBezTo>
                  <a:lnTo>
                    <a:pt x="428162" y="257762"/>
                  </a:lnTo>
                  <a:lnTo>
                    <a:pt x="430067" y="260620"/>
                  </a:lnTo>
                  <a:lnTo>
                    <a:pt x="438640" y="271097"/>
                  </a:lnTo>
                  <a:cubicBezTo>
                    <a:pt x="455785" y="293957"/>
                    <a:pt x="474835" y="314912"/>
                    <a:pt x="495790" y="334915"/>
                  </a:cubicBezTo>
                  <a:cubicBezTo>
                    <a:pt x="499600" y="338725"/>
                    <a:pt x="505315" y="338725"/>
                    <a:pt x="509125" y="334915"/>
                  </a:cubicBezTo>
                  <a:cubicBezTo>
                    <a:pt x="511030" y="333010"/>
                    <a:pt x="511982" y="331105"/>
                    <a:pt x="511982" y="328247"/>
                  </a:cubicBezTo>
                  <a:cubicBezTo>
                    <a:pt x="512935" y="262525"/>
                    <a:pt x="535795" y="193945"/>
                    <a:pt x="569132" y="157750"/>
                  </a:cubicBezTo>
                  <a:cubicBezTo>
                    <a:pt x="573895" y="152035"/>
                    <a:pt x="580562" y="149177"/>
                    <a:pt x="587230" y="148225"/>
                  </a:cubicBezTo>
                  <a:cubicBezTo>
                    <a:pt x="595802" y="148225"/>
                    <a:pt x="603422" y="150130"/>
                    <a:pt x="609137" y="155845"/>
                  </a:cubicBezTo>
                  <a:cubicBezTo>
                    <a:pt x="620567" y="166322"/>
                    <a:pt x="622472" y="184420"/>
                    <a:pt x="611995" y="196802"/>
                  </a:cubicBezTo>
                  <a:cubicBezTo>
                    <a:pt x="591040" y="218710"/>
                    <a:pt x="590087" y="262525"/>
                    <a:pt x="590087" y="313960"/>
                  </a:cubicBezTo>
                  <a:lnTo>
                    <a:pt x="590087" y="318722"/>
                  </a:lnTo>
                  <a:cubicBezTo>
                    <a:pt x="590087" y="379682"/>
                    <a:pt x="587230" y="450167"/>
                    <a:pt x="555797" y="510175"/>
                  </a:cubicBezTo>
                  <a:cubicBezTo>
                    <a:pt x="553892" y="513032"/>
                    <a:pt x="553892" y="516842"/>
                    <a:pt x="555797" y="519700"/>
                  </a:cubicBezTo>
                  <a:lnTo>
                    <a:pt x="628187" y="634000"/>
                  </a:lnTo>
                  <a:lnTo>
                    <a:pt x="644380" y="623522"/>
                  </a:lnTo>
                  <a:lnTo>
                    <a:pt x="574847" y="5139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028662" y="3661327"/>
              <a:ext cx="119062" cy="146685"/>
            </a:xfrm>
            <a:custGeom>
              <a:rect b="b" l="l" r="r" t="t"/>
              <a:pathLst>
                <a:path extrusionOk="0" h="146685" w="119062">
                  <a:moveTo>
                    <a:pt x="55245" y="57150"/>
                  </a:moveTo>
                  <a:cubicBezTo>
                    <a:pt x="71438" y="73343"/>
                    <a:pt x="82867" y="93345"/>
                    <a:pt x="91440" y="114300"/>
                  </a:cubicBezTo>
                  <a:cubicBezTo>
                    <a:pt x="95250" y="124777"/>
                    <a:pt x="98108" y="136208"/>
                    <a:pt x="100013" y="146685"/>
                  </a:cubicBezTo>
                  <a:lnTo>
                    <a:pt x="119063" y="143828"/>
                  </a:lnTo>
                  <a:cubicBezTo>
                    <a:pt x="108585" y="80010"/>
                    <a:pt x="66675" y="26670"/>
                    <a:pt x="7620" y="0"/>
                  </a:cubicBezTo>
                  <a:lnTo>
                    <a:pt x="0" y="17145"/>
                  </a:lnTo>
                  <a:cubicBezTo>
                    <a:pt x="20955" y="27623"/>
                    <a:pt x="39052" y="40958"/>
                    <a:pt x="55245" y="57150"/>
                  </a:cubicBezTo>
                  <a:lnTo>
                    <a:pt x="55245" y="571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006755" y="3711810"/>
              <a:ext cx="88582" cy="106680"/>
            </a:xfrm>
            <a:custGeom>
              <a:rect b="b" l="l" r="r" t="t"/>
              <a:pathLst>
                <a:path extrusionOk="0" h="106680" w="88582">
                  <a:moveTo>
                    <a:pt x="38100" y="43815"/>
                  </a:moveTo>
                  <a:cubicBezTo>
                    <a:pt x="48577" y="55245"/>
                    <a:pt x="57150" y="68580"/>
                    <a:pt x="62865" y="83820"/>
                  </a:cubicBezTo>
                  <a:cubicBezTo>
                    <a:pt x="65722" y="91440"/>
                    <a:pt x="67628" y="99060"/>
                    <a:pt x="69532" y="106680"/>
                  </a:cubicBezTo>
                  <a:lnTo>
                    <a:pt x="88582" y="103823"/>
                  </a:lnTo>
                  <a:cubicBezTo>
                    <a:pt x="86678" y="95250"/>
                    <a:pt x="84772" y="85725"/>
                    <a:pt x="80962" y="78105"/>
                  </a:cubicBezTo>
                  <a:cubicBezTo>
                    <a:pt x="74295" y="60960"/>
                    <a:pt x="64770" y="44768"/>
                    <a:pt x="51435" y="31433"/>
                  </a:cubicBezTo>
                  <a:cubicBezTo>
                    <a:pt x="39052" y="18097"/>
                    <a:pt x="23813" y="7620"/>
                    <a:pt x="7620" y="0"/>
                  </a:cubicBezTo>
                  <a:lnTo>
                    <a:pt x="0" y="17145"/>
                  </a:lnTo>
                  <a:cubicBezTo>
                    <a:pt x="14288" y="23813"/>
                    <a:pt x="26670" y="32385"/>
                    <a:pt x="38100" y="43815"/>
                  </a:cubicBezTo>
                  <a:lnTo>
                    <a:pt x="38100" y="438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34327" y="4196633"/>
              <a:ext cx="120015" cy="145732"/>
            </a:xfrm>
            <a:custGeom>
              <a:rect b="b" l="l" r="r" t="t"/>
              <a:pathLst>
                <a:path extrusionOk="0" h="145732" w="120015">
                  <a:moveTo>
                    <a:pt x="63817" y="89535"/>
                  </a:moveTo>
                  <a:cubicBezTo>
                    <a:pt x="48578" y="73342"/>
                    <a:pt x="35242" y="53340"/>
                    <a:pt x="27622" y="32385"/>
                  </a:cubicBezTo>
                  <a:cubicBezTo>
                    <a:pt x="23813" y="21907"/>
                    <a:pt x="20955" y="10477"/>
                    <a:pt x="19050" y="0"/>
                  </a:cubicBezTo>
                  <a:lnTo>
                    <a:pt x="0" y="2857"/>
                  </a:lnTo>
                  <a:cubicBezTo>
                    <a:pt x="1905" y="15240"/>
                    <a:pt x="5715" y="27623"/>
                    <a:pt x="10478" y="39052"/>
                  </a:cubicBezTo>
                  <a:cubicBezTo>
                    <a:pt x="28575" y="86677"/>
                    <a:pt x="65723" y="125730"/>
                    <a:pt x="112395" y="145732"/>
                  </a:cubicBezTo>
                  <a:lnTo>
                    <a:pt x="120015" y="128588"/>
                  </a:lnTo>
                  <a:cubicBezTo>
                    <a:pt x="98107" y="119063"/>
                    <a:pt x="79057" y="106680"/>
                    <a:pt x="63817" y="89535"/>
                  </a:cubicBezTo>
                  <a:lnTo>
                    <a:pt x="63817" y="895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86715" y="4187108"/>
              <a:ext cx="88582" cy="106679"/>
            </a:xfrm>
            <a:custGeom>
              <a:rect b="b" l="l" r="r" t="t"/>
              <a:pathLst>
                <a:path extrusionOk="0" h="106679" w="88582">
                  <a:moveTo>
                    <a:pt x="50482" y="62865"/>
                  </a:moveTo>
                  <a:cubicBezTo>
                    <a:pt x="40005" y="51435"/>
                    <a:pt x="31432" y="38100"/>
                    <a:pt x="25717" y="22860"/>
                  </a:cubicBezTo>
                  <a:cubicBezTo>
                    <a:pt x="22860" y="15240"/>
                    <a:pt x="20955" y="7620"/>
                    <a:pt x="19050" y="0"/>
                  </a:cubicBezTo>
                  <a:lnTo>
                    <a:pt x="0" y="2857"/>
                  </a:lnTo>
                  <a:cubicBezTo>
                    <a:pt x="1905" y="11430"/>
                    <a:pt x="3810" y="20955"/>
                    <a:pt x="7620" y="28575"/>
                  </a:cubicBezTo>
                  <a:cubicBezTo>
                    <a:pt x="14288" y="45720"/>
                    <a:pt x="23813" y="61913"/>
                    <a:pt x="37147" y="75248"/>
                  </a:cubicBezTo>
                  <a:cubicBezTo>
                    <a:pt x="49530" y="88582"/>
                    <a:pt x="64770" y="99060"/>
                    <a:pt x="80962" y="106680"/>
                  </a:cubicBezTo>
                  <a:lnTo>
                    <a:pt x="88583" y="89535"/>
                  </a:lnTo>
                  <a:cubicBezTo>
                    <a:pt x="73342" y="82867"/>
                    <a:pt x="60960" y="73342"/>
                    <a:pt x="50482" y="62865"/>
                  </a:cubicBezTo>
                  <a:lnTo>
                    <a:pt x="50482" y="62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4"/>
          <p:cNvGrpSpPr/>
          <p:nvPr/>
        </p:nvGrpSpPr>
        <p:grpSpPr>
          <a:xfrm>
            <a:off x="585216" y="576072"/>
            <a:ext cx="577947" cy="561333"/>
            <a:chOff x="674800" y="2146225"/>
            <a:chExt cx="252500" cy="252500"/>
          </a:xfrm>
        </p:grpSpPr>
        <p:sp>
          <p:nvSpPr>
            <p:cNvPr id="221" name="Google Shape;221;p24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idx="4294967295" type="subTitle"/>
          </p:nvPr>
        </p:nvSpPr>
        <p:spPr>
          <a:xfrm>
            <a:off x="427700" y="1573350"/>
            <a:ext cx="4961100" cy="398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a flowchart?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 graphical representation of the program steps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Contains different types of symbols to represent different types of operations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The symbols are connected by arrows that represent the flow of the program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16" name="Google Shape;416;p42"/>
          <p:cNvSpPr txBox="1"/>
          <p:nvPr>
            <p:ph type="title"/>
          </p:nvPr>
        </p:nvSpPr>
        <p:spPr>
          <a:xfrm>
            <a:off x="1444725" y="598950"/>
            <a:ext cx="4401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Flowcharts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7495075" y="1847062"/>
            <a:ext cx="1701000" cy="6642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7419237" y="2813350"/>
            <a:ext cx="1852725" cy="1168600"/>
          </a:xfrm>
          <a:prstGeom prst="flowChartDecision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Yes/No?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7446224" y="5465450"/>
            <a:ext cx="1783944" cy="598050"/>
          </a:xfrm>
          <a:prstGeom prst="flowChartTerminator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7453624" y="794500"/>
            <a:ext cx="1783944" cy="598050"/>
          </a:xfrm>
          <a:prstGeom prst="flowChartTerminator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</a:t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7446300" y="4333288"/>
            <a:ext cx="1783800" cy="5982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something</a:t>
            </a:r>
            <a:endParaRPr/>
          </a:p>
        </p:txBody>
      </p:sp>
      <p:cxnSp>
        <p:nvCxnSpPr>
          <p:cNvPr id="422" name="Google Shape;422;p42"/>
          <p:cNvCxnSpPr>
            <a:stCxn id="420" idx="2"/>
            <a:endCxn id="417" idx="0"/>
          </p:cNvCxnSpPr>
          <p:nvPr/>
        </p:nvCxnSpPr>
        <p:spPr>
          <a:xfrm>
            <a:off x="8345596" y="139255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2"/>
          <p:cNvCxnSpPr>
            <a:stCxn id="417" idx="2"/>
            <a:endCxn id="418" idx="0"/>
          </p:cNvCxnSpPr>
          <p:nvPr/>
        </p:nvCxnSpPr>
        <p:spPr>
          <a:xfrm>
            <a:off x="8345575" y="2511262"/>
            <a:ext cx="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2"/>
          <p:cNvCxnSpPr>
            <a:endCxn id="421" idx="0"/>
          </p:cNvCxnSpPr>
          <p:nvPr/>
        </p:nvCxnSpPr>
        <p:spPr>
          <a:xfrm>
            <a:off x="8338200" y="3981988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2"/>
          <p:cNvCxnSpPr>
            <a:endCxn id="419" idx="0"/>
          </p:cNvCxnSpPr>
          <p:nvPr/>
        </p:nvCxnSpPr>
        <p:spPr>
          <a:xfrm flipH="1">
            <a:off x="8338196" y="4931450"/>
            <a:ext cx="750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2"/>
          <p:cNvCxnSpPr/>
          <p:nvPr/>
        </p:nvCxnSpPr>
        <p:spPr>
          <a:xfrm flipH="1" rot="10800000">
            <a:off x="8338200" y="1594012"/>
            <a:ext cx="2138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2"/>
          <p:cNvCxnSpPr/>
          <p:nvPr/>
        </p:nvCxnSpPr>
        <p:spPr>
          <a:xfrm>
            <a:off x="10462775" y="1592500"/>
            <a:ext cx="405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2"/>
          <p:cNvCxnSpPr>
            <a:stCxn id="418" idx="3"/>
          </p:cNvCxnSpPr>
          <p:nvPr/>
        </p:nvCxnSpPr>
        <p:spPr>
          <a:xfrm>
            <a:off x="9271962" y="3397650"/>
            <a:ext cx="1231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42"/>
          <p:cNvSpPr txBox="1"/>
          <p:nvPr/>
        </p:nvSpPr>
        <p:spPr>
          <a:xfrm>
            <a:off x="8426700" y="3873700"/>
            <a:ext cx="63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Yes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9242625" y="2982150"/>
            <a:ext cx="63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No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173625" y="422100"/>
            <a:ext cx="5733900" cy="6013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676656" y="630936"/>
            <a:ext cx="507236" cy="454505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Let’s start coding</a:t>
            </a:r>
            <a:r>
              <a:rPr lang="en" sz="7500"/>
              <a:t>! </a:t>
            </a:r>
            <a:endParaRPr sz="7500"/>
          </a:p>
        </p:txBody>
      </p:sp>
      <p:grpSp>
        <p:nvGrpSpPr>
          <p:cNvPr id="438" name="Google Shape;438;p43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439" name="Google Shape;439;p43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grpSp>
        <p:nvGrpSpPr>
          <p:cNvPr id="453" name="Google Shape;453;p44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454" name="Google Shape;454;p44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761325" y="661500"/>
            <a:ext cx="10761600" cy="5535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>
            <p:ph type="title"/>
          </p:nvPr>
        </p:nvSpPr>
        <p:spPr>
          <a:xfrm>
            <a:off x="1358450" y="661500"/>
            <a:ext cx="100326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- </a:t>
            </a: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chemeClr val="accent1"/>
                </a:solidFill>
              </a:rPr>
              <a:t>, elif, else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9" name="Google Shape;469;p45"/>
          <p:cNvSpPr txBox="1"/>
          <p:nvPr>
            <p:ph idx="4294967295" type="subTitle"/>
          </p:nvPr>
        </p:nvSpPr>
        <p:spPr>
          <a:xfrm>
            <a:off x="1205025" y="1633825"/>
            <a:ext cx="9874200" cy="423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f statement</a:t>
            </a:r>
            <a:endParaRPr b="1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Used when we want to execute a code block only if a given test condition is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elif statement</a:t>
            </a:r>
            <a:endParaRPr b="1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Used when we want to check for multiple conditions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If the first ELIF condition is false, the next ELIF test condition is checked (this 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repeated until the last ELIF condition)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else statement</a:t>
            </a:r>
            <a:endParaRPr b="1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Executed when IF and ELIF statements above it are all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nested if statement</a:t>
            </a:r>
            <a:endParaRPr b="1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An IF statement placed inside another IF statement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>
                <a:solidFill>
                  <a:schemeClr val="dk1"/>
                </a:solidFill>
              </a:rPr>
              <a:t>Used when you what to test conditions inside a condition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749808" y="612648"/>
            <a:ext cx="344379" cy="508361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/>
          <p:nvPr/>
        </p:nvSpPr>
        <p:spPr>
          <a:xfrm>
            <a:off x="913725" y="813900"/>
            <a:ext cx="10761600" cy="55350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>
            <p:ph type="title"/>
          </p:nvPr>
        </p:nvSpPr>
        <p:spPr>
          <a:xfrm>
            <a:off x="1358450" y="661500"/>
            <a:ext cx="100326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- </a:t>
            </a:r>
            <a:r>
              <a:rPr lang="en">
                <a:solidFill>
                  <a:schemeClr val="accent1"/>
                </a:solidFill>
              </a:rPr>
              <a:t>if, elif, else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7" name="Google Shape;477;p46"/>
          <p:cNvSpPr txBox="1"/>
          <p:nvPr>
            <p:ph idx="4294967295" type="subTitle"/>
          </p:nvPr>
        </p:nvSpPr>
        <p:spPr>
          <a:xfrm>
            <a:off x="1205025" y="1633825"/>
            <a:ext cx="9874200" cy="41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Example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478" name="Google Shape;478;p46"/>
          <p:cNvPicPr preferRelativeResize="0"/>
          <p:nvPr/>
        </p:nvPicPr>
        <p:blipFill rotWithShape="1">
          <a:blip r:embed="rId3">
            <a:alphaModFix/>
          </a:blip>
          <a:srcRect b="65142" l="36071" r="37463" t="8676"/>
          <a:stretch/>
        </p:blipFill>
        <p:spPr>
          <a:xfrm>
            <a:off x="1358450" y="2816788"/>
            <a:ext cx="4077000" cy="206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6"/>
          <p:cNvPicPr preferRelativeResize="0"/>
          <p:nvPr/>
        </p:nvPicPr>
        <p:blipFill rotWithShape="1">
          <a:blip r:embed="rId4">
            <a:alphaModFix/>
          </a:blip>
          <a:srcRect b="63609" l="22053" r="43288" t="9289"/>
          <a:stretch/>
        </p:blipFill>
        <p:spPr>
          <a:xfrm>
            <a:off x="6243850" y="2816788"/>
            <a:ext cx="4686883" cy="20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6"/>
          <p:cNvSpPr txBox="1"/>
          <p:nvPr>
            <p:ph idx="4294967295" type="subTitle"/>
          </p:nvPr>
        </p:nvSpPr>
        <p:spPr>
          <a:xfrm>
            <a:off x="1205025" y="2268100"/>
            <a:ext cx="4230300" cy="4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if statement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81" name="Google Shape;481;p46"/>
          <p:cNvSpPr txBox="1"/>
          <p:nvPr>
            <p:ph idx="4294967295" type="subTitle"/>
          </p:nvPr>
        </p:nvSpPr>
        <p:spPr>
          <a:xfrm>
            <a:off x="6163500" y="2268100"/>
            <a:ext cx="4230300" cy="4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Nested i</a:t>
            </a:r>
            <a:r>
              <a:rPr b="1" lang="en" sz="2100">
                <a:solidFill>
                  <a:schemeClr val="dk1"/>
                </a:solidFill>
              </a:rPr>
              <a:t>f statement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82" name="Google Shape;482;p46"/>
          <p:cNvSpPr txBox="1"/>
          <p:nvPr>
            <p:ph idx="4294967295" type="subTitle"/>
          </p:nvPr>
        </p:nvSpPr>
        <p:spPr>
          <a:xfrm>
            <a:off x="1205025" y="4980700"/>
            <a:ext cx="4230300" cy="4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&gt;&gt;&gt;the </a:t>
            </a:r>
            <a:r>
              <a:rPr lang="en" sz="2100">
                <a:solidFill>
                  <a:schemeClr val="dk1"/>
                </a:solidFill>
              </a:rPr>
              <a:t>number</a:t>
            </a:r>
            <a:r>
              <a:rPr lang="en" sz="2100">
                <a:solidFill>
                  <a:schemeClr val="dk1"/>
                </a:solidFill>
              </a:rPr>
              <a:t> is 10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83" name="Google Shape;483;p46"/>
          <p:cNvSpPr txBox="1"/>
          <p:nvPr>
            <p:ph idx="4294967295" type="subTitle"/>
          </p:nvPr>
        </p:nvSpPr>
        <p:spPr>
          <a:xfrm>
            <a:off x="6091450" y="4980700"/>
            <a:ext cx="5010600" cy="4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&gt;&gt;&gt;the number is odd and less than 25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749808" y="612648"/>
            <a:ext cx="344379" cy="508361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- </a:t>
            </a:r>
            <a:r>
              <a:rPr lang="en">
                <a:solidFill>
                  <a:schemeClr val="accent1"/>
                </a:solidFill>
              </a:rPr>
              <a:t>for loop</a:t>
            </a:r>
            <a:r>
              <a:rPr lang="en"/>
              <a:t>, while loop</a:t>
            </a:r>
            <a:endParaRPr/>
          </a:p>
        </p:txBody>
      </p:sp>
      <p:sp>
        <p:nvSpPr>
          <p:cNvPr id="490" name="Google Shape;490;p47"/>
          <p:cNvSpPr txBox="1"/>
          <p:nvPr>
            <p:ph idx="1" type="subTitle"/>
          </p:nvPr>
        </p:nvSpPr>
        <p:spPr>
          <a:xfrm>
            <a:off x="1349400" y="2026150"/>
            <a:ext cx="4746600" cy="371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for loop? 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A count controlled loop	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The exact number of times the for loop will be executed is known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Syntax:</a:t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for &lt;variable&gt; in &lt;sequence&gt;:</a:t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	&lt;statement&gt;</a:t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pic>
        <p:nvPicPr>
          <p:cNvPr id="491" name="Google Shape;491;p47"/>
          <p:cNvPicPr preferRelativeResize="0"/>
          <p:nvPr/>
        </p:nvPicPr>
        <p:blipFill rotWithShape="1">
          <a:blip r:embed="rId3">
            <a:alphaModFix/>
          </a:blip>
          <a:srcRect b="62799" l="30809" r="44501" t="10377"/>
          <a:stretch/>
        </p:blipFill>
        <p:spPr>
          <a:xfrm>
            <a:off x="6504025" y="2542376"/>
            <a:ext cx="4746600" cy="248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7"/>
          <p:cNvGrpSpPr/>
          <p:nvPr/>
        </p:nvGrpSpPr>
        <p:grpSpPr>
          <a:xfrm>
            <a:off x="621792" y="612648"/>
            <a:ext cx="577761" cy="521188"/>
            <a:chOff x="968775" y="1180050"/>
            <a:chExt cx="262750" cy="262775"/>
          </a:xfrm>
        </p:grpSpPr>
        <p:sp>
          <p:nvSpPr>
            <p:cNvPr id="493" name="Google Shape;493;p47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- for loop, </a:t>
            </a:r>
            <a:r>
              <a:rPr lang="en">
                <a:solidFill>
                  <a:schemeClr val="accent1"/>
                </a:solidFill>
              </a:rPr>
              <a:t>while loop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1" name="Google Shape;501;p48"/>
          <p:cNvSpPr txBox="1"/>
          <p:nvPr>
            <p:ph idx="1" type="subTitle"/>
          </p:nvPr>
        </p:nvSpPr>
        <p:spPr>
          <a:xfrm>
            <a:off x="1349400" y="1967350"/>
            <a:ext cx="4746600" cy="432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while loop?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A condition controlled loop	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When the condition is True, the statement will be executed 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The statement will repeat until the condition becomes False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It is hard to tell when a while loop will terminate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Syntax:</a:t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while &lt;condition&gt;:</a:t>
            </a:r>
            <a:endParaRPr b="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	&lt;statement&gt;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pic>
        <p:nvPicPr>
          <p:cNvPr id="502" name="Google Shape;502;p48"/>
          <p:cNvPicPr preferRelativeResize="0"/>
          <p:nvPr/>
        </p:nvPicPr>
        <p:blipFill rotWithShape="1">
          <a:blip r:embed="rId3">
            <a:alphaModFix/>
          </a:blip>
          <a:srcRect b="57788" l="49585" r="21503" t="8584"/>
          <a:stretch/>
        </p:blipFill>
        <p:spPr>
          <a:xfrm>
            <a:off x="6460500" y="2576825"/>
            <a:ext cx="4746600" cy="3105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48"/>
          <p:cNvGrpSpPr/>
          <p:nvPr/>
        </p:nvGrpSpPr>
        <p:grpSpPr>
          <a:xfrm>
            <a:off x="621792" y="612648"/>
            <a:ext cx="577761" cy="521188"/>
            <a:chOff x="968775" y="1180050"/>
            <a:chExt cx="262750" cy="262775"/>
          </a:xfrm>
        </p:grpSpPr>
        <p:sp>
          <p:nvSpPr>
            <p:cNvPr id="504" name="Google Shape;504;p48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2" name="Google Shape;512;p49"/>
          <p:cNvSpPr txBox="1"/>
          <p:nvPr>
            <p:ph idx="1" type="subTitle"/>
          </p:nvPr>
        </p:nvSpPr>
        <p:spPr>
          <a:xfrm>
            <a:off x="1349400" y="1891150"/>
            <a:ext cx="9936900" cy="432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Break or continue statements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Sometimes we might want to exit a loop completely or skip a part of a loop and start the next iteration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Break and continue statements are used in such situations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graphicFrame>
        <p:nvGraphicFramePr>
          <p:cNvPr id="513" name="Google Shape;513;p49"/>
          <p:cNvGraphicFramePr/>
          <p:nvPr/>
        </p:nvGraphicFramePr>
        <p:xfrm>
          <a:off x="1383700" y="3648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4857950"/>
                <a:gridCol w="4857950"/>
              </a:tblGrid>
              <a:tr h="4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Break statement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Continue statement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Ends the current loop and jumps to the statement immediately following the loop</a:t>
                      </a:r>
                      <a:endParaRPr sz="2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Ends the current </a:t>
                      </a: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iteration</a:t>
                      </a: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and jumps to the top of the loop and starts the next iteration</a:t>
                      </a:r>
                      <a:endParaRPr sz="2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Used to get out of a loop</a:t>
                      </a:r>
                      <a:endParaRPr sz="2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Used to stop the current iteration and move to the next iteration</a:t>
                      </a:r>
                      <a:endParaRPr sz="2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14" name="Google Shape;514;p49"/>
          <p:cNvGrpSpPr/>
          <p:nvPr/>
        </p:nvGrpSpPr>
        <p:grpSpPr>
          <a:xfrm>
            <a:off x="621792" y="612648"/>
            <a:ext cx="577761" cy="521188"/>
            <a:chOff x="968775" y="1180050"/>
            <a:chExt cx="262750" cy="262775"/>
          </a:xfrm>
        </p:grpSpPr>
        <p:sp>
          <p:nvSpPr>
            <p:cNvPr id="515" name="Google Shape;515;p49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9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9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 txBox="1"/>
          <p:nvPr>
            <p:ph idx="4294967295" type="title"/>
          </p:nvPr>
        </p:nvSpPr>
        <p:spPr>
          <a:xfrm>
            <a:off x="1403400" y="647250"/>
            <a:ext cx="10387800" cy="6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Lists, </a:t>
            </a:r>
            <a:r>
              <a:rPr lang="en"/>
              <a:t>Dictionaries, and Tuples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3" name="Google Shape;523;p50"/>
          <p:cNvSpPr txBox="1"/>
          <p:nvPr>
            <p:ph idx="4294967295" type="body"/>
          </p:nvPr>
        </p:nvSpPr>
        <p:spPr>
          <a:xfrm>
            <a:off x="618625" y="1620875"/>
            <a:ext cx="10937700" cy="46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What are lists?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An object that contains multiple data items of any type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Mutable and its contents can be manipulated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Surrounded by square brackets and elements are separated by commas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a for loop to retrieve items in a list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an index to access and update items in a list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the * operator to make multiple copies of a list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+ operator to join lists together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in operator to check if an item exists in a list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grpSp>
        <p:nvGrpSpPr>
          <p:cNvPr id="524" name="Google Shape;524;p50"/>
          <p:cNvGrpSpPr/>
          <p:nvPr/>
        </p:nvGrpSpPr>
        <p:grpSpPr>
          <a:xfrm>
            <a:off x="676656" y="594360"/>
            <a:ext cx="500301" cy="543927"/>
            <a:chOff x="3171000" y="4021950"/>
            <a:chExt cx="268100" cy="265875"/>
          </a:xfrm>
        </p:grpSpPr>
        <p:sp>
          <p:nvSpPr>
            <p:cNvPr id="525" name="Google Shape;525;p50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 txBox="1"/>
          <p:nvPr>
            <p:ph idx="4294967295" type="title"/>
          </p:nvPr>
        </p:nvSpPr>
        <p:spPr>
          <a:xfrm>
            <a:off x="1403400" y="647250"/>
            <a:ext cx="10387800" cy="6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Lists, </a:t>
            </a:r>
            <a:r>
              <a:rPr lang="en"/>
              <a:t>Dictionaries, and Tuples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2" name="Google Shape;532;p51"/>
          <p:cNvSpPr txBox="1"/>
          <p:nvPr>
            <p:ph idx="4294967295" type="body"/>
          </p:nvPr>
        </p:nvSpPr>
        <p:spPr>
          <a:xfrm>
            <a:off x="618600" y="1669075"/>
            <a:ext cx="5477400" cy="407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List slicing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 list can be sliced into many sub-lists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Syntax: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list [start : end : step]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Example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33" name="Google Shape;533;p51"/>
          <p:cNvSpPr txBox="1"/>
          <p:nvPr>
            <p:ph idx="4294967295" type="body"/>
          </p:nvPr>
        </p:nvSpPr>
        <p:spPr>
          <a:xfrm>
            <a:off x="5994200" y="1850375"/>
            <a:ext cx="5880000" cy="407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month = [“Jan”, “Feb”, “Mar”, “Apr”, “May”]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print(month[0:6])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&gt;&gt;&gt;[“Jan”, “Feb”, “Mar”, “Apr”, “May”]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print(month[0:6:2])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&gt;&gt;&gt;[“Jan”, “Mar”, “May”]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graphicFrame>
        <p:nvGraphicFramePr>
          <p:cNvPr id="534" name="Google Shape;534;p51"/>
          <p:cNvGraphicFramePr/>
          <p:nvPr/>
        </p:nvGraphicFramePr>
        <p:xfrm>
          <a:off x="677425" y="41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1043000"/>
                <a:gridCol w="1043000"/>
                <a:gridCol w="1043000"/>
                <a:gridCol w="1043000"/>
                <a:gridCol w="1043000"/>
              </a:tblGrid>
              <a:tr h="6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Jan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Feb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Mar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Apr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May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-4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-2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-1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35" name="Google Shape;535;p51"/>
          <p:cNvGrpSpPr/>
          <p:nvPr/>
        </p:nvGrpSpPr>
        <p:grpSpPr>
          <a:xfrm>
            <a:off x="676656" y="594360"/>
            <a:ext cx="500301" cy="543927"/>
            <a:chOff x="3171000" y="4021950"/>
            <a:chExt cx="268100" cy="265875"/>
          </a:xfrm>
        </p:grpSpPr>
        <p:sp>
          <p:nvSpPr>
            <p:cNvPr id="536" name="Google Shape;536;p51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311666">
            <a:off x="837787" y="55654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grpSp>
        <p:nvGrpSpPr>
          <p:cNvPr id="231" name="Google Shape;231;p25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32" name="Google Shape;232;p25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5"/>
          <p:cNvSpPr/>
          <p:nvPr/>
        </p:nvSpPr>
        <p:spPr>
          <a:xfrm rot="311666">
            <a:off x="836062" y="19627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050026" y="2097889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45" name="Google Shape;245;p25"/>
          <p:cNvSpPr txBox="1"/>
          <p:nvPr>
            <p:ph idx="4294967295" type="subTitle"/>
          </p:nvPr>
        </p:nvSpPr>
        <p:spPr>
          <a:xfrm>
            <a:off x="1546500" y="18641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Variables, Expressions, and Statements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6" name="Google Shape;246;p25"/>
          <p:cNvSpPr/>
          <p:nvPr/>
        </p:nvSpPr>
        <p:spPr>
          <a:xfrm rot="311666">
            <a:off x="837787" y="29096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051725" y="3044806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48" name="Google Shape;248;p25"/>
          <p:cNvSpPr txBox="1"/>
          <p:nvPr>
            <p:ph idx="4294967295" type="subTitle"/>
          </p:nvPr>
        </p:nvSpPr>
        <p:spPr>
          <a:xfrm>
            <a:off x="1548225" y="2811050"/>
            <a:ext cx="44325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Operators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9" name="Google Shape;249;p25"/>
          <p:cNvSpPr/>
          <p:nvPr/>
        </p:nvSpPr>
        <p:spPr>
          <a:xfrm rot="311666">
            <a:off x="837787" y="37803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1051801" y="3915486"/>
            <a:ext cx="91441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51" name="Google Shape;251;p25"/>
          <p:cNvSpPr txBox="1"/>
          <p:nvPr>
            <p:ph idx="4294967295" type="subTitle"/>
          </p:nvPr>
        </p:nvSpPr>
        <p:spPr>
          <a:xfrm>
            <a:off x="1548225" y="36817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Types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 rot="311666">
            <a:off x="837787" y="46510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051725" y="4786200"/>
            <a:ext cx="91441" cy="1645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54" name="Google Shape;254;p25"/>
          <p:cNvSpPr txBox="1"/>
          <p:nvPr>
            <p:ph idx="4294967295" type="subTitle"/>
          </p:nvPr>
        </p:nvSpPr>
        <p:spPr>
          <a:xfrm>
            <a:off x="1548225" y="45524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 and Output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5" name="Google Shape;255;p25"/>
          <p:cNvSpPr/>
          <p:nvPr/>
        </p:nvSpPr>
        <p:spPr>
          <a:xfrm rot="311666">
            <a:off x="6290187" y="19627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1050034" y="5720877"/>
            <a:ext cx="91440" cy="1645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  <p:sp>
        <p:nvSpPr>
          <p:cNvPr id="257" name="Google Shape;257;p25"/>
          <p:cNvSpPr txBox="1"/>
          <p:nvPr>
            <p:ph idx="4294967295" type="subTitle"/>
          </p:nvPr>
        </p:nvSpPr>
        <p:spPr>
          <a:xfrm>
            <a:off x="7041125" y="2841875"/>
            <a:ext cx="45924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Conditional Statements (if, else, elif)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8" name="Google Shape;258;p25"/>
          <p:cNvSpPr/>
          <p:nvPr/>
        </p:nvSpPr>
        <p:spPr>
          <a:xfrm rot="311666">
            <a:off x="6291912" y="29096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6505946" y="2093976"/>
            <a:ext cx="91425" cy="164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sp>
        <p:nvSpPr>
          <p:cNvPr id="260" name="Google Shape;260;p25"/>
          <p:cNvSpPr txBox="1"/>
          <p:nvPr>
            <p:ph idx="4294967295" type="subTitle"/>
          </p:nvPr>
        </p:nvSpPr>
        <p:spPr>
          <a:xfrm>
            <a:off x="7042850" y="371257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Loops (while loops, for loops)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1" name="Google Shape;261;p25"/>
          <p:cNvSpPr/>
          <p:nvPr/>
        </p:nvSpPr>
        <p:spPr>
          <a:xfrm rot="311666">
            <a:off x="6291912" y="37803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6505909" y="3044952"/>
            <a:ext cx="91441" cy="1645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7</a:t>
            </a:r>
          </a:p>
        </p:txBody>
      </p:sp>
      <p:sp>
        <p:nvSpPr>
          <p:cNvPr id="263" name="Google Shape;263;p25"/>
          <p:cNvSpPr txBox="1"/>
          <p:nvPr>
            <p:ph idx="4294967295" type="subTitle"/>
          </p:nvPr>
        </p:nvSpPr>
        <p:spPr>
          <a:xfrm>
            <a:off x="7042850" y="458327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Lists, Dictionaries, and </a:t>
            </a:r>
            <a:r>
              <a:rPr b="1" lang="en">
                <a:solidFill>
                  <a:schemeClr val="dk1"/>
                </a:solidFill>
              </a:rPr>
              <a:t>Tuples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4" name="Google Shape;264;p25"/>
          <p:cNvSpPr/>
          <p:nvPr/>
        </p:nvSpPr>
        <p:spPr>
          <a:xfrm rot="311666">
            <a:off x="6291912" y="46510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6505945" y="3913632"/>
            <a:ext cx="91440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8</a:t>
            </a:r>
          </a:p>
        </p:txBody>
      </p:sp>
      <p:sp>
        <p:nvSpPr>
          <p:cNvPr id="266" name="Google Shape;266;p25"/>
          <p:cNvSpPr txBox="1"/>
          <p:nvPr>
            <p:ph idx="4294967295" type="subTitle"/>
          </p:nvPr>
        </p:nvSpPr>
        <p:spPr>
          <a:xfrm>
            <a:off x="7042850" y="545397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Functions and Modules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7" name="Google Shape;267;p25"/>
          <p:cNvSpPr txBox="1"/>
          <p:nvPr>
            <p:ph idx="4294967295" type="subTitle"/>
          </p:nvPr>
        </p:nvSpPr>
        <p:spPr>
          <a:xfrm>
            <a:off x="1548225" y="5466850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Errors in Python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8" name="Google Shape;268;p25"/>
          <p:cNvSpPr/>
          <p:nvPr/>
        </p:nvSpPr>
        <p:spPr>
          <a:xfrm rot="311666">
            <a:off x="6291912" y="5565481"/>
            <a:ext cx="523751" cy="498777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>
            <p:ph idx="4294967295" type="subTitle"/>
          </p:nvPr>
        </p:nvSpPr>
        <p:spPr>
          <a:xfrm>
            <a:off x="7029350" y="1894975"/>
            <a:ext cx="3768000" cy="63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Creating Flowcharts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6501384" y="4791456"/>
            <a:ext cx="91440" cy="1645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9</a:t>
            </a:r>
          </a:p>
        </p:txBody>
      </p:sp>
      <p:sp>
        <p:nvSpPr>
          <p:cNvPr id="271" name="Google Shape;271;p25"/>
          <p:cNvSpPr/>
          <p:nvPr/>
        </p:nvSpPr>
        <p:spPr>
          <a:xfrm>
            <a:off x="6473952" y="5724144"/>
            <a:ext cx="182881" cy="164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idx="4294967295" type="title"/>
          </p:nvPr>
        </p:nvSpPr>
        <p:spPr>
          <a:xfrm>
            <a:off x="1403400" y="647250"/>
            <a:ext cx="10387800" cy="6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</a:t>
            </a:r>
            <a:r>
              <a:rPr lang="en">
                <a:solidFill>
                  <a:schemeClr val="accent1"/>
                </a:solidFill>
              </a:rPr>
              <a:t>Dictionaries, </a:t>
            </a:r>
            <a:r>
              <a:rPr lang="en"/>
              <a:t>and Tuples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3" name="Google Shape;543;p52"/>
          <p:cNvSpPr txBox="1"/>
          <p:nvPr>
            <p:ph idx="4294967295" type="body"/>
          </p:nvPr>
        </p:nvSpPr>
        <p:spPr>
          <a:xfrm>
            <a:off x="618625" y="1620875"/>
            <a:ext cx="10937700" cy="46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What are dictionaries?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An object that stores a collection of data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Each element in the dictionary has two parts: a key and a value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Mutable, but their contents indexed by keys are immutable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Surrounded by curly braces and key value pairs are separated by commas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del() function to delete an element in the dictionary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dict[key] to retrieve the value of an element from the dictionary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dict[key] = value to update a value (if the key does not exist, a new element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will be added)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in operator to check if an element with the key exists in the dictionary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-"/>
            </a:pPr>
            <a:r>
              <a:rPr lang="en" sz="2100">
                <a:solidFill>
                  <a:schemeClr val="dk1"/>
                </a:solidFill>
              </a:rPr>
              <a:t>Use a for loop to display all elements in the dictionary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grpSp>
        <p:nvGrpSpPr>
          <p:cNvPr id="544" name="Google Shape;544;p52"/>
          <p:cNvGrpSpPr/>
          <p:nvPr/>
        </p:nvGrpSpPr>
        <p:grpSpPr>
          <a:xfrm>
            <a:off x="676656" y="594360"/>
            <a:ext cx="500301" cy="543927"/>
            <a:chOff x="3171000" y="4021950"/>
            <a:chExt cx="268100" cy="265875"/>
          </a:xfrm>
        </p:grpSpPr>
        <p:sp>
          <p:nvSpPr>
            <p:cNvPr id="545" name="Google Shape;545;p52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"/>
          <p:cNvSpPr txBox="1"/>
          <p:nvPr>
            <p:ph idx="4294967295" type="title"/>
          </p:nvPr>
        </p:nvSpPr>
        <p:spPr>
          <a:xfrm>
            <a:off x="1403400" y="647250"/>
            <a:ext cx="10387800" cy="6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</a:t>
            </a:r>
            <a:r>
              <a:rPr lang="en">
                <a:solidFill>
                  <a:schemeClr val="accent1"/>
                </a:solidFill>
              </a:rPr>
              <a:t>Dictionaries, </a:t>
            </a:r>
            <a:r>
              <a:rPr lang="en"/>
              <a:t>and Tuples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2" name="Google Shape;552;p53"/>
          <p:cNvSpPr txBox="1"/>
          <p:nvPr>
            <p:ph idx="4294967295" type="body"/>
          </p:nvPr>
        </p:nvSpPr>
        <p:spPr>
          <a:xfrm>
            <a:off x="902100" y="1579050"/>
            <a:ext cx="10387800" cy="461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Example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53" name="Google Shape;553;p53"/>
          <p:cNvPicPr preferRelativeResize="0"/>
          <p:nvPr/>
        </p:nvPicPr>
        <p:blipFill rotWithShape="1">
          <a:blip r:embed="rId3">
            <a:alphaModFix/>
          </a:blip>
          <a:srcRect b="50175" l="28936" r="36536" t="9987"/>
          <a:stretch/>
        </p:blipFill>
        <p:spPr>
          <a:xfrm>
            <a:off x="1056147" y="2091775"/>
            <a:ext cx="5883706" cy="4020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53"/>
          <p:cNvGrpSpPr/>
          <p:nvPr/>
        </p:nvGrpSpPr>
        <p:grpSpPr>
          <a:xfrm>
            <a:off x="676656" y="594360"/>
            <a:ext cx="500301" cy="543927"/>
            <a:chOff x="3171000" y="4021950"/>
            <a:chExt cx="268100" cy="265875"/>
          </a:xfrm>
        </p:grpSpPr>
        <p:sp>
          <p:nvSpPr>
            <p:cNvPr id="555" name="Google Shape;555;p53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3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/>
          <p:nvPr>
            <p:ph idx="4294967295" type="title"/>
          </p:nvPr>
        </p:nvSpPr>
        <p:spPr>
          <a:xfrm>
            <a:off x="1403400" y="647250"/>
            <a:ext cx="10387800" cy="6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Dictionaries, and </a:t>
            </a:r>
            <a:r>
              <a:rPr lang="en">
                <a:solidFill>
                  <a:schemeClr val="accent1"/>
                </a:solidFill>
              </a:rPr>
              <a:t>Tuples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2" name="Google Shape;562;p54"/>
          <p:cNvSpPr txBox="1"/>
          <p:nvPr>
            <p:ph idx="4294967295" type="body"/>
          </p:nvPr>
        </p:nvSpPr>
        <p:spPr>
          <a:xfrm>
            <a:off x="618625" y="1620875"/>
            <a:ext cx="10937700" cy="480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are tuples?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An object that contains multiple data items of any type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Just like a list, except that it is immutable and items cannot be added or removed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" sz="2100">
                <a:solidFill>
                  <a:schemeClr val="dk1"/>
                </a:solidFill>
              </a:rPr>
              <a:t>Surrounded by round brackets and elements are separated by commas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Converting list to tuple/tuple to list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To convert list to tuple: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list1 = [1,2,3]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tuple1 = tuple(list1)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To convert tuple to list: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tuple2 = (“one”, “two”, “three”)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list2 = list(tuple2)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grpSp>
        <p:nvGrpSpPr>
          <p:cNvPr id="563" name="Google Shape;563;p54"/>
          <p:cNvGrpSpPr/>
          <p:nvPr/>
        </p:nvGrpSpPr>
        <p:grpSpPr>
          <a:xfrm>
            <a:off x="676656" y="594360"/>
            <a:ext cx="500301" cy="543927"/>
            <a:chOff x="3171000" y="4021950"/>
            <a:chExt cx="268100" cy="265875"/>
          </a:xfrm>
        </p:grpSpPr>
        <p:sp>
          <p:nvSpPr>
            <p:cNvPr id="564" name="Google Shape;564;p54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Functions </a:t>
            </a:r>
            <a:r>
              <a:rPr lang="en"/>
              <a:t>and Modules</a:t>
            </a:r>
            <a:endParaRPr/>
          </a:p>
        </p:txBody>
      </p:sp>
      <p:sp>
        <p:nvSpPr>
          <p:cNvPr id="571" name="Google Shape;571;p55"/>
          <p:cNvSpPr txBox="1"/>
          <p:nvPr>
            <p:ph idx="4294967295" type="body"/>
          </p:nvPr>
        </p:nvSpPr>
        <p:spPr>
          <a:xfrm>
            <a:off x="630150" y="1603900"/>
            <a:ext cx="10931700" cy="420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a function?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 group of statements that exists within a program for the purpose of performing a specific task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Provides reusable codes to reduce development time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Types of functions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Void functions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Executes the statements it contains and terminates.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Value-returning functions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Executes the statements that it contains and returns a value back to the statement that called it.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572" name="Google Shape;572;p55"/>
          <p:cNvGrpSpPr/>
          <p:nvPr/>
        </p:nvGrpSpPr>
        <p:grpSpPr>
          <a:xfrm>
            <a:off x="658368" y="594360"/>
            <a:ext cx="535344" cy="546580"/>
            <a:chOff x="3086700" y="1180050"/>
            <a:chExt cx="216800" cy="262325"/>
          </a:xfrm>
        </p:grpSpPr>
        <p:sp>
          <p:nvSpPr>
            <p:cNvPr id="573" name="Google Shape;573;p55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Functions </a:t>
            </a:r>
            <a:r>
              <a:rPr lang="en"/>
              <a:t>and Modules</a:t>
            </a:r>
            <a:endParaRPr/>
          </a:p>
        </p:txBody>
      </p:sp>
      <p:pic>
        <p:nvPicPr>
          <p:cNvPr id="580" name="Google Shape;580;p56"/>
          <p:cNvPicPr preferRelativeResize="0"/>
          <p:nvPr/>
        </p:nvPicPr>
        <p:blipFill rotWithShape="1">
          <a:blip r:embed="rId3">
            <a:alphaModFix/>
          </a:blip>
          <a:srcRect b="62182" l="28699" r="40202" t="9362"/>
          <a:stretch/>
        </p:blipFill>
        <p:spPr>
          <a:xfrm>
            <a:off x="7178950" y="2536950"/>
            <a:ext cx="4820299" cy="24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6"/>
          <p:cNvSpPr txBox="1"/>
          <p:nvPr>
            <p:ph idx="4294967295" type="body"/>
          </p:nvPr>
        </p:nvSpPr>
        <p:spPr>
          <a:xfrm>
            <a:off x="630150" y="1603900"/>
            <a:ext cx="6451200" cy="420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Components of functions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def keyword to mark the start of the function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 name to uniquely identify the function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Parameters/arguments that are passed into the function (optional)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Colon to mark the end of the function header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Docstring to describe what the function does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Valid python statements to make up the function body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Return statement to return a value to the function (optional)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582" name="Google Shape;582;p56"/>
          <p:cNvGrpSpPr/>
          <p:nvPr/>
        </p:nvGrpSpPr>
        <p:grpSpPr>
          <a:xfrm>
            <a:off x="658368" y="594360"/>
            <a:ext cx="535344" cy="546580"/>
            <a:chOff x="3086700" y="1180050"/>
            <a:chExt cx="216800" cy="262325"/>
          </a:xfrm>
        </p:grpSpPr>
        <p:sp>
          <p:nvSpPr>
            <p:cNvPr id="583" name="Google Shape;583;p56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</a:t>
            </a:r>
            <a:r>
              <a:rPr lang="en">
                <a:solidFill>
                  <a:schemeClr val="accent1"/>
                </a:solidFill>
              </a:rPr>
              <a:t>Modules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0" name="Google Shape;590;p57"/>
          <p:cNvSpPr txBox="1"/>
          <p:nvPr>
            <p:ph idx="4294967295" type="body"/>
          </p:nvPr>
        </p:nvSpPr>
        <p:spPr>
          <a:xfrm>
            <a:off x="630150" y="1558625"/>
            <a:ext cx="10931700" cy="479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a module?</a:t>
            </a:r>
            <a:endParaRPr b="1" sz="2100"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A Python file that can be imported inside another Pyt</a:t>
            </a:r>
            <a:r>
              <a:rPr lang="en" sz="2100">
                <a:solidFill>
                  <a:schemeClr val="dk1"/>
                </a:solidFill>
              </a:rPr>
              <a:t>hon program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It can define functions, classes, and variables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Python has a from statement that allows the import of all names from a module into the namespace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Syntax: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from &lt;module name&gt; import */&lt;function name&gt;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Maintainability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Reusability </a:t>
            </a:r>
            <a:endParaRPr sz="2100">
              <a:solidFill>
                <a:schemeClr val="dk1"/>
              </a:solidFill>
            </a:endParaRPr>
          </a:p>
        </p:txBody>
      </p:sp>
      <p:grpSp>
        <p:nvGrpSpPr>
          <p:cNvPr id="591" name="Google Shape;591;p57"/>
          <p:cNvGrpSpPr/>
          <p:nvPr/>
        </p:nvGrpSpPr>
        <p:grpSpPr>
          <a:xfrm>
            <a:off x="658368" y="594360"/>
            <a:ext cx="535344" cy="546580"/>
            <a:chOff x="3086700" y="1180050"/>
            <a:chExt cx="216800" cy="262325"/>
          </a:xfrm>
        </p:grpSpPr>
        <p:sp>
          <p:nvSpPr>
            <p:cNvPr id="592" name="Google Shape;592;p57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</a:t>
            </a:r>
            <a:r>
              <a:rPr lang="en">
                <a:solidFill>
                  <a:schemeClr val="accent1"/>
                </a:solidFill>
              </a:rPr>
              <a:t>Modules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58"/>
          <p:cNvSpPr txBox="1"/>
          <p:nvPr>
            <p:ph idx="4294967295" type="body"/>
          </p:nvPr>
        </p:nvSpPr>
        <p:spPr>
          <a:xfrm>
            <a:off x="630150" y="1558625"/>
            <a:ext cx="10931700" cy="479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Example 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00" name="Google Shape;600;p58"/>
          <p:cNvPicPr preferRelativeResize="0"/>
          <p:nvPr/>
        </p:nvPicPr>
        <p:blipFill rotWithShape="1">
          <a:blip r:embed="rId3">
            <a:alphaModFix/>
          </a:blip>
          <a:srcRect b="70094" l="40026" r="38137" t="9579"/>
          <a:stretch/>
        </p:blipFill>
        <p:spPr>
          <a:xfrm>
            <a:off x="1178400" y="2389863"/>
            <a:ext cx="4553198" cy="238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8"/>
          <p:cNvPicPr preferRelativeResize="0"/>
          <p:nvPr/>
        </p:nvPicPr>
        <p:blipFill rotWithShape="1">
          <a:blip r:embed="rId4">
            <a:alphaModFix/>
          </a:blip>
          <a:srcRect b="70065" l="39124" r="37251" t="8999"/>
          <a:stretch/>
        </p:blipFill>
        <p:spPr>
          <a:xfrm>
            <a:off x="6539250" y="2389875"/>
            <a:ext cx="4553198" cy="2383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2" name="Google Shape;602;p58"/>
          <p:cNvGrpSpPr/>
          <p:nvPr/>
        </p:nvGrpSpPr>
        <p:grpSpPr>
          <a:xfrm>
            <a:off x="658368" y="594360"/>
            <a:ext cx="535344" cy="546580"/>
            <a:chOff x="3086700" y="1180050"/>
            <a:chExt cx="216800" cy="262325"/>
          </a:xfrm>
        </p:grpSpPr>
        <p:sp>
          <p:nvSpPr>
            <p:cNvPr id="603" name="Google Shape;603;p58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9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0"/>
              <a:t>Let’s start coding! </a:t>
            </a:r>
            <a:endParaRPr sz="7500"/>
          </a:p>
        </p:txBody>
      </p:sp>
      <p:grpSp>
        <p:nvGrpSpPr>
          <p:cNvPr id="610" name="Google Shape;610;p59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611" name="Google Shape;611;p59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0"/>
          <p:cNvSpPr txBox="1"/>
          <p:nvPr>
            <p:ph idx="5" type="body"/>
          </p:nvPr>
        </p:nvSpPr>
        <p:spPr>
          <a:xfrm>
            <a:off x="682275" y="1877625"/>
            <a:ext cx="9983100" cy="471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have covered the following:</a:t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Using of variables, expressions and statements in a program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Using of </a:t>
            </a:r>
            <a:r>
              <a:rPr lang="en" sz="2100">
                <a:solidFill>
                  <a:schemeClr val="dk1"/>
                </a:solidFill>
              </a:rPr>
              <a:t>arithmetic</a:t>
            </a:r>
            <a:r>
              <a:rPr lang="en" sz="2100">
                <a:solidFill>
                  <a:schemeClr val="dk1"/>
                </a:solidFill>
              </a:rPr>
              <a:t> and comparison operators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The 4 basic data types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Using input and output functions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Identification and debugging of errors in a program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Creation of flowcharts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Application and structure of conditional statements in a program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Application of loop control structures in a program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The 3 kinds of sequential data types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Using of functions and modules in a program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25" name="Google Shape;625;p60"/>
          <p:cNvSpPr txBox="1"/>
          <p:nvPr>
            <p:ph type="title"/>
          </p:nvPr>
        </p:nvSpPr>
        <p:spPr>
          <a:xfrm>
            <a:off x="1397325" y="618750"/>
            <a:ext cx="10311900" cy="6297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26" name="Google Shape;626;p60"/>
          <p:cNvGrpSpPr/>
          <p:nvPr/>
        </p:nvGrpSpPr>
        <p:grpSpPr>
          <a:xfrm>
            <a:off x="682274" y="542559"/>
            <a:ext cx="433955" cy="629698"/>
            <a:chOff x="2033075" y="2942475"/>
            <a:chExt cx="206125" cy="265875"/>
          </a:xfrm>
        </p:grpSpPr>
        <p:sp>
          <p:nvSpPr>
            <p:cNvPr id="627" name="Google Shape;627;p60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0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0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type="title"/>
          </p:nvPr>
        </p:nvSpPr>
        <p:spPr>
          <a:xfrm>
            <a:off x="2961425" y="26714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</a:t>
            </a:r>
            <a:r>
              <a:rPr lang="en" sz="6500">
                <a:solidFill>
                  <a:schemeClr val="accent1"/>
                </a:solidFill>
              </a:rPr>
              <a:t>you!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638" name="Google Shape;638;p61"/>
          <p:cNvSpPr txBox="1"/>
          <p:nvPr>
            <p:ph idx="1" type="subTitle"/>
          </p:nvPr>
        </p:nvSpPr>
        <p:spPr>
          <a:xfrm>
            <a:off x="2961425" y="32233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639" name="Google Shape;639;p61"/>
          <p:cNvSpPr txBox="1"/>
          <p:nvPr>
            <p:ph idx="2" type="body"/>
          </p:nvPr>
        </p:nvSpPr>
        <p:spPr>
          <a:xfrm>
            <a:off x="2961475" y="35547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our socials or contact us at nyplit@gmail.com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1"/>
          <p:cNvSpPr/>
          <p:nvPr/>
        </p:nvSpPr>
        <p:spPr>
          <a:xfrm rot="846593">
            <a:off x="7886882" y="2181303"/>
            <a:ext cx="994164" cy="110529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p61"/>
          <p:cNvGrpSpPr/>
          <p:nvPr/>
        </p:nvGrpSpPr>
        <p:grpSpPr>
          <a:xfrm>
            <a:off x="3095543" y="4815389"/>
            <a:ext cx="411849" cy="411917"/>
            <a:chOff x="5162200" y="4097750"/>
            <a:chExt cx="338385" cy="338414"/>
          </a:xfrm>
        </p:grpSpPr>
        <p:sp>
          <p:nvSpPr>
            <p:cNvPr id="642" name="Google Shape;642;p61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1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1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61"/>
          <p:cNvSpPr txBox="1"/>
          <p:nvPr>
            <p:ph idx="2" type="body"/>
          </p:nvPr>
        </p:nvSpPr>
        <p:spPr>
          <a:xfrm>
            <a:off x="3514950" y="4739200"/>
            <a:ext cx="5581500" cy="4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@nyp_lit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 txBox="1"/>
          <p:nvPr>
            <p:ph idx="2" type="body"/>
          </p:nvPr>
        </p:nvSpPr>
        <p:spPr>
          <a:xfrm>
            <a:off x="3557525" y="5360925"/>
            <a:ext cx="5581500" cy="4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https://nyp-lit.github.io/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444975" y="377800"/>
            <a:ext cx="92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b="1" sz="5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8" name="Google Shape;64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816" y="5394960"/>
            <a:ext cx="411480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grpSp>
        <p:nvGrpSpPr>
          <p:cNvPr id="277" name="Google Shape;277;p26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278" name="Google Shape;278;p26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"/>
          <p:cNvSpPr txBox="1"/>
          <p:nvPr>
            <p:ph type="title"/>
          </p:nvPr>
        </p:nvSpPr>
        <p:spPr>
          <a:xfrm>
            <a:off x="5643475" y="1489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654" name="Google Shape;654;p62"/>
          <p:cNvSpPr txBox="1"/>
          <p:nvPr>
            <p:ph idx="1" type="body"/>
          </p:nvPr>
        </p:nvSpPr>
        <p:spPr>
          <a:xfrm>
            <a:off x="5643575" y="2231125"/>
            <a:ext cx="4497000" cy="286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Presentation Template: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SlidesMania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Images: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Unsplash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/>
              <a:t>Fonts used in this presentation: DM Sans and 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Lexend Deca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5" name="Google Shape;655;p62"/>
          <p:cNvSpPr/>
          <p:nvPr/>
        </p:nvSpPr>
        <p:spPr>
          <a:xfrm>
            <a:off x="488850" y="1651100"/>
            <a:ext cx="4497000" cy="4683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62"/>
          <p:cNvGrpSpPr/>
          <p:nvPr/>
        </p:nvGrpSpPr>
        <p:grpSpPr>
          <a:xfrm>
            <a:off x="1090685" y="2307540"/>
            <a:ext cx="3293322" cy="2969180"/>
            <a:chOff x="6435300" y="2742175"/>
            <a:chExt cx="266325" cy="232875"/>
          </a:xfrm>
        </p:grpSpPr>
        <p:sp>
          <p:nvSpPr>
            <p:cNvPr id="657" name="Google Shape;657;p62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415650" y="344902"/>
            <a:ext cx="11360700" cy="86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Editable Icons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664" name="Google Shape;664;p63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665" name="Google Shape;665;p63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63"/>
          <p:cNvSpPr/>
          <p:nvPr/>
        </p:nvSpPr>
        <p:spPr>
          <a:xfrm>
            <a:off x="3013572" y="1789650"/>
            <a:ext cx="351487" cy="308322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2598483" y="1706244"/>
            <a:ext cx="211156" cy="398327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125519" y="1774124"/>
            <a:ext cx="352082" cy="253589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4629024" y="1731262"/>
            <a:ext cx="333805" cy="33933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3"/>
          <p:cNvSpPr/>
          <p:nvPr/>
        </p:nvSpPr>
        <p:spPr>
          <a:xfrm>
            <a:off x="5618340" y="1764938"/>
            <a:ext cx="299003" cy="280956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63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673" name="Google Shape;673;p63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3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63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676" name="Google Shape;676;p63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3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63"/>
          <p:cNvSpPr/>
          <p:nvPr/>
        </p:nvSpPr>
        <p:spPr>
          <a:xfrm>
            <a:off x="7235378" y="1745476"/>
            <a:ext cx="340878" cy="320045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"/>
          <p:cNvSpPr/>
          <p:nvPr/>
        </p:nvSpPr>
        <p:spPr>
          <a:xfrm>
            <a:off x="7758873" y="1778333"/>
            <a:ext cx="352082" cy="254203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63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682" name="Google Shape;682;p63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63"/>
          <p:cNvSpPr/>
          <p:nvPr/>
        </p:nvSpPr>
        <p:spPr>
          <a:xfrm>
            <a:off x="8894278" y="1737892"/>
            <a:ext cx="352677" cy="335654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63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686" name="Google Shape;686;p63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63"/>
          <p:cNvSpPr/>
          <p:nvPr/>
        </p:nvSpPr>
        <p:spPr>
          <a:xfrm>
            <a:off x="2620588" y="2368871"/>
            <a:ext cx="166936" cy="380674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63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690" name="Google Shape;690;p63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63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695" name="Google Shape;695;p63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3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3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3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3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3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3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63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705" name="Google Shape;705;p63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3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3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3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3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63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711" name="Google Shape;711;p63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3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63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714" name="Google Shape;714;p63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3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63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717" name="Google Shape;717;p63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3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3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63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721" name="Google Shape;721;p63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3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3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63"/>
          <p:cNvSpPr/>
          <p:nvPr/>
        </p:nvSpPr>
        <p:spPr>
          <a:xfrm>
            <a:off x="7023159" y="2368888"/>
            <a:ext cx="245958" cy="36305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63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726" name="Google Shape;726;p63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3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3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3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3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3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63"/>
          <p:cNvSpPr/>
          <p:nvPr/>
        </p:nvSpPr>
        <p:spPr>
          <a:xfrm>
            <a:off x="8075550" y="2396514"/>
            <a:ext cx="299003" cy="308322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63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734" name="Google Shape;734;p63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3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63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737" name="Google Shape;737;p63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3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3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3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63"/>
          <p:cNvSpPr/>
          <p:nvPr/>
        </p:nvSpPr>
        <p:spPr>
          <a:xfrm>
            <a:off x="9465599" y="23718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63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743" name="Google Shape;743;p63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3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3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63"/>
          <p:cNvSpPr/>
          <p:nvPr/>
        </p:nvSpPr>
        <p:spPr>
          <a:xfrm>
            <a:off x="3055153" y="3020420"/>
            <a:ext cx="246520" cy="36247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3"/>
          <p:cNvSpPr/>
          <p:nvPr/>
        </p:nvSpPr>
        <p:spPr>
          <a:xfrm>
            <a:off x="3477015" y="3047825"/>
            <a:ext cx="396303" cy="39928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3"/>
          <p:cNvSpPr/>
          <p:nvPr/>
        </p:nvSpPr>
        <p:spPr>
          <a:xfrm>
            <a:off x="4048633" y="3047893"/>
            <a:ext cx="360939" cy="301063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3"/>
          <p:cNvSpPr/>
          <p:nvPr/>
        </p:nvSpPr>
        <p:spPr>
          <a:xfrm>
            <a:off x="4658000" y="3086034"/>
            <a:ext cx="311397" cy="336915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63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751" name="Google Shape;751;p63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3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3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63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756" name="Google Shape;756;p63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3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3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3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3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63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762" name="Google Shape;762;p63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3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63"/>
          <p:cNvSpPr/>
          <p:nvPr/>
        </p:nvSpPr>
        <p:spPr>
          <a:xfrm>
            <a:off x="6779633" y="3050756"/>
            <a:ext cx="394518" cy="407460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3"/>
          <p:cNvSpPr/>
          <p:nvPr/>
        </p:nvSpPr>
        <p:spPr>
          <a:xfrm>
            <a:off x="7334021" y="3035213"/>
            <a:ext cx="352082" cy="36319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63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767" name="Google Shape;767;p63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3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3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3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3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3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63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774" name="Google Shape;774;p63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3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3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3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3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63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780" name="Google Shape;780;p63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3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63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786" name="Google Shape;786;p63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3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3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3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63"/>
          <p:cNvSpPr/>
          <p:nvPr/>
        </p:nvSpPr>
        <p:spPr>
          <a:xfrm>
            <a:off x="9383691" y="3050995"/>
            <a:ext cx="387478" cy="335143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63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792" name="Google Shape;792;p63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3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63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795" name="Google Shape;795;p63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3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3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63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799" name="Google Shape;799;p63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3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63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802" name="Google Shape;802;p63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3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3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3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3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63"/>
          <p:cNvSpPr/>
          <p:nvPr/>
        </p:nvSpPr>
        <p:spPr>
          <a:xfrm>
            <a:off x="5213990" y="3717422"/>
            <a:ext cx="360939" cy="37215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3"/>
          <p:cNvSpPr/>
          <p:nvPr/>
        </p:nvSpPr>
        <p:spPr>
          <a:xfrm>
            <a:off x="5717809" y="3749343"/>
            <a:ext cx="334367" cy="308322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6195030" y="3738589"/>
            <a:ext cx="318470" cy="329826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3"/>
          <p:cNvSpPr/>
          <p:nvPr/>
        </p:nvSpPr>
        <p:spPr>
          <a:xfrm>
            <a:off x="6776032" y="3664863"/>
            <a:ext cx="351487" cy="36247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3"/>
          <p:cNvSpPr/>
          <p:nvPr/>
        </p:nvSpPr>
        <p:spPr>
          <a:xfrm>
            <a:off x="7285385" y="3664574"/>
            <a:ext cx="351487" cy="36305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3"/>
          <p:cNvSpPr/>
          <p:nvPr/>
        </p:nvSpPr>
        <p:spPr>
          <a:xfrm>
            <a:off x="7794738" y="3657024"/>
            <a:ext cx="340283" cy="42020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8408731" y="3713485"/>
            <a:ext cx="298441" cy="344344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63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815" name="Google Shape;815;p63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3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3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63"/>
          <p:cNvSpPr/>
          <p:nvPr/>
        </p:nvSpPr>
        <p:spPr>
          <a:xfrm>
            <a:off x="9483441" y="3650888"/>
            <a:ext cx="283106" cy="390420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519500" y="4449599"/>
            <a:ext cx="369169" cy="253623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3039790" y="4430444"/>
            <a:ext cx="299036" cy="291929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63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822" name="Google Shape;822;p63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3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63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825" name="Google Shape;825;p63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3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3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3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63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830" name="Google Shape;830;p63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3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3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3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63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835" name="Google Shape;835;p63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3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3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3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3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3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63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842" name="Google Shape;842;p63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3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3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3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3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3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63"/>
          <p:cNvSpPr/>
          <p:nvPr/>
        </p:nvSpPr>
        <p:spPr>
          <a:xfrm>
            <a:off x="6169754" y="4468227"/>
            <a:ext cx="333026" cy="34357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849" name="Google Shape;849;p63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850" name="Google Shape;850;p63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3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3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3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63"/>
          <p:cNvSpPr/>
          <p:nvPr/>
        </p:nvSpPr>
        <p:spPr>
          <a:xfrm>
            <a:off x="7189931" y="4453383"/>
            <a:ext cx="319032" cy="36305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63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858" name="Google Shape;858;p63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63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861" name="Google Shape;861;p63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63"/>
          <p:cNvSpPr/>
          <p:nvPr/>
        </p:nvSpPr>
        <p:spPr>
          <a:xfrm>
            <a:off x="8307296" y="4473715"/>
            <a:ext cx="317875" cy="322363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4" name="Google Shape;864;p63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865" name="Google Shape;865;p63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3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3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3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3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3"/>
          <p:cNvSpPr/>
          <p:nvPr/>
        </p:nvSpPr>
        <p:spPr>
          <a:xfrm>
            <a:off x="2607371" y="50725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63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872" name="Google Shape;872;p63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3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63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875" name="Google Shape;875;p63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63"/>
          <p:cNvSpPr/>
          <p:nvPr/>
        </p:nvSpPr>
        <p:spPr>
          <a:xfrm>
            <a:off x="4032278" y="5070490"/>
            <a:ext cx="323196" cy="316740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63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879" name="Google Shape;879;p63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3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3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882" name="Google Shape;882;p63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3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3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3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3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63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888" name="Google Shape;888;p63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3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3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63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892" name="Google Shape;892;p63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3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63"/>
          <p:cNvSpPr/>
          <p:nvPr/>
        </p:nvSpPr>
        <p:spPr>
          <a:xfrm>
            <a:off x="6688739" y="5047329"/>
            <a:ext cx="257162" cy="36305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63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896" name="Google Shape;896;p63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3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3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3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3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3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3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3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3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63"/>
          <p:cNvSpPr/>
          <p:nvPr/>
        </p:nvSpPr>
        <p:spPr>
          <a:xfrm>
            <a:off x="7732374" y="5181214"/>
            <a:ext cx="374490" cy="217396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3"/>
          <p:cNvSpPr/>
          <p:nvPr/>
        </p:nvSpPr>
        <p:spPr>
          <a:xfrm>
            <a:off x="8223836" y="5091980"/>
            <a:ext cx="352082" cy="376448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63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908" name="Google Shape;908;p63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3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3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3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3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63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914" name="Google Shape;914;p63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3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3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63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918" name="Google Shape;918;p63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3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3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3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63"/>
          <p:cNvSpPr/>
          <p:nvPr/>
        </p:nvSpPr>
        <p:spPr>
          <a:xfrm>
            <a:off x="2519516" y="5702423"/>
            <a:ext cx="281917" cy="398327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3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926" name="Google Shape;926;p6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63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930" name="Google Shape;930;p63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63"/>
          <p:cNvSpPr/>
          <p:nvPr/>
        </p:nvSpPr>
        <p:spPr>
          <a:xfrm>
            <a:off x="4138834" y="5830310"/>
            <a:ext cx="386850" cy="190371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63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934" name="Google Shape;934;p63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3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63"/>
          <p:cNvSpPr/>
          <p:nvPr/>
        </p:nvSpPr>
        <p:spPr>
          <a:xfrm>
            <a:off x="5306157" y="5738979"/>
            <a:ext cx="246520" cy="331428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5766907" y="5710672"/>
            <a:ext cx="312554" cy="30893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63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940" name="Google Shape;940;p63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3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3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3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3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3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3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63"/>
          <p:cNvSpPr/>
          <p:nvPr/>
        </p:nvSpPr>
        <p:spPr>
          <a:xfrm>
            <a:off x="6754423" y="5843143"/>
            <a:ext cx="386883" cy="126846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3"/>
          <p:cNvSpPr/>
          <p:nvPr/>
        </p:nvSpPr>
        <p:spPr>
          <a:xfrm>
            <a:off x="7751141" y="5797503"/>
            <a:ext cx="307266" cy="358181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9" name="Google Shape;949;p63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950" name="Google Shape;950;p63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3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3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3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3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63"/>
          <p:cNvSpPr/>
          <p:nvPr/>
        </p:nvSpPr>
        <p:spPr>
          <a:xfrm>
            <a:off x="8257587" y="5764356"/>
            <a:ext cx="356775" cy="308356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3"/>
          <p:cNvSpPr/>
          <p:nvPr/>
        </p:nvSpPr>
        <p:spPr>
          <a:xfrm>
            <a:off x="8859393" y="5763094"/>
            <a:ext cx="306671" cy="362134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63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958" name="Google Shape;958;p63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3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r>
              <a:rPr lang="en"/>
              <a:t>, Expressions, and Statements</a:t>
            </a:r>
            <a:endParaRPr/>
          </a:p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1349400" y="1967350"/>
            <a:ext cx="9874200" cy="41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are variables? 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Placeholders for pieces of information that can change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Store data and allow the program to retrieve the data using the variable name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Rules for naming variables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Start with a letter or underscore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Consists of letter, number, or underscore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Case sensitive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Cannot be a reserved word (e.g. False, None, return, if)</a:t>
            </a:r>
            <a:endParaRPr b="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630936" y="576072"/>
            <a:ext cx="573192" cy="573191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Variables, </a:t>
            </a:r>
            <a:r>
              <a:rPr lang="en">
                <a:solidFill>
                  <a:schemeClr val="accent1"/>
                </a:solidFill>
              </a:rPr>
              <a:t>Expressions</a:t>
            </a:r>
            <a:r>
              <a:rPr lang="en"/>
              <a:t>, and Statements</a:t>
            </a:r>
            <a:endParaRPr/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1349400" y="1967350"/>
            <a:ext cx="9874200" cy="41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are expressions?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A combination of variables and operators, with or without literals, that evaluates to a value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Literals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Data or raw value that is specified in a variable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Basic literal types: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Numeric 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String (enclosed in either single,  double, or triple quotes)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Boolean (True and False)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30936" y="576072"/>
            <a:ext cx="573192" cy="573191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Variables, Expressions, and </a:t>
            </a:r>
            <a:r>
              <a:rPr lang="en">
                <a:solidFill>
                  <a:schemeClr val="accent1"/>
                </a:solidFill>
              </a:rPr>
              <a:t>Statements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6" name="Google Shape;306;p29"/>
          <p:cNvSpPr txBox="1"/>
          <p:nvPr>
            <p:ph idx="1" type="subTitle"/>
          </p:nvPr>
        </p:nvSpPr>
        <p:spPr>
          <a:xfrm>
            <a:off x="1349400" y="1967350"/>
            <a:ext cx="9874200" cy="41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are statements?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An instruction that the Python interpreter can execute</a:t>
            </a:r>
            <a:endParaRPr b="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b="0" lang="en">
                <a:solidFill>
                  <a:schemeClr val="dk1"/>
                </a:solidFill>
              </a:rPr>
              <a:t>Examples: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Assignment statement </a:t>
            </a:r>
            <a:endParaRPr>
              <a:solidFill>
                <a:schemeClr val="accen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If statement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For statement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While statement</a:t>
            </a:r>
            <a:endParaRPr b="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0" lang="en">
                <a:solidFill>
                  <a:schemeClr val="dk1"/>
                </a:solidFill>
              </a:rPr>
              <a:t>Multi-line statement</a:t>
            </a:r>
            <a:endParaRPr b="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pic>
        <p:nvPicPr>
          <p:cNvPr id="307" name="Google Shape;307;p29"/>
          <p:cNvPicPr preferRelativeResize="0"/>
          <p:nvPr/>
        </p:nvPicPr>
        <p:blipFill rotWithShape="1">
          <a:blip r:embed="rId3">
            <a:alphaModFix/>
          </a:blip>
          <a:srcRect b="74837" l="14695" r="68004" t="8378"/>
          <a:stretch/>
        </p:blipFill>
        <p:spPr>
          <a:xfrm>
            <a:off x="7708050" y="3806700"/>
            <a:ext cx="3032702" cy="126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>
            <a:off x="630936" y="576072"/>
            <a:ext cx="573192" cy="573191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arithmetic operators</a:t>
            </a:r>
            <a:endParaRPr/>
          </a:p>
        </p:txBody>
      </p:sp>
      <p:graphicFrame>
        <p:nvGraphicFramePr>
          <p:cNvPr id="314" name="Google Shape;314;p30"/>
          <p:cNvGraphicFramePr/>
          <p:nvPr/>
        </p:nvGraphicFramePr>
        <p:xfrm>
          <a:off x="732075" y="1935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3287950"/>
                <a:gridCol w="3287950"/>
                <a:gridCol w="3287950"/>
              </a:tblGrid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Name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Operator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Example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Addition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+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+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Subtraction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-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Multiplication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*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*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Division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/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/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Floor division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//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//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Exponentiation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**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**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Modulo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%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%  y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30"/>
          <p:cNvSpPr/>
          <p:nvPr/>
        </p:nvSpPr>
        <p:spPr>
          <a:xfrm>
            <a:off x="685800" y="598475"/>
            <a:ext cx="493411" cy="505930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 operators</a:t>
            </a:r>
            <a:endParaRPr/>
          </a:p>
        </p:txBody>
      </p:sp>
      <p:graphicFrame>
        <p:nvGraphicFramePr>
          <p:cNvPr id="321" name="Google Shape;321;p31"/>
          <p:cNvGraphicFramePr/>
          <p:nvPr/>
        </p:nvGraphicFramePr>
        <p:xfrm>
          <a:off x="731520" y="1709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{5928BC44-3378-47C6-BD00-258A9E1C387B}</a:tableStyleId>
              </a:tblPr>
              <a:tblGrid>
                <a:gridCol w="3287950"/>
                <a:gridCol w="3287950"/>
                <a:gridCol w="3287950"/>
              </a:tblGrid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Operator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Example 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Same As</a:t>
                      </a:r>
                      <a:endParaRPr b="1"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=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+=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+=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+ 3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-=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-=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- 3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*=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*=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*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/=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/=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/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%=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%=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%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//=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//=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// 3</a:t>
                      </a:r>
                      <a:endParaRPr sz="21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**=</a:t>
                      </a:r>
                      <a:r>
                        <a:rPr lang="en" sz="21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**= 5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 = x ** 3</a:t>
                      </a:r>
                      <a:endParaRPr sz="2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31"/>
          <p:cNvSpPr/>
          <p:nvPr/>
        </p:nvSpPr>
        <p:spPr>
          <a:xfrm>
            <a:off x="685800" y="598475"/>
            <a:ext cx="493411" cy="505930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