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bril Fatface"/>
      <p:regular r:id="rId36"/>
    </p:embeddedFont>
    <p:embeddedFont>
      <p:font typeface="Griffy"/>
      <p:regular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Barlow Condensed"/>
      <p:regular r:id="rId42"/>
      <p:bold r:id="rId43"/>
      <p:italic r:id="rId44"/>
      <p:boldItalic r:id="rId45"/>
    </p:embeddedFont>
    <p:embeddedFont>
      <p:font typeface="Jua"/>
      <p:regular r:id="rId46"/>
    </p:embeddedFont>
    <p:embeddedFont>
      <p:font typeface="Homemade Appl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713E10-25FC-4FAA-B511-B4F4DF895E4D}">
  <a:tblStyle styleId="{F6713E10-25FC-4FAA-B511-B4F4DF895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20" Type="http://schemas.openxmlformats.org/officeDocument/2006/relationships/slide" Target="slides/slide14.xml"/><Relationship Id="rId42" Type="http://schemas.openxmlformats.org/officeDocument/2006/relationships/font" Target="fonts/BarlowCondensed-regular.fntdata"/><Relationship Id="rId41" Type="http://schemas.openxmlformats.org/officeDocument/2006/relationships/font" Target="fonts/Poppins-boldItalic.fntdata"/><Relationship Id="rId22" Type="http://schemas.openxmlformats.org/officeDocument/2006/relationships/slide" Target="slides/slide16.xml"/><Relationship Id="rId44" Type="http://schemas.openxmlformats.org/officeDocument/2006/relationships/font" Target="fonts/BarlowCondensed-italic.fntdata"/><Relationship Id="rId21" Type="http://schemas.openxmlformats.org/officeDocument/2006/relationships/slide" Target="slides/slide15.xml"/><Relationship Id="rId43" Type="http://schemas.openxmlformats.org/officeDocument/2006/relationships/font" Target="fonts/BarlowCondensed-bold.fntdata"/><Relationship Id="rId24" Type="http://schemas.openxmlformats.org/officeDocument/2006/relationships/slide" Target="slides/slide18.xml"/><Relationship Id="rId46" Type="http://schemas.openxmlformats.org/officeDocument/2006/relationships/font" Target="fonts/Jua-regular.fntdata"/><Relationship Id="rId23" Type="http://schemas.openxmlformats.org/officeDocument/2006/relationships/slide" Target="slides/slide17.xml"/><Relationship Id="rId45" Type="http://schemas.openxmlformats.org/officeDocument/2006/relationships/font" Target="fonts/Barlow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HomemadeAppl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Griffy-regular.fntdata"/><Relationship Id="rId14" Type="http://schemas.openxmlformats.org/officeDocument/2006/relationships/slide" Target="slides/slide8.xml"/><Relationship Id="rId36" Type="http://schemas.openxmlformats.org/officeDocument/2006/relationships/font" Target="fonts/AbrilFatface-regular.fntdata"/><Relationship Id="rId17" Type="http://schemas.openxmlformats.org/officeDocument/2006/relationships/slide" Target="slides/slide11.xml"/><Relationship Id="rId39" Type="http://schemas.openxmlformats.org/officeDocument/2006/relationships/font" Target="fonts/Poppins-bold.fntdata"/><Relationship Id="rId16" Type="http://schemas.openxmlformats.org/officeDocument/2006/relationships/slide" Target="slides/slide10.xml"/><Relationship Id="rId38" Type="http://schemas.openxmlformats.org/officeDocument/2006/relationships/font" Target="fonts/Poppi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orms.gle/m6U2rFA58HVPuQK56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79020f57e_3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79020f57e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79020f57e_3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79020f57e_3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9020f57e_1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9020f57e_1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Search can be used on sorted or unsorted lists. For successful search of n records, best time is 1 comparison and worst </a:t>
            </a:r>
            <a:r>
              <a:rPr lang="en"/>
              <a:t>time is n comparison, but we will not go in further with it since this is just an introduction.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79020f5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79020f5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detailed explanation of Sequential search is that it is </a:t>
            </a:r>
            <a:r>
              <a:rPr lang="en"/>
              <a:t>basically the comparison of each item in a list of value against a target value (search key)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Whereby the search terminates when match is found or when the list is exhausted, meaning search key is not found. How does it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79020f5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79020f5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79020f5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79020f5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79020f5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79020f5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79020f57e_3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79020f57e_3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9020f5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9020f5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930d5fc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930d5fc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893cd699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893cd699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Recursively breaking down problem into 2 or more sub-problem till it become simple enough to be solved directly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Solution to sub-problems are then combined to give solution to original problem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79020f57e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79020f57e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79020f57e_1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79020f57e_1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79020f57e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79020f57e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79020f57e_1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79020f57e_1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79020f57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79020f57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930d5fc6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930d5fc6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893cd69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893cd69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https://forms.gle/m6U2rFA58HVPuQK56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79020f57e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79020f57e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79020f57e_1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79020f57e_1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79020f57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79020f57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79020f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79020f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79020f57e_1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79020f57e_1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79020f57e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79020f57e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Sometimes, we can live with an algorithm that does not give us the correct answer or the best answer for a problem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 only Perfect algorithms that we know for the problem takes a really long time to solve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79020f5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79020f5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hyperlink" Target="https://twitter.com/SlidesManiaSM/" TargetMode="External"/><Relationship Id="rId5" Type="http://schemas.openxmlformats.org/officeDocument/2006/relationships/hyperlink" Target="https://www.pinterest.com/slidesmania/" TargetMode="External"/><Relationship Id="rId6" Type="http://schemas.openxmlformats.org/officeDocument/2006/relationships/hyperlink" Target="https://www.instagram.com/slidesmania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294700" y="0"/>
            <a:ext cx="38493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905806" y="968138"/>
            <a:ext cx="6448800" cy="2530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089444" y="1156313"/>
            <a:ext cx="6023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2576756" y="3815625"/>
            <a:ext cx="57777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5806" y="3815625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150" y="0"/>
            <a:ext cx="1095600" cy="5143500"/>
          </a:xfrm>
          <a:prstGeom prst="rect">
            <a:avLst/>
          </a:prstGeom>
          <a:solidFill>
            <a:srgbClr val="321952"/>
          </a:solidFill>
          <a:ln cap="flat" cmpd="sng" w="9525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739447" y="3815625"/>
            <a:ext cx="5615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2975" y="257173"/>
            <a:ext cx="1586999" cy="57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695200" y="0"/>
            <a:ext cx="64488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rot="356110">
            <a:off x="7728866" y="161350"/>
            <a:ext cx="1070011" cy="118961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268794" y="1187981"/>
            <a:ext cx="3991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268775" y="2241206"/>
            <a:ext cx="39918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979694" y="0"/>
            <a:ext cx="31641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41100" y="1296113"/>
            <a:ext cx="8461800" cy="3537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" name="Google Shape;68;p15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012050" y="309713"/>
            <a:ext cx="78201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40300" y="213119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3508744" y="213119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3" type="body"/>
          </p:nvPr>
        </p:nvSpPr>
        <p:spPr>
          <a:xfrm>
            <a:off x="540300" y="366199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4" type="body"/>
          </p:nvPr>
        </p:nvSpPr>
        <p:spPr>
          <a:xfrm>
            <a:off x="3508744" y="366199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435963" y="298800"/>
            <a:ext cx="4272000" cy="48339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49988" y="298800"/>
            <a:ext cx="8444100" cy="4545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801013" y="2366306"/>
            <a:ext cx="55419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1801013" y="16729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113"/>
            <a:ext cx="63717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674906" y="625181"/>
            <a:ext cx="8138700" cy="41790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3" name="Google Shape;83;p17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1012050" y="1475513"/>
            <a:ext cx="3680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12050" y="771488"/>
            <a:ext cx="59433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1012051" y="1970644"/>
            <a:ext cx="36807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375838" y="1199850"/>
            <a:ext cx="4767900" cy="39438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9525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568713" y="0"/>
            <a:ext cx="575400" cy="51435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45763" y="1898756"/>
            <a:ext cx="4279500" cy="2494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655020" y="1360331"/>
            <a:ext cx="3720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8"/>
          <p:cNvSpPr txBox="1"/>
          <p:nvPr>
            <p:ph idx="2" type="subTitle"/>
          </p:nvPr>
        </p:nvSpPr>
        <p:spPr>
          <a:xfrm>
            <a:off x="4848116" y="1360331"/>
            <a:ext cx="37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1221938" y="627225"/>
            <a:ext cx="73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655012" y="2063100"/>
            <a:ext cx="37206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848109" y="2054288"/>
            <a:ext cx="37209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 rot="-3938253">
            <a:off x="359685" y="239505"/>
            <a:ext cx="766341" cy="854673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435963" y="309600"/>
            <a:ext cx="4272000" cy="48339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341100" y="1296113"/>
            <a:ext cx="8461800" cy="2558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03" name="Google Shape;103;p19"/>
          <p:cNvGrpSpPr/>
          <p:nvPr/>
        </p:nvGrpSpPr>
        <p:grpSpPr>
          <a:xfrm rot="10800000">
            <a:off x="421906" y="465868"/>
            <a:ext cx="509337" cy="358692"/>
            <a:chOff x="621403" y="597265"/>
            <a:chExt cx="1588204" cy="1118814"/>
          </a:xfrm>
        </p:grpSpPr>
        <p:sp>
          <p:nvSpPr>
            <p:cNvPr id="104" name="Google Shape;104;p1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9"/>
          <p:cNvSpPr/>
          <p:nvPr/>
        </p:nvSpPr>
        <p:spPr>
          <a:xfrm>
            <a:off x="8131950" y="4137956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143500" y="4137956"/>
            <a:ext cx="29886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418575" y="1405144"/>
            <a:ext cx="83217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5143500" y="4137956"/>
            <a:ext cx="2955300" cy="6711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41100" y="1199850"/>
            <a:ext cx="7847400" cy="39438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568713" y="0"/>
            <a:ext cx="575400" cy="51435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012050" y="309713"/>
            <a:ext cx="71763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1540092" y="1304588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16" name="Google Shape;116;p20"/>
          <p:cNvSpPr txBox="1"/>
          <p:nvPr>
            <p:ph idx="2" type="subTitle"/>
          </p:nvPr>
        </p:nvSpPr>
        <p:spPr>
          <a:xfrm>
            <a:off x="1540092" y="2508258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1540092" y="3711928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4" type="body"/>
          </p:nvPr>
        </p:nvSpPr>
        <p:spPr>
          <a:xfrm>
            <a:off x="1540088" y="1633050"/>
            <a:ext cx="4805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0" name="Google Shape;120;p20"/>
          <p:cNvSpPr txBox="1"/>
          <p:nvPr>
            <p:ph idx="5" type="body"/>
          </p:nvPr>
        </p:nvSpPr>
        <p:spPr>
          <a:xfrm>
            <a:off x="1540088" y="2828147"/>
            <a:ext cx="4805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1" name="Google Shape;121;p20"/>
          <p:cNvSpPr txBox="1"/>
          <p:nvPr>
            <p:ph idx="6" type="body"/>
          </p:nvPr>
        </p:nvSpPr>
        <p:spPr>
          <a:xfrm>
            <a:off x="1540088" y="4021894"/>
            <a:ext cx="4805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rgbClr val="32195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341100" y="590288"/>
            <a:ext cx="8461800" cy="396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411150" y="1384964"/>
            <a:ext cx="8321700" cy="26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/>
          <p:nvPr/>
        </p:nvSpPr>
        <p:spPr>
          <a:xfrm>
            <a:off x="4081725" y="89475"/>
            <a:ext cx="980700" cy="9807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4376025" y="0"/>
            <a:ext cx="47679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084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130" name="Google Shape;130;p22"/>
          <p:cNvSpPr/>
          <p:nvPr/>
        </p:nvSpPr>
        <p:spPr>
          <a:xfrm>
            <a:off x="0" y="4290300"/>
            <a:ext cx="3111300" cy="8532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5417531" y="156600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284344" y="99900"/>
            <a:ext cx="7324500" cy="4892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-225" y="1635581"/>
            <a:ext cx="9144000" cy="1773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>
            <p:ph hasCustomPrompt="1" type="title"/>
          </p:nvPr>
        </p:nvSpPr>
        <p:spPr>
          <a:xfrm>
            <a:off x="536269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38" name="Google Shape;138;p24"/>
          <p:cNvSpPr txBox="1"/>
          <p:nvPr>
            <p:ph idx="2" type="title"/>
          </p:nvPr>
        </p:nvSpPr>
        <p:spPr>
          <a:xfrm>
            <a:off x="1012050" y="309713"/>
            <a:ext cx="78123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hasCustomPrompt="1" idx="3" type="title"/>
          </p:nvPr>
        </p:nvSpPr>
        <p:spPr>
          <a:xfrm>
            <a:off x="3387252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40" name="Google Shape;140;p24"/>
          <p:cNvSpPr txBox="1"/>
          <p:nvPr>
            <p:ph hasCustomPrompt="1" idx="4" type="title"/>
          </p:nvPr>
        </p:nvSpPr>
        <p:spPr>
          <a:xfrm>
            <a:off x="6361090" y="178361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6361085" y="271479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42" name="Google Shape;142;p24"/>
          <p:cNvSpPr txBox="1"/>
          <p:nvPr>
            <p:ph idx="5" type="body"/>
          </p:nvPr>
        </p:nvSpPr>
        <p:spPr>
          <a:xfrm>
            <a:off x="3387259" y="270643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43" name="Google Shape;143;p24"/>
          <p:cNvSpPr txBox="1"/>
          <p:nvPr>
            <p:ph idx="6" type="body"/>
          </p:nvPr>
        </p:nvSpPr>
        <p:spPr>
          <a:xfrm>
            <a:off x="536269" y="270643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44" name="Google Shape;144;p24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-225" y="4567500"/>
            <a:ext cx="9144000" cy="576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113"/>
            <a:ext cx="60243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674906" y="625181"/>
            <a:ext cx="8138700" cy="41790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5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947063" y="1636913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947063" y="3029456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3" name="Google Shape;153;p25"/>
          <p:cNvSpPr txBox="1"/>
          <p:nvPr>
            <p:ph idx="3" type="subTitle"/>
          </p:nvPr>
        </p:nvSpPr>
        <p:spPr>
          <a:xfrm>
            <a:off x="6279309" y="1643948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4" name="Google Shape;154;p25"/>
          <p:cNvSpPr txBox="1"/>
          <p:nvPr>
            <p:ph idx="4" type="subTitle"/>
          </p:nvPr>
        </p:nvSpPr>
        <p:spPr>
          <a:xfrm>
            <a:off x="3627588" y="1649925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5" name="Google Shape;155;p25"/>
          <p:cNvSpPr txBox="1"/>
          <p:nvPr>
            <p:ph idx="5" type="subTitle"/>
          </p:nvPr>
        </p:nvSpPr>
        <p:spPr>
          <a:xfrm>
            <a:off x="3627588" y="3029456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6" name="Google Shape;156;p25"/>
          <p:cNvSpPr txBox="1"/>
          <p:nvPr>
            <p:ph idx="6" type="subTitle"/>
          </p:nvPr>
        </p:nvSpPr>
        <p:spPr>
          <a:xfrm>
            <a:off x="6279309" y="3015548"/>
            <a:ext cx="22623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1012050" y="673631"/>
            <a:ext cx="771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7" type="body"/>
          </p:nvPr>
        </p:nvSpPr>
        <p:spPr>
          <a:xfrm>
            <a:off x="3627588" y="19565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25"/>
          <p:cNvSpPr txBox="1"/>
          <p:nvPr>
            <p:ph idx="8" type="body"/>
          </p:nvPr>
        </p:nvSpPr>
        <p:spPr>
          <a:xfrm>
            <a:off x="6279309" y="33281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25"/>
          <p:cNvSpPr txBox="1"/>
          <p:nvPr>
            <p:ph idx="9" type="body"/>
          </p:nvPr>
        </p:nvSpPr>
        <p:spPr>
          <a:xfrm>
            <a:off x="3627588" y="33281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25"/>
          <p:cNvSpPr txBox="1"/>
          <p:nvPr>
            <p:ph idx="13" type="body"/>
          </p:nvPr>
        </p:nvSpPr>
        <p:spPr>
          <a:xfrm>
            <a:off x="947063" y="19565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25"/>
          <p:cNvSpPr txBox="1"/>
          <p:nvPr>
            <p:ph idx="14" type="body"/>
          </p:nvPr>
        </p:nvSpPr>
        <p:spPr>
          <a:xfrm>
            <a:off x="6279309" y="19565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25"/>
          <p:cNvSpPr txBox="1"/>
          <p:nvPr>
            <p:ph idx="15" type="body"/>
          </p:nvPr>
        </p:nvSpPr>
        <p:spPr>
          <a:xfrm>
            <a:off x="947063" y="3328163"/>
            <a:ext cx="2262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25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-225" y="1635581"/>
            <a:ext cx="9144000" cy="1773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841922" y="1293863"/>
            <a:ext cx="2047500" cy="3607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26"/>
          <p:cNvSpPr/>
          <p:nvPr/>
        </p:nvSpPr>
        <p:spPr>
          <a:xfrm>
            <a:off x="3508308" y="1293863"/>
            <a:ext cx="2047500" cy="3607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" name="Google Shape;169;p26"/>
          <p:cNvSpPr/>
          <p:nvPr/>
        </p:nvSpPr>
        <p:spPr>
          <a:xfrm>
            <a:off x="6174694" y="1293863"/>
            <a:ext cx="2047500" cy="3607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" name="Google Shape;170;p26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891789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6"/>
          <p:cNvSpPr txBox="1"/>
          <p:nvPr>
            <p:ph idx="2" type="subTitle"/>
          </p:nvPr>
        </p:nvSpPr>
        <p:spPr>
          <a:xfrm>
            <a:off x="3534977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6"/>
          <p:cNvSpPr txBox="1"/>
          <p:nvPr>
            <p:ph idx="3" type="subTitle"/>
          </p:nvPr>
        </p:nvSpPr>
        <p:spPr>
          <a:xfrm>
            <a:off x="6178164" y="30155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1012050" y="309713"/>
            <a:ext cx="7706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4" type="body"/>
          </p:nvPr>
        </p:nvSpPr>
        <p:spPr>
          <a:xfrm>
            <a:off x="891788" y="3343969"/>
            <a:ext cx="1994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76" name="Google Shape;176;p26"/>
          <p:cNvSpPr txBox="1"/>
          <p:nvPr>
            <p:ph idx="5" type="body"/>
          </p:nvPr>
        </p:nvSpPr>
        <p:spPr>
          <a:xfrm>
            <a:off x="3534975" y="3335397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77" name="Google Shape;177;p26"/>
          <p:cNvSpPr txBox="1"/>
          <p:nvPr>
            <p:ph idx="6" type="body"/>
          </p:nvPr>
        </p:nvSpPr>
        <p:spPr>
          <a:xfrm>
            <a:off x="6178163" y="3325475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-225" y="1064081"/>
            <a:ext cx="9144000" cy="3414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1" name="Google Shape;181;p27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2435963" y="0"/>
            <a:ext cx="42720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341100" y="1353263"/>
            <a:ext cx="8461800" cy="30972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463969" y="1496708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7" name="Google Shape;187;p28"/>
          <p:cNvSpPr txBox="1"/>
          <p:nvPr>
            <p:ph idx="2" type="subTitle"/>
          </p:nvPr>
        </p:nvSpPr>
        <p:spPr>
          <a:xfrm>
            <a:off x="2159171" y="1496708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8" name="Google Shape;188;p28"/>
          <p:cNvSpPr txBox="1"/>
          <p:nvPr>
            <p:ph idx="3" type="subTitle"/>
          </p:nvPr>
        </p:nvSpPr>
        <p:spPr>
          <a:xfrm>
            <a:off x="3854373" y="1519634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9" name="Google Shape;189;p28"/>
          <p:cNvSpPr txBox="1"/>
          <p:nvPr>
            <p:ph idx="4" type="subTitle"/>
          </p:nvPr>
        </p:nvSpPr>
        <p:spPr>
          <a:xfrm>
            <a:off x="5549574" y="1519634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0" name="Google Shape;190;p28"/>
          <p:cNvSpPr txBox="1"/>
          <p:nvPr>
            <p:ph idx="5" type="subTitle"/>
          </p:nvPr>
        </p:nvSpPr>
        <p:spPr>
          <a:xfrm>
            <a:off x="7244776" y="1496708"/>
            <a:ext cx="143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1012050" y="309713"/>
            <a:ext cx="77910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6" type="body"/>
          </p:nvPr>
        </p:nvSpPr>
        <p:spPr>
          <a:xfrm>
            <a:off x="463969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28"/>
          <p:cNvSpPr txBox="1"/>
          <p:nvPr>
            <p:ph idx="7" type="body"/>
          </p:nvPr>
        </p:nvSpPr>
        <p:spPr>
          <a:xfrm>
            <a:off x="2159169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28"/>
          <p:cNvSpPr txBox="1"/>
          <p:nvPr>
            <p:ph idx="8" type="body"/>
          </p:nvPr>
        </p:nvSpPr>
        <p:spPr>
          <a:xfrm>
            <a:off x="3854370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" name="Google Shape;195;p28"/>
          <p:cNvSpPr txBox="1"/>
          <p:nvPr>
            <p:ph idx="9" type="body"/>
          </p:nvPr>
        </p:nvSpPr>
        <p:spPr>
          <a:xfrm>
            <a:off x="5549571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28"/>
          <p:cNvSpPr txBox="1"/>
          <p:nvPr>
            <p:ph idx="13" type="body"/>
          </p:nvPr>
        </p:nvSpPr>
        <p:spPr>
          <a:xfrm>
            <a:off x="7244771" y="2294904"/>
            <a:ext cx="14352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7" name="Google Shape;197;p28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1012050" y="309713"/>
            <a:ext cx="7791000" cy="671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4376025" y="0"/>
            <a:ext cx="47679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674906" y="625181"/>
            <a:ext cx="4186200" cy="318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2" name="Google Shape;202;p29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895245" y="730781"/>
            <a:ext cx="37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95144" y="1303406"/>
            <a:ext cx="37740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0" y="0"/>
            <a:ext cx="4767900" cy="51435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4082981" y="730781"/>
            <a:ext cx="4186200" cy="31899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4232606" y="831131"/>
            <a:ext cx="39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4232685" y="1403756"/>
            <a:ext cx="39072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30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1270425" y="1064081"/>
            <a:ext cx="7873500" cy="3414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341100" y="309713"/>
            <a:ext cx="671100" cy="6711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2886300" y="2161481"/>
            <a:ext cx="4186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2886300" y="1461844"/>
            <a:ext cx="418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2886338" y="2810081"/>
            <a:ext cx="41862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31"/>
          <p:cNvSpPr/>
          <p:nvPr/>
        </p:nvSpPr>
        <p:spPr>
          <a:xfrm>
            <a:off x="1644325" y="1319306"/>
            <a:ext cx="5973000" cy="3426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23" name="Google Shape;223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5" name="Google Shape;225;p3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33">
              <a:hlinkClick r:id="rId3"/>
            </p:cNvPr>
            <p:cNvSpPr/>
            <p:nvPr/>
          </p:nvSpPr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7" name="Google Shape;227;p33">
              <a:hlinkClick r:id="rId4"/>
            </p:cNvPr>
            <p:cNvSpPr/>
            <p:nvPr/>
          </p:nvSpPr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8" name="Google Shape;228;p33">
              <a:hlinkClick r:id="rId5"/>
            </p:cNvPr>
            <p:cNvSpPr/>
            <p:nvPr/>
          </p:nvSpPr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9" name="Google Shape;229;p33">
              <a:hlinkClick r:id="rId6"/>
            </p:cNvPr>
            <p:cNvSpPr/>
            <p:nvPr/>
          </p:nvSpPr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0" name="Google Shape;230;p3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231" name="Google Shape;231;p33"/>
          <p:cNvSpPr/>
          <p:nvPr/>
        </p:nvSpPr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orms.gle/m6U2rFA58HVPuQK56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2089444" y="1156313"/>
            <a:ext cx="6023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Jua"/>
                <a:ea typeface="Jua"/>
                <a:cs typeface="Jua"/>
                <a:sym typeface="Jua"/>
              </a:rPr>
              <a:t>Introduction to</a:t>
            </a:r>
            <a:endParaRPr b="1">
              <a:solidFill>
                <a:srgbClr val="674EA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Jua"/>
                <a:ea typeface="Jua"/>
                <a:cs typeface="Jua"/>
                <a:sym typeface="Jua"/>
              </a:rPr>
              <a:t>Algorithms</a:t>
            </a:r>
            <a:endParaRPr b="1">
              <a:solidFill>
                <a:srgbClr val="351C75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2356150" y="3830425"/>
            <a:ext cx="57570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 Qi | Sonia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51950" cy="8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26250" y="316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  <p:sp>
        <p:nvSpPr>
          <p:cNvPr id="343" name="Google Shape;343;p43"/>
          <p:cNvSpPr txBox="1"/>
          <p:nvPr>
            <p:ph idx="1" type="subTitle"/>
          </p:nvPr>
        </p:nvSpPr>
        <p:spPr>
          <a:xfrm>
            <a:off x="496592" y="1637613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Process of Search Algorithms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4" name="Google Shape;344;p43"/>
          <p:cNvSpPr txBox="1"/>
          <p:nvPr>
            <p:ph idx="2" type="subTitle"/>
          </p:nvPr>
        </p:nvSpPr>
        <p:spPr>
          <a:xfrm>
            <a:off x="496592" y="3098270"/>
            <a:ext cx="4805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Search Algorithms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5" name="Google Shape;345;p43"/>
          <p:cNvSpPr txBox="1"/>
          <p:nvPr>
            <p:ph idx="4" type="body"/>
          </p:nvPr>
        </p:nvSpPr>
        <p:spPr>
          <a:xfrm>
            <a:off x="777847" y="2137125"/>
            <a:ext cx="35739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Finding an item within a sequence using a search key to identify the specific item</a:t>
            </a:r>
            <a:endParaRPr/>
          </a:p>
        </p:txBody>
      </p:sp>
      <p:sp>
        <p:nvSpPr>
          <p:cNvPr id="346" name="Google Shape;346;p43"/>
          <p:cNvSpPr txBox="1"/>
          <p:nvPr>
            <p:ph idx="4" type="body"/>
          </p:nvPr>
        </p:nvSpPr>
        <p:spPr>
          <a:xfrm>
            <a:off x="711250" y="3517190"/>
            <a:ext cx="35739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. Sequential Search</a:t>
            </a:r>
            <a:r>
              <a:rPr lang="en"/>
              <a:t> (or Linear Search) 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Unsorted List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Sorted List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</a:t>
            </a:r>
            <a:r>
              <a:rPr b="1" lang="en"/>
              <a:t>i. Binary Search</a:t>
            </a:r>
            <a:endParaRPr b="1"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725" y="2986450"/>
            <a:ext cx="3863089" cy="19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</a:t>
            </a:r>
            <a:r>
              <a:rPr b="1" lang="en">
                <a:solidFill>
                  <a:schemeClr val="accent5"/>
                </a:solidFill>
              </a:rPr>
              <a:t> Search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526200" y="1340675"/>
            <a:ext cx="4045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What is Sequential Search?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Can be used on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sorted or unsorted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For a successful search of n records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best time is </a:t>
            </a:r>
            <a:r>
              <a:rPr b="1"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comparison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worst time is </a:t>
            </a:r>
            <a:r>
              <a:rPr b="1"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 comparison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425" y="1904063"/>
            <a:ext cx="4267200" cy="183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264750" y="1167050"/>
            <a:ext cx="8256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does Sequential Search Algorithm work?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Starting from the first item in </a:t>
            </a:r>
            <a:r>
              <a:rPr lang="en" sz="1500"/>
              <a:t>the list, compare it against the target value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If 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match is found, return position in the list containing the value target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Else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Move to next item in the list and repeat comparison</a:t>
            </a:r>
            <a:endParaRPr sz="1500"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975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367" name="Google Shape;367;p46"/>
          <p:cNvGraphicFramePr/>
          <p:nvPr/>
        </p:nvGraphicFramePr>
        <p:xfrm>
          <a:off x="941400" y="17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8" name="Google Shape;368;p46"/>
          <p:cNvGraphicFramePr/>
          <p:nvPr/>
        </p:nvGraphicFramePr>
        <p:xfrm>
          <a:off x="963525" y="29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46"/>
          <p:cNvSpPr txBox="1"/>
          <p:nvPr/>
        </p:nvSpPr>
        <p:spPr>
          <a:xfrm>
            <a:off x="451175" y="1353550"/>
            <a:ext cx="4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searching for number 9</a:t>
            </a:r>
            <a:endParaRPr sz="1200"/>
          </a:p>
        </p:txBody>
      </p:sp>
      <p:sp>
        <p:nvSpPr>
          <p:cNvPr id="370" name="Google Shape;370;p46"/>
          <p:cNvSpPr txBox="1"/>
          <p:nvPr/>
        </p:nvSpPr>
        <p:spPr>
          <a:xfrm>
            <a:off x="941400" y="364485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off with the first number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376" name="Google Shape;376;p47"/>
          <p:cNvGraphicFramePr/>
          <p:nvPr/>
        </p:nvGraphicFramePr>
        <p:xfrm>
          <a:off x="941400" y="17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7" name="Google Shape;377;p47"/>
          <p:cNvGraphicFramePr/>
          <p:nvPr/>
        </p:nvGraphicFramePr>
        <p:xfrm>
          <a:off x="963525" y="29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47"/>
          <p:cNvSpPr txBox="1"/>
          <p:nvPr/>
        </p:nvSpPr>
        <p:spPr>
          <a:xfrm>
            <a:off x="451175" y="1353550"/>
            <a:ext cx="4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searching for number 9</a:t>
            </a:r>
            <a:endParaRPr sz="1200"/>
          </a:p>
        </p:txBody>
      </p:sp>
      <p:sp>
        <p:nvSpPr>
          <p:cNvPr id="379" name="Google Shape;379;p47"/>
          <p:cNvSpPr txBox="1"/>
          <p:nvPr/>
        </p:nvSpPr>
        <p:spPr>
          <a:xfrm>
            <a:off x="941400" y="2371650"/>
            <a:ext cx="46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is not found, move on to the second number</a:t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941400" y="377875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is not found, move on to the next number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graphicFrame>
        <p:nvGraphicFramePr>
          <p:cNvPr id="386" name="Google Shape;386;p48"/>
          <p:cNvGraphicFramePr/>
          <p:nvPr/>
        </p:nvGraphicFramePr>
        <p:xfrm>
          <a:off x="941400" y="17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AA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" name="Google Shape;387;p48"/>
          <p:cNvSpPr txBox="1"/>
          <p:nvPr/>
        </p:nvSpPr>
        <p:spPr>
          <a:xfrm>
            <a:off x="451175" y="1353550"/>
            <a:ext cx="4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searching for number 9</a:t>
            </a:r>
            <a:endParaRPr sz="1200"/>
          </a:p>
        </p:txBody>
      </p:sp>
      <p:sp>
        <p:nvSpPr>
          <p:cNvPr id="388" name="Google Shape;388;p48"/>
          <p:cNvSpPr txBox="1"/>
          <p:nvPr/>
        </p:nvSpPr>
        <p:spPr>
          <a:xfrm>
            <a:off x="941400" y="237165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number found is 9 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411150" y="1384964"/>
            <a:ext cx="8321700" cy="26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Jua"/>
                <a:ea typeface="Jua"/>
                <a:cs typeface="Jua"/>
                <a:sym typeface="Jua"/>
              </a:rPr>
              <a:t>Let’s Code! :]</a:t>
            </a:r>
            <a:endParaRPr b="1" sz="4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94" name="Google Shape;394;p49"/>
          <p:cNvSpPr txBox="1"/>
          <p:nvPr>
            <p:ph idx="4294967295" type="body"/>
          </p:nvPr>
        </p:nvSpPr>
        <p:spPr>
          <a:xfrm>
            <a:off x="411150" y="4732013"/>
            <a:ext cx="83217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is where you section ends. Duplicate this set of slides as many times you need to go over all your sections.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395" name="Google Shape;395;p49"/>
          <p:cNvGrpSpPr/>
          <p:nvPr/>
        </p:nvGrpSpPr>
        <p:grpSpPr>
          <a:xfrm>
            <a:off x="4264789" y="272816"/>
            <a:ext cx="613974" cy="600627"/>
            <a:chOff x="8352853" y="4404169"/>
            <a:chExt cx="998981" cy="977265"/>
          </a:xfrm>
        </p:grpSpPr>
        <p:sp>
          <p:nvSpPr>
            <p:cNvPr id="396" name="Google Shape;396;p49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10" name="Google Shape;4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75" y="1341238"/>
            <a:ext cx="57531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type="title"/>
          </p:nvPr>
        </p:nvSpPr>
        <p:spPr>
          <a:xfrm>
            <a:off x="1096425" y="309725"/>
            <a:ext cx="75477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Sequential Search Solution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50" y="1061775"/>
            <a:ext cx="4117700" cy="33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526200" y="1340675"/>
            <a:ext cx="4045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What is Binary Search?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Used when list is </a:t>
            </a:r>
            <a:r>
              <a:rPr b="1" lang="en" sz="1800">
                <a:solidFill>
                  <a:schemeClr val="dk1"/>
                </a:solidFill>
              </a:rPr>
              <a:t>sorted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More </a:t>
            </a:r>
            <a:r>
              <a:rPr b="1" lang="en" sz="1800">
                <a:solidFill>
                  <a:schemeClr val="dk1"/>
                </a:solidFill>
              </a:rPr>
              <a:t>EFFICIENT</a:t>
            </a:r>
            <a:r>
              <a:rPr lang="en" sz="1800">
                <a:solidFill>
                  <a:schemeClr val="dk1"/>
                </a:solidFill>
              </a:rPr>
              <a:t> than Sequential Search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Adopts the </a:t>
            </a:r>
            <a:r>
              <a:rPr b="1" lang="en" sz="1800">
                <a:solidFill>
                  <a:schemeClr val="dk1"/>
                </a:solidFill>
              </a:rPr>
              <a:t>Divide and Conquer</a:t>
            </a:r>
            <a:r>
              <a:rPr lang="en" sz="1800">
                <a:solidFill>
                  <a:schemeClr val="dk1"/>
                </a:solidFill>
              </a:rPr>
              <a:t> strategy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3" name="Google Shape;4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25" y="1340675"/>
            <a:ext cx="4142425" cy="2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/>
          <p:nvPr/>
        </p:nvSpPr>
        <p:spPr>
          <a:xfrm rot="353534">
            <a:off x="4375521" y="3043813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 rot="353534">
            <a:off x="1403721" y="3043813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 rot="353534">
            <a:off x="4371358" y="1491932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/>
          <p:nvPr/>
        </p:nvSpPr>
        <p:spPr>
          <a:xfrm rot="353534">
            <a:off x="1403721" y="1491932"/>
            <a:ext cx="744183" cy="827369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540300" y="230264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What is Algorithm?</a:t>
            </a:r>
            <a:endParaRPr sz="1400"/>
          </a:p>
        </p:txBody>
      </p:sp>
      <p:sp>
        <p:nvSpPr>
          <p:cNvPr id="248" name="Google Shape;248;p35"/>
          <p:cNvSpPr txBox="1"/>
          <p:nvPr>
            <p:ph idx="2" type="body"/>
          </p:nvPr>
        </p:nvSpPr>
        <p:spPr>
          <a:xfrm>
            <a:off x="3508744" y="2302646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What makes a Good Algorithm?</a:t>
            </a:r>
            <a:endParaRPr sz="1400"/>
          </a:p>
        </p:txBody>
      </p:sp>
      <p:sp>
        <p:nvSpPr>
          <p:cNvPr id="249" name="Google Shape;249;p35"/>
          <p:cNvSpPr txBox="1"/>
          <p:nvPr>
            <p:ph idx="3" type="body"/>
          </p:nvPr>
        </p:nvSpPr>
        <p:spPr>
          <a:xfrm>
            <a:off x="540300" y="383344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Basic Search Algorithms</a:t>
            </a:r>
            <a:endParaRPr sz="1400"/>
          </a:p>
        </p:txBody>
      </p:sp>
      <p:sp>
        <p:nvSpPr>
          <p:cNvPr id="250" name="Google Shape;250;p35"/>
          <p:cNvSpPr txBox="1"/>
          <p:nvPr>
            <p:ph idx="4" type="body"/>
          </p:nvPr>
        </p:nvSpPr>
        <p:spPr>
          <a:xfrm>
            <a:off x="3508744" y="3833440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Q&amp;A</a:t>
            </a:r>
            <a:endParaRPr sz="1400"/>
          </a:p>
        </p:txBody>
      </p:sp>
      <p:sp>
        <p:nvSpPr>
          <p:cNvPr id="251" name="Google Shape;251;p35"/>
          <p:cNvSpPr txBox="1"/>
          <p:nvPr>
            <p:ph type="title"/>
          </p:nvPr>
        </p:nvSpPr>
        <p:spPr>
          <a:xfrm>
            <a:off x="1012050" y="309713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 </a:t>
            </a:r>
            <a:endParaRPr/>
          </a:p>
        </p:txBody>
      </p:sp>
      <p:grpSp>
        <p:nvGrpSpPr>
          <p:cNvPr id="252" name="Google Shape;252;p35"/>
          <p:cNvGrpSpPr/>
          <p:nvPr/>
        </p:nvGrpSpPr>
        <p:grpSpPr>
          <a:xfrm>
            <a:off x="458247" y="373414"/>
            <a:ext cx="436561" cy="544039"/>
            <a:chOff x="4716970" y="4385880"/>
            <a:chExt cx="900683" cy="1122425"/>
          </a:xfrm>
        </p:grpSpPr>
        <p:sp>
          <p:nvSpPr>
            <p:cNvPr id="253" name="Google Shape;253;p35"/>
            <p:cNvSpPr/>
            <p:nvPr/>
          </p:nvSpPr>
          <p:spPr>
            <a:xfrm>
              <a:off x="4716970" y="4385880"/>
              <a:ext cx="900683" cy="1122425"/>
            </a:xfrm>
            <a:custGeom>
              <a:rect b="b" l="l" r="r" t="t"/>
              <a:pathLst>
                <a:path extrusionOk="0" h="1122425" w="900683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5135307" y="4431601"/>
              <a:ext cx="64008" cy="64008"/>
            </a:xfrm>
            <a:custGeom>
              <a:rect b="b" l="l" r="r" t="t"/>
              <a:pathLst>
                <a:path extrusionOk="0" h="64008" w="64008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5314708" y="4822465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5314708" y="4920763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5314708" y="5019061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5314708" y="5117359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4939949" y="4847748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939949" y="4950618"/>
              <a:ext cx="317660" cy="29622"/>
            </a:xfrm>
            <a:custGeom>
              <a:rect b="b" l="l" r="r" t="t"/>
              <a:pathLst>
                <a:path extrusionOk="0" h="29622" w="31766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4939949" y="505234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939949" y="515521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5048439" y="4532280"/>
              <a:ext cx="236602" cy="29622"/>
            </a:xfrm>
            <a:custGeom>
              <a:rect b="b" l="l" r="r" t="t"/>
              <a:pathLst>
                <a:path extrusionOk="0" h="29622" w="236602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5"/>
          <p:cNvSpPr/>
          <p:nvPr/>
        </p:nvSpPr>
        <p:spPr>
          <a:xfrm>
            <a:off x="1707195" y="1717709"/>
            <a:ext cx="137160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65" name="Google Shape;265;p35"/>
          <p:cNvSpPr/>
          <p:nvPr/>
        </p:nvSpPr>
        <p:spPr>
          <a:xfrm>
            <a:off x="4653073" y="1717709"/>
            <a:ext cx="180678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66" name="Google Shape;266;p35"/>
          <p:cNvSpPr/>
          <p:nvPr/>
        </p:nvSpPr>
        <p:spPr>
          <a:xfrm>
            <a:off x="1685435" y="3265334"/>
            <a:ext cx="184175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67" name="Google Shape;267;p35"/>
          <p:cNvSpPr/>
          <p:nvPr/>
        </p:nvSpPr>
        <p:spPr>
          <a:xfrm>
            <a:off x="4651320" y="3265334"/>
            <a:ext cx="212928" cy="2772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/>
          </a:p>
        </p:txBody>
      </p:sp>
      <p:sp>
        <p:nvSpPr>
          <p:cNvPr id="429" name="Google Shape;429;p53"/>
          <p:cNvSpPr txBox="1"/>
          <p:nvPr/>
        </p:nvSpPr>
        <p:spPr>
          <a:xfrm>
            <a:off x="560800" y="1167550"/>
            <a:ext cx="37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How does</a:t>
            </a:r>
            <a:r>
              <a:rPr b="1" lang="en" sz="1800">
                <a:solidFill>
                  <a:schemeClr val="dk1"/>
                </a:solidFill>
              </a:rPr>
              <a:t> Binary Search work?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430" name="Google Shape;430;p53"/>
          <p:cNvGraphicFramePr/>
          <p:nvPr/>
        </p:nvGraphicFramePr>
        <p:xfrm>
          <a:off x="88320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" name="Google Shape;431;p53"/>
          <p:cNvGraphicFramePr/>
          <p:nvPr/>
        </p:nvGraphicFramePr>
        <p:xfrm>
          <a:off x="7536225" y="1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909200"/>
              </a:tblGrid>
              <a:tr h="37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2" name="Google Shape;432;p53"/>
          <p:cNvSpPr txBox="1"/>
          <p:nvPr/>
        </p:nvSpPr>
        <p:spPr>
          <a:xfrm>
            <a:off x="5475875" y="1198300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</a:t>
            </a:r>
            <a:endParaRPr/>
          </a:p>
        </p:txBody>
      </p:sp>
      <p:cxnSp>
        <p:nvCxnSpPr>
          <p:cNvPr id="433" name="Google Shape;433;p53"/>
          <p:cNvCxnSpPr/>
          <p:nvPr/>
        </p:nvCxnSpPr>
        <p:spPr>
          <a:xfrm flipH="1" rot="10800000">
            <a:off x="6909275" y="1395400"/>
            <a:ext cx="483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4" name="Google Shape;434;p53"/>
          <p:cNvGraphicFramePr/>
          <p:nvPr/>
        </p:nvGraphicFramePr>
        <p:xfrm>
          <a:off x="883200" y="18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53"/>
          <p:cNvSpPr txBox="1"/>
          <p:nvPr/>
        </p:nvSpPr>
        <p:spPr>
          <a:xfrm>
            <a:off x="943375" y="2608675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4109875" y="2657875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sp>
        <p:nvSpPr>
          <p:cNvPr id="437" name="Google Shape;437;p53"/>
          <p:cNvSpPr txBox="1"/>
          <p:nvPr/>
        </p:nvSpPr>
        <p:spPr>
          <a:xfrm>
            <a:off x="7137050" y="26266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graphicFrame>
        <p:nvGraphicFramePr>
          <p:cNvPr id="438" name="Google Shape;438;p53"/>
          <p:cNvGraphicFramePr/>
          <p:nvPr/>
        </p:nvGraphicFramePr>
        <p:xfrm>
          <a:off x="952475" y="37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9" name="Google Shape;439;p53"/>
          <p:cNvGraphicFramePr/>
          <p:nvPr/>
        </p:nvGraphicFramePr>
        <p:xfrm>
          <a:off x="952475" y="340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53"/>
          <p:cNvSpPr txBox="1"/>
          <p:nvPr/>
        </p:nvSpPr>
        <p:spPr>
          <a:xfrm>
            <a:off x="5179025" y="42719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41" name="Google Shape;441;p53"/>
          <p:cNvSpPr txBox="1"/>
          <p:nvPr/>
        </p:nvSpPr>
        <p:spPr>
          <a:xfrm>
            <a:off x="6218400" y="4271950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sp>
        <p:nvSpPr>
          <p:cNvPr id="442" name="Google Shape;442;p53"/>
          <p:cNvSpPr txBox="1"/>
          <p:nvPr/>
        </p:nvSpPr>
        <p:spPr>
          <a:xfrm>
            <a:off x="7206325" y="421615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sp>
        <p:nvSpPr>
          <p:cNvPr id="443" name="Google Shape;443;p53"/>
          <p:cNvSpPr txBox="1"/>
          <p:nvPr/>
        </p:nvSpPr>
        <p:spPr>
          <a:xfrm>
            <a:off x="3068363" y="2996550"/>
            <a:ext cx="27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Since 24 &gt; 13</a:t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560800" y="1167550"/>
            <a:ext cx="37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How does Binary Search work?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450" name="Google Shape;450;p54"/>
          <p:cNvGraphicFramePr/>
          <p:nvPr/>
        </p:nvGraphicFramePr>
        <p:xfrm>
          <a:off x="7536225" y="1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909200"/>
              </a:tblGrid>
              <a:tr h="37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Google Shape;451;p54"/>
          <p:cNvSpPr txBox="1"/>
          <p:nvPr/>
        </p:nvSpPr>
        <p:spPr>
          <a:xfrm>
            <a:off x="5475875" y="1198300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</a:t>
            </a:r>
            <a:endParaRPr/>
          </a:p>
        </p:txBody>
      </p:sp>
      <p:cxnSp>
        <p:nvCxnSpPr>
          <p:cNvPr id="452" name="Google Shape;452;p54"/>
          <p:cNvCxnSpPr/>
          <p:nvPr/>
        </p:nvCxnSpPr>
        <p:spPr>
          <a:xfrm flipH="1" rot="10800000">
            <a:off x="6909275" y="1395400"/>
            <a:ext cx="483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3" name="Google Shape;453;p54"/>
          <p:cNvGraphicFramePr/>
          <p:nvPr/>
        </p:nvGraphicFramePr>
        <p:xfrm>
          <a:off x="952475" y="21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4" name="Google Shape;454;p54"/>
          <p:cNvGraphicFramePr/>
          <p:nvPr/>
        </p:nvGraphicFramePr>
        <p:xfrm>
          <a:off x="952475" y="17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54"/>
          <p:cNvSpPr txBox="1"/>
          <p:nvPr/>
        </p:nvSpPr>
        <p:spPr>
          <a:xfrm>
            <a:off x="5203575" y="253070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6226575" y="2544500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sp>
        <p:nvSpPr>
          <p:cNvPr id="457" name="Google Shape;457;p54"/>
          <p:cNvSpPr txBox="1"/>
          <p:nvPr/>
        </p:nvSpPr>
        <p:spPr>
          <a:xfrm>
            <a:off x="7206325" y="25445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sp>
        <p:nvSpPr>
          <p:cNvPr id="458" name="Google Shape;458;p54"/>
          <p:cNvSpPr txBox="1"/>
          <p:nvPr/>
        </p:nvSpPr>
        <p:spPr>
          <a:xfrm>
            <a:off x="3118888" y="2783025"/>
            <a:ext cx="27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Since 24 &lt; 35</a:t>
            </a:r>
            <a:endParaRPr b="1" sz="1600"/>
          </a:p>
        </p:txBody>
      </p:sp>
      <p:graphicFrame>
        <p:nvGraphicFramePr>
          <p:cNvPr id="459" name="Google Shape;459;p54"/>
          <p:cNvGraphicFramePr/>
          <p:nvPr/>
        </p:nvGraphicFramePr>
        <p:xfrm>
          <a:off x="952475" y="357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Google Shape;460;p54"/>
          <p:cNvGraphicFramePr/>
          <p:nvPr/>
        </p:nvGraphicFramePr>
        <p:xfrm>
          <a:off x="952475" y="32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54"/>
          <p:cNvSpPr txBox="1"/>
          <p:nvPr/>
        </p:nvSpPr>
        <p:spPr>
          <a:xfrm>
            <a:off x="5144000" y="3969975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Low/High</a:t>
            </a:r>
            <a:endParaRPr/>
          </a:p>
        </p:txBody>
      </p:sp>
      <p:sp>
        <p:nvSpPr>
          <p:cNvPr id="462" name="Google Shape;462;p54"/>
          <p:cNvSpPr/>
          <p:nvPr/>
        </p:nvSpPr>
        <p:spPr>
          <a:xfrm>
            <a:off x="5646650" y="3610775"/>
            <a:ext cx="353100" cy="318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4"/>
          <p:cNvSpPr/>
          <p:nvPr/>
        </p:nvSpPr>
        <p:spPr>
          <a:xfrm>
            <a:off x="6269625" y="4074850"/>
            <a:ext cx="2052600" cy="620100"/>
          </a:xfrm>
          <a:prstGeom prst="wedgeEllipseCallout">
            <a:avLst>
              <a:gd fmla="val -58234" name="adj1"/>
              <a:gd fmla="val -54000" name="adj2"/>
            </a:avLst>
          </a:prstGeom>
          <a:solidFill>
            <a:srgbClr val="FFFFFF"/>
          </a:solidFill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Found!!!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/>
          </a:p>
        </p:txBody>
      </p:sp>
      <p:sp>
        <p:nvSpPr>
          <p:cNvPr id="469" name="Google Shape;469;p55"/>
          <p:cNvSpPr txBox="1"/>
          <p:nvPr/>
        </p:nvSpPr>
        <p:spPr>
          <a:xfrm>
            <a:off x="560800" y="1167550"/>
            <a:ext cx="37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How does Binary Search work?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470" name="Google Shape;470;p55"/>
          <p:cNvGraphicFramePr/>
          <p:nvPr/>
        </p:nvGraphicFramePr>
        <p:xfrm>
          <a:off x="7536225" y="1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909200"/>
              </a:tblGrid>
              <a:tr h="37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A2B8A"/>
                          </a:solidFill>
                        </a:rPr>
                        <a:t>25</a:t>
                      </a:r>
                      <a:endParaRPr b="1">
                        <a:solidFill>
                          <a:srgbClr val="FA2B8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55"/>
          <p:cNvSpPr txBox="1"/>
          <p:nvPr/>
        </p:nvSpPr>
        <p:spPr>
          <a:xfrm>
            <a:off x="5475875" y="1198300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</a:t>
            </a:r>
            <a:endParaRPr/>
          </a:p>
        </p:txBody>
      </p:sp>
      <p:cxnSp>
        <p:nvCxnSpPr>
          <p:cNvPr id="472" name="Google Shape;472;p55"/>
          <p:cNvCxnSpPr/>
          <p:nvPr/>
        </p:nvCxnSpPr>
        <p:spPr>
          <a:xfrm flipH="1" rot="10800000">
            <a:off x="6909275" y="1395400"/>
            <a:ext cx="483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5"/>
          <p:cNvSpPr txBox="1"/>
          <p:nvPr/>
        </p:nvSpPr>
        <p:spPr>
          <a:xfrm>
            <a:off x="3137563" y="2612300"/>
            <a:ext cx="27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Since 25 &gt; 24</a:t>
            </a:r>
            <a:endParaRPr b="1" sz="1600"/>
          </a:p>
        </p:txBody>
      </p:sp>
      <p:graphicFrame>
        <p:nvGraphicFramePr>
          <p:cNvPr id="474" name="Google Shape;474;p55"/>
          <p:cNvGraphicFramePr/>
          <p:nvPr/>
        </p:nvGraphicFramePr>
        <p:xfrm>
          <a:off x="1069275" y="19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p55"/>
          <p:cNvGraphicFramePr/>
          <p:nvPr/>
        </p:nvGraphicFramePr>
        <p:xfrm>
          <a:off x="1069275" y="159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55"/>
          <p:cNvSpPr txBox="1"/>
          <p:nvPr/>
        </p:nvSpPr>
        <p:spPr>
          <a:xfrm>
            <a:off x="5260800" y="235435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Low/High</a:t>
            </a:r>
            <a:endParaRPr/>
          </a:p>
        </p:txBody>
      </p:sp>
      <p:sp>
        <p:nvSpPr>
          <p:cNvPr id="477" name="Google Shape;477;p55"/>
          <p:cNvSpPr txBox="1"/>
          <p:nvPr/>
        </p:nvSpPr>
        <p:spPr>
          <a:xfrm>
            <a:off x="7536225" y="915850"/>
            <a:ext cx="11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Changed!</a:t>
            </a:r>
            <a:endParaRPr b="1" sz="1200">
              <a:solidFill>
                <a:srgbClr val="FF0000"/>
              </a:solidFill>
            </a:endParaRPr>
          </a:p>
        </p:txBody>
      </p:sp>
      <p:graphicFrame>
        <p:nvGraphicFramePr>
          <p:cNvPr id="478" name="Google Shape;478;p55"/>
          <p:cNvGraphicFramePr/>
          <p:nvPr/>
        </p:nvGraphicFramePr>
        <p:xfrm>
          <a:off x="1069275" y="33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p55"/>
          <p:cNvGraphicFramePr/>
          <p:nvPr/>
        </p:nvGraphicFramePr>
        <p:xfrm>
          <a:off x="1069275" y="30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{F6713E10-25FC-4FAA-B511-B4F4DF895E4D}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55"/>
          <p:cNvSpPr txBox="1"/>
          <p:nvPr/>
        </p:nvSpPr>
        <p:spPr>
          <a:xfrm>
            <a:off x="5260800" y="37832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6240025" y="3783200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sp>
        <p:nvSpPr>
          <p:cNvPr id="482" name="Google Shape;482;p55"/>
          <p:cNvSpPr txBox="1"/>
          <p:nvPr/>
        </p:nvSpPr>
        <p:spPr>
          <a:xfrm>
            <a:off x="2834005" y="4096200"/>
            <a:ext cx="395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of High &lt; Index of 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4 &lt; 5</a:t>
            </a:r>
            <a:endParaRPr b="1" sz="2200"/>
          </a:p>
        </p:txBody>
      </p:sp>
      <p:sp>
        <p:nvSpPr>
          <p:cNvPr id="483" name="Google Shape;483;p55"/>
          <p:cNvSpPr/>
          <p:nvPr/>
        </p:nvSpPr>
        <p:spPr>
          <a:xfrm>
            <a:off x="6010325" y="4294450"/>
            <a:ext cx="2435100" cy="620100"/>
          </a:xfrm>
          <a:prstGeom prst="wedgeEllipseCallout">
            <a:avLst>
              <a:gd fmla="val -79481" name="adj1"/>
              <a:gd fmla="val -6709" name="adj2"/>
            </a:avLst>
          </a:prstGeom>
          <a:solidFill>
            <a:srgbClr val="FFFFFF"/>
          </a:solidFill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Not Found!!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</a:t>
            </a:r>
            <a:r>
              <a:rPr b="1" lang="en">
                <a:solidFill>
                  <a:schemeClr val="accent5"/>
                </a:solidFill>
              </a:rPr>
              <a:t>Search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89" name="Google Shape;4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375" y="1060025"/>
            <a:ext cx="4081249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Algorithms: </a:t>
            </a:r>
            <a:r>
              <a:rPr b="1" lang="en">
                <a:solidFill>
                  <a:schemeClr val="accent5"/>
                </a:solidFill>
              </a:rPr>
              <a:t>Binary Search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495" name="Google Shape;4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50" y="1069925"/>
            <a:ext cx="4824500" cy="33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411150" y="1194572"/>
            <a:ext cx="8321700" cy="19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Jua"/>
                <a:ea typeface="Jua"/>
                <a:cs typeface="Jua"/>
                <a:sym typeface="Jua"/>
              </a:rPr>
              <a:t>Thank you!!</a:t>
            </a:r>
            <a:endParaRPr b="1" sz="5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1" name="Google Shape;501;p58"/>
          <p:cNvSpPr txBox="1"/>
          <p:nvPr>
            <p:ph idx="4294967295" type="body"/>
          </p:nvPr>
        </p:nvSpPr>
        <p:spPr>
          <a:xfrm>
            <a:off x="411150" y="4732013"/>
            <a:ext cx="83217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is where you section ends. Duplicate this set of slides as many times you need to go over all your sections.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502" name="Google Shape;502;p58"/>
          <p:cNvGrpSpPr/>
          <p:nvPr/>
        </p:nvGrpSpPr>
        <p:grpSpPr>
          <a:xfrm>
            <a:off x="4264789" y="272816"/>
            <a:ext cx="613974" cy="600627"/>
            <a:chOff x="8352853" y="4404169"/>
            <a:chExt cx="998981" cy="977265"/>
          </a:xfrm>
        </p:grpSpPr>
        <p:sp>
          <p:nvSpPr>
            <p:cNvPr id="503" name="Google Shape;503;p58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8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8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58"/>
          <p:cNvSpPr txBox="1"/>
          <p:nvPr/>
        </p:nvSpPr>
        <p:spPr>
          <a:xfrm>
            <a:off x="1697025" y="2674525"/>
            <a:ext cx="5749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Please fill in this feedback form so that we can improve our </a:t>
            </a:r>
            <a:r>
              <a:rPr lang="en" sz="17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next event, see you next time :D</a:t>
            </a:r>
            <a:endParaRPr sz="17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https://forms.gle/m6U2rFA58HVPuQK56</a:t>
            </a:r>
            <a:endParaRPr sz="17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13" name="Google Shape;51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500" y="3149975"/>
            <a:ext cx="1779049" cy="17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1801013" y="2709206"/>
            <a:ext cx="55419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1801013" y="20158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ua"/>
                <a:ea typeface="Jua"/>
                <a:cs typeface="Jua"/>
                <a:sym typeface="Jua"/>
              </a:rPr>
              <a:t>What is </a:t>
            </a:r>
            <a:r>
              <a:rPr b="1" lang="en" sz="3000">
                <a:solidFill>
                  <a:srgbClr val="674EA7"/>
                </a:solidFill>
                <a:latin typeface="Jua"/>
                <a:ea typeface="Jua"/>
                <a:cs typeface="Jua"/>
                <a:sym typeface="Jua"/>
              </a:rPr>
              <a:t>Algorithm</a:t>
            </a:r>
            <a:r>
              <a:rPr b="1" lang="en" sz="3000">
                <a:latin typeface="Jua"/>
                <a:ea typeface="Jua"/>
                <a:cs typeface="Jua"/>
                <a:sym typeface="Jua"/>
              </a:rPr>
              <a:t>?</a:t>
            </a:r>
            <a:endParaRPr b="1"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607995" y="504603"/>
            <a:ext cx="137160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1012050" y="309806"/>
            <a:ext cx="78201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Algorithm?</a:t>
            </a:r>
            <a:endParaRPr/>
          </a:p>
        </p:txBody>
      </p:sp>
      <p:sp>
        <p:nvSpPr>
          <p:cNvPr id="280" name="Google Shape;280;p37"/>
          <p:cNvSpPr txBox="1"/>
          <p:nvPr>
            <p:ph idx="4294967295" type="body"/>
          </p:nvPr>
        </p:nvSpPr>
        <p:spPr>
          <a:xfrm>
            <a:off x="801850" y="1269500"/>
            <a:ext cx="50862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Mathematics and Computer Science,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 is…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step-by-step instructions for solving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625" y="2969625"/>
            <a:ext cx="3452325" cy="19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675" y="309798"/>
            <a:ext cx="1588275" cy="2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1096425" y="30971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Algorithms</a:t>
            </a:r>
            <a:endParaRPr/>
          </a:p>
        </p:txBody>
      </p:sp>
      <p:sp>
        <p:nvSpPr>
          <p:cNvPr id="288" name="Google Shape;288;p38"/>
          <p:cNvSpPr txBox="1"/>
          <p:nvPr>
            <p:ph idx="1" type="subTitle"/>
          </p:nvPr>
        </p:nvSpPr>
        <p:spPr>
          <a:xfrm>
            <a:off x="1540100" y="1304600"/>
            <a:ext cx="52566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>
                <a:solidFill>
                  <a:schemeClr val="accent1"/>
                </a:solidFill>
              </a:rPr>
              <a:t>How does Live Video-Streaming platforms (eg. YouTube) transmit live video across the Internet so quickly?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38"/>
          <p:cNvSpPr txBox="1"/>
          <p:nvPr>
            <p:ph idx="5" type="body"/>
          </p:nvPr>
        </p:nvSpPr>
        <p:spPr>
          <a:xfrm>
            <a:off x="1540100" y="3147811"/>
            <a:ext cx="48051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Routing Algorithms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idx="2" type="subTitle"/>
          </p:nvPr>
        </p:nvSpPr>
        <p:spPr>
          <a:xfrm>
            <a:off x="1540100" y="2453148"/>
            <a:ext cx="48051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does Google Map figure the way back to your house from NYP?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1" name="Google Shape;291;p38"/>
          <p:cNvSpPr txBox="1"/>
          <p:nvPr>
            <p:ph idx="6" type="body"/>
          </p:nvPr>
        </p:nvSpPr>
        <p:spPr>
          <a:xfrm>
            <a:off x="1539788" y="4343344"/>
            <a:ext cx="4805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Rendering Algorithms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idx="3" type="subTitle"/>
          </p:nvPr>
        </p:nvSpPr>
        <p:spPr>
          <a:xfrm>
            <a:off x="1540100" y="3711924"/>
            <a:ext cx="48051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does Pixar color a 3D model based on lighting of visual room?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38"/>
          <p:cNvSpPr txBox="1"/>
          <p:nvPr>
            <p:ph idx="4" type="body"/>
          </p:nvPr>
        </p:nvSpPr>
        <p:spPr>
          <a:xfrm>
            <a:off x="1540100" y="1966550"/>
            <a:ext cx="48051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Audio and Video Compression Algorithms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801013" y="2709206"/>
            <a:ext cx="55419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1801013" y="20158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ua"/>
                <a:ea typeface="Jua"/>
                <a:cs typeface="Jua"/>
                <a:sym typeface="Jua"/>
              </a:rPr>
              <a:t>What makes a </a:t>
            </a:r>
            <a:r>
              <a:rPr b="1" lang="en" sz="3000">
                <a:solidFill>
                  <a:srgbClr val="701C7F"/>
                </a:solidFill>
                <a:latin typeface="Jua"/>
                <a:ea typeface="Jua"/>
                <a:cs typeface="Jua"/>
                <a:sym typeface="Jua"/>
              </a:rPr>
              <a:t>Good </a:t>
            </a:r>
            <a:r>
              <a:rPr b="1" lang="en" sz="3000">
                <a:latin typeface="Jua"/>
                <a:ea typeface="Jua"/>
                <a:cs typeface="Jua"/>
                <a:sym typeface="Jua"/>
              </a:rPr>
              <a:t>Algorithm?</a:t>
            </a:r>
            <a:endParaRPr b="1"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607995" y="504603"/>
            <a:ext cx="180678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026675" y="330763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Algorithm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946475" y="1674974"/>
            <a:ext cx="2911500" cy="642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Correctness</a:t>
            </a:r>
            <a:endParaRPr b="1" sz="2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748525" y="1674975"/>
            <a:ext cx="2911500" cy="642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Efficiency</a:t>
            </a:r>
            <a:endParaRPr b="1" sz="2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956499" y="2505574"/>
            <a:ext cx="291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the right result is obtained for all possible problem instances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4748524" y="2505563"/>
            <a:ext cx="291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time and computer resources needed to successfully carry out the algorithm</a:t>
            </a:r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25" y="3525150"/>
            <a:ext cx="783525" cy="70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482" y="4054054"/>
            <a:ext cx="783525" cy="70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39" y="3626893"/>
            <a:ext cx="783525" cy="70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948" y="3571027"/>
            <a:ext cx="907139" cy="8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087" y="4054054"/>
            <a:ext cx="907139" cy="8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787" y="3626893"/>
            <a:ext cx="907139" cy="8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250" y="3525187"/>
            <a:ext cx="1222325" cy="12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275" y="3461923"/>
            <a:ext cx="1348849" cy="13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19225" y="316738"/>
            <a:ext cx="69954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VS Efficiency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2052813" y="2514591"/>
            <a:ext cx="159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Perfect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</a:t>
            </a:r>
            <a:endParaRPr sz="1800"/>
          </a:p>
        </p:txBody>
      </p:sp>
      <p:sp>
        <p:nvSpPr>
          <p:cNvPr id="324" name="Google Shape;324;p41"/>
          <p:cNvSpPr txBox="1"/>
          <p:nvPr/>
        </p:nvSpPr>
        <p:spPr>
          <a:xfrm>
            <a:off x="2091645" y="1697206"/>
            <a:ext cx="155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CC047"/>
                </a:solidFill>
                <a:latin typeface="Impact"/>
                <a:ea typeface="Impact"/>
                <a:cs typeface="Impact"/>
                <a:sym typeface="Impact"/>
              </a:rPr>
              <a:t>100%</a:t>
            </a:r>
            <a:endParaRPr sz="4800">
              <a:solidFill>
                <a:srgbClr val="6CC0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72" y="1857353"/>
            <a:ext cx="774705" cy="63345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 txBox="1"/>
          <p:nvPr/>
        </p:nvSpPr>
        <p:spPr>
          <a:xfrm>
            <a:off x="3979617" y="2033566"/>
            <a:ext cx="77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=</a:t>
            </a:r>
            <a:endParaRPr b="1" sz="4800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255" y="1633051"/>
            <a:ext cx="1114102" cy="81738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5050728" y="2578739"/>
            <a:ext cx="14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 too much Time</a:t>
            </a:r>
            <a:endParaRPr sz="1800"/>
          </a:p>
        </p:txBody>
      </p:sp>
      <p:sp>
        <p:nvSpPr>
          <p:cNvPr id="329" name="Google Shape;329;p41"/>
          <p:cNvSpPr txBox="1"/>
          <p:nvPr/>
        </p:nvSpPr>
        <p:spPr>
          <a:xfrm>
            <a:off x="768725" y="3561850"/>
            <a:ext cx="72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Sometimes, we can live with an algorithm that does not give us the correct answer or best answer for a problem</a:t>
            </a:r>
            <a:endParaRPr sz="2000"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731" y="1962890"/>
            <a:ext cx="774702" cy="67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1801013" y="2709206"/>
            <a:ext cx="55419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 txBox="1"/>
          <p:nvPr>
            <p:ph type="title"/>
          </p:nvPr>
        </p:nvSpPr>
        <p:spPr>
          <a:xfrm>
            <a:off x="1801013" y="2015869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Jua"/>
                <a:ea typeface="Jua"/>
                <a:cs typeface="Jua"/>
                <a:sym typeface="Jua"/>
              </a:rPr>
              <a:t>Basic Search Algorithms</a:t>
            </a:r>
            <a:endParaRPr b="1"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607995" y="504603"/>
            <a:ext cx="184175" cy="2811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