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Abril Fatface"/>
      <p:regular r:id="rId36"/>
    </p:embeddedFont>
    <p:embeddedFont>
      <p:font typeface="Griffy"/>
      <p:regular r:id="rId37"/>
    </p:embeddedFont>
    <p:embeddedFont>
      <p:font typeface="Poppins"/>
      <p:regular r:id="rId38"/>
      <p:bold r:id="rId39"/>
      <p:italic r:id="rId40"/>
      <p:boldItalic r:id="rId41"/>
    </p:embeddedFont>
    <p:embeddedFont>
      <p:font typeface="Barlow Condensed"/>
      <p:regular r:id="rId42"/>
      <p:bold r:id="rId43"/>
      <p:italic r:id="rId44"/>
      <p:boldItalic r:id="rId45"/>
    </p:embeddedFont>
    <p:embeddedFont>
      <p:font typeface="Jua"/>
      <p:regular r:id="rId46"/>
    </p:embeddedFont>
    <p:embeddedFont>
      <p:font typeface="Homemade Apple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D34422-EF09-4D33-91B6-2E88F71D6240}">
  <a:tblStyle styleId="{3DD34422-EF09-4D33-91B6-2E88F71D62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italic.fntdata"/><Relationship Id="rId20" Type="http://schemas.openxmlformats.org/officeDocument/2006/relationships/slide" Target="slides/slide14.xml"/><Relationship Id="rId42" Type="http://schemas.openxmlformats.org/officeDocument/2006/relationships/font" Target="fonts/BarlowCondensed-regular.fntdata"/><Relationship Id="rId41" Type="http://schemas.openxmlformats.org/officeDocument/2006/relationships/font" Target="fonts/Poppins-boldItalic.fntdata"/><Relationship Id="rId22" Type="http://schemas.openxmlformats.org/officeDocument/2006/relationships/slide" Target="slides/slide16.xml"/><Relationship Id="rId44" Type="http://schemas.openxmlformats.org/officeDocument/2006/relationships/font" Target="fonts/BarlowCondensed-italic.fntdata"/><Relationship Id="rId21" Type="http://schemas.openxmlformats.org/officeDocument/2006/relationships/slide" Target="slides/slide15.xml"/><Relationship Id="rId43" Type="http://schemas.openxmlformats.org/officeDocument/2006/relationships/font" Target="fonts/BarlowCondensed-bold.fntdata"/><Relationship Id="rId24" Type="http://schemas.openxmlformats.org/officeDocument/2006/relationships/slide" Target="slides/slide18.xml"/><Relationship Id="rId46" Type="http://schemas.openxmlformats.org/officeDocument/2006/relationships/font" Target="fonts/Jua-regular.fntdata"/><Relationship Id="rId23" Type="http://schemas.openxmlformats.org/officeDocument/2006/relationships/slide" Target="slides/slide17.xml"/><Relationship Id="rId45" Type="http://schemas.openxmlformats.org/officeDocument/2006/relationships/font" Target="fonts/BarlowCondense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HomemadeApple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Griffy-regular.fntdata"/><Relationship Id="rId14" Type="http://schemas.openxmlformats.org/officeDocument/2006/relationships/slide" Target="slides/slide8.xml"/><Relationship Id="rId36" Type="http://schemas.openxmlformats.org/officeDocument/2006/relationships/font" Target="fonts/AbrilFatface-regular.fntdata"/><Relationship Id="rId17" Type="http://schemas.openxmlformats.org/officeDocument/2006/relationships/slide" Target="slides/slide11.xml"/><Relationship Id="rId39" Type="http://schemas.openxmlformats.org/officeDocument/2006/relationships/font" Target="fonts/Poppins-bold.fntdata"/><Relationship Id="rId16" Type="http://schemas.openxmlformats.org/officeDocument/2006/relationships/slide" Target="slides/slide10.xml"/><Relationship Id="rId38" Type="http://schemas.openxmlformats.org/officeDocument/2006/relationships/font" Target="fonts/Poppi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orms.gle/m6U2rFA58HVPuQK56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79020f57e_3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79020f57e_3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79020f57e_3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79020f57e_3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79020f57e_1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79020f57e_1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Search can be used on sorted or unsorted lists. For successful search of n records, best time is 1 comparison and worst </a:t>
            </a:r>
            <a:r>
              <a:rPr lang="en"/>
              <a:t>time is n comparison, but we will not go in further with it since this is just an introduction.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79020f57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79020f57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detailed explanation of Sequential search is that it is </a:t>
            </a:r>
            <a:r>
              <a:rPr lang="en"/>
              <a:t>basically the comparison of each item in a list of value against a target value (search key)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Whereby the search terminates when match is found or when the list is exhausted, meaning search key is not found. How does it work?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79020f57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79020f57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f79020f57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f79020f57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79020f57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f79020f57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79020f57e_3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f79020f57e_3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79020f57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79020f57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930d5fc6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0930d5fc6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893cd699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0893cd699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Recursively breaking down problem into 2 or more sub-problem till it become simple enough to be solved directly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Solution to sub-problems are then combined to give solution to original problem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79020f57e_3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79020f57e_3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79020f57e_1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f79020f57e_1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79020f57e_1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79020f57e_1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f79020f57e_1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f79020f57e_1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79020f57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f79020f57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930d5fc6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930d5fc6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893cd699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0893cd699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https://forms.gle/m6U2rFA58HVPuQK56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79020f57e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79020f57e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79020f57e_1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79020f57e_1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79020f57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79020f57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79020f5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79020f5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79020f57e_1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79020f57e_1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79020f57e_1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f79020f57e_1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Sometimes, we can live with an algorithm that does not give us the correct answer or the best answer for a problem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The only Perfect algorithms that we know for the problem takes a really long time to solve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79020f5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79020f5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hyperlink" Target="https://twitter.com/SlidesManiaSM/" TargetMode="External"/><Relationship Id="rId5" Type="http://schemas.openxmlformats.org/officeDocument/2006/relationships/hyperlink" Target="https://www.pinterest.com/slidesmania/" TargetMode="External"/><Relationship Id="rId6" Type="http://schemas.openxmlformats.org/officeDocument/2006/relationships/hyperlink" Target="https://www.instagram.com/slidesmania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5294700" y="0"/>
            <a:ext cx="3849300" cy="51435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1905806" y="968138"/>
            <a:ext cx="6448800" cy="25305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2089444" y="1156313"/>
            <a:ext cx="60237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2576756" y="3815625"/>
            <a:ext cx="5777700" cy="6711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905806" y="3815625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-150" y="0"/>
            <a:ext cx="1095600" cy="5143500"/>
          </a:xfrm>
          <a:prstGeom prst="rect">
            <a:avLst/>
          </a:prstGeom>
          <a:solidFill>
            <a:srgbClr val="321952"/>
          </a:solidFill>
          <a:ln cap="flat" cmpd="sng" w="9525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739447" y="3815625"/>
            <a:ext cx="56151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/>
        </p:nvSpPr>
        <p:spPr>
          <a:xfrm rot="5400000">
            <a:off x="-509475" y="46487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22975" y="257173"/>
            <a:ext cx="1586999" cy="57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2695200" y="0"/>
            <a:ext cx="6448800" cy="51435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 rot="356110">
            <a:off x="7728866" y="161350"/>
            <a:ext cx="1070011" cy="1189619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rgbClr val="3219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268794" y="1187981"/>
            <a:ext cx="39918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ldrich"/>
              <a:buNone/>
              <a:defRPr sz="53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268775" y="2241206"/>
            <a:ext cx="3991800" cy="16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5979694" y="0"/>
            <a:ext cx="3164100" cy="51435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341100" y="1296113"/>
            <a:ext cx="8461800" cy="35376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8" name="Google Shape;68;p15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1012050" y="309713"/>
            <a:ext cx="78201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40300" y="2131196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3508744" y="2131196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3" type="body"/>
          </p:nvPr>
        </p:nvSpPr>
        <p:spPr>
          <a:xfrm>
            <a:off x="540300" y="3661990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4" type="body"/>
          </p:nvPr>
        </p:nvSpPr>
        <p:spPr>
          <a:xfrm>
            <a:off x="3508744" y="3661990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435963" y="298800"/>
            <a:ext cx="4272000" cy="48339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49988" y="298800"/>
            <a:ext cx="8444100" cy="4545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801013" y="2366306"/>
            <a:ext cx="5541900" cy="15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1801013" y="1672969"/>
            <a:ext cx="55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9" name="Google Shape;79;p16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0" y="113"/>
            <a:ext cx="6371700" cy="51435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674906" y="625181"/>
            <a:ext cx="8138700" cy="41790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3" name="Google Shape;83;p17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1012050" y="1475513"/>
            <a:ext cx="36807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12050" y="771488"/>
            <a:ext cx="59433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1012051" y="1970644"/>
            <a:ext cx="36807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7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 rot="5400000">
            <a:off x="-509475" y="46487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4375838" y="1199850"/>
            <a:ext cx="4767900" cy="3943800"/>
          </a:xfrm>
          <a:prstGeom prst="rect">
            <a:avLst/>
          </a:prstGeom>
          <a:solidFill>
            <a:srgbClr val="CAAEED">
              <a:alpha val="40220"/>
            </a:srgbClr>
          </a:solidFill>
          <a:ln cap="flat" cmpd="sng" w="9525">
            <a:solidFill>
              <a:srgbClr val="CAAE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8568713" y="0"/>
            <a:ext cx="575400" cy="51435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445763" y="1898756"/>
            <a:ext cx="4279500" cy="24945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655020" y="1360331"/>
            <a:ext cx="37209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18"/>
          <p:cNvSpPr txBox="1"/>
          <p:nvPr>
            <p:ph idx="2" type="subTitle"/>
          </p:nvPr>
        </p:nvSpPr>
        <p:spPr>
          <a:xfrm>
            <a:off x="4848116" y="1360331"/>
            <a:ext cx="37206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1221938" y="627225"/>
            <a:ext cx="73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body"/>
          </p:nvPr>
        </p:nvSpPr>
        <p:spPr>
          <a:xfrm>
            <a:off x="655012" y="2063100"/>
            <a:ext cx="3720600" cy="23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4" type="body"/>
          </p:nvPr>
        </p:nvSpPr>
        <p:spPr>
          <a:xfrm>
            <a:off x="4848109" y="2054288"/>
            <a:ext cx="3720900" cy="23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 rot="-3938253">
            <a:off x="359685" y="239505"/>
            <a:ext cx="766341" cy="854673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2435963" y="309600"/>
            <a:ext cx="4272000" cy="48339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341100" y="1296113"/>
            <a:ext cx="8461800" cy="25581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103" name="Google Shape;103;p19"/>
          <p:cNvGrpSpPr/>
          <p:nvPr/>
        </p:nvGrpSpPr>
        <p:grpSpPr>
          <a:xfrm rot="10800000">
            <a:off x="421906" y="465868"/>
            <a:ext cx="509337" cy="358692"/>
            <a:chOff x="621403" y="597265"/>
            <a:chExt cx="1588204" cy="1118814"/>
          </a:xfrm>
        </p:grpSpPr>
        <p:sp>
          <p:nvSpPr>
            <p:cNvPr id="104" name="Google Shape;104;p19"/>
            <p:cNvSpPr/>
            <p:nvPr/>
          </p:nvSpPr>
          <p:spPr>
            <a:xfrm>
              <a:off x="1448058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621403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9"/>
          <p:cNvSpPr/>
          <p:nvPr/>
        </p:nvSpPr>
        <p:spPr>
          <a:xfrm>
            <a:off x="8131950" y="4137956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5143500" y="4137956"/>
            <a:ext cx="2988600" cy="6711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418575" y="1405144"/>
            <a:ext cx="8321700" cy="23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5143500" y="4137956"/>
            <a:ext cx="2955300" cy="671100"/>
          </a:xfrm>
          <a:prstGeom prst="rect">
            <a:avLst/>
          </a:prstGeom>
          <a:ln cap="flat" cmpd="sng" w="9525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341100" y="1199850"/>
            <a:ext cx="7847400" cy="39438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8568713" y="0"/>
            <a:ext cx="575400" cy="51435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012050" y="309713"/>
            <a:ext cx="7176300" cy="6711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1540092" y="1304588"/>
            <a:ext cx="4805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116" name="Google Shape;116;p20"/>
          <p:cNvSpPr txBox="1"/>
          <p:nvPr>
            <p:ph idx="2" type="subTitle"/>
          </p:nvPr>
        </p:nvSpPr>
        <p:spPr>
          <a:xfrm>
            <a:off x="1540092" y="2508258"/>
            <a:ext cx="4805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117" name="Google Shape;117;p20"/>
          <p:cNvSpPr txBox="1"/>
          <p:nvPr>
            <p:ph idx="3" type="subTitle"/>
          </p:nvPr>
        </p:nvSpPr>
        <p:spPr>
          <a:xfrm>
            <a:off x="1540092" y="3711928"/>
            <a:ext cx="4805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1096425" y="309713"/>
            <a:ext cx="6995400" cy="642300"/>
          </a:xfrm>
          <a:prstGeom prst="rect">
            <a:avLst/>
          </a:prstGeom>
          <a:ln cap="flat" cmpd="sng" w="9525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4" type="body"/>
          </p:nvPr>
        </p:nvSpPr>
        <p:spPr>
          <a:xfrm>
            <a:off x="1540088" y="1633050"/>
            <a:ext cx="48051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20" name="Google Shape;120;p20"/>
          <p:cNvSpPr txBox="1"/>
          <p:nvPr>
            <p:ph idx="5" type="body"/>
          </p:nvPr>
        </p:nvSpPr>
        <p:spPr>
          <a:xfrm>
            <a:off x="1540088" y="2828147"/>
            <a:ext cx="48051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21" name="Google Shape;121;p20"/>
          <p:cNvSpPr txBox="1"/>
          <p:nvPr>
            <p:ph idx="6" type="body"/>
          </p:nvPr>
        </p:nvSpPr>
        <p:spPr>
          <a:xfrm>
            <a:off x="1540088" y="4021894"/>
            <a:ext cx="48057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bg>
      <p:bgPr>
        <a:solidFill>
          <a:srgbClr val="32195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341100" y="590288"/>
            <a:ext cx="8461800" cy="39630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411150" y="1384964"/>
            <a:ext cx="8321700" cy="26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1"/>
          <p:cNvSpPr/>
          <p:nvPr/>
        </p:nvSpPr>
        <p:spPr>
          <a:xfrm>
            <a:off x="4081725" y="89475"/>
            <a:ext cx="980700" cy="9807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4376025" y="0"/>
            <a:ext cx="4767900" cy="51435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308456" y="1295250"/>
            <a:ext cx="3343800" cy="17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/>
        </p:txBody>
      </p:sp>
      <p:sp>
        <p:nvSpPr>
          <p:cNvPr id="130" name="Google Shape;130;p22"/>
          <p:cNvSpPr/>
          <p:nvPr/>
        </p:nvSpPr>
        <p:spPr>
          <a:xfrm>
            <a:off x="0" y="4290300"/>
            <a:ext cx="3111300" cy="8532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 rot="5400000">
            <a:off x="-509475" y="46487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Background image">
  <p:cSld name="CUSTOM_10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5417531" y="1566000"/>
            <a:ext cx="3343800" cy="17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/>
          <p:nvPr/>
        </p:nvSpPr>
        <p:spPr>
          <a:xfrm>
            <a:off x="284344" y="99900"/>
            <a:ext cx="7324500" cy="48927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-225" y="1635581"/>
            <a:ext cx="9144000" cy="1773300"/>
          </a:xfrm>
          <a:prstGeom prst="rect">
            <a:avLst/>
          </a:prstGeom>
          <a:solidFill>
            <a:srgbClr val="CAAEED">
              <a:alpha val="40220"/>
            </a:srgbClr>
          </a:solidFill>
          <a:ln cap="flat" cmpd="sng" w="38100">
            <a:solidFill>
              <a:srgbClr val="CAAE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4"/>
          <p:cNvSpPr txBox="1"/>
          <p:nvPr>
            <p:ph hasCustomPrompt="1" type="title"/>
          </p:nvPr>
        </p:nvSpPr>
        <p:spPr>
          <a:xfrm>
            <a:off x="536269" y="1783613"/>
            <a:ext cx="22113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38" name="Google Shape;138;p24"/>
          <p:cNvSpPr txBox="1"/>
          <p:nvPr>
            <p:ph idx="2" type="title"/>
          </p:nvPr>
        </p:nvSpPr>
        <p:spPr>
          <a:xfrm>
            <a:off x="1012050" y="309713"/>
            <a:ext cx="7812300" cy="6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hasCustomPrompt="1" idx="3" type="title"/>
          </p:nvPr>
        </p:nvSpPr>
        <p:spPr>
          <a:xfrm>
            <a:off x="3387252" y="1783613"/>
            <a:ext cx="22113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40" name="Google Shape;140;p24"/>
          <p:cNvSpPr txBox="1"/>
          <p:nvPr>
            <p:ph hasCustomPrompt="1" idx="4" type="title"/>
          </p:nvPr>
        </p:nvSpPr>
        <p:spPr>
          <a:xfrm>
            <a:off x="6361090" y="1783613"/>
            <a:ext cx="22113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6361085" y="2714794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42" name="Google Shape;142;p24"/>
          <p:cNvSpPr txBox="1"/>
          <p:nvPr>
            <p:ph idx="5" type="body"/>
          </p:nvPr>
        </p:nvSpPr>
        <p:spPr>
          <a:xfrm>
            <a:off x="3387259" y="2706431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43" name="Google Shape;143;p24"/>
          <p:cNvSpPr txBox="1"/>
          <p:nvPr>
            <p:ph idx="6" type="body"/>
          </p:nvPr>
        </p:nvSpPr>
        <p:spPr>
          <a:xfrm>
            <a:off x="536269" y="2706431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44" name="Google Shape;144;p24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-225" y="4567500"/>
            <a:ext cx="9144000" cy="5760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 rot="5400000">
            <a:off x="-509475" y="46487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0" y="113"/>
            <a:ext cx="6024300" cy="51435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674906" y="625181"/>
            <a:ext cx="8138700" cy="41790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0" name="Google Shape;150;p25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947063" y="1636913"/>
            <a:ext cx="22623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152" name="Google Shape;152;p25"/>
          <p:cNvSpPr txBox="1"/>
          <p:nvPr>
            <p:ph idx="2" type="subTitle"/>
          </p:nvPr>
        </p:nvSpPr>
        <p:spPr>
          <a:xfrm>
            <a:off x="947063" y="3029456"/>
            <a:ext cx="22623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153" name="Google Shape;153;p25"/>
          <p:cNvSpPr txBox="1"/>
          <p:nvPr>
            <p:ph idx="3" type="subTitle"/>
          </p:nvPr>
        </p:nvSpPr>
        <p:spPr>
          <a:xfrm>
            <a:off x="6279309" y="1643948"/>
            <a:ext cx="22623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154" name="Google Shape;154;p25"/>
          <p:cNvSpPr txBox="1"/>
          <p:nvPr>
            <p:ph idx="4" type="subTitle"/>
          </p:nvPr>
        </p:nvSpPr>
        <p:spPr>
          <a:xfrm>
            <a:off x="3627588" y="1649925"/>
            <a:ext cx="22623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155" name="Google Shape;155;p25"/>
          <p:cNvSpPr txBox="1"/>
          <p:nvPr>
            <p:ph idx="5" type="subTitle"/>
          </p:nvPr>
        </p:nvSpPr>
        <p:spPr>
          <a:xfrm>
            <a:off x="3627588" y="3029456"/>
            <a:ext cx="22623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156" name="Google Shape;156;p25"/>
          <p:cNvSpPr txBox="1"/>
          <p:nvPr>
            <p:ph idx="6" type="subTitle"/>
          </p:nvPr>
        </p:nvSpPr>
        <p:spPr>
          <a:xfrm>
            <a:off x="6279309" y="3015548"/>
            <a:ext cx="22623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1012050" y="673631"/>
            <a:ext cx="7712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7" type="body"/>
          </p:nvPr>
        </p:nvSpPr>
        <p:spPr>
          <a:xfrm>
            <a:off x="3627588" y="1956563"/>
            <a:ext cx="22623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25"/>
          <p:cNvSpPr txBox="1"/>
          <p:nvPr>
            <p:ph idx="8" type="body"/>
          </p:nvPr>
        </p:nvSpPr>
        <p:spPr>
          <a:xfrm>
            <a:off x="6279309" y="3328163"/>
            <a:ext cx="22623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25"/>
          <p:cNvSpPr txBox="1"/>
          <p:nvPr>
            <p:ph idx="9" type="body"/>
          </p:nvPr>
        </p:nvSpPr>
        <p:spPr>
          <a:xfrm>
            <a:off x="3627588" y="3328163"/>
            <a:ext cx="22623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25"/>
          <p:cNvSpPr txBox="1"/>
          <p:nvPr>
            <p:ph idx="13" type="body"/>
          </p:nvPr>
        </p:nvSpPr>
        <p:spPr>
          <a:xfrm>
            <a:off x="947063" y="1956563"/>
            <a:ext cx="22623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25"/>
          <p:cNvSpPr txBox="1"/>
          <p:nvPr>
            <p:ph idx="14" type="body"/>
          </p:nvPr>
        </p:nvSpPr>
        <p:spPr>
          <a:xfrm>
            <a:off x="6279309" y="1956563"/>
            <a:ext cx="22623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25"/>
          <p:cNvSpPr txBox="1"/>
          <p:nvPr>
            <p:ph idx="15" type="body"/>
          </p:nvPr>
        </p:nvSpPr>
        <p:spPr>
          <a:xfrm>
            <a:off x="947063" y="3328163"/>
            <a:ext cx="22623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25"/>
          <p:cNvSpPr txBox="1"/>
          <p:nvPr/>
        </p:nvSpPr>
        <p:spPr>
          <a:xfrm rot="5400000">
            <a:off x="-509475" y="46487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/>
          <p:nvPr/>
        </p:nvSpPr>
        <p:spPr>
          <a:xfrm>
            <a:off x="-225" y="1635581"/>
            <a:ext cx="9144000" cy="17733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841922" y="1293863"/>
            <a:ext cx="2047500" cy="36075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8" name="Google Shape;168;p26"/>
          <p:cNvSpPr/>
          <p:nvPr/>
        </p:nvSpPr>
        <p:spPr>
          <a:xfrm>
            <a:off x="3508308" y="1293863"/>
            <a:ext cx="2047500" cy="36075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9" name="Google Shape;169;p26"/>
          <p:cNvSpPr/>
          <p:nvPr/>
        </p:nvSpPr>
        <p:spPr>
          <a:xfrm>
            <a:off x="6174694" y="1293863"/>
            <a:ext cx="2047500" cy="36075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0" name="Google Shape;170;p26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idx="1" type="subTitle"/>
          </p:nvPr>
        </p:nvSpPr>
        <p:spPr>
          <a:xfrm>
            <a:off x="891789" y="3015506"/>
            <a:ext cx="1994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26"/>
          <p:cNvSpPr txBox="1"/>
          <p:nvPr>
            <p:ph idx="2" type="subTitle"/>
          </p:nvPr>
        </p:nvSpPr>
        <p:spPr>
          <a:xfrm>
            <a:off x="3534977" y="3015506"/>
            <a:ext cx="1994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26"/>
          <p:cNvSpPr txBox="1"/>
          <p:nvPr>
            <p:ph idx="3" type="subTitle"/>
          </p:nvPr>
        </p:nvSpPr>
        <p:spPr>
          <a:xfrm>
            <a:off x="6178164" y="3015506"/>
            <a:ext cx="1994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1012050" y="309713"/>
            <a:ext cx="77061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5" name="Google Shape;175;p26"/>
          <p:cNvSpPr txBox="1"/>
          <p:nvPr>
            <p:ph idx="4" type="body"/>
          </p:nvPr>
        </p:nvSpPr>
        <p:spPr>
          <a:xfrm>
            <a:off x="891788" y="3343969"/>
            <a:ext cx="19941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76" name="Google Shape;176;p26"/>
          <p:cNvSpPr txBox="1"/>
          <p:nvPr>
            <p:ph idx="5" type="body"/>
          </p:nvPr>
        </p:nvSpPr>
        <p:spPr>
          <a:xfrm>
            <a:off x="3534975" y="3335397"/>
            <a:ext cx="19941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77" name="Google Shape;177;p26"/>
          <p:cNvSpPr txBox="1"/>
          <p:nvPr>
            <p:ph idx="6" type="body"/>
          </p:nvPr>
        </p:nvSpPr>
        <p:spPr>
          <a:xfrm>
            <a:off x="6178163" y="3325475"/>
            <a:ext cx="19941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>
            <a:off x="-225" y="1064081"/>
            <a:ext cx="9144000" cy="34143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7"/>
          <p:cNvSpPr txBox="1"/>
          <p:nvPr>
            <p:ph type="title"/>
          </p:nvPr>
        </p:nvSpPr>
        <p:spPr>
          <a:xfrm>
            <a:off x="1012050" y="309806"/>
            <a:ext cx="78201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1" name="Google Shape;181;p27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 rot="5400000">
            <a:off x="-509475" y="46487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/>
          <p:nvPr/>
        </p:nvSpPr>
        <p:spPr>
          <a:xfrm>
            <a:off x="2435963" y="0"/>
            <a:ext cx="4272000" cy="51435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341100" y="1353263"/>
            <a:ext cx="8461800" cy="30972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6" name="Google Shape;186;p28"/>
          <p:cNvSpPr txBox="1"/>
          <p:nvPr>
            <p:ph idx="1" type="subTitle"/>
          </p:nvPr>
        </p:nvSpPr>
        <p:spPr>
          <a:xfrm>
            <a:off x="463969" y="1496708"/>
            <a:ext cx="14352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187" name="Google Shape;187;p28"/>
          <p:cNvSpPr txBox="1"/>
          <p:nvPr>
            <p:ph idx="2" type="subTitle"/>
          </p:nvPr>
        </p:nvSpPr>
        <p:spPr>
          <a:xfrm>
            <a:off x="2159171" y="1496708"/>
            <a:ext cx="14352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188" name="Google Shape;188;p28"/>
          <p:cNvSpPr txBox="1"/>
          <p:nvPr>
            <p:ph idx="3" type="subTitle"/>
          </p:nvPr>
        </p:nvSpPr>
        <p:spPr>
          <a:xfrm>
            <a:off x="3854373" y="1519634"/>
            <a:ext cx="14352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189" name="Google Shape;189;p28"/>
          <p:cNvSpPr txBox="1"/>
          <p:nvPr>
            <p:ph idx="4" type="subTitle"/>
          </p:nvPr>
        </p:nvSpPr>
        <p:spPr>
          <a:xfrm>
            <a:off x="5549574" y="1519634"/>
            <a:ext cx="14352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190" name="Google Shape;190;p28"/>
          <p:cNvSpPr txBox="1"/>
          <p:nvPr>
            <p:ph idx="5" type="subTitle"/>
          </p:nvPr>
        </p:nvSpPr>
        <p:spPr>
          <a:xfrm>
            <a:off x="7244776" y="1496708"/>
            <a:ext cx="14352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191" name="Google Shape;191;p28"/>
          <p:cNvSpPr txBox="1"/>
          <p:nvPr>
            <p:ph type="title"/>
          </p:nvPr>
        </p:nvSpPr>
        <p:spPr>
          <a:xfrm>
            <a:off x="1012050" y="309713"/>
            <a:ext cx="77910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2" name="Google Shape;192;p28"/>
          <p:cNvSpPr txBox="1"/>
          <p:nvPr>
            <p:ph idx="6" type="body"/>
          </p:nvPr>
        </p:nvSpPr>
        <p:spPr>
          <a:xfrm>
            <a:off x="463969" y="2294904"/>
            <a:ext cx="1435200" cy="20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3" name="Google Shape;193;p28"/>
          <p:cNvSpPr txBox="1"/>
          <p:nvPr>
            <p:ph idx="7" type="body"/>
          </p:nvPr>
        </p:nvSpPr>
        <p:spPr>
          <a:xfrm>
            <a:off x="2159169" y="2294904"/>
            <a:ext cx="1435200" cy="20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4" name="Google Shape;194;p28"/>
          <p:cNvSpPr txBox="1"/>
          <p:nvPr>
            <p:ph idx="8" type="body"/>
          </p:nvPr>
        </p:nvSpPr>
        <p:spPr>
          <a:xfrm>
            <a:off x="3854370" y="2294904"/>
            <a:ext cx="1435200" cy="20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5" name="Google Shape;195;p28"/>
          <p:cNvSpPr txBox="1"/>
          <p:nvPr>
            <p:ph idx="9" type="body"/>
          </p:nvPr>
        </p:nvSpPr>
        <p:spPr>
          <a:xfrm>
            <a:off x="5549571" y="2294904"/>
            <a:ext cx="1435200" cy="20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6" name="Google Shape;196;p28"/>
          <p:cNvSpPr txBox="1"/>
          <p:nvPr>
            <p:ph idx="13" type="body"/>
          </p:nvPr>
        </p:nvSpPr>
        <p:spPr>
          <a:xfrm>
            <a:off x="7244771" y="2294904"/>
            <a:ext cx="1435200" cy="20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7" name="Google Shape;197;p28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1012050" y="309713"/>
            <a:ext cx="7791000" cy="6711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/>
          <p:nvPr/>
        </p:nvSpPr>
        <p:spPr>
          <a:xfrm>
            <a:off x="4376025" y="0"/>
            <a:ext cx="4767900" cy="51435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674906" y="625181"/>
            <a:ext cx="4186200" cy="3189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2" name="Google Shape;202;p29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type="title"/>
          </p:nvPr>
        </p:nvSpPr>
        <p:spPr>
          <a:xfrm>
            <a:off x="895245" y="730781"/>
            <a:ext cx="377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895144" y="1303406"/>
            <a:ext cx="3774000" cy="23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/>
          <p:nvPr/>
        </p:nvSpPr>
        <p:spPr>
          <a:xfrm>
            <a:off x="0" y="0"/>
            <a:ext cx="4767900" cy="51435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4082981" y="730781"/>
            <a:ext cx="4186200" cy="3189900"/>
          </a:xfrm>
          <a:prstGeom prst="rect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9" name="Google Shape;209;p30"/>
          <p:cNvSpPr txBox="1"/>
          <p:nvPr>
            <p:ph type="title"/>
          </p:nvPr>
        </p:nvSpPr>
        <p:spPr>
          <a:xfrm>
            <a:off x="4232606" y="831131"/>
            <a:ext cx="390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4232685" y="1403756"/>
            <a:ext cx="3907200" cy="24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30"/>
          <p:cNvSpPr txBox="1"/>
          <p:nvPr/>
        </p:nvSpPr>
        <p:spPr>
          <a:xfrm rot="5400000">
            <a:off x="-509475" y="46487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/>
          <p:nvPr/>
        </p:nvSpPr>
        <p:spPr>
          <a:xfrm>
            <a:off x="1270425" y="1064081"/>
            <a:ext cx="7873500" cy="3414300"/>
          </a:xfrm>
          <a:prstGeom prst="rect">
            <a:avLst/>
          </a:prstGeom>
          <a:solidFill>
            <a:srgbClr val="CAAEED">
              <a:alpha val="40220"/>
            </a:srgbClr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>
            <p:ph idx="1" type="subTitle"/>
          </p:nvPr>
        </p:nvSpPr>
        <p:spPr>
          <a:xfrm>
            <a:off x="2886300" y="2161481"/>
            <a:ext cx="41862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16" name="Google Shape;216;p31"/>
          <p:cNvSpPr txBox="1"/>
          <p:nvPr>
            <p:ph type="title"/>
          </p:nvPr>
        </p:nvSpPr>
        <p:spPr>
          <a:xfrm>
            <a:off x="2886300" y="1461844"/>
            <a:ext cx="4186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ldrich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17" name="Google Shape;217;p31"/>
          <p:cNvSpPr txBox="1"/>
          <p:nvPr>
            <p:ph idx="2" type="body"/>
          </p:nvPr>
        </p:nvSpPr>
        <p:spPr>
          <a:xfrm>
            <a:off x="2886338" y="2810081"/>
            <a:ext cx="41862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31"/>
          <p:cNvSpPr/>
          <p:nvPr/>
        </p:nvSpPr>
        <p:spPr>
          <a:xfrm>
            <a:off x="1644325" y="1319306"/>
            <a:ext cx="5973000" cy="34266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38" y="315829"/>
            <a:ext cx="85206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3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23" name="Google Shape;223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3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23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0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3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15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25" name="Google Shape;225;p33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6" name="Google Shape;226;p33">
              <a:hlinkClick r:id="rId3"/>
            </p:cNvPr>
            <p:cNvSpPr/>
            <p:nvPr/>
          </p:nvSpPr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27" name="Google Shape;227;p33">
              <a:hlinkClick r:id="rId4"/>
            </p:cNvPr>
            <p:cNvSpPr/>
            <p:nvPr/>
          </p:nvSpPr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28" name="Google Shape;228;p33">
              <a:hlinkClick r:id="rId5"/>
            </p:cNvPr>
            <p:cNvSpPr/>
            <p:nvPr/>
          </p:nvSpPr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29" name="Google Shape;229;p33">
              <a:hlinkClick r:id="rId6"/>
            </p:cNvPr>
            <p:cNvSpPr/>
            <p:nvPr/>
          </p:nvSpPr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0" name="Google Shape;230;p33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sp>
        <p:nvSpPr>
          <p:cNvPr id="231" name="Google Shape;231;p33"/>
          <p:cNvSpPr/>
          <p:nvPr/>
        </p:nvSpPr>
        <p:spPr>
          <a:xfrm>
            <a:off x="93806" y="370294"/>
            <a:ext cx="6179850" cy="15533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forms.gle/m6U2rFA58HVPuQK56" TargetMode="External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2089444" y="1156313"/>
            <a:ext cx="60237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latin typeface="Jua"/>
                <a:ea typeface="Jua"/>
                <a:cs typeface="Jua"/>
                <a:sym typeface="Jua"/>
              </a:rPr>
              <a:t>Introduction to</a:t>
            </a:r>
            <a:endParaRPr b="1">
              <a:solidFill>
                <a:srgbClr val="674EA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51C75"/>
                </a:solidFill>
                <a:latin typeface="Jua"/>
                <a:ea typeface="Jua"/>
                <a:cs typeface="Jua"/>
                <a:sym typeface="Jua"/>
              </a:rPr>
              <a:t>Algorithms</a:t>
            </a:r>
            <a:endParaRPr b="1">
              <a:solidFill>
                <a:srgbClr val="351C75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7" name="Google Shape;237;p34"/>
          <p:cNvSpPr txBox="1"/>
          <p:nvPr>
            <p:ph idx="1" type="subTitle"/>
          </p:nvPr>
        </p:nvSpPr>
        <p:spPr>
          <a:xfrm>
            <a:off x="2356150" y="3830425"/>
            <a:ext cx="57570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Xue Qi | Sonia</a:t>
            </a: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51950" cy="8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26250" y="31671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</a:t>
            </a:r>
            <a:endParaRPr/>
          </a:p>
        </p:txBody>
      </p:sp>
      <p:sp>
        <p:nvSpPr>
          <p:cNvPr id="343" name="Google Shape;343;p43"/>
          <p:cNvSpPr txBox="1"/>
          <p:nvPr>
            <p:ph idx="1" type="subTitle"/>
          </p:nvPr>
        </p:nvSpPr>
        <p:spPr>
          <a:xfrm>
            <a:off x="496592" y="1637613"/>
            <a:ext cx="4805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Process of Search Algorithms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4" name="Google Shape;344;p43"/>
          <p:cNvSpPr txBox="1"/>
          <p:nvPr>
            <p:ph idx="2" type="subTitle"/>
          </p:nvPr>
        </p:nvSpPr>
        <p:spPr>
          <a:xfrm>
            <a:off x="496592" y="3098270"/>
            <a:ext cx="4805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Search Algorithms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5" name="Google Shape;345;p43"/>
          <p:cNvSpPr txBox="1"/>
          <p:nvPr>
            <p:ph idx="4" type="body"/>
          </p:nvPr>
        </p:nvSpPr>
        <p:spPr>
          <a:xfrm>
            <a:off x="777847" y="2137125"/>
            <a:ext cx="35739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Finding an item within a sequence using a search key to identify the specific item</a:t>
            </a:r>
            <a:endParaRPr/>
          </a:p>
        </p:txBody>
      </p:sp>
      <p:sp>
        <p:nvSpPr>
          <p:cNvPr id="346" name="Google Shape;346;p43"/>
          <p:cNvSpPr txBox="1"/>
          <p:nvPr>
            <p:ph idx="4" type="body"/>
          </p:nvPr>
        </p:nvSpPr>
        <p:spPr>
          <a:xfrm>
            <a:off x="711250" y="3517190"/>
            <a:ext cx="3573900" cy="1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</a:t>
            </a:r>
            <a:r>
              <a:rPr b="1" lang="en"/>
              <a:t>. Sequential Search</a:t>
            </a:r>
            <a:r>
              <a:rPr lang="en"/>
              <a:t> (or Linear Search) 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Unsorted List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Sorted List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</a:t>
            </a:r>
            <a:r>
              <a:rPr b="1" lang="en"/>
              <a:t>i. Binary Search</a:t>
            </a:r>
            <a:endParaRPr b="1"/>
          </a:p>
        </p:txBody>
      </p:sp>
      <p:pic>
        <p:nvPicPr>
          <p:cNvPr id="347" name="Google Shape;3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725" y="2986450"/>
            <a:ext cx="3863089" cy="19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>
            <p:ph type="title"/>
          </p:nvPr>
        </p:nvSpPr>
        <p:spPr>
          <a:xfrm>
            <a:off x="1096425" y="30971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Sequential</a:t>
            </a:r>
            <a:r>
              <a:rPr b="1" lang="en">
                <a:solidFill>
                  <a:schemeClr val="accent5"/>
                </a:solidFill>
              </a:rPr>
              <a:t> Search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353" name="Google Shape;353;p44"/>
          <p:cNvSpPr txBox="1"/>
          <p:nvPr/>
        </p:nvSpPr>
        <p:spPr>
          <a:xfrm>
            <a:off x="526200" y="1340675"/>
            <a:ext cx="4045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What is Sequential Search?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Can be used on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sorted or unsorted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For a successful search of n records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best time is </a:t>
            </a:r>
            <a:r>
              <a:rPr b="1" lang="en" sz="1800">
                <a:solidFill>
                  <a:schemeClr val="dk1"/>
                </a:solidFill>
              </a:rPr>
              <a:t>1</a:t>
            </a:r>
            <a:r>
              <a:rPr lang="en" sz="1800">
                <a:solidFill>
                  <a:schemeClr val="dk1"/>
                </a:solidFill>
              </a:rPr>
              <a:t> comparison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worst time is </a:t>
            </a:r>
            <a:r>
              <a:rPr b="1" lang="en" sz="1800">
                <a:solidFill>
                  <a:schemeClr val="dk1"/>
                </a:solidFill>
              </a:rPr>
              <a:t>n</a:t>
            </a:r>
            <a:r>
              <a:rPr lang="en" sz="1800">
                <a:solidFill>
                  <a:schemeClr val="dk1"/>
                </a:solidFill>
              </a:rPr>
              <a:t> comparison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54" name="Google Shape;3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425" y="1904063"/>
            <a:ext cx="4267200" cy="1837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>
            <p:ph type="title"/>
          </p:nvPr>
        </p:nvSpPr>
        <p:spPr>
          <a:xfrm>
            <a:off x="1096425" y="30971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Sequential Search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360" name="Google Shape;360;p45"/>
          <p:cNvSpPr txBox="1"/>
          <p:nvPr/>
        </p:nvSpPr>
        <p:spPr>
          <a:xfrm>
            <a:off x="264750" y="1167050"/>
            <a:ext cx="82563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How does Sequential Search Algorithm work?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Starting from the first item in </a:t>
            </a:r>
            <a:r>
              <a:rPr lang="en" sz="1500"/>
              <a:t>the list, compare it against the target value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If </a:t>
            </a:r>
            <a:endParaRPr b="1" sz="15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match is found, return position in the list containing the value target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Else</a:t>
            </a:r>
            <a:endParaRPr b="1" sz="15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Move to next item in the list and repeat comparison</a:t>
            </a:r>
            <a:endParaRPr sz="1500"/>
          </a:p>
        </p:txBody>
      </p:sp>
      <p:pic>
        <p:nvPicPr>
          <p:cNvPr id="361" name="Google Shape;3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975" y="25717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/>
          <p:nvPr>
            <p:ph type="title"/>
          </p:nvPr>
        </p:nvSpPr>
        <p:spPr>
          <a:xfrm>
            <a:off x="1096425" y="30971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Sequential Search</a:t>
            </a:r>
            <a:endParaRPr b="1">
              <a:solidFill>
                <a:schemeClr val="accent5"/>
              </a:solidFill>
            </a:endParaRPr>
          </a:p>
        </p:txBody>
      </p:sp>
      <p:graphicFrame>
        <p:nvGraphicFramePr>
          <p:cNvPr id="367" name="Google Shape;367;p46"/>
          <p:cNvGraphicFramePr/>
          <p:nvPr/>
        </p:nvGraphicFramePr>
        <p:xfrm>
          <a:off x="941400" y="17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{3DD34422-EF09-4D33-91B6-2E88F71D6240}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8" name="Google Shape;368;p46"/>
          <p:cNvGraphicFramePr/>
          <p:nvPr/>
        </p:nvGraphicFramePr>
        <p:xfrm>
          <a:off x="963525" y="297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{3DD34422-EF09-4D33-91B6-2E88F71D6240}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AAE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9" name="Google Shape;369;p46"/>
          <p:cNvSpPr txBox="1"/>
          <p:nvPr/>
        </p:nvSpPr>
        <p:spPr>
          <a:xfrm>
            <a:off x="451175" y="1353550"/>
            <a:ext cx="421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Example: searching for number 9</a:t>
            </a:r>
            <a:endParaRPr sz="1200"/>
          </a:p>
        </p:txBody>
      </p:sp>
      <p:sp>
        <p:nvSpPr>
          <p:cNvPr id="370" name="Google Shape;370;p46"/>
          <p:cNvSpPr txBox="1"/>
          <p:nvPr/>
        </p:nvSpPr>
        <p:spPr>
          <a:xfrm>
            <a:off x="941400" y="3644850"/>
            <a:ext cx="2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off with the first number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>
            <p:ph type="title"/>
          </p:nvPr>
        </p:nvSpPr>
        <p:spPr>
          <a:xfrm>
            <a:off x="1096425" y="30971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Sequential Search</a:t>
            </a:r>
            <a:endParaRPr b="1">
              <a:solidFill>
                <a:schemeClr val="accent5"/>
              </a:solidFill>
            </a:endParaRPr>
          </a:p>
        </p:txBody>
      </p:sp>
      <p:graphicFrame>
        <p:nvGraphicFramePr>
          <p:cNvPr id="376" name="Google Shape;376;p47"/>
          <p:cNvGraphicFramePr/>
          <p:nvPr/>
        </p:nvGraphicFramePr>
        <p:xfrm>
          <a:off x="941400" y="17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{3DD34422-EF09-4D33-91B6-2E88F71D6240}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AAE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7" name="Google Shape;377;p47"/>
          <p:cNvGraphicFramePr/>
          <p:nvPr/>
        </p:nvGraphicFramePr>
        <p:xfrm>
          <a:off x="963525" y="297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{3DD34422-EF09-4D33-91B6-2E88F71D6240}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AAE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8" name="Google Shape;378;p47"/>
          <p:cNvSpPr txBox="1"/>
          <p:nvPr/>
        </p:nvSpPr>
        <p:spPr>
          <a:xfrm>
            <a:off x="451175" y="1353550"/>
            <a:ext cx="421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Example: searching for number 9</a:t>
            </a:r>
            <a:endParaRPr sz="1200"/>
          </a:p>
        </p:txBody>
      </p:sp>
      <p:sp>
        <p:nvSpPr>
          <p:cNvPr id="379" name="Google Shape;379;p47"/>
          <p:cNvSpPr txBox="1"/>
          <p:nvPr/>
        </p:nvSpPr>
        <p:spPr>
          <a:xfrm>
            <a:off x="941400" y="2371650"/>
            <a:ext cx="46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is not found, move on to the second number</a:t>
            </a:r>
            <a:endParaRPr/>
          </a:p>
        </p:txBody>
      </p:sp>
      <p:sp>
        <p:nvSpPr>
          <p:cNvPr id="380" name="Google Shape;380;p47"/>
          <p:cNvSpPr txBox="1"/>
          <p:nvPr/>
        </p:nvSpPr>
        <p:spPr>
          <a:xfrm>
            <a:off x="941400" y="3778750"/>
            <a:ext cx="3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is not found, move on to the next number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/>
          <p:nvPr>
            <p:ph type="title"/>
          </p:nvPr>
        </p:nvSpPr>
        <p:spPr>
          <a:xfrm>
            <a:off x="1096425" y="30971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Sequential Search</a:t>
            </a:r>
            <a:endParaRPr b="1">
              <a:solidFill>
                <a:schemeClr val="accent5"/>
              </a:solidFill>
            </a:endParaRPr>
          </a:p>
        </p:txBody>
      </p:sp>
      <p:graphicFrame>
        <p:nvGraphicFramePr>
          <p:cNvPr id="386" name="Google Shape;386;p48"/>
          <p:cNvGraphicFramePr/>
          <p:nvPr/>
        </p:nvGraphicFramePr>
        <p:xfrm>
          <a:off x="941400" y="17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{3DD34422-EF09-4D33-91B6-2E88F71D6240}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AAE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7" name="Google Shape;387;p48"/>
          <p:cNvSpPr txBox="1"/>
          <p:nvPr/>
        </p:nvSpPr>
        <p:spPr>
          <a:xfrm>
            <a:off x="451175" y="1353550"/>
            <a:ext cx="421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Example: searching for number 9</a:t>
            </a:r>
            <a:endParaRPr sz="1200"/>
          </a:p>
        </p:txBody>
      </p:sp>
      <p:sp>
        <p:nvSpPr>
          <p:cNvPr id="388" name="Google Shape;388;p48"/>
          <p:cNvSpPr txBox="1"/>
          <p:nvPr/>
        </p:nvSpPr>
        <p:spPr>
          <a:xfrm>
            <a:off x="941400" y="2371650"/>
            <a:ext cx="2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number found is 9 !!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"/>
          <p:cNvSpPr txBox="1"/>
          <p:nvPr>
            <p:ph type="title"/>
          </p:nvPr>
        </p:nvSpPr>
        <p:spPr>
          <a:xfrm>
            <a:off x="411150" y="1384964"/>
            <a:ext cx="8321700" cy="26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Jua"/>
                <a:ea typeface="Jua"/>
                <a:cs typeface="Jua"/>
                <a:sym typeface="Jua"/>
              </a:rPr>
              <a:t>Let’s Code! :]</a:t>
            </a:r>
            <a:endParaRPr b="1" sz="4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94" name="Google Shape;394;p49"/>
          <p:cNvSpPr txBox="1"/>
          <p:nvPr>
            <p:ph idx="4294967295" type="body"/>
          </p:nvPr>
        </p:nvSpPr>
        <p:spPr>
          <a:xfrm>
            <a:off x="411150" y="4732013"/>
            <a:ext cx="8321700" cy="2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This is where you section ends. Duplicate this set of slides as many times you need to go over all your sections.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395" name="Google Shape;395;p49"/>
          <p:cNvGrpSpPr/>
          <p:nvPr/>
        </p:nvGrpSpPr>
        <p:grpSpPr>
          <a:xfrm>
            <a:off x="4264789" y="272816"/>
            <a:ext cx="613974" cy="600627"/>
            <a:chOff x="8352853" y="4404169"/>
            <a:chExt cx="998981" cy="977265"/>
          </a:xfrm>
        </p:grpSpPr>
        <p:sp>
          <p:nvSpPr>
            <p:cNvPr id="396" name="Google Shape;396;p49"/>
            <p:cNvSpPr/>
            <p:nvPr/>
          </p:nvSpPr>
          <p:spPr>
            <a:xfrm>
              <a:off x="8527832" y="4404169"/>
              <a:ext cx="638812" cy="977265"/>
            </a:xfrm>
            <a:custGeom>
              <a:rect b="b" l="l" r="r" t="t"/>
              <a:pathLst>
                <a:path extrusionOk="0" h="977265" w="638812">
                  <a:moveTo>
                    <a:pt x="512726" y="67628"/>
                  </a:moveTo>
                  <a:cubicBezTo>
                    <a:pt x="439383" y="11335"/>
                    <a:pt x="360326" y="1048"/>
                    <a:pt x="318987" y="0"/>
                  </a:cubicBezTo>
                  <a:cubicBezTo>
                    <a:pt x="278410" y="1143"/>
                    <a:pt x="199448" y="11335"/>
                    <a:pt x="126106" y="67628"/>
                  </a:cubicBezTo>
                  <a:cubicBezTo>
                    <a:pt x="99436" y="88106"/>
                    <a:pt x="11901" y="164497"/>
                    <a:pt x="566" y="290322"/>
                  </a:cubicBezTo>
                  <a:cubicBezTo>
                    <a:pt x="281" y="295084"/>
                    <a:pt x="-8864" y="407003"/>
                    <a:pt x="58478" y="503111"/>
                  </a:cubicBezTo>
                  <a:cubicBezTo>
                    <a:pt x="71051" y="521017"/>
                    <a:pt x="82005" y="532543"/>
                    <a:pt x="92673" y="543687"/>
                  </a:cubicBezTo>
                  <a:cubicBezTo>
                    <a:pt x="106103" y="557689"/>
                    <a:pt x="117628" y="569690"/>
                    <a:pt x="130868" y="593407"/>
                  </a:cubicBezTo>
                  <a:cubicBezTo>
                    <a:pt x="149251" y="626364"/>
                    <a:pt x="160396" y="663607"/>
                    <a:pt x="164110" y="704374"/>
                  </a:cubicBezTo>
                  <a:cubicBezTo>
                    <a:pt x="162206" y="707041"/>
                    <a:pt x="161062" y="710374"/>
                    <a:pt x="161062" y="713899"/>
                  </a:cubicBezTo>
                  <a:lnTo>
                    <a:pt x="161062" y="839724"/>
                  </a:lnTo>
                  <a:cubicBezTo>
                    <a:pt x="161062" y="868489"/>
                    <a:pt x="183256" y="892207"/>
                    <a:pt x="211354" y="894779"/>
                  </a:cubicBezTo>
                  <a:lnTo>
                    <a:pt x="211354" y="908685"/>
                  </a:lnTo>
                  <a:cubicBezTo>
                    <a:pt x="211354" y="946499"/>
                    <a:pt x="242120" y="977265"/>
                    <a:pt x="280030" y="977265"/>
                  </a:cubicBezTo>
                  <a:lnTo>
                    <a:pt x="358706" y="977265"/>
                  </a:lnTo>
                  <a:cubicBezTo>
                    <a:pt x="396616" y="977265"/>
                    <a:pt x="427381" y="946499"/>
                    <a:pt x="427381" y="908685"/>
                  </a:cubicBezTo>
                  <a:lnTo>
                    <a:pt x="427381" y="894779"/>
                  </a:lnTo>
                  <a:cubicBezTo>
                    <a:pt x="455480" y="892207"/>
                    <a:pt x="477674" y="868489"/>
                    <a:pt x="477674" y="839724"/>
                  </a:cubicBezTo>
                  <a:lnTo>
                    <a:pt x="477674" y="713899"/>
                  </a:lnTo>
                  <a:cubicBezTo>
                    <a:pt x="477674" y="710374"/>
                    <a:pt x="476531" y="707041"/>
                    <a:pt x="474626" y="704374"/>
                  </a:cubicBezTo>
                  <a:cubicBezTo>
                    <a:pt x="478340" y="663702"/>
                    <a:pt x="489580" y="626364"/>
                    <a:pt x="507868" y="593503"/>
                  </a:cubicBezTo>
                  <a:cubicBezTo>
                    <a:pt x="521108" y="569786"/>
                    <a:pt x="532633" y="557879"/>
                    <a:pt x="546063" y="543782"/>
                  </a:cubicBezTo>
                  <a:cubicBezTo>
                    <a:pt x="556731" y="532638"/>
                    <a:pt x="567684" y="521113"/>
                    <a:pt x="580258" y="503206"/>
                  </a:cubicBezTo>
                  <a:cubicBezTo>
                    <a:pt x="647599" y="407098"/>
                    <a:pt x="638646" y="295084"/>
                    <a:pt x="638170" y="290417"/>
                  </a:cubicBezTo>
                  <a:cubicBezTo>
                    <a:pt x="626930" y="164592"/>
                    <a:pt x="539300" y="88106"/>
                    <a:pt x="512726" y="67628"/>
                  </a:cubicBezTo>
                  <a:close/>
                  <a:moveTo>
                    <a:pt x="264885" y="430625"/>
                  </a:moveTo>
                  <a:lnTo>
                    <a:pt x="236691" y="430625"/>
                  </a:lnTo>
                  <a:cubicBezTo>
                    <a:pt x="227166" y="430054"/>
                    <a:pt x="218403" y="425482"/>
                    <a:pt x="212497" y="418052"/>
                  </a:cubicBezTo>
                  <a:cubicBezTo>
                    <a:pt x="207163" y="411289"/>
                    <a:pt x="204973" y="403003"/>
                    <a:pt x="206306" y="395288"/>
                  </a:cubicBezTo>
                  <a:cubicBezTo>
                    <a:pt x="207926" y="385858"/>
                    <a:pt x="214783" y="379952"/>
                    <a:pt x="218594" y="377380"/>
                  </a:cubicBezTo>
                  <a:cubicBezTo>
                    <a:pt x="224213" y="373571"/>
                    <a:pt x="231071" y="371475"/>
                    <a:pt x="236881" y="371475"/>
                  </a:cubicBezTo>
                  <a:cubicBezTo>
                    <a:pt x="238310" y="371475"/>
                    <a:pt x="239834" y="371665"/>
                    <a:pt x="241453" y="371761"/>
                  </a:cubicBezTo>
                  <a:cubicBezTo>
                    <a:pt x="254693" y="374618"/>
                    <a:pt x="264504" y="387191"/>
                    <a:pt x="264885" y="401288"/>
                  </a:cubicBezTo>
                  <a:lnTo>
                    <a:pt x="264885" y="430625"/>
                  </a:lnTo>
                  <a:close/>
                  <a:moveTo>
                    <a:pt x="298222" y="464153"/>
                  </a:moveTo>
                  <a:lnTo>
                    <a:pt x="327274" y="464153"/>
                  </a:lnTo>
                  <a:cubicBezTo>
                    <a:pt x="327655" y="464153"/>
                    <a:pt x="328131" y="464058"/>
                    <a:pt x="328512" y="464058"/>
                  </a:cubicBezTo>
                  <a:lnTo>
                    <a:pt x="341656" y="464058"/>
                  </a:lnTo>
                  <a:lnTo>
                    <a:pt x="341656" y="697325"/>
                  </a:lnTo>
                  <a:lnTo>
                    <a:pt x="298222" y="697325"/>
                  </a:lnTo>
                  <a:lnTo>
                    <a:pt x="298222" y="464153"/>
                  </a:lnTo>
                  <a:close/>
                  <a:moveTo>
                    <a:pt x="394139" y="908780"/>
                  </a:moveTo>
                  <a:cubicBezTo>
                    <a:pt x="394139" y="928306"/>
                    <a:pt x="378233" y="944213"/>
                    <a:pt x="358706" y="944213"/>
                  </a:cubicBezTo>
                  <a:lnTo>
                    <a:pt x="280030" y="944213"/>
                  </a:lnTo>
                  <a:cubicBezTo>
                    <a:pt x="260503" y="944213"/>
                    <a:pt x="244597" y="928306"/>
                    <a:pt x="244597" y="908780"/>
                  </a:cubicBezTo>
                  <a:lnTo>
                    <a:pt x="244597" y="895159"/>
                  </a:lnTo>
                  <a:lnTo>
                    <a:pt x="394139" y="895159"/>
                  </a:lnTo>
                  <a:lnTo>
                    <a:pt x="394139" y="908780"/>
                  </a:lnTo>
                  <a:close/>
                  <a:moveTo>
                    <a:pt x="422428" y="861631"/>
                  </a:moveTo>
                  <a:lnTo>
                    <a:pt x="216403" y="861631"/>
                  </a:lnTo>
                  <a:cubicBezTo>
                    <a:pt x="204211" y="861631"/>
                    <a:pt x="194400" y="851821"/>
                    <a:pt x="194400" y="839629"/>
                  </a:cubicBezTo>
                  <a:lnTo>
                    <a:pt x="194400" y="739616"/>
                  </a:lnTo>
                  <a:lnTo>
                    <a:pt x="444526" y="739616"/>
                  </a:lnTo>
                  <a:lnTo>
                    <a:pt x="444526" y="839629"/>
                  </a:lnTo>
                  <a:cubicBezTo>
                    <a:pt x="444431" y="851725"/>
                    <a:pt x="434620" y="861631"/>
                    <a:pt x="422428" y="861631"/>
                  </a:cubicBezTo>
                  <a:close/>
                  <a:moveTo>
                    <a:pt x="553016" y="483965"/>
                  </a:moveTo>
                  <a:cubicBezTo>
                    <a:pt x="541872" y="499872"/>
                    <a:pt x="531776" y="510445"/>
                    <a:pt x="522060" y="520637"/>
                  </a:cubicBezTo>
                  <a:cubicBezTo>
                    <a:pt x="508344" y="534924"/>
                    <a:pt x="494247" y="549878"/>
                    <a:pt x="478912" y="577215"/>
                  </a:cubicBezTo>
                  <a:cubicBezTo>
                    <a:pt x="458814" y="613124"/>
                    <a:pt x="446527" y="653415"/>
                    <a:pt x="441955" y="697230"/>
                  </a:cubicBezTo>
                  <a:lnTo>
                    <a:pt x="374899" y="697230"/>
                  </a:lnTo>
                  <a:lnTo>
                    <a:pt x="374899" y="504158"/>
                  </a:lnTo>
                  <a:cubicBezTo>
                    <a:pt x="374994" y="503491"/>
                    <a:pt x="375089" y="502825"/>
                    <a:pt x="375089" y="502158"/>
                  </a:cubicBezTo>
                  <a:lnTo>
                    <a:pt x="375089" y="463867"/>
                  </a:lnTo>
                  <a:lnTo>
                    <a:pt x="405283" y="463867"/>
                  </a:lnTo>
                  <a:cubicBezTo>
                    <a:pt x="424333" y="462724"/>
                    <a:pt x="441955" y="453580"/>
                    <a:pt x="453670" y="438721"/>
                  </a:cubicBezTo>
                  <a:cubicBezTo>
                    <a:pt x="464910" y="424529"/>
                    <a:pt x="469672" y="406527"/>
                    <a:pt x="466529" y="389477"/>
                  </a:cubicBezTo>
                  <a:cubicBezTo>
                    <a:pt x="463767" y="373475"/>
                    <a:pt x="454337" y="359378"/>
                    <a:pt x="439954" y="349853"/>
                  </a:cubicBezTo>
                  <a:cubicBezTo>
                    <a:pt x="425286" y="340042"/>
                    <a:pt x="407188" y="336232"/>
                    <a:pt x="391663" y="339566"/>
                  </a:cubicBezTo>
                  <a:cubicBezTo>
                    <a:pt x="363564" y="345567"/>
                    <a:pt x="342609" y="371475"/>
                    <a:pt x="341847" y="401574"/>
                  </a:cubicBezTo>
                  <a:lnTo>
                    <a:pt x="341847" y="430721"/>
                  </a:lnTo>
                  <a:lnTo>
                    <a:pt x="312605" y="430721"/>
                  </a:lnTo>
                  <a:cubicBezTo>
                    <a:pt x="312129" y="430721"/>
                    <a:pt x="311748" y="430816"/>
                    <a:pt x="311272" y="430816"/>
                  </a:cubicBezTo>
                  <a:lnTo>
                    <a:pt x="298127" y="430816"/>
                  </a:lnTo>
                  <a:lnTo>
                    <a:pt x="298127" y="401193"/>
                  </a:lnTo>
                  <a:cubicBezTo>
                    <a:pt x="297365" y="371475"/>
                    <a:pt x="276410" y="345472"/>
                    <a:pt x="248311" y="339471"/>
                  </a:cubicBezTo>
                  <a:cubicBezTo>
                    <a:pt x="232690" y="336042"/>
                    <a:pt x="214688" y="340042"/>
                    <a:pt x="200020" y="349758"/>
                  </a:cubicBezTo>
                  <a:cubicBezTo>
                    <a:pt x="185828" y="359283"/>
                    <a:pt x="176398" y="373380"/>
                    <a:pt x="173445" y="389382"/>
                  </a:cubicBezTo>
                  <a:cubicBezTo>
                    <a:pt x="170492" y="406432"/>
                    <a:pt x="175064" y="424339"/>
                    <a:pt x="186304" y="438626"/>
                  </a:cubicBezTo>
                  <a:cubicBezTo>
                    <a:pt x="197924" y="453580"/>
                    <a:pt x="215641" y="462820"/>
                    <a:pt x="235643" y="463963"/>
                  </a:cubicBezTo>
                  <a:lnTo>
                    <a:pt x="264028" y="463963"/>
                  </a:lnTo>
                  <a:lnTo>
                    <a:pt x="264028" y="697230"/>
                  </a:lnTo>
                  <a:lnTo>
                    <a:pt x="196876" y="697230"/>
                  </a:lnTo>
                  <a:cubicBezTo>
                    <a:pt x="192304" y="653415"/>
                    <a:pt x="180017" y="613029"/>
                    <a:pt x="159919" y="577215"/>
                  </a:cubicBezTo>
                  <a:cubicBezTo>
                    <a:pt x="144584" y="549783"/>
                    <a:pt x="130487" y="535019"/>
                    <a:pt x="116771" y="520637"/>
                  </a:cubicBezTo>
                  <a:cubicBezTo>
                    <a:pt x="106960" y="510445"/>
                    <a:pt x="96864" y="499872"/>
                    <a:pt x="85815" y="483965"/>
                  </a:cubicBezTo>
                  <a:cubicBezTo>
                    <a:pt x="25331" y="397764"/>
                    <a:pt x="33428" y="297466"/>
                    <a:pt x="33808" y="293275"/>
                  </a:cubicBezTo>
                  <a:cubicBezTo>
                    <a:pt x="43905" y="181070"/>
                    <a:pt x="122581" y="112490"/>
                    <a:pt x="146489" y="94107"/>
                  </a:cubicBezTo>
                  <a:cubicBezTo>
                    <a:pt x="212307" y="43434"/>
                    <a:pt x="283459" y="34290"/>
                    <a:pt x="319082" y="33338"/>
                  </a:cubicBezTo>
                  <a:cubicBezTo>
                    <a:pt x="355563" y="34290"/>
                    <a:pt x="426619" y="43529"/>
                    <a:pt x="492533" y="94107"/>
                  </a:cubicBezTo>
                  <a:cubicBezTo>
                    <a:pt x="516440" y="112395"/>
                    <a:pt x="595117" y="180975"/>
                    <a:pt x="605213" y="293275"/>
                  </a:cubicBezTo>
                  <a:cubicBezTo>
                    <a:pt x="605404" y="297847"/>
                    <a:pt x="613310" y="397859"/>
                    <a:pt x="553016" y="483965"/>
                  </a:cubicBezTo>
                  <a:close/>
                  <a:moveTo>
                    <a:pt x="375089" y="430721"/>
                  </a:moveTo>
                  <a:lnTo>
                    <a:pt x="375089" y="402050"/>
                  </a:lnTo>
                  <a:cubicBezTo>
                    <a:pt x="375565" y="387477"/>
                    <a:pt x="385376" y="374904"/>
                    <a:pt x="398616" y="372046"/>
                  </a:cubicBezTo>
                  <a:cubicBezTo>
                    <a:pt x="405379" y="370618"/>
                    <a:pt x="414237" y="372713"/>
                    <a:pt x="421381" y="377476"/>
                  </a:cubicBezTo>
                  <a:cubicBezTo>
                    <a:pt x="425286" y="380143"/>
                    <a:pt x="432049" y="385953"/>
                    <a:pt x="433668" y="395383"/>
                  </a:cubicBezTo>
                  <a:cubicBezTo>
                    <a:pt x="435097" y="403003"/>
                    <a:pt x="432811" y="411385"/>
                    <a:pt x="427477" y="418147"/>
                  </a:cubicBezTo>
                  <a:cubicBezTo>
                    <a:pt x="421571" y="425577"/>
                    <a:pt x="412808" y="430149"/>
                    <a:pt x="404236" y="430721"/>
                  </a:cubicBezTo>
                  <a:lnTo>
                    <a:pt x="375089" y="43072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9"/>
            <p:cNvSpPr/>
            <p:nvPr/>
          </p:nvSpPr>
          <p:spPr>
            <a:xfrm>
              <a:off x="9064919" y="4703636"/>
              <a:ext cx="36598" cy="54862"/>
            </a:xfrm>
            <a:custGeom>
              <a:rect b="b" l="l" r="r" t="t"/>
              <a:pathLst>
                <a:path extrusionOk="0" h="54862" w="36598">
                  <a:moveTo>
                    <a:pt x="11453" y="856"/>
                  </a:moveTo>
                  <a:cubicBezTo>
                    <a:pt x="2785" y="3713"/>
                    <a:pt x="-1978" y="13143"/>
                    <a:pt x="785" y="21906"/>
                  </a:cubicBezTo>
                  <a:cubicBezTo>
                    <a:pt x="2594" y="27335"/>
                    <a:pt x="3451" y="32955"/>
                    <a:pt x="3451" y="38289"/>
                  </a:cubicBezTo>
                  <a:cubicBezTo>
                    <a:pt x="3451" y="47433"/>
                    <a:pt x="10976" y="54863"/>
                    <a:pt x="19929" y="54863"/>
                  </a:cubicBezTo>
                  <a:cubicBezTo>
                    <a:pt x="29074" y="54767"/>
                    <a:pt x="36408" y="47243"/>
                    <a:pt x="36598" y="38003"/>
                  </a:cubicBezTo>
                  <a:cubicBezTo>
                    <a:pt x="36503" y="29241"/>
                    <a:pt x="35074" y="20287"/>
                    <a:pt x="32312" y="11619"/>
                  </a:cubicBezTo>
                  <a:cubicBezTo>
                    <a:pt x="29454" y="2856"/>
                    <a:pt x="20215" y="-2097"/>
                    <a:pt x="11453" y="856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9"/>
            <p:cNvSpPr/>
            <p:nvPr/>
          </p:nvSpPr>
          <p:spPr>
            <a:xfrm>
              <a:off x="8842151" y="4478368"/>
              <a:ext cx="243324" cy="194404"/>
            </a:xfrm>
            <a:custGeom>
              <a:rect b="b" l="l" r="r" t="t"/>
              <a:pathLst>
                <a:path extrusionOk="0" h="194404" w="243324">
                  <a:moveTo>
                    <a:pt x="231554" y="193738"/>
                  </a:moveTo>
                  <a:cubicBezTo>
                    <a:pt x="240316" y="191071"/>
                    <a:pt x="245270" y="181832"/>
                    <a:pt x="242603" y="173069"/>
                  </a:cubicBezTo>
                  <a:cubicBezTo>
                    <a:pt x="239840" y="164211"/>
                    <a:pt x="236602" y="155353"/>
                    <a:pt x="232983" y="146875"/>
                  </a:cubicBezTo>
                  <a:cubicBezTo>
                    <a:pt x="213266" y="101251"/>
                    <a:pt x="183548" y="65056"/>
                    <a:pt x="144590" y="39243"/>
                  </a:cubicBezTo>
                  <a:cubicBezTo>
                    <a:pt x="96585" y="7525"/>
                    <a:pt x="48674" y="476"/>
                    <a:pt x="16765" y="0"/>
                  </a:cubicBezTo>
                  <a:cubicBezTo>
                    <a:pt x="16670" y="0"/>
                    <a:pt x="16670" y="0"/>
                    <a:pt x="16574" y="0"/>
                  </a:cubicBezTo>
                  <a:cubicBezTo>
                    <a:pt x="7525" y="0"/>
                    <a:pt x="96" y="7334"/>
                    <a:pt x="1" y="16383"/>
                  </a:cubicBezTo>
                  <a:cubicBezTo>
                    <a:pt x="-94" y="25527"/>
                    <a:pt x="7240" y="33052"/>
                    <a:pt x="16384" y="33147"/>
                  </a:cubicBezTo>
                  <a:cubicBezTo>
                    <a:pt x="38768" y="33338"/>
                    <a:pt x="82869" y="38195"/>
                    <a:pt x="126303" y="66865"/>
                  </a:cubicBezTo>
                  <a:cubicBezTo>
                    <a:pt x="159831" y="88963"/>
                    <a:pt x="185453" y="120301"/>
                    <a:pt x="202503" y="159925"/>
                  </a:cubicBezTo>
                  <a:cubicBezTo>
                    <a:pt x="205741" y="167354"/>
                    <a:pt x="208503" y="174974"/>
                    <a:pt x="210789" y="182689"/>
                  </a:cubicBezTo>
                  <a:cubicBezTo>
                    <a:pt x="212884" y="189738"/>
                    <a:pt x="219552" y="194405"/>
                    <a:pt x="226600" y="194405"/>
                  </a:cubicBezTo>
                  <a:cubicBezTo>
                    <a:pt x="228125" y="194405"/>
                    <a:pt x="229839" y="194215"/>
                    <a:pt x="231554" y="193738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9"/>
            <p:cNvSpPr/>
            <p:nvPr/>
          </p:nvSpPr>
          <p:spPr>
            <a:xfrm>
              <a:off x="8438673" y="4487631"/>
              <a:ext cx="69698" cy="69699"/>
            </a:xfrm>
            <a:custGeom>
              <a:rect b="b" l="l" r="r" t="t"/>
              <a:pathLst>
                <a:path extrusionOk="0" h="69699" w="69698">
                  <a:moveTo>
                    <a:pt x="41338" y="64842"/>
                  </a:moveTo>
                  <a:cubicBezTo>
                    <a:pt x="44577" y="68080"/>
                    <a:pt x="48863" y="69699"/>
                    <a:pt x="53054" y="69699"/>
                  </a:cubicBezTo>
                  <a:cubicBezTo>
                    <a:pt x="57245" y="69699"/>
                    <a:pt x="61436" y="68175"/>
                    <a:pt x="64770" y="64842"/>
                  </a:cubicBezTo>
                  <a:cubicBezTo>
                    <a:pt x="71342" y="58460"/>
                    <a:pt x="71342" y="47887"/>
                    <a:pt x="64770" y="41410"/>
                  </a:cubicBezTo>
                  <a:lnTo>
                    <a:pt x="28289" y="4929"/>
                  </a:lnTo>
                  <a:cubicBezTo>
                    <a:pt x="21907" y="-1643"/>
                    <a:pt x="11335" y="-1643"/>
                    <a:pt x="4858" y="4929"/>
                  </a:cubicBezTo>
                  <a:cubicBezTo>
                    <a:pt x="-1619" y="11311"/>
                    <a:pt x="-1619" y="21884"/>
                    <a:pt x="4858" y="28361"/>
                  </a:cubicBezTo>
                  <a:lnTo>
                    <a:pt x="41338" y="6484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9"/>
            <p:cNvSpPr/>
            <p:nvPr/>
          </p:nvSpPr>
          <p:spPr>
            <a:xfrm>
              <a:off x="8352853" y="4705920"/>
              <a:ext cx="84677" cy="34290"/>
            </a:xfrm>
            <a:custGeom>
              <a:rect b="b" l="l" r="r" t="t"/>
              <a:pathLst>
                <a:path extrusionOk="0" h="34290" w="84677">
                  <a:moveTo>
                    <a:pt x="68199" y="476"/>
                  </a:moveTo>
                  <a:lnTo>
                    <a:pt x="16669" y="0"/>
                  </a:lnTo>
                  <a:cubicBezTo>
                    <a:pt x="7811" y="476"/>
                    <a:pt x="0" y="7429"/>
                    <a:pt x="0" y="16764"/>
                  </a:cubicBezTo>
                  <a:cubicBezTo>
                    <a:pt x="0" y="26098"/>
                    <a:pt x="7239" y="33719"/>
                    <a:pt x="16478" y="33814"/>
                  </a:cubicBezTo>
                  <a:lnTo>
                    <a:pt x="68009" y="34290"/>
                  </a:lnTo>
                  <a:lnTo>
                    <a:pt x="68104" y="34290"/>
                  </a:lnTo>
                  <a:cubicBezTo>
                    <a:pt x="77152" y="34290"/>
                    <a:pt x="84582" y="26765"/>
                    <a:pt x="84677" y="17526"/>
                  </a:cubicBezTo>
                  <a:cubicBezTo>
                    <a:pt x="84582" y="8096"/>
                    <a:pt x="77343" y="571"/>
                    <a:pt x="68199" y="476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9"/>
            <p:cNvSpPr/>
            <p:nvPr/>
          </p:nvSpPr>
          <p:spPr>
            <a:xfrm>
              <a:off x="8437480" y="4878519"/>
              <a:ext cx="74298" cy="65145"/>
            </a:xfrm>
            <a:custGeom>
              <a:rect b="b" l="l" r="r" t="t"/>
              <a:pathLst>
                <a:path extrusionOk="0" h="65145" w="74298">
                  <a:moveTo>
                    <a:pt x="47103" y="3519"/>
                  </a:moveTo>
                  <a:lnTo>
                    <a:pt x="6336" y="35618"/>
                  </a:lnTo>
                  <a:cubicBezTo>
                    <a:pt x="-903" y="41333"/>
                    <a:pt x="-2141" y="51715"/>
                    <a:pt x="3669" y="58859"/>
                  </a:cubicBezTo>
                  <a:cubicBezTo>
                    <a:pt x="6908" y="63050"/>
                    <a:pt x="11765" y="65146"/>
                    <a:pt x="16719" y="65146"/>
                  </a:cubicBezTo>
                  <a:cubicBezTo>
                    <a:pt x="20433" y="65146"/>
                    <a:pt x="24052" y="63908"/>
                    <a:pt x="27196" y="61526"/>
                  </a:cubicBezTo>
                  <a:lnTo>
                    <a:pt x="67963" y="29427"/>
                  </a:lnTo>
                  <a:cubicBezTo>
                    <a:pt x="75202" y="23712"/>
                    <a:pt x="76440" y="13330"/>
                    <a:pt x="70630" y="6186"/>
                  </a:cubicBezTo>
                  <a:cubicBezTo>
                    <a:pt x="64820" y="-958"/>
                    <a:pt x="54343" y="-2005"/>
                    <a:pt x="47103" y="3519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9"/>
            <p:cNvSpPr/>
            <p:nvPr/>
          </p:nvSpPr>
          <p:spPr>
            <a:xfrm>
              <a:off x="9195268" y="4491036"/>
              <a:ext cx="70818" cy="69723"/>
            </a:xfrm>
            <a:custGeom>
              <a:rect b="b" l="l" r="r" t="t"/>
              <a:pathLst>
                <a:path extrusionOk="0" h="69723" w="70818">
                  <a:moveTo>
                    <a:pt x="42076" y="4858"/>
                  </a:moveTo>
                  <a:lnTo>
                    <a:pt x="4929" y="41434"/>
                  </a:lnTo>
                  <a:cubicBezTo>
                    <a:pt x="-1643" y="47816"/>
                    <a:pt x="-1643" y="58389"/>
                    <a:pt x="4929" y="64865"/>
                  </a:cubicBezTo>
                  <a:cubicBezTo>
                    <a:pt x="8167" y="68104"/>
                    <a:pt x="12549" y="69723"/>
                    <a:pt x="16835" y="69723"/>
                  </a:cubicBezTo>
                  <a:cubicBezTo>
                    <a:pt x="21121" y="69723"/>
                    <a:pt x="25408" y="68104"/>
                    <a:pt x="28742" y="64865"/>
                  </a:cubicBezTo>
                  <a:lnTo>
                    <a:pt x="65889" y="28289"/>
                  </a:lnTo>
                  <a:cubicBezTo>
                    <a:pt x="72461" y="21908"/>
                    <a:pt x="72461" y="11335"/>
                    <a:pt x="65889" y="4858"/>
                  </a:cubicBezTo>
                  <a:cubicBezTo>
                    <a:pt x="59412" y="-1714"/>
                    <a:pt x="48553" y="-1524"/>
                    <a:pt x="42076" y="4858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9"/>
            <p:cNvSpPr/>
            <p:nvPr/>
          </p:nvSpPr>
          <p:spPr>
            <a:xfrm>
              <a:off x="9266109" y="4709329"/>
              <a:ext cx="85725" cy="34310"/>
            </a:xfrm>
            <a:custGeom>
              <a:rect b="b" l="l" r="r" t="t"/>
              <a:pathLst>
                <a:path extrusionOk="0" h="34310" w="85725">
                  <a:moveTo>
                    <a:pt x="68866" y="21"/>
                  </a:moveTo>
                  <a:lnTo>
                    <a:pt x="16670" y="497"/>
                  </a:lnTo>
                  <a:cubicBezTo>
                    <a:pt x="7430" y="497"/>
                    <a:pt x="-94" y="8117"/>
                    <a:pt x="1" y="17547"/>
                  </a:cubicBezTo>
                  <a:cubicBezTo>
                    <a:pt x="96" y="26881"/>
                    <a:pt x="7621" y="34310"/>
                    <a:pt x="16765" y="34310"/>
                  </a:cubicBezTo>
                  <a:cubicBezTo>
                    <a:pt x="16765" y="34310"/>
                    <a:pt x="16765" y="34310"/>
                    <a:pt x="16860" y="34310"/>
                  </a:cubicBezTo>
                  <a:lnTo>
                    <a:pt x="69057" y="33834"/>
                  </a:lnTo>
                  <a:cubicBezTo>
                    <a:pt x="78296" y="33834"/>
                    <a:pt x="85726" y="26214"/>
                    <a:pt x="85726" y="16785"/>
                  </a:cubicBezTo>
                  <a:cubicBezTo>
                    <a:pt x="85726" y="7355"/>
                    <a:pt x="78391" y="-456"/>
                    <a:pt x="68866" y="2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9"/>
            <p:cNvSpPr/>
            <p:nvPr/>
          </p:nvSpPr>
          <p:spPr>
            <a:xfrm>
              <a:off x="9191860" y="4881963"/>
              <a:ext cx="74298" cy="65130"/>
            </a:xfrm>
            <a:custGeom>
              <a:rect b="b" l="l" r="r" t="t"/>
              <a:pathLst>
                <a:path extrusionOk="0" h="65130" w="74298">
                  <a:moveTo>
                    <a:pt x="67963" y="35603"/>
                  </a:moveTo>
                  <a:lnTo>
                    <a:pt x="27196" y="3599"/>
                  </a:lnTo>
                  <a:cubicBezTo>
                    <a:pt x="19957" y="-2116"/>
                    <a:pt x="9480" y="-877"/>
                    <a:pt x="3669" y="6266"/>
                  </a:cubicBezTo>
                  <a:cubicBezTo>
                    <a:pt x="-2141" y="13410"/>
                    <a:pt x="-903" y="23792"/>
                    <a:pt x="6336" y="29507"/>
                  </a:cubicBezTo>
                  <a:lnTo>
                    <a:pt x="47103" y="61511"/>
                  </a:lnTo>
                  <a:cubicBezTo>
                    <a:pt x="50151" y="63892"/>
                    <a:pt x="53771" y="65131"/>
                    <a:pt x="57485" y="65131"/>
                  </a:cubicBezTo>
                  <a:cubicBezTo>
                    <a:pt x="62343" y="65131"/>
                    <a:pt x="67296" y="63035"/>
                    <a:pt x="70630" y="58844"/>
                  </a:cubicBezTo>
                  <a:cubicBezTo>
                    <a:pt x="76440" y="51700"/>
                    <a:pt x="75202" y="41318"/>
                    <a:pt x="67963" y="35603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"/>
          <p:cNvSpPr txBox="1"/>
          <p:nvPr>
            <p:ph type="title"/>
          </p:nvPr>
        </p:nvSpPr>
        <p:spPr>
          <a:xfrm>
            <a:off x="1096425" y="30971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Sequential Search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410" name="Google Shape;41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575" y="1341238"/>
            <a:ext cx="57531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1"/>
          <p:cNvSpPr txBox="1"/>
          <p:nvPr>
            <p:ph type="title"/>
          </p:nvPr>
        </p:nvSpPr>
        <p:spPr>
          <a:xfrm>
            <a:off x="1096425" y="309725"/>
            <a:ext cx="75477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Sequential Search Solution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416" name="Google Shape;4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150" y="1061775"/>
            <a:ext cx="4117700" cy="33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/>
          <p:nvPr>
            <p:ph type="title"/>
          </p:nvPr>
        </p:nvSpPr>
        <p:spPr>
          <a:xfrm>
            <a:off x="1096425" y="30971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Binary Search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422" name="Google Shape;422;p52"/>
          <p:cNvSpPr txBox="1"/>
          <p:nvPr/>
        </p:nvSpPr>
        <p:spPr>
          <a:xfrm>
            <a:off x="526200" y="1340675"/>
            <a:ext cx="4045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What is Binary Search?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Used when list is </a:t>
            </a:r>
            <a:r>
              <a:rPr b="1" lang="en" sz="1800">
                <a:solidFill>
                  <a:schemeClr val="dk1"/>
                </a:solidFill>
              </a:rPr>
              <a:t>sorted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More </a:t>
            </a:r>
            <a:r>
              <a:rPr b="1" lang="en" sz="1800">
                <a:solidFill>
                  <a:schemeClr val="dk1"/>
                </a:solidFill>
              </a:rPr>
              <a:t>EFFICIENT</a:t>
            </a:r>
            <a:r>
              <a:rPr lang="en" sz="1800">
                <a:solidFill>
                  <a:schemeClr val="dk1"/>
                </a:solidFill>
              </a:rPr>
              <a:t> than Sequential Search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Adopts the </a:t>
            </a:r>
            <a:r>
              <a:rPr b="1" lang="en" sz="1800">
                <a:solidFill>
                  <a:schemeClr val="dk1"/>
                </a:solidFill>
              </a:rPr>
              <a:t>Divide and Conquer</a:t>
            </a:r>
            <a:r>
              <a:rPr lang="en" sz="1800">
                <a:solidFill>
                  <a:schemeClr val="dk1"/>
                </a:solidFill>
              </a:rPr>
              <a:t> strategy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23" name="Google Shape;42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525" y="1340675"/>
            <a:ext cx="4142425" cy="28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/>
          <p:nvPr/>
        </p:nvSpPr>
        <p:spPr>
          <a:xfrm rot="353534">
            <a:off x="4375521" y="3043813"/>
            <a:ext cx="744183" cy="827369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/>
          <p:nvPr/>
        </p:nvSpPr>
        <p:spPr>
          <a:xfrm rot="353534">
            <a:off x="1403721" y="3043813"/>
            <a:ext cx="744183" cy="827369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/>
          <p:nvPr/>
        </p:nvSpPr>
        <p:spPr>
          <a:xfrm rot="353534">
            <a:off x="4371358" y="1491932"/>
            <a:ext cx="744183" cy="827369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5"/>
          <p:cNvSpPr/>
          <p:nvPr/>
        </p:nvSpPr>
        <p:spPr>
          <a:xfrm rot="353534">
            <a:off x="1403721" y="1491932"/>
            <a:ext cx="744183" cy="827369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540300" y="2302646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What is Algorithm?</a:t>
            </a:r>
            <a:endParaRPr sz="1400"/>
          </a:p>
        </p:txBody>
      </p:sp>
      <p:sp>
        <p:nvSpPr>
          <p:cNvPr id="248" name="Google Shape;248;p35"/>
          <p:cNvSpPr txBox="1"/>
          <p:nvPr>
            <p:ph idx="2" type="body"/>
          </p:nvPr>
        </p:nvSpPr>
        <p:spPr>
          <a:xfrm>
            <a:off x="3508744" y="2302646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What makes a Good Algorithm?</a:t>
            </a:r>
            <a:endParaRPr sz="1400"/>
          </a:p>
        </p:txBody>
      </p:sp>
      <p:sp>
        <p:nvSpPr>
          <p:cNvPr id="249" name="Google Shape;249;p35"/>
          <p:cNvSpPr txBox="1"/>
          <p:nvPr>
            <p:ph idx="3" type="body"/>
          </p:nvPr>
        </p:nvSpPr>
        <p:spPr>
          <a:xfrm>
            <a:off x="540300" y="3833440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Basic Search Algorithms</a:t>
            </a:r>
            <a:endParaRPr sz="1400"/>
          </a:p>
        </p:txBody>
      </p:sp>
      <p:sp>
        <p:nvSpPr>
          <p:cNvPr id="250" name="Google Shape;250;p35"/>
          <p:cNvSpPr txBox="1"/>
          <p:nvPr>
            <p:ph idx="4" type="body"/>
          </p:nvPr>
        </p:nvSpPr>
        <p:spPr>
          <a:xfrm>
            <a:off x="3508744" y="3833440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Q&amp;A</a:t>
            </a:r>
            <a:endParaRPr sz="1400"/>
          </a:p>
        </p:txBody>
      </p:sp>
      <p:sp>
        <p:nvSpPr>
          <p:cNvPr id="251" name="Google Shape;251;p35"/>
          <p:cNvSpPr txBox="1"/>
          <p:nvPr>
            <p:ph type="title"/>
          </p:nvPr>
        </p:nvSpPr>
        <p:spPr>
          <a:xfrm>
            <a:off x="1012050" y="309713"/>
            <a:ext cx="78201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 </a:t>
            </a:r>
            <a:endParaRPr/>
          </a:p>
        </p:txBody>
      </p:sp>
      <p:grpSp>
        <p:nvGrpSpPr>
          <p:cNvPr id="252" name="Google Shape;252;p35"/>
          <p:cNvGrpSpPr/>
          <p:nvPr/>
        </p:nvGrpSpPr>
        <p:grpSpPr>
          <a:xfrm>
            <a:off x="458247" y="373414"/>
            <a:ext cx="436561" cy="544039"/>
            <a:chOff x="4716970" y="4385880"/>
            <a:chExt cx="900683" cy="1122425"/>
          </a:xfrm>
        </p:grpSpPr>
        <p:sp>
          <p:nvSpPr>
            <p:cNvPr id="253" name="Google Shape;253;p35"/>
            <p:cNvSpPr/>
            <p:nvPr/>
          </p:nvSpPr>
          <p:spPr>
            <a:xfrm>
              <a:off x="4716970" y="4385880"/>
              <a:ext cx="900683" cy="1122425"/>
            </a:xfrm>
            <a:custGeom>
              <a:rect b="b" l="l" r="r" t="t"/>
              <a:pathLst>
                <a:path extrusionOk="0" h="1122425" w="900683">
                  <a:moveTo>
                    <a:pt x="733520" y="114300"/>
                  </a:moveTo>
                  <a:lnTo>
                    <a:pt x="691705" y="114300"/>
                  </a:lnTo>
                  <a:cubicBezTo>
                    <a:pt x="685133" y="91059"/>
                    <a:pt x="662178" y="73819"/>
                    <a:pt x="634841" y="73819"/>
                  </a:cubicBezTo>
                  <a:lnTo>
                    <a:pt x="540068" y="73819"/>
                  </a:lnTo>
                  <a:cubicBezTo>
                    <a:pt x="532257" y="32004"/>
                    <a:pt x="492442" y="0"/>
                    <a:pt x="444532" y="0"/>
                  </a:cubicBezTo>
                  <a:cubicBezTo>
                    <a:pt x="396621" y="0"/>
                    <a:pt x="356711" y="31909"/>
                    <a:pt x="348996" y="73819"/>
                  </a:cubicBezTo>
                  <a:lnTo>
                    <a:pt x="265652" y="73819"/>
                  </a:lnTo>
                  <a:cubicBezTo>
                    <a:pt x="238411" y="73819"/>
                    <a:pt x="215455" y="91059"/>
                    <a:pt x="208883" y="114300"/>
                  </a:cubicBezTo>
                  <a:lnTo>
                    <a:pt x="167164" y="114300"/>
                  </a:lnTo>
                  <a:cubicBezTo>
                    <a:pt x="74962" y="114300"/>
                    <a:pt x="0" y="189357"/>
                    <a:pt x="0" y="281464"/>
                  </a:cubicBezTo>
                  <a:lnTo>
                    <a:pt x="0" y="955262"/>
                  </a:lnTo>
                  <a:cubicBezTo>
                    <a:pt x="0" y="1047464"/>
                    <a:pt x="74962" y="1122426"/>
                    <a:pt x="167164" y="1122426"/>
                  </a:cubicBezTo>
                  <a:lnTo>
                    <a:pt x="733520" y="1122426"/>
                  </a:lnTo>
                  <a:cubicBezTo>
                    <a:pt x="825722" y="1122426"/>
                    <a:pt x="900684" y="1047464"/>
                    <a:pt x="900684" y="955262"/>
                  </a:cubicBezTo>
                  <a:lnTo>
                    <a:pt x="900684" y="281464"/>
                  </a:lnTo>
                  <a:cubicBezTo>
                    <a:pt x="900684" y="189357"/>
                    <a:pt x="825722" y="114300"/>
                    <a:pt x="733520" y="114300"/>
                  </a:cubicBezTo>
                  <a:close/>
                  <a:moveTo>
                    <a:pt x="265557" y="103442"/>
                  </a:moveTo>
                  <a:lnTo>
                    <a:pt x="265557" y="103537"/>
                  </a:lnTo>
                  <a:lnTo>
                    <a:pt x="362331" y="103537"/>
                  </a:lnTo>
                  <a:cubicBezTo>
                    <a:pt x="370522" y="103537"/>
                    <a:pt x="377095" y="96965"/>
                    <a:pt x="377095" y="88773"/>
                  </a:cubicBezTo>
                  <a:cubicBezTo>
                    <a:pt x="377095" y="56197"/>
                    <a:pt x="407289" y="29813"/>
                    <a:pt x="444341" y="29813"/>
                  </a:cubicBezTo>
                  <a:cubicBezTo>
                    <a:pt x="481393" y="29813"/>
                    <a:pt x="511588" y="56197"/>
                    <a:pt x="511588" y="88773"/>
                  </a:cubicBezTo>
                  <a:cubicBezTo>
                    <a:pt x="511588" y="96965"/>
                    <a:pt x="518160" y="103537"/>
                    <a:pt x="526351" y="103537"/>
                  </a:cubicBezTo>
                  <a:lnTo>
                    <a:pt x="634651" y="103537"/>
                  </a:lnTo>
                  <a:cubicBezTo>
                    <a:pt x="644652" y="103537"/>
                    <a:pt x="653510" y="107823"/>
                    <a:pt x="658749" y="114300"/>
                  </a:cubicBezTo>
                  <a:cubicBezTo>
                    <a:pt x="662083" y="118301"/>
                    <a:pt x="663988" y="123158"/>
                    <a:pt x="663988" y="128397"/>
                  </a:cubicBezTo>
                  <a:lnTo>
                    <a:pt x="663988" y="144113"/>
                  </a:lnTo>
                  <a:lnTo>
                    <a:pt x="663988" y="214884"/>
                  </a:lnTo>
                  <a:lnTo>
                    <a:pt x="663988" y="220980"/>
                  </a:lnTo>
                  <a:cubicBezTo>
                    <a:pt x="663988" y="230886"/>
                    <a:pt x="657987" y="239554"/>
                    <a:pt x="649033" y="244602"/>
                  </a:cubicBezTo>
                  <a:cubicBezTo>
                    <a:pt x="643795" y="247555"/>
                    <a:pt x="637604" y="249269"/>
                    <a:pt x="630936" y="249269"/>
                  </a:cubicBezTo>
                  <a:lnTo>
                    <a:pt x="269462" y="249269"/>
                  </a:lnTo>
                  <a:cubicBezTo>
                    <a:pt x="262890" y="249269"/>
                    <a:pt x="256699" y="247555"/>
                    <a:pt x="251460" y="244602"/>
                  </a:cubicBezTo>
                  <a:cubicBezTo>
                    <a:pt x="242411" y="239649"/>
                    <a:pt x="236410" y="230886"/>
                    <a:pt x="236410" y="220980"/>
                  </a:cubicBezTo>
                  <a:lnTo>
                    <a:pt x="236410" y="214884"/>
                  </a:lnTo>
                  <a:lnTo>
                    <a:pt x="236410" y="144113"/>
                  </a:lnTo>
                  <a:lnTo>
                    <a:pt x="236410" y="128111"/>
                  </a:lnTo>
                  <a:cubicBezTo>
                    <a:pt x="236410" y="123063"/>
                    <a:pt x="238220" y="118301"/>
                    <a:pt x="241363" y="114300"/>
                  </a:cubicBezTo>
                  <a:cubicBezTo>
                    <a:pt x="246602" y="107728"/>
                    <a:pt x="255460" y="103442"/>
                    <a:pt x="265557" y="103442"/>
                  </a:cubicBezTo>
                  <a:close/>
                  <a:moveTo>
                    <a:pt x="212408" y="244602"/>
                  </a:moveTo>
                  <a:cubicBezTo>
                    <a:pt x="222123" y="264795"/>
                    <a:pt x="244126" y="278892"/>
                    <a:pt x="269653" y="278892"/>
                  </a:cubicBezTo>
                  <a:lnTo>
                    <a:pt x="631031" y="278892"/>
                  </a:lnTo>
                  <a:cubicBezTo>
                    <a:pt x="656463" y="278892"/>
                    <a:pt x="678466" y="264795"/>
                    <a:pt x="688277" y="244602"/>
                  </a:cubicBezTo>
                  <a:lnTo>
                    <a:pt x="703897" y="244602"/>
                  </a:lnTo>
                  <a:cubicBezTo>
                    <a:pt x="736854" y="244602"/>
                    <a:pt x="763714" y="271463"/>
                    <a:pt x="763714" y="304419"/>
                  </a:cubicBezTo>
                  <a:lnTo>
                    <a:pt x="763714" y="932307"/>
                  </a:lnTo>
                  <a:cubicBezTo>
                    <a:pt x="763714" y="965263"/>
                    <a:pt x="736854" y="992124"/>
                    <a:pt x="703897" y="992124"/>
                  </a:cubicBezTo>
                  <a:lnTo>
                    <a:pt x="196977" y="992124"/>
                  </a:lnTo>
                  <a:cubicBezTo>
                    <a:pt x="164021" y="992124"/>
                    <a:pt x="137160" y="965263"/>
                    <a:pt x="137160" y="932307"/>
                  </a:cubicBezTo>
                  <a:lnTo>
                    <a:pt x="137160" y="304324"/>
                  </a:lnTo>
                  <a:cubicBezTo>
                    <a:pt x="137160" y="271367"/>
                    <a:pt x="164021" y="244507"/>
                    <a:pt x="196977" y="244507"/>
                  </a:cubicBezTo>
                  <a:lnTo>
                    <a:pt x="196977" y="244602"/>
                  </a:lnTo>
                  <a:lnTo>
                    <a:pt x="212408" y="244602"/>
                  </a:lnTo>
                  <a:close/>
                  <a:moveTo>
                    <a:pt x="871061" y="955358"/>
                  </a:moveTo>
                  <a:cubicBezTo>
                    <a:pt x="871061" y="1031272"/>
                    <a:pt x="809339" y="1092899"/>
                    <a:pt x="733520" y="1092899"/>
                  </a:cubicBezTo>
                  <a:lnTo>
                    <a:pt x="167164" y="1092899"/>
                  </a:lnTo>
                  <a:cubicBezTo>
                    <a:pt x="91250" y="1092899"/>
                    <a:pt x="29623" y="1031177"/>
                    <a:pt x="29623" y="955358"/>
                  </a:cubicBezTo>
                  <a:lnTo>
                    <a:pt x="29623" y="281559"/>
                  </a:lnTo>
                  <a:cubicBezTo>
                    <a:pt x="29623" y="205740"/>
                    <a:pt x="91345" y="144113"/>
                    <a:pt x="167164" y="144113"/>
                  </a:cubicBezTo>
                  <a:lnTo>
                    <a:pt x="206883" y="144113"/>
                  </a:lnTo>
                  <a:lnTo>
                    <a:pt x="206883" y="214884"/>
                  </a:lnTo>
                  <a:lnTo>
                    <a:pt x="196882" y="214884"/>
                  </a:lnTo>
                  <a:cubicBezTo>
                    <a:pt x="147638" y="214884"/>
                    <a:pt x="107442" y="255079"/>
                    <a:pt x="107442" y="304419"/>
                  </a:cubicBezTo>
                  <a:lnTo>
                    <a:pt x="107442" y="932402"/>
                  </a:lnTo>
                  <a:cubicBezTo>
                    <a:pt x="107442" y="981647"/>
                    <a:pt x="147542" y="1021842"/>
                    <a:pt x="196882" y="1021842"/>
                  </a:cubicBezTo>
                  <a:lnTo>
                    <a:pt x="703802" y="1021842"/>
                  </a:lnTo>
                  <a:cubicBezTo>
                    <a:pt x="753142" y="1021842"/>
                    <a:pt x="793337" y="981647"/>
                    <a:pt x="793242" y="932402"/>
                  </a:cubicBezTo>
                  <a:lnTo>
                    <a:pt x="793242" y="304419"/>
                  </a:lnTo>
                  <a:cubicBezTo>
                    <a:pt x="793242" y="255175"/>
                    <a:pt x="753142" y="214884"/>
                    <a:pt x="703802" y="214884"/>
                  </a:cubicBezTo>
                  <a:lnTo>
                    <a:pt x="693801" y="214884"/>
                  </a:lnTo>
                  <a:lnTo>
                    <a:pt x="693801" y="144113"/>
                  </a:lnTo>
                  <a:lnTo>
                    <a:pt x="733520" y="144113"/>
                  </a:lnTo>
                  <a:cubicBezTo>
                    <a:pt x="809435" y="144113"/>
                    <a:pt x="871061" y="205835"/>
                    <a:pt x="871061" y="281559"/>
                  </a:cubicBezTo>
                  <a:lnTo>
                    <a:pt x="871061" y="955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5135307" y="4431601"/>
              <a:ext cx="64008" cy="64008"/>
            </a:xfrm>
            <a:custGeom>
              <a:rect b="b" l="l" r="r" t="t"/>
              <a:pathLst>
                <a:path extrusionOk="0" h="64008" w="64008">
                  <a:moveTo>
                    <a:pt x="32004" y="64008"/>
                  </a:moveTo>
                  <a:cubicBezTo>
                    <a:pt x="49625" y="64008"/>
                    <a:pt x="64008" y="49625"/>
                    <a:pt x="64008" y="32004"/>
                  </a:cubicBezTo>
                  <a:cubicBezTo>
                    <a:pt x="64008" y="14383"/>
                    <a:pt x="49625" y="0"/>
                    <a:pt x="32004" y="0"/>
                  </a:cubicBezTo>
                  <a:cubicBezTo>
                    <a:pt x="14383" y="0"/>
                    <a:pt x="0" y="14383"/>
                    <a:pt x="0" y="32004"/>
                  </a:cubicBezTo>
                  <a:cubicBezTo>
                    <a:pt x="0" y="49625"/>
                    <a:pt x="14383" y="64008"/>
                    <a:pt x="32004" y="640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5314708" y="4822465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5"/>
                    <a:pt x="5194" y="50619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5314708" y="4920763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8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5"/>
                    <a:pt x="5194" y="50619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5314708" y="5019061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1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6"/>
                    <a:pt x="5194" y="50620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5314708" y="5117359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432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6"/>
                    <a:pt x="5194" y="50620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4939949" y="4847748"/>
              <a:ext cx="317660" cy="30765"/>
            </a:xfrm>
            <a:custGeom>
              <a:rect b="b" l="l" r="r" t="t"/>
              <a:pathLst>
                <a:path extrusionOk="0" h="30765" w="317660">
                  <a:moveTo>
                    <a:pt x="14765" y="29908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1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7"/>
                    <a:pt x="1" y="14954"/>
                  </a:cubicBezTo>
                  <a:cubicBezTo>
                    <a:pt x="-94" y="23050"/>
                    <a:pt x="6573" y="29908"/>
                    <a:pt x="14765" y="299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4939949" y="4950618"/>
              <a:ext cx="317660" cy="29622"/>
            </a:xfrm>
            <a:custGeom>
              <a:rect b="b" l="l" r="r" t="t"/>
              <a:pathLst>
                <a:path extrusionOk="0" h="29622" w="317660">
                  <a:moveTo>
                    <a:pt x="14765" y="28765"/>
                  </a:moveTo>
                  <a:lnTo>
                    <a:pt x="302991" y="29623"/>
                  </a:lnTo>
                  <a:cubicBezTo>
                    <a:pt x="311183" y="29623"/>
                    <a:pt x="317755" y="23146"/>
                    <a:pt x="317660" y="15240"/>
                  </a:cubicBezTo>
                  <a:cubicBezTo>
                    <a:pt x="317660" y="7334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477"/>
                    <a:pt x="1" y="14383"/>
                  </a:cubicBezTo>
                  <a:cubicBezTo>
                    <a:pt x="-94" y="22193"/>
                    <a:pt x="6573" y="28765"/>
                    <a:pt x="14765" y="287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4939949" y="5052345"/>
              <a:ext cx="317660" cy="30765"/>
            </a:xfrm>
            <a:custGeom>
              <a:rect b="b" l="l" r="r" t="t"/>
              <a:pathLst>
                <a:path extrusionOk="0" h="30765" w="317660">
                  <a:moveTo>
                    <a:pt x="14765" y="29909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2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8"/>
                    <a:pt x="1" y="14954"/>
                  </a:cubicBezTo>
                  <a:cubicBezTo>
                    <a:pt x="-94" y="23051"/>
                    <a:pt x="6573" y="29909"/>
                    <a:pt x="14765" y="299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4939949" y="5155215"/>
              <a:ext cx="317660" cy="30765"/>
            </a:xfrm>
            <a:custGeom>
              <a:rect b="b" l="l" r="r" t="t"/>
              <a:pathLst>
                <a:path extrusionOk="0" h="30765" w="317660">
                  <a:moveTo>
                    <a:pt x="14765" y="29908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2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7"/>
                    <a:pt x="1" y="14954"/>
                  </a:cubicBezTo>
                  <a:cubicBezTo>
                    <a:pt x="-94" y="23050"/>
                    <a:pt x="6573" y="29908"/>
                    <a:pt x="14765" y="299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5048439" y="4532280"/>
              <a:ext cx="236602" cy="29622"/>
            </a:xfrm>
            <a:custGeom>
              <a:rect b="b" l="l" r="r" t="t"/>
              <a:pathLst>
                <a:path extrusionOk="0" h="29622" w="236602">
                  <a:moveTo>
                    <a:pt x="14765" y="28766"/>
                  </a:moveTo>
                  <a:lnTo>
                    <a:pt x="221743" y="29623"/>
                  </a:lnTo>
                  <a:cubicBezTo>
                    <a:pt x="229935" y="29623"/>
                    <a:pt x="236602" y="23241"/>
                    <a:pt x="236602" y="15335"/>
                  </a:cubicBezTo>
                  <a:cubicBezTo>
                    <a:pt x="236697" y="7334"/>
                    <a:pt x="230030" y="858"/>
                    <a:pt x="221838" y="858"/>
                  </a:cubicBezTo>
                  <a:lnTo>
                    <a:pt x="14955" y="0"/>
                  </a:lnTo>
                  <a:cubicBezTo>
                    <a:pt x="14860" y="0"/>
                    <a:pt x="14860" y="0"/>
                    <a:pt x="14860" y="0"/>
                  </a:cubicBezTo>
                  <a:cubicBezTo>
                    <a:pt x="6668" y="0"/>
                    <a:pt x="1" y="6382"/>
                    <a:pt x="1" y="14288"/>
                  </a:cubicBezTo>
                  <a:cubicBezTo>
                    <a:pt x="-94" y="22193"/>
                    <a:pt x="6573" y="28766"/>
                    <a:pt x="14765" y="287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35"/>
          <p:cNvSpPr/>
          <p:nvPr/>
        </p:nvSpPr>
        <p:spPr>
          <a:xfrm>
            <a:off x="1707195" y="1717709"/>
            <a:ext cx="137160" cy="2811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1</a:t>
            </a:r>
          </a:p>
        </p:txBody>
      </p:sp>
      <p:sp>
        <p:nvSpPr>
          <p:cNvPr id="265" name="Google Shape;265;p35"/>
          <p:cNvSpPr/>
          <p:nvPr/>
        </p:nvSpPr>
        <p:spPr>
          <a:xfrm>
            <a:off x="4653073" y="1717709"/>
            <a:ext cx="180678" cy="2811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2</a:t>
            </a:r>
          </a:p>
        </p:txBody>
      </p:sp>
      <p:sp>
        <p:nvSpPr>
          <p:cNvPr id="266" name="Google Shape;266;p35"/>
          <p:cNvSpPr/>
          <p:nvPr/>
        </p:nvSpPr>
        <p:spPr>
          <a:xfrm>
            <a:off x="1685435" y="3265334"/>
            <a:ext cx="184175" cy="2811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3</a:t>
            </a:r>
          </a:p>
        </p:txBody>
      </p:sp>
      <p:sp>
        <p:nvSpPr>
          <p:cNvPr id="267" name="Google Shape;267;p35"/>
          <p:cNvSpPr/>
          <p:nvPr/>
        </p:nvSpPr>
        <p:spPr>
          <a:xfrm>
            <a:off x="4651320" y="3265334"/>
            <a:ext cx="212928" cy="27721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type="title"/>
          </p:nvPr>
        </p:nvSpPr>
        <p:spPr>
          <a:xfrm>
            <a:off x="1012050" y="309806"/>
            <a:ext cx="78201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Binary Search</a:t>
            </a:r>
            <a:endParaRPr/>
          </a:p>
        </p:txBody>
      </p:sp>
      <p:sp>
        <p:nvSpPr>
          <p:cNvPr id="429" name="Google Shape;429;p53"/>
          <p:cNvSpPr txBox="1"/>
          <p:nvPr/>
        </p:nvSpPr>
        <p:spPr>
          <a:xfrm>
            <a:off x="560800" y="1167550"/>
            <a:ext cx="37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How does</a:t>
            </a:r>
            <a:r>
              <a:rPr b="1" lang="en" sz="1800">
                <a:solidFill>
                  <a:schemeClr val="dk1"/>
                </a:solidFill>
              </a:rPr>
              <a:t> Binary Search work?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430" name="Google Shape;430;p53"/>
          <p:cNvGraphicFramePr/>
          <p:nvPr/>
        </p:nvGraphicFramePr>
        <p:xfrm>
          <a:off x="883200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{3DD34422-EF09-4D33-91B6-2E88F71D6240}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1" name="Google Shape;431;p53"/>
          <p:cNvGraphicFramePr/>
          <p:nvPr/>
        </p:nvGraphicFramePr>
        <p:xfrm>
          <a:off x="7536225" y="12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{3DD34422-EF09-4D33-91B6-2E88F71D6240}</a:tableStyleId>
              </a:tblPr>
              <a:tblGrid>
                <a:gridCol w="909200"/>
              </a:tblGrid>
              <a:tr h="37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24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2" name="Google Shape;432;p53"/>
          <p:cNvSpPr txBox="1"/>
          <p:nvPr/>
        </p:nvSpPr>
        <p:spPr>
          <a:xfrm>
            <a:off x="5475875" y="1198300"/>
            <a:ext cx="14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</a:t>
            </a:r>
            <a:endParaRPr/>
          </a:p>
        </p:txBody>
      </p:sp>
      <p:cxnSp>
        <p:nvCxnSpPr>
          <p:cNvPr id="433" name="Google Shape;433;p53"/>
          <p:cNvCxnSpPr/>
          <p:nvPr/>
        </p:nvCxnSpPr>
        <p:spPr>
          <a:xfrm flipH="1" rot="10800000">
            <a:off x="6909275" y="1395400"/>
            <a:ext cx="483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34" name="Google Shape;434;p53"/>
          <p:cNvGraphicFramePr/>
          <p:nvPr/>
        </p:nvGraphicFramePr>
        <p:xfrm>
          <a:off x="883200" y="181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{3DD34422-EF09-4D33-91B6-2E88F71D6240}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5" name="Google Shape;435;p53"/>
          <p:cNvSpPr txBox="1"/>
          <p:nvPr/>
        </p:nvSpPr>
        <p:spPr>
          <a:xfrm>
            <a:off x="943375" y="2608675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</a:t>
            </a:r>
            <a:endParaRPr/>
          </a:p>
        </p:txBody>
      </p:sp>
      <p:sp>
        <p:nvSpPr>
          <p:cNvPr id="436" name="Google Shape;436;p53"/>
          <p:cNvSpPr txBox="1"/>
          <p:nvPr/>
        </p:nvSpPr>
        <p:spPr>
          <a:xfrm>
            <a:off x="4109875" y="2657875"/>
            <a:ext cx="8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</a:t>
            </a:r>
            <a:endParaRPr/>
          </a:p>
        </p:txBody>
      </p:sp>
      <p:sp>
        <p:nvSpPr>
          <p:cNvPr id="437" name="Google Shape;437;p53"/>
          <p:cNvSpPr txBox="1"/>
          <p:nvPr/>
        </p:nvSpPr>
        <p:spPr>
          <a:xfrm>
            <a:off x="7137050" y="2626600"/>
            <a:ext cx="9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</a:t>
            </a:r>
            <a:endParaRPr/>
          </a:p>
        </p:txBody>
      </p:sp>
      <p:graphicFrame>
        <p:nvGraphicFramePr>
          <p:cNvPr id="438" name="Google Shape;438;p53"/>
          <p:cNvGraphicFramePr/>
          <p:nvPr/>
        </p:nvGraphicFramePr>
        <p:xfrm>
          <a:off x="952475" y="37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{3DD34422-EF09-4D33-91B6-2E88F71D6240}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9" name="Google Shape;439;p53"/>
          <p:cNvGraphicFramePr/>
          <p:nvPr/>
        </p:nvGraphicFramePr>
        <p:xfrm>
          <a:off x="952475" y="340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{3DD34422-EF09-4D33-91B6-2E88F71D6240}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0" name="Google Shape;440;p53"/>
          <p:cNvSpPr txBox="1"/>
          <p:nvPr/>
        </p:nvSpPr>
        <p:spPr>
          <a:xfrm>
            <a:off x="5179025" y="4271950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</a:t>
            </a:r>
            <a:endParaRPr/>
          </a:p>
        </p:txBody>
      </p:sp>
      <p:sp>
        <p:nvSpPr>
          <p:cNvPr id="441" name="Google Shape;441;p53"/>
          <p:cNvSpPr txBox="1"/>
          <p:nvPr/>
        </p:nvSpPr>
        <p:spPr>
          <a:xfrm>
            <a:off x="6218400" y="4271950"/>
            <a:ext cx="8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</a:t>
            </a:r>
            <a:endParaRPr/>
          </a:p>
        </p:txBody>
      </p:sp>
      <p:sp>
        <p:nvSpPr>
          <p:cNvPr id="442" name="Google Shape;442;p53"/>
          <p:cNvSpPr txBox="1"/>
          <p:nvPr/>
        </p:nvSpPr>
        <p:spPr>
          <a:xfrm>
            <a:off x="7206325" y="4216150"/>
            <a:ext cx="9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</a:t>
            </a:r>
            <a:endParaRPr/>
          </a:p>
        </p:txBody>
      </p:sp>
      <p:sp>
        <p:nvSpPr>
          <p:cNvPr id="443" name="Google Shape;443;p53"/>
          <p:cNvSpPr txBox="1"/>
          <p:nvPr/>
        </p:nvSpPr>
        <p:spPr>
          <a:xfrm>
            <a:off x="3068363" y="2996550"/>
            <a:ext cx="273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Since 24 &gt; 13</a:t>
            </a:r>
            <a:endParaRPr b="1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4"/>
          <p:cNvSpPr txBox="1"/>
          <p:nvPr>
            <p:ph type="title"/>
          </p:nvPr>
        </p:nvSpPr>
        <p:spPr>
          <a:xfrm>
            <a:off x="1012050" y="309806"/>
            <a:ext cx="78201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Binary Search</a:t>
            </a:r>
            <a:endParaRPr/>
          </a:p>
        </p:txBody>
      </p:sp>
      <p:sp>
        <p:nvSpPr>
          <p:cNvPr id="449" name="Google Shape;449;p54"/>
          <p:cNvSpPr txBox="1"/>
          <p:nvPr/>
        </p:nvSpPr>
        <p:spPr>
          <a:xfrm>
            <a:off x="560800" y="1167550"/>
            <a:ext cx="37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How does Binary Search work?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450" name="Google Shape;450;p54"/>
          <p:cNvGraphicFramePr/>
          <p:nvPr/>
        </p:nvGraphicFramePr>
        <p:xfrm>
          <a:off x="7536225" y="12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{3DD34422-EF09-4D33-91B6-2E88F71D6240}</a:tableStyleId>
              </a:tblPr>
              <a:tblGrid>
                <a:gridCol w="909200"/>
              </a:tblGrid>
              <a:tr h="37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24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1" name="Google Shape;451;p54"/>
          <p:cNvSpPr txBox="1"/>
          <p:nvPr/>
        </p:nvSpPr>
        <p:spPr>
          <a:xfrm>
            <a:off x="5475875" y="1198300"/>
            <a:ext cx="14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</a:t>
            </a:r>
            <a:endParaRPr/>
          </a:p>
        </p:txBody>
      </p:sp>
      <p:cxnSp>
        <p:nvCxnSpPr>
          <p:cNvPr id="452" name="Google Shape;452;p54"/>
          <p:cNvCxnSpPr/>
          <p:nvPr/>
        </p:nvCxnSpPr>
        <p:spPr>
          <a:xfrm flipH="1" rot="10800000">
            <a:off x="6909275" y="1395400"/>
            <a:ext cx="483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53" name="Google Shape;453;p54"/>
          <p:cNvGraphicFramePr/>
          <p:nvPr/>
        </p:nvGraphicFramePr>
        <p:xfrm>
          <a:off x="952475" y="213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{3DD34422-EF09-4D33-91B6-2E88F71D6240}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4" name="Google Shape;454;p54"/>
          <p:cNvGraphicFramePr/>
          <p:nvPr/>
        </p:nvGraphicFramePr>
        <p:xfrm>
          <a:off x="952475" y="177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{3DD34422-EF09-4D33-91B6-2E88F71D6240}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5" name="Google Shape;455;p54"/>
          <p:cNvSpPr txBox="1"/>
          <p:nvPr/>
        </p:nvSpPr>
        <p:spPr>
          <a:xfrm>
            <a:off x="5203575" y="2530700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</a:t>
            </a:r>
            <a:endParaRPr/>
          </a:p>
        </p:txBody>
      </p:sp>
      <p:sp>
        <p:nvSpPr>
          <p:cNvPr id="456" name="Google Shape;456;p54"/>
          <p:cNvSpPr txBox="1"/>
          <p:nvPr/>
        </p:nvSpPr>
        <p:spPr>
          <a:xfrm>
            <a:off x="6226575" y="2544500"/>
            <a:ext cx="8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</a:t>
            </a:r>
            <a:endParaRPr/>
          </a:p>
        </p:txBody>
      </p:sp>
      <p:sp>
        <p:nvSpPr>
          <p:cNvPr id="457" name="Google Shape;457;p54"/>
          <p:cNvSpPr txBox="1"/>
          <p:nvPr/>
        </p:nvSpPr>
        <p:spPr>
          <a:xfrm>
            <a:off x="7206325" y="2544500"/>
            <a:ext cx="9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</a:t>
            </a:r>
            <a:endParaRPr/>
          </a:p>
        </p:txBody>
      </p:sp>
      <p:sp>
        <p:nvSpPr>
          <p:cNvPr id="458" name="Google Shape;458;p54"/>
          <p:cNvSpPr txBox="1"/>
          <p:nvPr/>
        </p:nvSpPr>
        <p:spPr>
          <a:xfrm>
            <a:off x="3118888" y="2783025"/>
            <a:ext cx="273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Since 24 &lt; 35</a:t>
            </a:r>
            <a:endParaRPr b="1" sz="1600"/>
          </a:p>
        </p:txBody>
      </p:sp>
      <p:graphicFrame>
        <p:nvGraphicFramePr>
          <p:cNvPr id="459" name="Google Shape;459;p54"/>
          <p:cNvGraphicFramePr/>
          <p:nvPr/>
        </p:nvGraphicFramePr>
        <p:xfrm>
          <a:off x="952475" y="357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{3DD34422-EF09-4D33-91B6-2E88F71D6240}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" name="Google Shape;460;p54"/>
          <p:cNvGraphicFramePr/>
          <p:nvPr/>
        </p:nvGraphicFramePr>
        <p:xfrm>
          <a:off x="952475" y="321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{3DD34422-EF09-4D33-91B6-2E88F71D6240}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1" name="Google Shape;461;p54"/>
          <p:cNvSpPr txBox="1"/>
          <p:nvPr/>
        </p:nvSpPr>
        <p:spPr>
          <a:xfrm>
            <a:off x="5144000" y="3969975"/>
            <a:ext cx="9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Low/High</a:t>
            </a:r>
            <a:endParaRPr/>
          </a:p>
        </p:txBody>
      </p:sp>
      <p:sp>
        <p:nvSpPr>
          <p:cNvPr id="462" name="Google Shape;462;p54"/>
          <p:cNvSpPr/>
          <p:nvPr/>
        </p:nvSpPr>
        <p:spPr>
          <a:xfrm>
            <a:off x="5646650" y="3610775"/>
            <a:ext cx="353100" cy="318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4"/>
          <p:cNvSpPr/>
          <p:nvPr/>
        </p:nvSpPr>
        <p:spPr>
          <a:xfrm>
            <a:off x="6269625" y="4074850"/>
            <a:ext cx="2052600" cy="620100"/>
          </a:xfrm>
          <a:prstGeom prst="wedgeEllipseCallout">
            <a:avLst>
              <a:gd fmla="val -58234" name="adj1"/>
              <a:gd fmla="val -54000" name="adj2"/>
            </a:avLst>
          </a:prstGeom>
          <a:solidFill>
            <a:srgbClr val="FFFFFF"/>
          </a:solidFill>
          <a:ln cap="flat" cmpd="sng" w="9525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Found!!!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5"/>
          <p:cNvSpPr txBox="1"/>
          <p:nvPr>
            <p:ph type="title"/>
          </p:nvPr>
        </p:nvSpPr>
        <p:spPr>
          <a:xfrm>
            <a:off x="1012050" y="309806"/>
            <a:ext cx="78201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Binary Search</a:t>
            </a:r>
            <a:endParaRPr/>
          </a:p>
        </p:txBody>
      </p:sp>
      <p:sp>
        <p:nvSpPr>
          <p:cNvPr id="469" name="Google Shape;469;p55"/>
          <p:cNvSpPr txBox="1"/>
          <p:nvPr/>
        </p:nvSpPr>
        <p:spPr>
          <a:xfrm>
            <a:off x="560800" y="1167550"/>
            <a:ext cx="37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How does Binary Search work?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470" name="Google Shape;470;p55"/>
          <p:cNvGraphicFramePr/>
          <p:nvPr/>
        </p:nvGraphicFramePr>
        <p:xfrm>
          <a:off x="7536225" y="12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{3DD34422-EF09-4D33-91B6-2E88F71D6240}</a:tableStyleId>
              </a:tblPr>
              <a:tblGrid>
                <a:gridCol w="909200"/>
              </a:tblGrid>
              <a:tr h="37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A2B8A"/>
                          </a:solidFill>
                        </a:rPr>
                        <a:t>25</a:t>
                      </a:r>
                      <a:endParaRPr b="1">
                        <a:solidFill>
                          <a:srgbClr val="FA2B8A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1" name="Google Shape;471;p55"/>
          <p:cNvSpPr txBox="1"/>
          <p:nvPr/>
        </p:nvSpPr>
        <p:spPr>
          <a:xfrm>
            <a:off x="5475875" y="1198300"/>
            <a:ext cx="14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</a:t>
            </a:r>
            <a:endParaRPr/>
          </a:p>
        </p:txBody>
      </p:sp>
      <p:cxnSp>
        <p:nvCxnSpPr>
          <p:cNvPr id="472" name="Google Shape;472;p55"/>
          <p:cNvCxnSpPr/>
          <p:nvPr/>
        </p:nvCxnSpPr>
        <p:spPr>
          <a:xfrm flipH="1" rot="10800000">
            <a:off x="6909275" y="1395400"/>
            <a:ext cx="483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55"/>
          <p:cNvSpPr txBox="1"/>
          <p:nvPr/>
        </p:nvSpPr>
        <p:spPr>
          <a:xfrm>
            <a:off x="3137563" y="2612300"/>
            <a:ext cx="273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Since 25 &gt; 24</a:t>
            </a:r>
            <a:endParaRPr b="1" sz="1600"/>
          </a:p>
        </p:txBody>
      </p:sp>
      <p:graphicFrame>
        <p:nvGraphicFramePr>
          <p:cNvPr id="474" name="Google Shape;474;p55"/>
          <p:cNvGraphicFramePr/>
          <p:nvPr/>
        </p:nvGraphicFramePr>
        <p:xfrm>
          <a:off x="1069275" y="195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{3DD34422-EF09-4D33-91B6-2E88F71D6240}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5" name="Google Shape;475;p55"/>
          <p:cNvGraphicFramePr/>
          <p:nvPr/>
        </p:nvGraphicFramePr>
        <p:xfrm>
          <a:off x="1069275" y="159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{3DD34422-EF09-4D33-91B6-2E88F71D6240}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6" name="Google Shape;476;p55"/>
          <p:cNvSpPr txBox="1"/>
          <p:nvPr/>
        </p:nvSpPr>
        <p:spPr>
          <a:xfrm>
            <a:off x="5260800" y="2354350"/>
            <a:ext cx="9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Low/High</a:t>
            </a:r>
            <a:endParaRPr/>
          </a:p>
        </p:txBody>
      </p:sp>
      <p:sp>
        <p:nvSpPr>
          <p:cNvPr id="477" name="Google Shape;477;p55"/>
          <p:cNvSpPr txBox="1"/>
          <p:nvPr/>
        </p:nvSpPr>
        <p:spPr>
          <a:xfrm>
            <a:off x="7536225" y="915850"/>
            <a:ext cx="11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Changed!</a:t>
            </a:r>
            <a:endParaRPr b="1" sz="1200">
              <a:solidFill>
                <a:srgbClr val="FF0000"/>
              </a:solidFill>
            </a:endParaRPr>
          </a:p>
        </p:txBody>
      </p:sp>
      <p:graphicFrame>
        <p:nvGraphicFramePr>
          <p:cNvPr id="478" name="Google Shape;478;p55"/>
          <p:cNvGraphicFramePr/>
          <p:nvPr/>
        </p:nvGraphicFramePr>
        <p:xfrm>
          <a:off x="1069275" y="338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{3DD34422-EF09-4D33-91B6-2E88F71D6240}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9" name="Google Shape;479;p55"/>
          <p:cNvGraphicFramePr/>
          <p:nvPr/>
        </p:nvGraphicFramePr>
        <p:xfrm>
          <a:off x="1069275" y="302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{3DD34422-EF09-4D33-91B6-2E88F71D6240}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Google Shape;480;p55"/>
          <p:cNvSpPr txBox="1"/>
          <p:nvPr/>
        </p:nvSpPr>
        <p:spPr>
          <a:xfrm>
            <a:off x="5260800" y="3783200"/>
            <a:ext cx="9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</a:t>
            </a:r>
            <a:endParaRPr/>
          </a:p>
        </p:txBody>
      </p:sp>
      <p:sp>
        <p:nvSpPr>
          <p:cNvPr id="481" name="Google Shape;481;p55"/>
          <p:cNvSpPr txBox="1"/>
          <p:nvPr/>
        </p:nvSpPr>
        <p:spPr>
          <a:xfrm>
            <a:off x="6240025" y="3783200"/>
            <a:ext cx="9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</a:t>
            </a:r>
            <a:endParaRPr/>
          </a:p>
        </p:txBody>
      </p:sp>
      <p:sp>
        <p:nvSpPr>
          <p:cNvPr id="482" name="Google Shape;482;p55"/>
          <p:cNvSpPr txBox="1"/>
          <p:nvPr/>
        </p:nvSpPr>
        <p:spPr>
          <a:xfrm>
            <a:off x="2834005" y="4096200"/>
            <a:ext cx="395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of High &lt; Index of 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4 &lt; 5</a:t>
            </a:r>
            <a:endParaRPr b="1" sz="2200"/>
          </a:p>
        </p:txBody>
      </p:sp>
      <p:sp>
        <p:nvSpPr>
          <p:cNvPr id="483" name="Google Shape;483;p55"/>
          <p:cNvSpPr/>
          <p:nvPr/>
        </p:nvSpPr>
        <p:spPr>
          <a:xfrm>
            <a:off x="6010325" y="4294450"/>
            <a:ext cx="2435100" cy="620100"/>
          </a:xfrm>
          <a:prstGeom prst="wedgeEllipseCallout">
            <a:avLst>
              <a:gd fmla="val -79481" name="adj1"/>
              <a:gd fmla="val -6709" name="adj2"/>
            </a:avLst>
          </a:prstGeom>
          <a:solidFill>
            <a:srgbClr val="FFFFFF"/>
          </a:solidFill>
          <a:ln cap="flat" cmpd="sng" w="9525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Not Found!!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6"/>
          <p:cNvSpPr txBox="1"/>
          <p:nvPr>
            <p:ph type="title"/>
          </p:nvPr>
        </p:nvSpPr>
        <p:spPr>
          <a:xfrm>
            <a:off x="1096425" y="30971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Binary </a:t>
            </a:r>
            <a:r>
              <a:rPr b="1" lang="en">
                <a:solidFill>
                  <a:schemeClr val="accent5"/>
                </a:solidFill>
              </a:rPr>
              <a:t>Search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489" name="Google Shape;48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375" y="1060025"/>
            <a:ext cx="4081249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7"/>
          <p:cNvSpPr txBox="1"/>
          <p:nvPr>
            <p:ph type="title"/>
          </p:nvPr>
        </p:nvSpPr>
        <p:spPr>
          <a:xfrm>
            <a:off x="1096425" y="30971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Binary Search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495" name="Google Shape;49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750" y="1069925"/>
            <a:ext cx="4824500" cy="33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8"/>
          <p:cNvSpPr txBox="1"/>
          <p:nvPr>
            <p:ph type="title"/>
          </p:nvPr>
        </p:nvSpPr>
        <p:spPr>
          <a:xfrm>
            <a:off x="411150" y="1194572"/>
            <a:ext cx="8321700" cy="19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Jua"/>
                <a:ea typeface="Jua"/>
                <a:cs typeface="Jua"/>
                <a:sym typeface="Jua"/>
              </a:rPr>
              <a:t>Thank you!!</a:t>
            </a:r>
            <a:endParaRPr b="1" sz="50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01" name="Google Shape;501;p58"/>
          <p:cNvSpPr txBox="1"/>
          <p:nvPr>
            <p:ph idx="4294967295" type="body"/>
          </p:nvPr>
        </p:nvSpPr>
        <p:spPr>
          <a:xfrm>
            <a:off x="411150" y="4732013"/>
            <a:ext cx="8321700" cy="2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This is where you section ends. Duplicate this set of slides as many times you need to go over all your sections.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502" name="Google Shape;502;p58"/>
          <p:cNvGrpSpPr/>
          <p:nvPr/>
        </p:nvGrpSpPr>
        <p:grpSpPr>
          <a:xfrm>
            <a:off x="4264789" y="272816"/>
            <a:ext cx="613974" cy="600627"/>
            <a:chOff x="8352853" y="4404169"/>
            <a:chExt cx="998981" cy="977265"/>
          </a:xfrm>
        </p:grpSpPr>
        <p:sp>
          <p:nvSpPr>
            <p:cNvPr id="503" name="Google Shape;503;p58"/>
            <p:cNvSpPr/>
            <p:nvPr/>
          </p:nvSpPr>
          <p:spPr>
            <a:xfrm>
              <a:off x="8527832" y="4404169"/>
              <a:ext cx="638812" cy="977265"/>
            </a:xfrm>
            <a:custGeom>
              <a:rect b="b" l="l" r="r" t="t"/>
              <a:pathLst>
                <a:path extrusionOk="0" h="977265" w="638812">
                  <a:moveTo>
                    <a:pt x="512726" y="67628"/>
                  </a:moveTo>
                  <a:cubicBezTo>
                    <a:pt x="439383" y="11335"/>
                    <a:pt x="360326" y="1048"/>
                    <a:pt x="318987" y="0"/>
                  </a:cubicBezTo>
                  <a:cubicBezTo>
                    <a:pt x="278410" y="1143"/>
                    <a:pt x="199448" y="11335"/>
                    <a:pt x="126106" y="67628"/>
                  </a:cubicBezTo>
                  <a:cubicBezTo>
                    <a:pt x="99436" y="88106"/>
                    <a:pt x="11901" y="164497"/>
                    <a:pt x="566" y="290322"/>
                  </a:cubicBezTo>
                  <a:cubicBezTo>
                    <a:pt x="281" y="295084"/>
                    <a:pt x="-8864" y="407003"/>
                    <a:pt x="58478" y="503111"/>
                  </a:cubicBezTo>
                  <a:cubicBezTo>
                    <a:pt x="71051" y="521017"/>
                    <a:pt x="82005" y="532543"/>
                    <a:pt x="92673" y="543687"/>
                  </a:cubicBezTo>
                  <a:cubicBezTo>
                    <a:pt x="106103" y="557689"/>
                    <a:pt x="117628" y="569690"/>
                    <a:pt x="130868" y="593407"/>
                  </a:cubicBezTo>
                  <a:cubicBezTo>
                    <a:pt x="149251" y="626364"/>
                    <a:pt x="160396" y="663607"/>
                    <a:pt x="164110" y="704374"/>
                  </a:cubicBezTo>
                  <a:cubicBezTo>
                    <a:pt x="162206" y="707041"/>
                    <a:pt x="161062" y="710374"/>
                    <a:pt x="161062" y="713899"/>
                  </a:cubicBezTo>
                  <a:lnTo>
                    <a:pt x="161062" y="839724"/>
                  </a:lnTo>
                  <a:cubicBezTo>
                    <a:pt x="161062" y="868489"/>
                    <a:pt x="183256" y="892207"/>
                    <a:pt x="211354" y="894779"/>
                  </a:cubicBezTo>
                  <a:lnTo>
                    <a:pt x="211354" y="908685"/>
                  </a:lnTo>
                  <a:cubicBezTo>
                    <a:pt x="211354" y="946499"/>
                    <a:pt x="242120" y="977265"/>
                    <a:pt x="280030" y="977265"/>
                  </a:cubicBezTo>
                  <a:lnTo>
                    <a:pt x="358706" y="977265"/>
                  </a:lnTo>
                  <a:cubicBezTo>
                    <a:pt x="396616" y="977265"/>
                    <a:pt x="427381" y="946499"/>
                    <a:pt x="427381" y="908685"/>
                  </a:cubicBezTo>
                  <a:lnTo>
                    <a:pt x="427381" y="894779"/>
                  </a:lnTo>
                  <a:cubicBezTo>
                    <a:pt x="455480" y="892207"/>
                    <a:pt x="477674" y="868489"/>
                    <a:pt x="477674" y="839724"/>
                  </a:cubicBezTo>
                  <a:lnTo>
                    <a:pt x="477674" y="713899"/>
                  </a:lnTo>
                  <a:cubicBezTo>
                    <a:pt x="477674" y="710374"/>
                    <a:pt x="476531" y="707041"/>
                    <a:pt x="474626" y="704374"/>
                  </a:cubicBezTo>
                  <a:cubicBezTo>
                    <a:pt x="478340" y="663702"/>
                    <a:pt x="489580" y="626364"/>
                    <a:pt x="507868" y="593503"/>
                  </a:cubicBezTo>
                  <a:cubicBezTo>
                    <a:pt x="521108" y="569786"/>
                    <a:pt x="532633" y="557879"/>
                    <a:pt x="546063" y="543782"/>
                  </a:cubicBezTo>
                  <a:cubicBezTo>
                    <a:pt x="556731" y="532638"/>
                    <a:pt x="567684" y="521113"/>
                    <a:pt x="580258" y="503206"/>
                  </a:cubicBezTo>
                  <a:cubicBezTo>
                    <a:pt x="647599" y="407098"/>
                    <a:pt x="638646" y="295084"/>
                    <a:pt x="638170" y="290417"/>
                  </a:cubicBezTo>
                  <a:cubicBezTo>
                    <a:pt x="626930" y="164592"/>
                    <a:pt x="539300" y="88106"/>
                    <a:pt x="512726" y="67628"/>
                  </a:cubicBezTo>
                  <a:close/>
                  <a:moveTo>
                    <a:pt x="264885" y="430625"/>
                  </a:moveTo>
                  <a:lnTo>
                    <a:pt x="236691" y="430625"/>
                  </a:lnTo>
                  <a:cubicBezTo>
                    <a:pt x="227166" y="430054"/>
                    <a:pt x="218403" y="425482"/>
                    <a:pt x="212497" y="418052"/>
                  </a:cubicBezTo>
                  <a:cubicBezTo>
                    <a:pt x="207163" y="411289"/>
                    <a:pt x="204973" y="403003"/>
                    <a:pt x="206306" y="395288"/>
                  </a:cubicBezTo>
                  <a:cubicBezTo>
                    <a:pt x="207926" y="385858"/>
                    <a:pt x="214783" y="379952"/>
                    <a:pt x="218594" y="377380"/>
                  </a:cubicBezTo>
                  <a:cubicBezTo>
                    <a:pt x="224213" y="373571"/>
                    <a:pt x="231071" y="371475"/>
                    <a:pt x="236881" y="371475"/>
                  </a:cubicBezTo>
                  <a:cubicBezTo>
                    <a:pt x="238310" y="371475"/>
                    <a:pt x="239834" y="371665"/>
                    <a:pt x="241453" y="371761"/>
                  </a:cubicBezTo>
                  <a:cubicBezTo>
                    <a:pt x="254693" y="374618"/>
                    <a:pt x="264504" y="387191"/>
                    <a:pt x="264885" y="401288"/>
                  </a:cubicBezTo>
                  <a:lnTo>
                    <a:pt x="264885" y="430625"/>
                  </a:lnTo>
                  <a:close/>
                  <a:moveTo>
                    <a:pt x="298222" y="464153"/>
                  </a:moveTo>
                  <a:lnTo>
                    <a:pt x="327274" y="464153"/>
                  </a:lnTo>
                  <a:cubicBezTo>
                    <a:pt x="327655" y="464153"/>
                    <a:pt x="328131" y="464058"/>
                    <a:pt x="328512" y="464058"/>
                  </a:cubicBezTo>
                  <a:lnTo>
                    <a:pt x="341656" y="464058"/>
                  </a:lnTo>
                  <a:lnTo>
                    <a:pt x="341656" y="697325"/>
                  </a:lnTo>
                  <a:lnTo>
                    <a:pt x="298222" y="697325"/>
                  </a:lnTo>
                  <a:lnTo>
                    <a:pt x="298222" y="464153"/>
                  </a:lnTo>
                  <a:close/>
                  <a:moveTo>
                    <a:pt x="394139" y="908780"/>
                  </a:moveTo>
                  <a:cubicBezTo>
                    <a:pt x="394139" y="928306"/>
                    <a:pt x="378233" y="944213"/>
                    <a:pt x="358706" y="944213"/>
                  </a:cubicBezTo>
                  <a:lnTo>
                    <a:pt x="280030" y="944213"/>
                  </a:lnTo>
                  <a:cubicBezTo>
                    <a:pt x="260503" y="944213"/>
                    <a:pt x="244597" y="928306"/>
                    <a:pt x="244597" y="908780"/>
                  </a:cubicBezTo>
                  <a:lnTo>
                    <a:pt x="244597" y="895159"/>
                  </a:lnTo>
                  <a:lnTo>
                    <a:pt x="394139" y="895159"/>
                  </a:lnTo>
                  <a:lnTo>
                    <a:pt x="394139" y="908780"/>
                  </a:lnTo>
                  <a:close/>
                  <a:moveTo>
                    <a:pt x="422428" y="861631"/>
                  </a:moveTo>
                  <a:lnTo>
                    <a:pt x="216403" y="861631"/>
                  </a:lnTo>
                  <a:cubicBezTo>
                    <a:pt x="204211" y="861631"/>
                    <a:pt x="194400" y="851821"/>
                    <a:pt x="194400" y="839629"/>
                  </a:cubicBezTo>
                  <a:lnTo>
                    <a:pt x="194400" y="739616"/>
                  </a:lnTo>
                  <a:lnTo>
                    <a:pt x="444526" y="739616"/>
                  </a:lnTo>
                  <a:lnTo>
                    <a:pt x="444526" y="839629"/>
                  </a:lnTo>
                  <a:cubicBezTo>
                    <a:pt x="444431" y="851725"/>
                    <a:pt x="434620" y="861631"/>
                    <a:pt x="422428" y="861631"/>
                  </a:cubicBezTo>
                  <a:close/>
                  <a:moveTo>
                    <a:pt x="553016" y="483965"/>
                  </a:moveTo>
                  <a:cubicBezTo>
                    <a:pt x="541872" y="499872"/>
                    <a:pt x="531776" y="510445"/>
                    <a:pt x="522060" y="520637"/>
                  </a:cubicBezTo>
                  <a:cubicBezTo>
                    <a:pt x="508344" y="534924"/>
                    <a:pt x="494247" y="549878"/>
                    <a:pt x="478912" y="577215"/>
                  </a:cubicBezTo>
                  <a:cubicBezTo>
                    <a:pt x="458814" y="613124"/>
                    <a:pt x="446527" y="653415"/>
                    <a:pt x="441955" y="697230"/>
                  </a:cubicBezTo>
                  <a:lnTo>
                    <a:pt x="374899" y="697230"/>
                  </a:lnTo>
                  <a:lnTo>
                    <a:pt x="374899" y="504158"/>
                  </a:lnTo>
                  <a:cubicBezTo>
                    <a:pt x="374994" y="503491"/>
                    <a:pt x="375089" y="502825"/>
                    <a:pt x="375089" y="502158"/>
                  </a:cubicBezTo>
                  <a:lnTo>
                    <a:pt x="375089" y="463867"/>
                  </a:lnTo>
                  <a:lnTo>
                    <a:pt x="405283" y="463867"/>
                  </a:lnTo>
                  <a:cubicBezTo>
                    <a:pt x="424333" y="462724"/>
                    <a:pt x="441955" y="453580"/>
                    <a:pt x="453670" y="438721"/>
                  </a:cubicBezTo>
                  <a:cubicBezTo>
                    <a:pt x="464910" y="424529"/>
                    <a:pt x="469672" y="406527"/>
                    <a:pt x="466529" y="389477"/>
                  </a:cubicBezTo>
                  <a:cubicBezTo>
                    <a:pt x="463767" y="373475"/>
                    <a:pt x="454337" y="359378"/>
                    <a:pt x="439954" y="349853"/>
                  </a:cubicBezTo>
                  <a:cubicBezTo>
                    <a:pt x="425286" y="340042"/>
                    <a:pt x="407188" y="336232"/>
                    <a:pt x="391663" y="339566"/>
                  </a:cubicBezTo>
                  <a:cubicBezTo>
                    <a:pt x="363564" y="345567"/>
                    <a:pt x="342609" y="371475"/>
                    <a:pt x="341847" y="401574"/>
                  </a:cubicBezTo>
                  <a:lnTo>
                    <a:pt x="341847" y="430721"/>
                  </a:lnTo>
                  <a:lnTo>
                    <a:pt x="312605" y="430721"/>
                  </a:lnTo>
                  <a:cubicBezTo>
                    <a:pt x="312129" y="430721"/>
                    <a:pt x="311748" y="430816"/>
                    <a:pt x="311272" y="430816"/>
                  </a:cubicBezTo>
                  <a:lnTo>
                    <a:pt x="298127" y="430816"/>
                  </a:lnTo>
                  <a:lnTo>
                    <a:pt x="298127" y="401193"/>
                  </a:lnTo>
                  <a:cubicBezTo>
                    <a:pt x="297365" y="371475"/>
                    <a:pt x="276410" y="345472"/>
                    <a:pt x="248311" y="339471"/>
                  </a:cubicBezTo>
                  <a:cubicBezTo>
                    <a:pt x="232690" y="336042"/>
                    <a:pt x="214688" y="340042"/>
                    <a:pt x="200020" y="349758"/>
                  </a:cubicBezTo>
                  <a:cubicBezTo>
                    <a:pt x="185828" y="359283"/>
                    <a:pt x="176398" y="373380"/>
                    <a:pt x="173445" y="389382"/>
                  </a:cubicBezTo>
                  <a:cubicBezTo>
                    <a:pt x="170492" y="406432"/>
                    <a:pt x="175064" y="424339"/>
                    <a:pt x="186304" y="438626"/>
                  </a:cubicBezTo>
                  <a:cubicBezTo>
                    <a:pt x="197924" y="453580"/>
                    <a:pt x="215641" y="462820"/>
                    <a:pt x="235643" y="463963"/>
                  </a:cubicBezTo>
                  <a:lnTo>
                    <a:pt x="264028" y="463963"/>
                  </a:lnTo>
                  <a:lnTo>
                    <a:pt x="264028" y="697230"/>
                  </a:lnTo>
                  <a:lnTo>
                    <a:pt x="196876" y="697230"/>
                  </a:lnTo>
                  <a:cubicBezTo>
                    <a:pt x="192304" y="653415"/>
                    <a:pt x="180017" y="613029"/>
                    <a:pt x="159919" y="577215"/>
                  </a:cubicBezTo>
                  <a:cubicBezTo>
                    <a:pt x="144584" y="549783"/>
                    <a:pt x="130487" y="535019"/>
                    <a:pt x="116771" y="520637"/>
                  </a:cubicBezTo>
                  <a:cubicBezTo>
                    <a:pt x="106960" y="510445"/>
                    <a:pt x="96864" y="499872"/>
                    <a:pt x="85815" y="483965"/>
                  </a:cubicBezTo>
                  <a:cubicBezTo>
                    <a:pt x="25331" y="397764"/>
                    <a:pt x="33428" y="297466"/>
                    <a:pt x="33808" y="293275"/>
                  </a:cubicBezTo>
                  <a:cubicBezTo>
                    <a:pt x="43905" y="181070"/>
                    <a:pt x="122581" y="112490"/>
                    <a:pt x="146489" y="94107"/>
                  </a:cubicBezTo>
                  <a:cubicBezTo>
                    <a:pt x="212307" y="43434"/>
                    <a:pt x="283459" y="34290"/>
                    <a:pt x="319082" y="33338"/>
                  </a:cubicBezTo>
                  <a:cubicBezTo>
                    <a:pt x="355563" y="34290"/>
                    <a:pt x="426619" y="43529"/>
                    <a:pt x="492533" y="94107"/>
                  </a:cubicBezTo>
                  <a:cubicBezTo>
                    <a:pt x="516440" y="112395"/>
                    <a:pt x="595117" y="180975"/>
                    <a:pt x="605213" y="293275"/>
                  </a:cubicBezTo>
                  <a:cubicBezTo>
                    <a:pt x="605404" y="297847"/>
                    <a:pt x="613310" y="397859"/>
                    <a:pt x="553016" y="483965"/>
                  </a:cubicBezTo>
                  <a:close/>
                  <a:moveTo>
                    <a:pt x="375089" y="430721"/>
                  </a:moveTo>
                  <a:lnTo>
                    <a:pt x="375089" y="402050"/>
                  </a:lnTo>
                  <a:cubicBezTo>
                    <a:pt x="375565" y="387477"/>
                    <a:pt x="385376" y="374904"/>
                    <a:pt x="398616" y="372046"/>
                  </a:cubicBezTo>
                  <a:cubicBezTo>
                    <a:pt x="405379" y="370618"/>
                    <a:pt x="414237" y="372713"/>
                    <a:pt x="421381" y="377476"/>
                  </a:cubicBezTo>
                  <a:cubicBezTo>
                    <a:pt x="425286" y="380143"/>
                    <a:pt x="432049" y="385953"/>
                    <a:pt x="433668" y="395383"/>
                  </a:cubicBezTo>
                  <a:cubicBezTo>
                    <a:pt x="435097" y="403003"/>
                    <a:pt x="432811" y="411385"/>
                    <a:pt x="427477" y="418147"/>
                  </a:cubicBezTo>
                  <a:cubicBezTo>
                    <a:pt x="421571" y="425577"/>
                    <a:pt x="412808" y="430149"/>
                    <a:pt x="404236" y="430721"/>
                  </a:cubicBezTo>
                  <a:lnTo>
                    <a:pt x="375089" y="43072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8"/>
            <p:cNvSpPr/>
            <p:nvPr/>
          </p:nvSpPr>
          <p:spPr>
            <a:xfrm>
              <a:off x="9064919" y="4703636"/>
              <a:ext cx="36598" cy="54862"/>
            </a:xfrm>
            <a:custGeom>
              <a:rect b="b" l="l" r="r" t="t"/>
              <a:pathLst>
                <a:path extrusionOk="0" h="54862" w="36598">
                  <a:moveTo>
                    <a:pt x="11453" y="856"/>
                  </a:moveTo>
                  <a:cubicBezTo>
                    <a:pt x="2785" y="3713"/>
                    <a:pt x="-1978" y="13143"/>
                    <a:pt x="785" y="21906"/>
                  </a:cubicBezTo>
                  <a:cubicBezTo>
                    <a:pt x="2594" y="27335"/>
                    <a:pt x="3451" y="32955"/>
                    <a:pt x="3451" y="38289"/>
                  </a:cubicBezTo>
                  <a:cubicBezTo>
                    <a:pt x="3451" y="47433"/>
                    <a:pt x="10976" y="54863"/>
                    <a:pt x="19929" y="54863"/>
                  </a:cubicBezTo>
                  <a:cubicBezTo>
                    <a:pt x="29074" y="54767"/>
                    <a:pt x="36408" y="47243"/>
                    <a:pt x="36598" y="38003"/>
                  </a:cubicBezTo>
                  <a:cubicBezTo>
                    <a:pt x="36503" y="29241"/>
                    <a:pt x="35074" y="20287"/>
                    <a:pt x="32312" y="11619"/>
                  </a:cubicBezTo>
                  <a:cubicBezTo>
                    <a:pt x="29454" y="2856"/>
                    <a:pt x="20215" y="-2097"/>
                    <a:pt x="11453" y="856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8"/>
            <p:cNvSpPr/>
            <p:nvPr/>
          </p:nvSpPr>
          <p:spPr>
            <a:xfrm>
              <a:off x="8842151" y="4478368"/>
              <a:ext cx="243324" cy="194404"/>
            </a:xfrm>
            <a:custGeom>
              <a:rect b="b" l="l" r="r" t="t"/>
              <a:pathLst>
                <a:path extrusionOk="0" h="194404" w="243324">
                  <a:moveTo>
                    <a:pt x="231554" y="193738"/>
                  </a:moveTo>
                  <a:cubicBezTo>
                    <a:pt x="240316" y="191071"/>
                    <a:pt x="245270" y="181832"/>
                    <a:pt x="242603" y="173069"/>
                  </a:cubicBezTo>
                  <a:cubicBezTo>
                    <a:pt x="239840" y="164211"/>
                    <a:pt x="236602" y="155353"/>
                    <a:pt x="232983" y="146875"/>
                  </a:cubicBezTo>
                  <a:cubicBezTo>
                    <a:pt x="213266" y="101251"/>
                    <a:pt x="183548" y="65056"/>
                    <a:pt x="144590" y="39243"/>
                  </a:cubicBezTo>
                  <a:cubicBezTo>
                    <a:pt x="96585" y="7525"/>
                    <a:pt x="48674" y="476"/>
                    <a:pt x="16765" y="0"/>
                  </a:cubicBezTo>
                  <a:cubicBezTo>
                    <a:pt x="16670" y="0"/>
                    <a:pt x="16670" y="0"/>
                    <a:pt x="16574" y="0"/>
                  </a:cubicBezTo>
                  <a:cubicBezTo>
                    <a:pt x="7525" y="0"/>
                    <a:pt x="96" y="7334"/>
                    <a:pt x="1" y="16383"/>
                  </a:cubicBezTo>
                  <a:cubicBezTo>
                    <a:pt x="-94" y="25527"/>
                    <a:pt x="7240" y="33052"/>
                    <a:pt x="16384" y="33147"/>
                  </a:cubicBezTo>
                  <a:cubicBezTo>
                    <a:pt x="38768" y="33338"/>
                    <a:pt x="82869" y="38195"/>
                    <a:pt x="126303" y="66865"/>
                  </a:cubicBezTo>
                  <a:cubicBezTo>
                    <a:pt x="159831" y="88963"/>
                    <a:pt x="185453" y="120301"/>
                    <a:pt x="202503" y="159925"/>
                  </a:cubicBezTo>
                  <a:cubicBezTo>
                    <a:pt x="205741" y="167354"/>
                    <a:pt x="208503" y="174974"/>
                    <a:pt x="210789" y="182689"/>
                  </a:cubicBezTo>
                  <a:cubicBezTo>
                    <a:pt x="212884" y="189738"/>
                    <a:pt x="219552" y="194405"/>
                    <a:pt x="226600" y="194405"/>
                  </a:cubicBezTo>
                  <a:cubicBezTo>
                    <a:pt x="228125" y="194405"/>
                    <a:pt x="229839" y="194215"/>
                    <a:pt x="231554" y="193738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8"/>
            <p:cNvSpPr/>
            <p:nvPr/>
          </p:nvSpPr>
          <p:spPr>
            <a:xfrm>
              <a:off x="8438673" y="4487631"/>
              <a:ext cx="69698" cy="69699"/>
            </a:xfrm>
            <a:custGeom>
              <a:rect b="b" l="l" r="r" t="t"/>
              <a:pathLst>
                <a:path extrusionOk="0" h="69699" w="69698">
                  <a:moveTo>
                    <a:pt x="41338" y="64842"/>
                  </a:moveTo>
                  <a:cubicBezTo>
                    <a:pt x="44577" y="68080"/>
                    <a:pt x="48863" y="69699"/>
                    <a:pt x="53054" y="69699"/>
                  </a:cubicBezTo>
                  <a:cubicBezTo>
                    <a:pt x="57245" y="69699"/>
                    <a:pt x="61436" y="68175"/>
                    <a:pt x="64770" y="64842"/>
                  </a:cubicBezTo>
                  <a:cubicBezTo>
                    <a:pt x="71342" y="58460"/>
                    <a:pt x="71342" y="47887"/>
                    <a:pt x="64770" y="41410"/>
                  </a:cubicBezTo>
                  <a:lnTo>
                    <a:pt x="28289" y="4929"/>
                  </a:lnTo>
                  <a:cubicBezTo>
                    <a:pt x="21907" y="-1643"/>
                    <a:pt x="11335" y="-1643"/>
                    <a:pt x="4858" y="4929"/>
                  </a:cubicBezTo>
                  <a:cubicBezTo>
                    <a:pt x="-1619" y="11311"/>
                    <a:pt x="-1619" y="21884"/>
                    <a:pt x="4858" y="28361"/>
                  </a:cubicBezTo>
                  <a:lnTo>
                    <a:pt x="41338" y="6484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8"/>
            <p:cNvSpPr/>
            <p:nvPr/>
          </p:nvSpPr>
          <p:spPr>
            <a:xfrm>
              <a:off x="8352853" y="4705920"/>
              <a:ext cx="84677" cy="34290"/>
            </a:xfrm>
            <a:custGeom>
              <a:rect b="b" l="l" r="r" t="t"/>
              <a:pathLst>
                <a:path extrusionOk="0" h="34290" w="84677">
                  <a:moveTo>
                    <a:pt x="68199" y="476"/>
                  </a:moveTo>
                  <a:lnTo>
                    <a:pt x="16669" y="0"/>
                  </a:lnTo>
                  <a:cubicBezTo>
                    <a:pt x="7811" y="476"/>
                    <a:pt x="0" y="7429"/>
                    <a:pt x="0" y="16764"/>
                  </a:cubicBezTo>
                  <a:cubicBezTo>
                    <a:pt x="0" y="26098"/>
                    <a:pt x="7239" y="33719"/>
                    <a:pt x="16478" y="33814"/>
                  </a:cubicBezTo>
                  <a:lnTo>
                    <a:pt x="68009" y="34290"/>
                  </a:lnTo>
                  <a:lnTo>
                    <a:pt x="68104" y="34290"/>
                  </a:lnTo>
                  <a:cubicBezTo>
                    <a:pt x="77152" y="34290"/>
                    <a:pt x="84582" y="26765"/>
                    <a:pt x="84677" y="17526"/>
                  </a:cubicBezTo>
                  <a:cubicBezTo>
                    <a:pt x="84582" y="8096"/>
                    <a:pt x="77343" y="571"/>
                    <a:pt x="68199" y="476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8"/>
            <p:cNvSpPr/>
            <p:nvPr/>
          </p:nvSpPr>
          <p:spPr>
            <a:xfrm>
              <a:off x="8437480" y="4878519"/>
              <a:ext cx="74298" cy="65145"/>
            </a:xfrm>
            <a:custGeom>
              <a:rect b="b" l="l" r="r" t="t"/>
              <a:pathLst>
                <a:path extrusionOk="0" h="65145" w="74298">
                  <a:moveTo>
                    <a:pt x="47103" y="3519"/>
                  </a:moveTo>
                  <a:lnTo>
                    <a:pt x="6336" y="35618"/>
                  </a:lnTo>
                  <a:cubicBezTo>
                    <a:pt x="-903" y="41333"/>
                    <a:pt x="-2141" y="51715"/>
                    <a:pt x="3669" y="58859"/>
                  </a:cubicBezTo>
                  <a:cubicBezTo>
                    <a:pt x="6908" y="63050"/>
                    <a:pt x="11765" y="65146"/>
                    <a:pt x="16719" y="65146"/>
                  </a:cubicBezTo>
                  <a:cubicBezTo>
                    <a:pt x="20433" y="65146"/>
                    <a:pt x="24052" y="63908"/>
                    <a:pt x="27196" y="61526"/>
                  </a:cubicBezTo>
                  <a:lnTo>
                    <a:pt x="67963" y="29427"/>
                  </a:lnTo>
                  <a:cubicBezTo>
                    <a:pt x="75202" y="23712"/>
                    <a:pt x="76440" y="13330"/>
                    <a:pt x="70630" y="6186"/>
                  </a:cubicBezTo>
                  <a:cubicBezTo>
                    <a:pt x="64820" y="-958"/>
                    <a:pt x="54343" y="-2005"/>
                    <a:pt x="47103" y="3519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8"/>
            <p:cNvSpPr/>
            <p:nvPr/>
          </p:nvSpPr>
          <p:spPr>
            <a:xfrm>
              <a:off x="9195268" y="4491036"/>
              <a:ext cx="70818" cy="69723"/>
            </a:xfrm>
            <a:custGeom>
              <a:rect b="b" l="l" r="r" t="t"/>
              <a:pathLst>
                <a:path extrusionOk="0" h="69723" w="70818">
                  <a:moveTo>
                    <a:pt x="42076" y="4858"/>
                  </a:moveTo>
                  <a:lnTo>
                    <a:pt x="4929" y="41434"/>
                  </a:lnTo>
                  <a:cubicBezTo>
                    <a:pt x="-1643" y="47816"/>
                    <a:pt x="-1643" y="58389"/>
                    <a:pt x="4929" y="64865"/>
                  </a:cubicBezTo>
                  <a:cubicBezTo>
                    <a:pt x="8167" y="68104"/>
                    <a:pt x="12549" y="69723"/>
                    <a:pt x="16835" y="69723"/>
                  </a:cubicBezTo>
                  <a:cubicBezTo>
                    <a:pt x="21121" y="69723"/>
                    <a:pt x="25408" y="68104"/>
                    <a:pt x="28742" y="64865"/>
                  </a:cubicBezTo>
                  <a:lnTo>
                    <a:pt x="65889" y="28289"/>
                  </a:lnTo>
                  <a:cubicBezTo>
                    <a:pt x="72461" y="21908"/>
                    <a:pt x="72461" y="11335"/>
                    <a:pt x="65889" y="4858"/>
                  </a:cubicBezTo>
                  <a:cubicBezTo>
                    <a:pt x="59412" y="-1714"/>
                    <a:pt x="48553" y="-1524"/>
                    <a:pt x="42076" y="4858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8"/>
            <p:cNvSpPr/>
            <p:nvPr/>
          </p:nvSpPr>
          <p:spPr>
            <a:xfrm>
              <a:off x="9266109" y="4709329"/>
              <a:ext cx="85725" cy="34310"/>
            </a:xfrm>
            <a:custGeom>
              <a:rect b="b" l="l" r="r" t="t"/>
              <a:pathLst>
                <a:path extrusionOk="0" h="34310" w="85725">
                  <a:moveTo>
                    <a:pt x="68866" y="21"/>
                  </a:moveTo>
                  <a:lnTo>
                    <a:pt x="16670" y="497"/>
                  </a:lnTo>
                  <a:cubicBezTo>
                    <a:pt x="7430" y="497"/>
                    <a:pt x="-94" y="8117"/>
                    <a:pt x="1" y="17547"/>
                  </a:cubicBezTo>
                  <a:cubicBezTo>
                    <a:pt x="96" y="26881"/>
                    <a:pt x="7621" y="34310"/>
                    <a:pt x="16765" y="34310"/>
                  </a:cubicBezTo>
                  <a:cubicBezTo>
                    <a:pt x="16765" y="34310"/>
                    <a:pt x="16765" y="34310"/>
                    <a:pt x="16860" y="34310"/>
                  </a:cubicBezTo>
                  <a:lnTo>
                    <a:pt x="69057" y="33834"/>
                  </a:lnTo>
                  <a:cubicBezTo>
                    <a:pt x="78296" y="33834"/>
                    <a:pt x="85726" y="26214"/>
                    <a:pt x="85726" y="16785"/>
                  </a:cubicBezTo>
                  <a:cubicBezTo>
                    <a:pt x="85726" y="7355"/>
                    <a:pt x="78391" y="-456"/>
                    <a:pt x="68866" y="2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8"/>
            <p:cNvSpPr/>
            <p:nvPr/>
          </p:nvSpPr>
          <p:spPr>
            <a:xfrm>
              <a:off x="9191860" y="4881963"/>
              <a:ext cx="74298" cy="65130"/>
            </a:xfrm>
            <a:custGeom>
              <a:rect b="b" l="l" r="r" t="t"/>
              <a:pathLst>
                <a:path extrusionOk="0" h="65130" w="74298">
                  <a:moveTo>
                    <a:pt x="67963" y="35603"/>
                  </a:moveTo>
                  <a:lnTo>
                    <a:pt x="27196" y="3599"/>
                  </a:lnTo>
                  <a:cubicBezTo>
                    <a:pt x="19957" y="-2116"/>
                    <a:pt x="9480" y="-877"/>
                    <a:pt x="3669" y="6266"/>
                  </a:cubicBezTo>
                  <a:cubicBezTo>
                    <a:pt x="-2141" y="13410"/>
                    <a:pt x="-903" y="23792"/>
                    <a:pt x="6336" y="29507"/>
                  </a:cubicBezTo>
                  <a:lnTo>
                    <a:pt x="47103" y="61511"/>
                  </a:lnTo>
                  <a:cubicBezTo>
                    <a:pt x="50151" y="63892"/>
                    <a:pt x="53771" y="65131"/>
                    <a:pt x="57485" y="65131"/>
                  </a:cubicBezTo>
                  <a:cubicBezTo>
                    <a:pt x="62343" y="65131"/>
                    <a:pt x="67296" y="63035"/>
                    <a:pt x="70630" y="58844"/>
                  </a:cubicBezTo>
                  <a:cubicBezTo>
                    <a:pt x="76440" y="51700"/>
                    <a:pt x="75202" y="41318"/>
                    <a:pt x="67963" y="35603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2" name="Google Shape;512;p58"/>
          <p:cNvSpPr txBox="1"/>
          <p:nvPr/>
        </p:nvSpPr>
        <p:spPr>
          <a:xfrm>
            <a:off x="1697025" y="2674525"/>
            <a:ext cx="5749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Please fill in this feedback form so that we can improve our </a:t>
            </a:r>
            <a:r>
              <a:rPr lang="en" sz="17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next event, see you next time :D</a:t>
            </a:r>
            <a:endParaRPr sz="17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latin typeface="Jua"/>
                <a:ea typeface="Jua"/>
                <a:cs typeface="Jua"/>
                <a:sym typeface="Jua"/>
                <a:hlinkClick r:id="rId3"/>
              </a:rPr>
              <a:t>https://forms.gle/m6U2rFA58HVPuQK56</a:t>
            </a:r>
            <a:endParaRPr sz="17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513" name="Google Shape;51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500" y="3149975"/>
            <a:ext cx="1779049" cy="177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idx="1" type="body"/>
          </p:nvPr>
        </p:nvSpPr>
        <p:spPr>
          <a:xfrm>
            <a:off x="1801013" y="2709206"/>
            <a:ext cx="55419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6"/>
          <p:cNvSpPr txBox="1"/>
          <p:nvPr>
            <p:ph type="title"/>
          </p:nvPr>
        </p:nvSpPr>
        <p:spPr>
          <a:xfrm>
            <a:off x="1801013" y="2015869"/>
            <a:ext cx="55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Jua"/>
                <a:ea typeface="Jua"/>
                <a:cs typeface="Jua"/>
                <a:sym typeface="Jua"/>
              </a:rPr>
              <a:t>What is </a:t>
            </a:r>
            <a:r>
              <a:rPr b="1" lang="en" sz="3000">
                <a:solidFill>
                  <a:srgbClr val="674EA7"/>
                </a:solidFill>
                <a:latin typeface="Jua"/>
                <a:ea typeface="Jua"/>
                <a:cs typeface="Jua"/>
                <a:sym typeface="Jua"/>
              </a:rPr>
              <a:t>Algorithm</a:t>
            </a:r>
            <a:r>
              <a:rPr b="1" lang="en" sz="3000">
                <a:latin typeface="Jua"/>
                <a:ea typeface="Jua"/>
                <a:cs typeface="Jua"/>
                <a:sym typeface="Jua"/>
              </a:rPr>
              <a:t>?</a:t>
            </a:r>
            <a:endParaRPr b="1" sz="30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607995" y="504603"/>
            <a:ext cx="137160" cy="2811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1012050" y="309806"/>
            <a:ext cx="78201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Algorithm?</a:t>
            </a:r>
            <a:endParaRPr/>
          </a:p>
        </p:txBody>
      </p:sp>
      <p:sp>
        <p:nvSpPr>
          <p:cNvPr id="280" name="Google Shape;280;p37"/>
          <p:cNvSpPr txBox="1"/>
          <p:nvPr>
            <p:ph idx="4294967295" type="body"/>
          </p:nvPr>
        </p:nvSpPr>
        <p:spPr>
          <a:xfrm>
            <a:off x="801850" y="1269500"/>
            <a:ext cx="5086200" cy="31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Mathematics and Computer Science,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Algorithm is…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set of step-by-step instructions for solving problems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625" y="2969625"/>
            <a:ext cx="3452325" cy="19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675" y="309798"/>
            <a:ext cx="1588275" cy="24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1096425" y="30971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Algorithms</a:t>
            </a:r>
            <a:endParaRPr/>
          </a:p>
        </p:txBody>
      </p:sp>
      <p:sp>
        <p:nvSpPr>
          <p:cNvPr id="288" name="Google Shape;288;p38"/>
          <p:cNvSpPr txBox="1"/>
          <p:nvPr>
            <p:ph idx="1" type="subTitle"/>
          </p:nvPr>
        </p:nvSpPr>
        <p:spPr>
          <a:xfrm>
            <a:off x="1540100" y="1304600"/>
            <a:ext cx="52566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>
                <a:solidFill>
                  <a:schemeClr val="accent1"/>
                </a:solidFill>
              </a:rPr>
              <a:t>How does Live Video-Streaming platforms (eg. YouTube) transmit live video across the Internet so quickly?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9" name="Google Shape;289;p38"/>
          <p:cNvSpPr txBox="1"/>
          <p:nvPr>
            <p:ph idx="5" type="body"/>
          </p:nvPr>
        </p:nvSpPr>
        <p:spPr>
          <a:xfrm>
            <a:off x="1540100" y="3147811"/>
            <a:ext cx="48051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Routing Algorithms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8"/>
          <p:cNvSpPr txBox="1"/>
          <p:nvPr>
            <p:ph idx="2" type="subTitle"/>
          </p:nvPr>
        </p:nvSpPr>
        <p:spPr>
          <a:xfrm>
            <a:off x="1540100" y="2453148"/>
            <a:ext cx="48051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How does Google Map figure the way back to your house from NYP?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1" name="Google Shape;291;p38"/>
          <p:cNvSpPr txBox="1"/>
          <p:nvPr>
            <p:ph idx="6" type="body"/>
          </p:nvPr>
        </p:nvSpPr>
        <p:spPr>
          <a:xfrm>
            <a:off x="1539788" y="4343344"/>
            <a:ext cx="48057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Rendering Algorithms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"/>
          <p:cNvSpPr txBox="1"/>
          <p:nvPr>
            <p:ph idx="3" type="subTitle"/>
          </p:nvPr>
        </p:nvSpPr>
        <p:spPr>
          <a:xfrm>
            <a:off x="1540100" y="3711924"/>
            <a:ext cx="48051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How does Pixar color a 3D model based on lighting of visual room?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3" name="Google Shape;293;p38"/>
          <p:cNvSpPr txBox="1"/>
          <p:nvPr>
            <p:ph idx="4" type="body"/>
          </p:nvPr>
        </p:nvSpPr>
        <p:spPr>
          <a:xfrm>
            <a:off x="1540100" y="1966550"/>
            <a:ext cx="48051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Audio and Video Compression Algorithms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idx="1" type="body"/>
          </p:nvPr>
        </p:nvSpPr>
        <p:spPr>
          <a:xfrm>
            <a:off x="1801013" y="2709206"/>
            <a:ext cx="55419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9"/>
          <p:cNvSpPr txBox="1"/>
          <p:nvPr>
            <p:ph type="title"/>
          </p:nvPr>
        </p:nvSpPr>
        <p:spPr>
          <a:xfrm>
            <a:off x="1801013" y="2015869"/>
            <a:ext cx="55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Jua"/>
                <a:ea typeface="Jua"/>
                <a:cs typeface="Jua"/>
                <a:sym typeface="Jua"/>
              </a:rPr>
              <a:t>What makes a </a:t>
            </a:r>
            <a:r>
              <a:rPr b="1" lang="en" sz="3000">
                <a:solidFill>
                  <a:srgbClr val="701C7F"/>
                </a:solidFill>
                <a:latin typeface="Jua"/>
                <a:ea typeface="Jua"/>
                <a:cs typeface="Jua"/>
                <a:sym typeface="Jua"/>
              </a:rPr>
              <a:t>Good </a:t>
            </a:r>
            <a:r>
              <a:rPr b="1" lang="en" sz="3000">
                <a:latin typeface="Jua"/>
                <a:ea typeface="Jua"/>
                <a:cs typeface="Jua"/>
                <a:sym typeface="Jua"/>
              </a:rPr>
              <a:t>Algorithm?</a:t>
            </a:r>
            <a:endParaRPr b="1" sz="30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00" name="Google Shape;300;p39"/>
          <p:cNvSpPr/>
          <p:nvPr/>
        </p:nvSpPr>
        <p:spPr>
          <a:xfrm>
            <a:off x="607995" y="504603"/>
            <a:ext cx="180678" cy="2811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>
          <a:xfrm>
            <a:off x="1026675" y="33076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Algorithm</a:t>
            </a:r>
            <a:endParaRPr/>
          </a:p>
        </p:txBody>
      </p:sp>
      <p:sp>
        <p:nvSpPr>
          <p:cNvPr id="306" name="Google Shape;306;p40"/>
          <p:cNvSpPr txBox="1"/>
          <p:nvPr/>
        </p:nvSpPr>
        <p:spPr>
          <a:xfrm>
            <a:off x="946475" y="1674974"/>
            <a:ext cx="2911500" cy="6423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Correctness</a:t>
            </a:r>
            <a:endParaRPr b="1" sz="2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4748525" y="1674975"/>
            <a:ext cx="2911500" cy="6423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Efficiency</a:t>
            </a:r>
            <a:endParaRPr b="1" sz="2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40"/>
          <p:cNvSpPr txBox="1"/>
          <p:nvPr/>
        </p:nvSpPr>
        <p:spPr>
          <a:xfrm>
            <a:off x="956499" y="2505574"/>
            <a:ext cx="291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Whether the right result is obtained for all possible problem instances</a:t>
            </a:r>
            <a:endParaRPr/>
          </a:p>
        </p:txBody>
      </p:sp>
      <p:sp>
        <p:nvSpPr>
          <p:cNvPr id="309" name="Google Shape;309;p40"/>
          <p:cNvSpPr txBox="1"/>
          <p:nvPr/>
        </p:nvSpPr>
        <p:spPr>
          <a:xfrm>
            <a:off x="4748524" y="2505563"/>
            <a:ext cx="291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of time and computer resources needed to successfully carry out the algorithm</a:t>
            </a:r>
            <a:endParaRPr/>
          </a:p>
        </p:txBody>
      </p:sp>
      <p:pic>
        <p:nvPicPr>
          <p:cNvPr id="310" name="Google Shape;3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425" y="3525150"/>
            <a:ext cx="783525" cy="708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482" y="4054054"/>
            <a:ext cx="783525" cy="708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539" y="3626893"/>
            <a:ext cx="783525" cy="708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948" y="3571027"/>
            <a:ext cx="907139" cy="81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1087" y="4054054"/>
            <a:ext cx="907139" cy="81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0787" y="3626893"/>
            <a:ext cx="907139" cy="81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7250" y="3525187"/>
            <a:ext cx="1222325" cy="12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6275" y="3461923"/>
            <a:ext cx="1348849" cy="134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1019225" y="316738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VS Efficiency</a:t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2052813" y="2514591"/>
            <a:ext cx="159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Perfect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Algorithm</a:t>
            </a:r>
            <a:endParaRPr sz="1800"/>
          </a:p>
        </p:txBody>
      </p:sp>
      <p:sp>
        <p:nvSpPr>
          <p:cNvPr id="324" name="Google Shape;324;p41"/>
          <p:cNvSpPr txBox="1"/>
          <p:nvPr/>
        </p:nvSpPr>
        <p:spPr>
          <a:xfrm>
            <a:off x="2091645" y="1697206"/>
            <a:ext cx="155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CC047"/>
                </a:solidFill>
                <a:latin typeface="Impact"/>
                <a:ea typeface="Impact"/>
                <a:cs typeface="Impact"/>
                <a:sym typeface="Impact"/>
              </a:rPr>
              <a:t>100%</a:t>
            </a:r>
            <a:endParaRPr sz="4800">
              <a:solidFill>
                <a:srgbClr val="6CC0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25" name="Google Shape;3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872" y="1857353"/>
            <a:ext cx="774705" cy="63345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1"/>
          <p:cNvSpPr txBox="1"/>
          <p:nvPr/>
        </p:nvSpPr>
        <p:spPr>
          <a:xfrm>
            <a:off x="3979617" y="2033566"/>
            <a:ext cx="77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=</a:t>
            </a:r>
            <a:endParaRPr b="1" sz="4800"/>
          </a:p>
        </p:txBody>
      </p:sp>
      <p:pic>
        <p:nvPicPr>
          <p:cNvPr id="327" name="Google Shape;32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255" y="1633051"/>
            <a:ext cx="1114102" cy="817382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1"/>
          <p:cNvSpPr txBox="1"/>
          <p:nvPr/>
        </p:nvSpPr>
        <p:spPr>
          <a:xfrm>
            <a:off x="5050728" y="2578739"/>
            <a:ext cx="146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Take too much Time</a:t>
            </a:r>
            <a:endParaRPr sz="1800"/>
          </a:p>
        </p:txBody>
      </p:sp>
      <p:sp>
        <p:nvSpPr>
          <p:cNvPr id="329" name="Google Shape;329;p41"/>
          <p:cNvSpPr txBox="1"/>
          <p:nvPr/>
        </p:nvSpPr>
        <p:spPr>
          <a:xfrm>
            <a:off x="768725" y="3561850"/>
            <a:ext cx="72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Sometimes, we can live with an algorithm that does not give us the correct answer or best answer for a problem</a:t>
            </a:r>
            <a:endParaRPr sz="2000"/>
          </a:p>
        </p:txBody>
      </p:sp>
      <p:pic>
        <p:nvPicPr>
          <p:cNvPr id="330" name="Google Shape;33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0731" y="1962890"/>
            <a:ext cx="774702" cy="67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1801013" y="2709206"/>
            <a:ext cx="55419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2"/>
          <p:cNvSpPr txBox="1"/>
          <p:nvPr>
            <p:ph type="title"/>
          </p:nvPr>
        </p:nvSpPr>
        <p:spPr>
          <a:xfrm>
            <a:off x="1801013" y="2015869"/>
            <a:ext cx="55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Jua"/>
                <a:ea typeface="Jua"/>
                <a:cs typeface="Jua"/>
                <a:sym typeface="Jua"/>
              </a:rPr>
              <a:t>Basic Search Algorithms</a:t>
            </a:r>
            <a:endParaRPr b="1" sz="30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37" name="Google Shape;337;p42"/>
          <p:cNvSpPr/>
          <p:nvPr/>
        </p:nvSpPr>
        <p:spPr>
          <a:xfrm>
            <a:off x="607995" y="504603"/>
            <a:ext cx="184175" cy="2811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