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Roboto"/>
      <p:regular r:id="rId40"/>
      <p:bold r:id="rId41"/>
      <p:italic r:id="rId42"/>
      <p:boldItalic r:id="rId43"/>
    </p:embeddedFont>
    <p:embeddedFont>
      <p:font typeface="Abril Fatface"/>
      <p:regular r:id="rId44"/>
    </p:embeddedFont>
    <p:embeddedFont>
      <p:font typeface="Griffy"/>
      <p:regular r:id="rId45"/>
    </p:embeddedFont>
    <p:embeddedFont>
      <p:font typeface="Poppins"/>
      <p:regular r:id="rId46"/>
      <p:bold r:id="rId47"/>
      <p:italic r:id="rId48"/>
      <p:boldItalic r:id="rId49"/>
    </p:embeddedFont>
    <p:embeddedFont>
      <p:font typeface="Barlow Condensed"/>
      <p:regular r:id="rId50"/>
      <p:bold r:id="rId51"/>
      <p:italic r:id="rId52"/>
      <p:boldItalic r:id="rId53"/>
    </p:embeddedFont>
    <p:embeddedFont>
      <p:font typeface="Lexend Deca SemiBold"/>
      <p:regular r:id="rId54"/>
      <p:bold r:id="rId55"/>
    </p:embeddedFont>
    <p:embeddedFont>
      <p:font typeface="DM Sans"/>
      <p:regular r:id="rId56"/>
      <p:bold r:id="rId57"/>
      <p:italic r:id="rId58"/>
      <p:boldItalic r:id="rId59"/>
    </p:embeddedFont>
    <p:embeddedFont>
      <p:font typeface="Homemade Apple"/>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AbrilFatface-regular.fntdata"/><Relationship Id="rId43" Type="http://schemas.openxmlformats.org/officeDocument/2006/relationships/font" Target="fonts/Roboto-boldItalic.fntdata"/><Relationship Id="rId46" Type="http://schemas.openxmlformats.org/officeDocument/2006/relationships/font" Target="fonts/Poppins-regular.fntdata"/><Relationship Id="rId45" Type="http://schemas.openxmlformats.org/officeDocument/2006/relationships/font" Target="fonts/Griff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omemadeAppl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Condensed-bold.fntdata"/><Relationship Id="rId50" Type="http://schemas.openxmlformats.org/officeDocument/2006/relationships/font" Target="fonts/BarlowCondensed-regular.fntdata"/><Relationship Id="rId53" Type="http://schemas.openxmlformats.org/officeDocument/2006/relationships/font" Target="fonts/BarlowCondensed-boldItalic.fntdata"/><Relationship Id="rId52" Type="http://schemas.openxmlformats.org/officeDocument/2006/relationships/font" Target="fonts/BarlowCondensed-italic.fntdata"/><Relationship Id="rId11" Type="http://schemas.openxmlformats.org/officeDocument/2006/relationships/slide" Target="slides/slide6.xml"/><Relationship Id="rId55" Type="http://schemas.openxmlformats.org/officeDocument/2006/relationships/font" Target="fonts/LexendDecaSemiBold-bold.fntdata"/><Relationship Id="rId10" Type="http://schemas.openxmlformats.org/officeDocument/2006/relationships/slide" Target="slides/slide5.xml"/><Relationship Id="rId54" Type="http://schemas.openxmlformats.org/officeDocument/2006/relationships/font" Target="fonts/LexendDecaSemiBold-regular.fntdata"/><Relationship Id="rId13" Type="http://schemas.openxmlformats.org/officeDocument/2006/relationships/slide" Target="slides/slide8.xml"/><Relationship Id="rId57" Type="http://schemas.openxmlformats.org/officeDocument/2006/relationships/font" Target="fonts/DMSans-bold.fntdata"/><Relationship Id="rId12" Type="http://schemas.openxmlformats.org/officeDocument/2006/relationships/slide" Target="slides/slide7.xml"/><Relationship Id="rId56" Type="http://schemas.openxmlformats.org/officeDocument/2006/relationships/font" Target="fonts/DMSans-regular.fntdata"/><Relationship Id="rId15" Type="http://schemas.openxmlformats.org/officeDocument/2006/relationships/slide" Target="slides/slide10.xml"/><Relationship Id="rId59" Type="http://schemas.openxmlformats.org/officeDocument/2006/relationships/font" Target="fonts/DMSans-boldItalic.fntdata"/><Relationship Id="rId14" Type="http://schemas.openxmlformats.org/officeDocument/2006/relationships/slide" Target="slides/slide9.xml"/><Relationship Id="rId58" Type="http://schemas.openxmlformats.org/officeDocument/2006/relationships/font" Target="fonts/DM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your_email@example.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lenechong/FullstackForum#readm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enti.com/pu7spuiw3r"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nyp-lit/webdevcourse2022"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get-started/getting-started-with-git/managing-remote-repositorie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lenechong/test.git" TargetMode="External"/><Relationship Id="rId3" Type="http://schemas.openxmlformats.org/officeDocument/2006/relationships/hyperlink" Target="https://docs.github.com/en/get-started/getting-started-with-git/managing-remote-repositorie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pull-requests/collaborating-with-pull-requests/proposing-changes-to-your-work-with-pull-requests/about-pull-requests" TargetMode="External"/><Relationship Id="rId3" Type="http://schemas.openxmlformats.org/officeDocument/2006/relationships/hyperlink" Target="https://github.com/AppFlowy-IO/AppFlowy"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optal.com/developers/gitignor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b.github.com/githubtraining/introduction-to-github" TargetMode="External"/><Relationship Id="rId3" Type="http://schemas.openxmlformats.org/officeDocument/2006/relationships/hyperlink" Target="https://education.github.com/git-cheat-sheet-education.pdf"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cc9661525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cc9661525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history and branches</a:t>
            </a:r>
            <a:endParaRPr/>
          </a:p>
          <a:p>
            <a:pPr indent="0" lvl="0" marL="0" rtl="0" algn="l">
              <a:spcBef>
                <a:spcPts val="0"/>
              </a:spcBef>
              <a:spcAft>
                <a:spcPts val="0"/>
              </a:spcAft>
              <a:buNone/>
            </a:pPr>
            <a:r>
              <a:rPr lang="en"/>
              <a:t>github's main role is to track a history of commits</a:t>
            </a:r>
            <a:endParaRPr/>
          </a:p>
          <a:p>
            <a:pPr indent="0" lvl="0" marL="0" rtl="0" algn="l">
              <a:spcBef>
                <a:spcPts val="0"/>
              </a:spcBef>
              <a:spcAft>
                <a:spcPts val="0"/>
              </a:spcAft>
              <a:buNone/>
            </a:pPr>
            <a:r>
              <a:rPr lang="en"/>
              <a:t>aft making changes on ur own local machine u can bundle everyth up, like a checkpoint den u can commit</a:t>
            </a:r>
            <a:endParaRPr/>
          </a:p>
          <a:p>
            <a:pPr indent="0" lvl="0" marL="0" rtl="0" algn="l">
              <a:spcBef>
                <a:spcPts val="0"/>
              </a:spcBef>
              <a:spcAft>
                <a:spcPts val="0"/>
              </a:spcAft>
              <a:buNone/>
            </a:pPr>
            <a:r>
              <a:rPr lang="en"/>
              <a:t>u make a commit with a command</a:t>
            </a:r>
            <a:endParaRPr/>
          </a:p>
          <a:p>
            <a:pPr indent="0" lvl="0" marL="0" rtl="0" algn="l">
              <a:spcBef>
                <a:spcPts val="0"/>
              </a:spcBef>
              <a:spcAft>
                <a:spcPts val="0"/>
              </a:spcAft>
              <a:buNone/>
            </a:pPr>
            <a:r>
              <a:rPr lang="en"/>
              <a:t>if u mess smth up in the codebase u can come back to this time to see what was changed -&gt; esp if code is valuable</a:t>
            </a:r>
            <a:endParaRPr/>
          </a:p>
          <a:p>
            <a:pPr indent="0" lvl="0" marL="0" rtl="0" algn="l">
              <a:spcBef>
                <a:spcPts val="0"/>
              </a:spcBef>
              <a:spcAft>
                <a:spcPts val="0"/>
              </a:spcAft>
              <a:buNone/>
            </a:pPr>
            <a:r>
              <a:rPr lang="en"/>
              <a:t>push -&gt; merge in current code and what changed</a:t>
            </a:r>
            <a:endParaRPr/>
          </a:p>
          <a:p>
            <a:pPr indent="0" lvl="0" marL="0" rtl="0" algn="l">
              <a:spcBef>
                <a:spcPts val="0"/>
              </a:spcBef>
              <a:spcAft>
                <a:spcPts val="0"/>
              </a:spcAft>
              <a:buNone/>
            </a:pPr>
            <a:r>
              <a:rPr lang="en"/>
              <a:t>pull -&gt; pull changes from remote repo, gives u new commit since u last pulled, merge to local machine</a:t>
            </a:r>
            <a:endParaRPr/>
          </a:p>
          <a:p>
            <a:pPr indent="0" lvl="0" marL="0" rtl="0" algn="l">
              <a:spcBef>
                <a:spcPts val="0"/>
              </a:spcBef>
              <a:spcAft>
                <a:spcPts val="0"/>
              </a:spcAft>
              <a:buNone/>
            </a:pPr>
            <a:r>
              <a:rPr lang="en"/>
              <a:t>github helps to track all commits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master branch</a:t>
            </a:r>
            <a:endParaRPr/>
          </a:p>
          <a:p>
            <a:pPr indent="0" lvl="0" marL="0" rtl="0" algn="l">
              <a:spcBef>
                <a:spcPts val="0"/>
              </a:spcBef>
              <a:spcAft>
                <a:spcPts val="0"/>
              </a:spcAft>
              <a:buNone/>
            </a:pPr>
            <a:r>
              <a:rPr lang="en"/>
              <a:t>- we will make sure that this is alws working</a:t>
            </a:r>
            <a:endParaRPr/>
          </a:p>
          <a:p>
            <a:pPr indent="0" lvl="0" marL="0" rtl="0" algn="l">
              <a:spcBef>
                <a:spcPts val="0"/>
              </a:spcBef>
              <a:spcAft>
                <a:spcPts val="0"/>
              </a:spcAft>
              <a:buNone/>
            </a:pPr>
            <a:r>
              <a:rPr lang="en"/>
              <a:t>- try nt to push to master unless ure sure its working</a:t>
            </a:r>
            <a:endParaRPr/>
          </a:p>
          <a:p>
            <a:pPr indent="0" lvl="0" marL="0" rtl="0" algn="l">
              <a:spcBef>
                <a:spcPts val="0"/>
              </a:spcBef>
              <a:spcAft>
                <a:spcPts val="0"/>
              </a:spcAft>
              <a:buNone/>
            </a:pPr>
            <a:r>
              <a:rPr lang="en"/>
              <a:t>we can commit to other branches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better understand lets start creating repos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cc9661525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cc9661525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git is alr installed if nt the command </a:t>
            </a:r>
            <a:r>
              <a:rPr lang="en"/>
              <a:t>won't</a:t>
            </a:r>
            <a:r>
              <a:rPr lang="en"/>
              <a:t> be recognised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Send into chat</a:t>
            </a:r>
            <a:endParaRPr/>
          </a:p>
          <a:p>
            <a:pPr indent="0" lvl="0" marL="0" rtl="0" algn="l">
              <a:spcBef>
                <a:spcPts val="0"/>
              </a:spcBef>
              <a:spcAft>
                <a:spcPts val="0"/>
              </a:spcAft>
              <a:buNone/>
            </a:pPr>
            <a:r>
              <a:rPr lang="en"/>
              <a:t>git config --global user.name "Your name here"</a:t>
            </a:r>
            <a:endParaRPr/>
          </a:p>
          <a:p>
            <a:pPr indent="0" lvl="0" marL="0" rtl="0" algn="l">
              <a:spcBef>
                <a:spcPts val="0"/>
              </a:spcBef>
              <a:spcAft>
                <a:spcPts val="0"/>
              </a:spcAft>
              <a:buNone/>
            </a:pPr>
            <a:r>
              <a:rPr lang="en"/>
              <a:t>git config --global user.email "</a:t>
            </a:r>
            <a:r>
              <a:rPr lang="en" u="sng">
                <a:solidFill>
                  <a:schemeClr val="hlink"/>
                </a:solidFill>
                <a:hlinkClick r:id="rId2"/>
              </a:rPr>
              <a:t>your_email@example.com</a:t>
            </a:r>
            <a:r>
              <a:rPr lang="en"/>
              <a:t>"</a:t>
            </a:r>
            <a:endParaRPr/>
          </a:p>
          <a:p>
            <a:pPr indent="0" lvl="0" marL="0" rtl="0" algn="l">
              <a:spcBef>
                <a:spcPts val="0"/>
              </a:spcBef>
              <a:spcAft>
                <a:spcPts val="0"/>
              </a:spcAft>
              <a:buNone/>
            </a:pPr>
            <a:r>
              <a:rPr lang="en"/>
              <a:t>g</a:t>
            </a:r>
            <a:r>
              <a:rPr lang="en"/>
              <a:t>it config </a:t>
            </a:r>
            <a:r>
              <a:rPr lang="en"/>
              <a:t>--list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cc9661525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cc9661525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into chat</a:t>
            </a:r>
            <a:endParaRPr/>
          </a:p>
          <a:p>
            <a:pPr indent="0" lvl="0" marL="0" rtl="0" algn="l">
              <a:spcBef>
                <a:spcPts val="0"/>
              </a:spcBef>
              <a:spcAft>
                <a:spcPts val="0"/>
              </a:spcAft>
              <a:buNone/>
            </a:pPr>
            <a:r>
              <a:rPr lang="en"/>
              <a:t>git config --list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cc966152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cc966152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into chat</a:t>
            </a:r>
            <a:endParaRPr/>
          </a:p>
          <a:p>
            <a:pPr indent="0" lvl="0" marL="0" rtl="0" algn="l">
              <a:spcBef>
                <a:spcPts val="0"/>
              </a:spcBef>
              <a:spcAft>
                <a:spcPts val="0"/>
              </a:spcAft>
              <a:buNone/>
            </a:pPr>
            <a:r>
              <a:rPr lang="en"/>
              <a:t>Can check out </a:t>
            </a:r>
            <a:r>
              <a:rPr lang="en" u="sng">
                <a:solidFill>
                  <a:schemeClr val="hlink"/>
                </a:solidFill>
                <a:hlinkClick r:id="rId2"/>
              </a:rPr>
              <a:t>https://github.com/jolenechong/FullstackForum#readme</a:t>
            </a:r>
            <a:r>
              <a:rPr lang="en"/>
              <a:t> for examples of what you should have in your readme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get fatal: not a git repository means you’re likely in the wrong folder or you havent initialised the git repository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cc966152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cc966152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use git reset file to unstage changes you added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cc966152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cc966152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7685c0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7685c0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all we need to know for git, lets try it out with practical now,, you can open your vscode/atom and let me know in the chat when youre 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 index.html </a:t>
            </a:r>
            <a:endParaRPr/>
          </a:p>
          <a:p>
            <a:pPr indent="0" lvl="0" marL="0" rtl="0" algn="l">
              <a:spcBef>
                <a:spcPts val="0"/>
              </a:spcBef>
              <a:spcAft>
                <a:spcPts val="0"/>
              </a:spcAft>
              <a:buNone/>
            </a:pPr>
            <a:r>
              <a:rPr lang="en"/>
              <a:t>Initialise folder w git init</a:t>
            </a:r>
            <a:endParaRPr/>
          </a:p>
          <a:p>
            <a:pPr indent="0" lvl="0" marL="0" rtl="0" algn="l">
              <a:spcBef>
                <a:spcPts val="0"/>
              </a:spcBef>
              <a:spcAft>
                <a:spcPts val="0"/>
              </a:spcAft>
              <a:buNone/>
            </a:pPr>
            <a:r>
              <a:rPr lang="en"/>
              <a:t>Create README.md</a:t>
            </a:r>
            <a:endParaRPr/>
          </a:p>
          <a:p>
            <a:pPr indent="0" lvl="0" marL="0" rtl="0" algn="l">
              <a:spcBef>
                <a:spcPts val="0"/>
              </a:spcBef>
              <a:spcAft>
                <a:spcPts val="0"/>
              </a:spcAft>
              <a:buNone/>
            </a:pPr>
            <a:r>
              <a:rPr lang="en"/>
              <a:t>Git add readme</a:t>
            </a:r>
            <a:endParaRPr/>
          </a:p>
          <a:p>
            <a:pPr indent="0" lvl="0" marL="0" rtl="0" algn="l">
              <a:spcBef>
                <a:spcPts val="0"/>
              </a:spcBef>
              <a:spcAft>
                <a:spcPts val="0"/>
              </a:spcAft>
              <a:buNone/>
            </a:pPr>
            <a:r>
              <a:rPr lang="en"/>
              <a:t>Git add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Write “Using Git and Github” p tag in master branch</a:t>
            </a:r>
            <a:endParaRPr/>
          </a:p>
          <a:p>
            <a:pPr indent="0" lvl="0" marL="0" rtl="0" algn="l">
              <a:spcBef>
                <a:spcPts val="0"/>
              </a:spcBef>
              <a:spcAft>
                <a:spcPts val="0"/>
              </a:spcAft>
              <a:buNone/>
            </a:pPr>
            <a:r>
              <a:rPr lang="en"/>
              <a:t>Create new branch called newfeature -&gt; git checkout -b newfeature</a:t>
            </a:r>
            <a:endParaRPr/>
          </a:p>
          <a:p>
            <a:pPr indent="0" lvl="0" marL="0" rtl="0" algn="l">
              <a:spcBef>
                <a:spcPts val="0"/>
              </a:spcBef>
              <a:spcAft>
                <a:spcPts val="0"/>
              </a:spcAft>
              <a:buNone/>
            </a:pPr>
            <a:r>
              <a:rPr lang="en"/>
              <a:t>Write ‘feature branch” p tag in newfeature branch</a:t>
            </a:r>
            <a:endParaRPr/>
          </a:p>
          <a:p>
            <a:pPr indent="0" lvl="0" marL="0" rtl="0" algn="l">
              <a:spcBef>
                <a:spcPts val="0"/>
              </a:spcBef>
              <a:spcAft>
                <a:spcPts val="0"/>
              </a:spcAft>
              <a:buNone/>
            </a:pPr>
            <a:r>
              <a:rPr lang="en"/>
              <a:t>git checkout master -&gt; see tht feature branch nt there</a:t>
            </a:r>
            <a:endParaRPr/>
          </a:p>
          <a:p>
            <a:pPr indent="0" lvl="0" marL="0" rtl="0" algn="l">
              <a:spcBef>
                <a:spcPts val="0"/>
              </a:spcBef>
              <a:spcAft>
                <a:spcPts val="0"/>
              </a:spcAft>
              <a:buNone/>
            </a:pPr>
            <a:r>
              <a:rPr lang="en"/>
              <a:t>Go back to newfeature see its </a:t>
            </a:r>
            <a:r>
              <a:rPr lang="en"/>
              <a:t>the</a:t>
            </a:r>
            <a:r>
              <a:rPr lang="en"/>
              <a:t> den come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t>
            </a:r>
            <a:r>
              <a:rPr lang="en"/>
              <a:t>it checkout master</a:t>
            </a:r>
            <a:endParaRPr/>
          </a:p>
          <a:p>
            <a:pPr indent="0" lvl="0" marL="0" rtl="0" algn="l">
              <a:spcBef>
                <a:spcPts val="0"/>
              </a:spcBef>
              <a:spcAft>
                <a:spcPts val="0"/>
              </a:spcAft>
              <a:buNone/>
            </a:pPr>
            <a:r>
              <a:rPr lang="en"/>
              <a:t>Git merge newfeature</a:t>
            </a:r>
            <a:endParaRPr/>
          </a:p>
          <a:p>
            <a:pPr indent="0" lvl="0" marL="0" rtl="0" algn="l">
              <a:spcBef>
                <a:spcPts val="0"/>
              </a:spcBef>
              <a:spcAft>
                <a:spcPts val="0"/>
              </a:spcAft>
              <a:buNone/>
            </a:pPr>
            <a:r>
              <a:rPr lang="en"/>
              <a:t>Write “Undo this paragraph” to index.html</a:t>
            </a:r>
            <a:endParaRPr/>
          </a:p>
          <a:p>
            <a:pPr indent="0" lvl="0" marL="0" rtl="0" algn="l">
              <a:spcBef>
                <a:spcPts val="0"/>
              </a:spcBef>
              <a:spcAft>
                <a:spcPts val="0"/>
              </a:spcAft>
              <a:buNone/>
            </a:pPr>
            <a:r>
              <a:rPr lang="en"/>
              <a:t>Git add and Commit index.html</a:t>
            </a:r>
            <a:endParaRPr/>
          </a:p>
          <a:p>
            <a:pPr indent="0" lvl="0" marL="0" rtl="0" algn="l">
              <a:spcBef>
                <a:spcPts val="0"/>
              </a:spcBef>
              <a:spcAft>
                <a:spcPts val="0"/>
              </a:spcAft>
              <a:buNone/>
            </a:pPr>
            <a:r>
              <a:rPr lang="en"/>
              <a:t>Git reflog</a:t>
            </a:r>
            <a:endParaRPr/>
          </a:p>
          <a:p>
            <a:pPr indent="0" lvl="0" marL="0" rtl="0" algn="l">
              <a:spcBef>
                <a:spcPts val="0"/>
              </a:spcBef>
              <a:spcAft>
                <a:spcPts val="0"/>
              </a:spcAft>
              <a:buNone/>
            </a:pPr>
            <a:r>
              <a:rPr lang="en"/>
              <a:t>Git reset </a:t>
            </a:r>
            <a:endParaRPr/>
          </a:p>
          <a:p>
            <a:pPr indent="0" lvl="0" marL="0" rtl="0" algn="l">
              <a:spcBef>
                <a:spcPts val="0"/>
              </a:spcBef>
              <a:spcAft>
                <a:spcPts val="0"/>
              </a:spcAft>
              <a:buNone/>
            </a:pPr>
            <a:r>
              <a:rPr lang="en"/>
              <a:t>Git reset –hard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cc9661525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cc966152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https://www.menti.com/pu7spuiw3r</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cc9661525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cc9661525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cc966152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cc966152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5min break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remote repos</a:t>
            </a:r>
            <a:endParaRPr/>
          </a:p>
          <a:p>
            <a:pPr indent="0" lvl="0" marL="0" rtl="0" algn="l">
              <a:spcBef>
                <a:spcPts val="0"/>
              </a:spcBef>
              <a:spcAft>
                <a:spcPts val="0"/>
              </a:spcAft>
              <a:buNone/>
            </a:pPr>
            <a:r>
              <a:rPr lang="en"/>
              <a:t>- start repo on github</a:t>
            </a:r>
            <a:endParaRPr/>
          </a:p>
          <a:p>
            <a:pPr indent="0" lvl="0" marL="0" rtl="0" algn="l">
              <a:spcBef>
                <a:spcPts val="0"/>
              </a:spcBef>
              <a:spcAft>
                <a:spcPts val="0"/>
              </a:spcAft>
              <a:buNone/>
            </a:pPr>
            <a:r>
              <a:rPr lang="en"/>
              <a:t>- link local repository to remote repository</a:t>
            </a:r>
            <a:endParaRPr/>
          </a:p>
          <a:p>
            <a:pPr indent="0" lvl="0" marL="0" rtl="0" algn="l">
              <a:spcBef>
                <a:spcPts val="0"/>
              </a:spcBef>
              <a:spcAft>
                <a:spcPts val="0"/>
              </a:spcAft>
              <a:buNone/>
            </a:pPr>
            <a:r>
              <a:rPr lang="en"/>
              <a:t>- push changes to repository</a:t>
            </a:r>
            <a:endParaRPr/>
          </a:p>
          <a:p>
            <a:pPr indent="0" lvl="0" marL="0" rtl="0" algn="l">
              <a:spcBef>
                <a:spcPts val="0"/>
              </a:spcBef>
              <a:spcAft>
                <a:spcPts val="0"/>
              </a:spcAft>
              <a:buNone/>
            </a:pPr>
            <a:r>
              <a:rPr lang="en"/>
              <a:t>- dont copy exact</a:t>
            </a:r>
            <a:endParaRPr/>
          </a:p>
          <a:p>
            <a:pPr indent="0" lvl="0" marL="0" rtl="0" algn="l">
              <a:spcBef>
                <a:spcPts val="0"/>
              </a:spcBef>
              <a:spcAft>
                <a:spcPts val="0"/>
              </a:spcAft>
              <a:buNone/>
            </a:pPr>
            <a:r>
              <a:rPr lang="en"/>
              <a:t>- explain wats alr thr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map the word origin to the url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 push origin main -&gt; pushes everyth now to main branch</a:t>
            </a:r>
            <a:endParaRPr/>
          </a:p>
          <a:p>
            <a:pPr indent="0" lvl="0" marL="0" rtl="0" algn="l">
              <a:spcBef>
                <a:spcPts val="0"/>
              </a:spcBef>
              <a:spcAft>
                <a:spcPts val="0"/>
              </a:spcAft>
              <a:buNone/>
            </a:pPr>
            <a:r>
              <a:rPr lang="en"/>
              <a:t>git push -u origin main -&gt; means doing git push will alws do the same thing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we will need today. Let me know if youve downloaded by typing yes into the chat, we wait till well have </a:t>
            </a:r>
            <a:r>
              <a:rPr lang="en"/>
              <a:t>quite a few responses b4 we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Send into the chat: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link to all workshop materials:</a:t>
            </a:r>
            <a:r>
              <a:rPr lang="en" u="sng">
                <a:solidFill>
                  <a:schemeClr val="hlink"/>
                </a:solidFill>
                <a:hlinkClick r:id="rId2"/>
              </a:rPr>
              <a:t>https://github.com/nyp-lit/webdevcourse2022</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cc966152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cc966152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part, follow along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cc966152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cc966152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chat if want to take a break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remote repos</a:t>
            </a:r>
            <a:endParaRPr/>
          </a:p>
          <a:p>
            <a:pPr indent="0" lvl="0" marL="0" rtl="0" algn="l">
              <a:spcBef>
                <a:spcPts val="0"/>
              </a:spcBef>
              <a:spcAft>
                <a:spcPts val="0"/>
              </a:spcAft>
              <a:buClr>
                <a:schemeClr val="dk1"/>
              </a:buClr>
              <a:buSzPts val="1100"/>
              <a:buFont typeface="Arial"/>
              <a:buNone/>
            </a:pPr>
            <a:r>
              <a:rPr lang="en"/>
              <a:t>- start repo on github</a:t>
            </a:r>
            <a:endParaRPr/>
          </a:p>
          <a:p>
            <a:pPr indent="0" lvl="0" marL="0" rtl="0" algn="l">
              <a:spcBef>
                <a:spcPts val="0"/>
              </a:spcBef>
              <a:spcAft>
                <a:spcPts val="0"/>
              </a:spcAft>
              <a:buClr>
                <a:schemeClr val="dk1"/>
              </a:buClr>
              <a:buSzPts val="1100"/>
              <a:buFont typeface="Arial"/>
              <a:buNone/>
            </a:pPr>
            <a:r>
              <a:rPr lang="en"/>
              <a:t>- link local repository to remote repository</a:t>
            </a:r>
            <a:endParaRPr/>
          </a:p>
          <a:p>
            <a:pPr indent="0" lvl="0" marL="0" rtl="0" algn="l">
              <a:spcBef>
                <a:spcPts val="0"/>
              </a:spcBef>
              <a:spcAft>
                <a:spcPts val="0"/>
              </a:spcAft>
              <a:buClr>
                <a:schemeClr val="dk1"/>
              </a:buClr>
              <a:buSzPts val="1100"/>
              <a:buFont typeface="Arial"/>
              <a:buNone/>
            </a:pPr>
            <a:r>
              <a:rPr lang="en"/>
              <a:t>- push changes to repository</a:t>
            </a:r>
            <a:endParaRPr/>
          </a:p>
          <a:p>
            <a:pPr indent="0" lvl="0" marL="0" rtl="0" algn="l">
              <a:spcBef>
                <a:spcPts val="0"/>
              </a:spcBef>
              <a:spcAft>
                <a:spcPts val="0"/>
              </a:spcAft>
              <a:buClr>
                <a:schemeClr val="dk1"/>
              </a:buClr>
              <a:buSzPts val="1100"/>
              <a:buFont typeface="Arial"/>
              <a:buNone/>
            </a:pPr>
            <a:r>
              <a:rPr lang="en"/>
              <a:t>- dont copy exact</a:t>
            </a:r>
            <a:endParaRPr/>
          </a:p>
          <a:p>
            <a:pPr indent="0" lvl="0" marL="0" rtl="0" algn="l">
              <a:spcBef>
                <a:spcPts val="0"/>
              </a:spcBef>
              <a:spcAft>
                <a:spcPts val="0"/>
              </a:spcAft>
              <a:buClr>
                <a:schemeClr val="dk1"/>
              </a:buClr>
              <a:buSzPts val="1100"/>
              <a:buFont typeface="Arial"/>
              <a:buNone/>
            </a:pPr>
            <a:r>
              <a:rPr lang="en"/>
              <a:t>- explain wats alr thr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map the word origin to the url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 push origin main -&gt; pushes everyth now to main branch</a:t>
            </a:r>
            <a:endParaRPr/>
          </a:p>
          <a:p>
            <a:pPr indent="0" lvl="0" marL="0" rtl="0" algn="l">
              <a:spcBef>
                <a:spcPts val="0"/>
              </a:spcBef>
              <a:spcAft>
                <a:spcPts val="0"/>
              </a:spcAft>
              <a:buClr>
                <a:schemeClr val="dk1"/>
              </a:buClr>
              <a:buSzPts val="1100"/>
              <a:buFont typeface="Arial"/>
              <a:buNone/>
            </a:pPr>
            <a:r>
              <a:rPr lang="en"/>
              <a:t>git push -u origin main -&gt; means doing git push will alws do the same thing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cc966152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cc966152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familiar with command prompt you would know the first command echo test to readme means you’ll add the phrase #test into a readme.md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git init is to inisitalise repository, git add . to add all files in current directory and then choose the branch as ur main/master branch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t>
            </a:r>
            <a:r>
              <a:rPr lang="en"/>
              <a:t>it remote rm is used to delete remote repositories</a:t>
            </a:r>
            <a:endParaRPr/>
          </a:p>
          <a:p>
            <a:pPr indent="0" lvl="0" marL="0" rtl="0" algn="l">
              <a:spcBef>
                <a:spcPts val="0"/>
              </a:spcBef>
              <a:spcAft>
                <a:spcPts val="0"/>
              </a:spcAft>
              <a:buNone/>
            </a:pPr>
            <a:r>
              <a:rPr lang="en"/>
              <a:t>g</a:t>
            </a:r>
            <a:r>
              <a:rPr lang="en"/>
              <a:t>it remote -v used to view remote directory</a:t>
            </a:r>
            <a:endParaRPr/>
          </a:p>
          <a:p>
            <a:pPr indent="0" lvl="0" marL="0" rtl="0" algn="l">
              <a:spcBef>
                <a:spcPts val="0"/>
              </a:spcBef>
              <a:spcAft>
                <a:spcPts val="0"/>
              </a:spcAft>
              <a:buNone/>
            </a:pPr>
            <a:r>
              <a:rPr lang="en"/>
              <a:t>o</a:t>
            </a:r>
            <a:r>
              <a:rPr lang="en"/>
              <a:t>thers for troubleshooting: </a:t>
            </a:r>
            <a:r>
              <a:rPr lang="en" u="sng">
                <a:solidFill>
                  <a:schemeClr val="hlink"/>
                </a:solidFill>
                <a:hlinkClick r:id="rId2"/>
              </a:rPr>
              <a:t>https://docs.github.com/en/get-started/getting-started-with-git/managing-remote-repositories</a:t>
            </a: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cdc1ae7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cdc1ae7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remote add origin </a:t>
            </a:r>
            <a:r>
              <a:rPr lang="en"/>
              <a:t>git remote add origin </a:t>
            </a:r>
            <a:r>
              <a:rPr lang="en" u="sng">
                <a:solidFill>
                  <a:schemeClr val="hlink"/>
                </a:solidFill>
                <a:hlinkClick r:id="rId2"/>
              </a:rPr>
              <a:t>https://github.com/jolenechong/test.git</a:t>
            </a:r>
            <a:r>
              <a:rPr lang="en"/>
              <a:t> </a:t>
            </a:r>
            <a:r>
              <a:rPr lang="en"/>
              <a:t>means ure setting the remote and mapping the link to origin so that everytime you want to push it you can just use the word origin and they will know what link to push it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 remote rm is used to delete remote repositories</a:t>
            </a:r>
            <a:endParaRPr/>
          </a:p>
          <a:p>
            <a:pPr indent="0" lvl="0" marL="0" rtl="0" algn="l">
              <a:spcBef>
                <a:spcPts val="0"/>
              </a:spcBef>
              <a:spcAft>
                <a:spcPts val="0"/>
              </a:spcAft>
              <a:buNone/>
            </a:pPr>
            <a:r>
              <a:rPr lang="en"/>
              <a:t>git remote -v used to view remote directory</a:t>
            </a:r>
            <a:endParaRPr/>
          </a:p>
          <a:p>
            <a:pPr indent="0" lvl="0" marL="0" rtl="0" algn="l">
              <a:spcBef>
                <a:spcPts val="0"/>
              </a:spcBef>
              <a:spcAft>
                <a:spcPts val="0"/>
              </a:spcAft>
              <a:buNone/>
            </a:pPr>
            <a:r>
              <a:rPr lang="en"/>
              <a:t>others for troubleshooting: </a:t>
            </a:r>
            <a:r>
              <a:rPr lang="en" u="sng">
                <a:solidFill>
                  <a:schemeClr val="hlink"/>
                </a:solidFill>
                <a:hlinkClick r:id="rId3"/>
              </a:rPr>
              <a:t>https://docs.github.com/en/get-started/getting-started-with-git/managing-remote-repositories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that doesn’t help, feel free to drop a msg in the chat and lmk what error you’re experiencing.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cdc1ae73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cdc1ae73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issues, pull requests, managing access, github pages, git ignore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Editing files here </a:t>
            </a:r>
            <a:r>
              <a:rPr lang="en"/>
              <a:t>means</a:t>
            </a:r>
            <a:r>
              <a:rPr lang="en"/>
              <a:t> you’re editing the remote repository means the next time you try to push to this repo you will first need to pull becuz there are new commits that you didnt get on you local repository from remote repository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cdc1ae73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cdc1ae73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since we merged the branches of newfeature into master, in our master branch we can se the newfeature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switch branches to see what the other branch has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cdc1ae73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0cdc1ae73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you wanted to open source a project, </a:t>
            </a:r>
            <a:r>
              <a:rPr lang="en"/>
              <a:t>which</a:t>
            </a:r>
            <a:r>
              <a:rPr lang="en"/>
              <a:t> means ____</a:t>
            </a:r>
            <a:endParaRPr/>
          </a:p>
          <a:p>
            <a:pPr indent="0" lvl="0" marL="0" rtl="0" algn="l">
              <a:spcBef>
                <a:spcPts val="0"/>
              </a:spcBef>
              <a:spcAft>
                <a:spcPts val="0"/>
              </a:spcAft>
              <a:buNone/>
            </a:pPr>
            <a:r>
              <a:rPr lang="en"/>
              <a:t>So people who use the program might experience some errors on their end</a:t>
            </a:r>
            <a:endParaRPr/>
          </a:p>
          <a:p>
            <a:pPr indent="0" lvl="0" marL="0" rtl="0" algn="l">
              <a:spcBef>
                <a:spcPts val="0"/>
              </a:spcBef>
              <a:spcAft>
                <a:spcPts val="0"/>
              </a:spcAft>
              <a:buNone/>
            </a:pPr>
            <a:r>
              <a:rPr lang="en"/>
              <a:t>So they let you know of these errors by creating issues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cdc1ae73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cdc1ae73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https://docs.github.com/en/pull-requests/collaborating-with-pull-requests/proposing-changes-to-your-work-with-pull-requests/about-pull-requests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https://github.com/AppFlowy-IO/AppFlowy</a:t>
            </a:r>
            <a:r>
              <a:rPr lang="en"/>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cdc1ae73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cdc1ae73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who you want to allow to push to your remote repository</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cdc1ae73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cdc1ae73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who you want to allow to push to your remote repository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0cdc1ae73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0cdc1ae73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the branch you want to publish whis is most likely the master branch and save</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cdc1ae73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cdc1ae73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the branch you want to publish whis is most likely the master branch and save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complicated if you want to publish reactjs sites, i still hv no clue how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its much easier to use netlity for react 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thing is that if your indexx.html file is not at root directory in the remote repository github pages most likely wont be able to find it and it will just show you the readme file instead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cdc1ae73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cdc1ae73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file to your repo and name it .gitignore (no file extensions)</a:t>
            </a:r>
            <a:endParaRPr/>
          </a:p>
          <a:p>
            <a:pPr indent="0" lvl="0" marL="0" rtl="0" algn="l">
              <a:spcBef>
                <a:spcPts val="0"/>
              </a:spcBef>
              <a:spcAft>
                <a:spcPts val="0"/>
              </a:spcAft>
              <a:buNone/>
            </a:pPr>
            <a:r>
              <a:rPr lang="en"/>
              <a:t>Add the file name config.py in it</a:t>
            </a:r>
            <a:endParaRPr/>
          </a:p>
          <a:p>
            <a:pPr indent="0" lvl="0" marL="0" rtl="0" algn="l">
              <a:spcBef>
                <a:spcPts val="0"/>
              </a:spcBef>
              <a:spcAft>
                <a:spcPts val="0"/>
              </a:spcAft>
              <a:buNone/>
            </a:pPr>
            <a:r>
              <a:rPr lang="en"/>
              <a:t>What .gitignore does is that git ignores all folders names pycahe -&gt; esp useful if you use pycharm and ignores </a:t>
            </a:r>
            <a:r>
              <a:rPr lang="en"/>
              <a:t>whatever</a:t>
            </a:r>
            <a:r>
              <a:rPr lang="en"/>
              <a:t> files you ask them to </a:t>
            </a:r>
            <a:r>
              <a:rPr lang="en"/>
              <a:t>within</a:t>
            </a:r>
            <a:r>
              <a:rPr lang="en"/>
              <a:t> this gitignore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 put config.py in it and in my config.py file i will put API_TOKEN = ‘apitoken_here’</a:t>
            </a:r>
            <a:endParaRPr/>
          </a:p>
          <a:p>
            <a:pPr indent="0" lvl="0" marL="0" rtl="0" algn="l">
              <a:spcBef>
                <a:spcPts val="0"/>
              </a:spcBef>
              <a:spcAft>
                <a:spcPts val="0"/>
              </a:spcAft>
              <a:buNone/>
            </a:pPr>
            <a:r>
              <a:rPr lang="en"/>
              <a:t>Then i can reference the token when needed by doing a from config.py import API_TOKEN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https://www.toptal.com/developers/gitignore</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392f2ad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392f2a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https://lab.github.com/githubtraining/introduction-to-github</a:t>
            </a:r>
            <a:r>
              <a:rPr lang="en"/>
              <a:t>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https://education.github.com/git-cheat-sheet-education.pdf</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cc966152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cc966152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is a version control system that lets you manage and keep track of your source code history. GitHub is a cloud-based hosting service that lets you manage Git repositories. For example its great when you’re working with a team on the same code, incase someones local code is broken or lost somehow they can restore it to how it was initially with version control.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want to understand what the commands are actly doing instead of memorising the commands instead of js sending zipfiles to each other we can </a:t>
            </a:r>
            <a:r>
              <a:rPr lang="en"/>
              <a:t>instead</a:t>
            </a:r>
            <a:r>
              <a:rPr lang="en"/>
              <a:t> collaborate with github n git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936a04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936a04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remote repository</a:t>
            </a:r>
            <a:endParaRPr/>
          </a:p>
          <a:p>
            <a:pPr indent="0" lvl="0" marL="0" rtl="0" algn="l">
              <a:spcBef>
                <a:spcPts val="0"/>
              </a:spcBef>
              <a:spcAft>
                <a:spcPts val="0"/>
              </a:spcAft>
              <a:buClr>
                <a:schemeClr val="dk1"/>
              </a:buClr>
              <a:buSzPts val="1100"/>
              <a:buFont typeface="Arial"/>
              <a:buNone/>
            </a:pPr>
            <a:r>
              <a:rPr lang="en"/>
              <a:t>- storage area for code/files etc</a:t>
            </a:r>
            <a:endParaRPr/>
          </a:p>
          <a:p>
            <a:pPr indent="0" lvl="0" marL="0" rtl="0" algn="l">
              <a:spcBef>
                <a:spcPts val="0"/>
              </a:spcBef>
              <a:spcAft>
                <a:spcPts val="0"/>
              </a:spcAft>
              <a:buClr>
                <a:schemeClr val="dk1"/>
              </a:buClr>
              <a:buSzPts val="1100"/>
              <a:buFont typeface="Arial"/>
              <a:buNone/>
            </a:pPr>
            <a:r>
              <a:rPr lang="en"/>
              <a:t>- local repository means ur own ver of the code on ur own laptop</a:t>
            </a:r>
            <a:endParaRPr/>
          </a:p>
          <a:p>
            <a:pPr indent="0" lvl="0" marL="0" rtl="0" algn="l">
              <a:spcBef>
                <a:spcPts val="0"/>
              </a:spcBef>
              <a:spcAft>
                <a:spcPts val="0"/>
              </a:spcAft>
              <a:buClr>
                <a:schemeClr val="dk1"/>
              </a:buClr>
              <a:buSzPts val="1100"/>
              <a:buFont typeface="Arial"/>
              <a:buNone/>
            </a:pPr>
            <a:r>
              <a:rPr lang="en"/>
              <a:t>- make changes on ur own comp and push changes to the remote repository</a:t>
            </a:r>
            <a:endParaRPr/>
          </a:p>
          <a:p>
            <a:pPr indent="0" lvl="0" marL="0" rtl="0" algn="l">
              <a:spcBef>
                <a:spcPts val="0"/>
              </a:spcBef>
              <a:spcAft>
                <a:spcPts val="0"/>
              </a:spcAft>
              <a:buClr>
                <a:schemeClr val="dk1"/>
              </a:buClr>
              <a:buSzPts val="1100"/>
              <a:buFont typeface="Arial"/>
              <a:buNone/>
            </a:pPr>
            <a:r>
              <a:rPr lang="en"/>
              <a:t>- if the remote repository has additional changed than ur local repository u need to pull before u can push again</a:t>
            </a:r>
            <a:endParaRPr/>
          </a:p>
          <a:p>
            <a:pPr indent="0" lvl="0" marL="0" rtl="0" algn="l">
              <a:spcBef>
                <a:spcPts val="0"/>
              </a:spcBef>
              <a:spcAft>
                <a:spcPts val="0"/>
              </a:spcAft>
              <a:buNone/>
            </a:pPr>
            <a:r>
              <a:rPr lang="en"/>
              <a:t>- push to repo to share ur code with everyone and to get shared code thts updated u can pull frm repo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cc9661525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cc9661525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cc96615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cc96615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look here as an example, for the NYPLIT website Each commit to git stores information like time, comments and who pushed the code</a:t>
            </a:r>
            <a:endParaRPr/>
          </a:p>
          <a:p>
            <a:pPr indent="0" lvl="0" marL="0" rtl="0" algn="l">
              <a:spcBef>
                <a:spcPts val="0"/>
              </a:spcBef>
              <a:spcAft>
                <a:spcPts val="0"/>
              </a:spcAft>
              <a:buNone/>
            </a:pPr>
            <a:r>
              <a:rPr lang="en"/>
              <a:t>This is an example of the commits i did with git which u can easily see using github</a:t>
            </a:r>
            <a:endParaRPr/>
          </a:p>
          <a:p>
            <a:pPr indent="0" lvl="0" marL="0" rtl="0" algn="l">
              <a:spcBef>
                <a:spcPts val="0"/>
              </a:spcBef>
              <a:spcAft>
                <a:spcPts val="0"/>
              </a:spcAft>
              <a:buNone/>
            </a:pPr>
            <a:r>
              <a:rPr lang="en"/>
              <a:t>Its actly the commits for our nyplit website!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cc9661525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cc9661525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branches -&gt; copy of repo at a certain point of time (nt done but uw to work on it tgt)</a:t>
            </a:r>
            <a:endParaRPr/>
          </a:p>
          <a:p>
            <a:pPr indent="0" lvl="0" marL="0" rtl="0" algn="l">
              <a:spcBef>
                <a:spcPts val="0"/>
              </a:spcBef>
              <a:spcAft>
                <a:spcPts val="0"/>
              </a:spcAft>
              <a:buNone/>
            </a:pPr>
            <a:r>
              <a:rPr lang="en"/>
              <a:t>branches -&gt; for new features from the first master branch u make a new branch and add features in case ur feature doesnt work yet den once ure sure its working u can merge the branches which will add ur feature into the master branch w all the shared working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41075" y="508750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0" y="0"/>
            <a:ext cx="1461000" cy="6858000"/>
          </a:xfrm>
          <a:prstGeom prst="rect">
            <a:avLst/>
          </a:prstGeom>
          <a:solidFill>
            <a:srgbClr val="321952"/>
          </a:solidFill>
          <a:ln cap="flat" cmpd="sng" w="9525">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8" name="Google Shape;18;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pic>
        <p:nvPicPr>
          <p:cNvPr id="19" name="Google Shape;19;p2"/>
          <p:cNvPicPr preferRelativeResize="0"/>
          <p:nvPr/>
        </p:nvPicPr>
        <p:blipFill>
          <a:blip r:embed="rId2">
            <a:alphaModFix/>
          </a:blip>
          <a:stretch>
            <a:fillRect/>
          </a:stretch>
        </p:blipFill>
        <p:spPr>
          <a:xfrm>
            <a:off x="297300" y="342898"/>
            <a:ext cx="2115999" cy="76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2" name="Shape 72"/>
        <p:cNvGrpSpPr/>
        <p:nvPr/>
      </p:nvGrpSpPr>
      <p:grpSpPr>
        <a:xfrm>
          <a:off x="0" y="0"/>
          <a:ext cx="0" cy="0"/>
          <a:chOff x="0" y="0"/>
          <a:chExt cx="0" cy="0"/>
        </a:xfrm>
      </p:grpSpPr>
      <p:sp>
        <p:nvSpPr>
          <p:cNvPr id="73" name="Google Shape;73;p1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454800" y="1599800"/>
            <a:ext cx="10463100" cy="52584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 name="Google Shape;75;p11"/>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1349400" y="412950"/>
            <a:ext cx="95685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78" name="Google Shape;78;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79" name="Google Shape;79;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0" name="Google Shape;80;p11"/>
          <p:cNvSpPr txBox="1"/>
          <p:nvPr>
            <p:ph type="title"/>
          </p:nvPr>
        </p:nvSpPr>
        <p:spPr>
          <a:xfrm>
            <a:off x="1461900" y="412950"/>
            <a:ext cx="9327000" cy="8565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1" name="Google Shape;81;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2" name="Google Shape;82;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3" name="Google Shape;83;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4" name="Shape 84"/>
        <p:cNvGrpSpPr/>
        <p:nvPr/>
      </p:nvGrpSpPr>
      <p:grpSpPr>
        <a:xfrm>
          <a:off x="0" y="0"/>
          <a:ext cx="0" cy="0"/>
          <a:chOff x="0" y="0"/>
          <a:chExt cx="0" cy="0"/>
        </a:xfrm>
      </p:grpSpPr>
      <p:sp>
        <p:nvSpPr>
          <p:cNvPr id="85" name="Google Shape;85;p12"/>
          <p:cNvSpPr/>
          <p:nvPr/>
        </p:nvSpPr>
        <p:spPr>
          <a:xfrm>
            <a:off x="-300" y="2180775"/>
            <a:ext cx="12192000" cy="23643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 name="Google Shape;86;p12"/>
          <p:cNvSpPr/>
          <p:nvPr/>
        </p:nvSpPr>
        <p:spPr>
          <a:xfrm>
            <a:off x="1122563"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677744"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8232925"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1" name="Google Shape;91;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2" name="Google Shape;92;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3" name="Google Shape;93;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4" name="Google Shape;94;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5" name="Google Shape;95;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6" name="Google Shape;96;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97" name="Shape 97"/>
        <p:cNvGrpSpPr/>
        <p:nvPr/>
      </p:nvGrpSpPr>
      <p:grpSpPr>
        <a:xfrm>
          <a:off x="0" y="0"/>
          <a:ext cx="0" cy="0"/>
          <a:chOff x="0" y="0"/>
          <a:chExt cx="0" cy="0"/>
        </a:xfrm>
      </p:grpSpPr>
      <p:sp>
        <p:nvSpPr>
          <p:cNvPr id="98" name="Google Shape;98;p13"/>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9" name="Google Shape;99;p13"/>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1" name="Google Shape;101;p13"/>
          <p:cNvSpPr/>
          <p:nvPr/>
        </p:nvSpPr>
        <p:spPr>
          <a:xfrm>
            <a:off x="0" y="5720400"/>
            <a:ext cx="4148400" cy="11376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3" name="Shape 103"/>
        <p:cNvGrpSpPr/>
        <p:nvPr/>
      </p:nvGrpSpPr>
      <p:grpSpPr>
        <a:xfrm>
          <a:off x="0" y="0"/>
          <a:ext cx="0" cy="0"/>
          <a:chOff x="0" y="0"/>
          <a:chExt cx="0" cy="0"/>
        </a:xfrm>
      </p:grpSpPr>
      <p:sp>
        <p:nvSpPr>
          <p:cNvPr id="104" name="Google Shape;104;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5" name="Google Shape;105;p14"/>
          <p:cNvSpPr/>
          <p:nvPr/>
        </p:nvSpPr>
        <p:spPr>
          <a:xfrm>
            <a:off x="379125" y="133200"/>
            <a:ext cx="9765900" cy="6523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06" name="Shape 106"/>
        <p:cNvGrpSpPr/>
        <p:nvPr/>
      </p:nvGrpSpPr>
      <p:grpSpPr>
        <a:xfrm>
          <a:off x="0" y="0"/>
          <a:ext cx="0" cy="0"/>
          <a:chOff x="0" y="0"/>
          <a:chExt cx="0" cy="0"/>
        </a:xfrm>
      </p:grpSpPr>
      <p:sp>
        <p:nvSpPr>
          <p:cNvPr id="107" name="Google Shape;107;p15"/>
          <p:cNvSpPr/>
          <p:nvPr/>
        </p:nvSpPr>
        <p:spPr>
          <a:xfrm>
            <a:off x="-300" y="2180775"/>
            <a:ext cx="12192000" cy="2364300"/>
          </a:xfrm>
          <a:prstGeom prst="rect">
            <a:avLst/>
          </a:prstGeom>
          <a:solidFill>
            <a:srgbClr val="CAAEED">
              <a:alpha val="40220"/>
            </a:srgbClr>
          </a:solidFill>
          <a:ln cap="flat" cmpd="sng" w="38100">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8" name="Google Shape;108;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9" name="Google Shape;109;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10" name="Google Shape;110;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1" name="Google Shape;111;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2" name="Google Shape;112;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3" name="Google Shape;113;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4" name="Google Shape;114;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5" name="Google Shape;115;p1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300" y="6090000"/>
            <a:ext cx="12192000" cy="76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18" name="Shape 118"/>
        <p:cNvGrpSpPr/>
        <p:nvPr/>
      </p:nvGrpSpPr>
      <p:grpSpPr>
        <a:xfrm>
          <a:off x="0" y="0"/>
          <a:ext cx="0" cy="0"/>
          <a:chOff x="0" y="0"/>
          <a:chExt cx="0" cy="0"/>
        </a:xfrm>
      </p:grpSpPr>
      <p:sp>
        <p:nvSpPr>
          <p:cNvPr id="119" name="Google Shape;119;p16"/>
          <p:cNvSpPr/>
          <p:nvPr/>
        </p:nvSpPr>
        <p:spPr>
          <a:xfrm>
            <a:off x="0" y="150"/>
            <a:ext cx="80325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 name="Google Shape;120;p16"/>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3" name="Google Shape;123;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4" name="Google Shape;124;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5" name="Google Shape;125;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6" name="Google Shape;126;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8" name="Google Shape;128;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9" name="Google Shape;129;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30" name="Google Shape;130;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1" name="Google Shape;131;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2" name="Google Shape;132;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3" name="Google Shape;133;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4" name="Google Shape;134;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36" name="Shape 136"/>
        <p:cNvGrpSpPr/>
        <p:nvPr/>
      </p:nvGrpSpPr>
      <p:grpSpPr>
        <a:xfrm>
          <a:off x="0" y="0"/>
          <a:ext cx="0" cy="0"/>
          <a:chOff x="0" y="0"/>
          <a:chExt cx="0" cy="0"/>
        </a:xfrm>
      </p:grpSpPr>
      <p:sp>
        <p:nvSpPr>
          <p:cNvPr id="137" name="Google Shape;137;p17"/>
          <p:cNvSpPr/>
          <p:nvPr/>
        </p:nvSpPr>
        <p:spPr>
          <a:xfrm>
            <a:off x="-300" y="1418775"/>
            <a:ext cx="12192000" cy="4552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8" name="Google Shape;138;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9" name="Google Shape;139;p1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1" name="Shape 141"/>
        <p:cNvGrpSpPr/>
        <p:nvPr/>
      </p:nvGrpSpPr>
      <p:grpSpPr>
        <a:xfrm>
          <a:off x="0" y="0"/>
          <a:ext cx="0" cy="0"/>
          <a:chOff x="0" y="0"/>
          <a:chExt cx="0" cy="0"/>
        </a:xfrm>
      </p:grpSpPr>
      <p:sp>
        <p:nvSpPr>
          <p:cNvPr id="142" name="Google Shape;142;p18"/>
          <p:cNvSpPr/>
          <p:nvPr/>
        </p:nvSpPr>
        <p:spPr>
          <a:xfrm>
            <a:off x="3247950" y="0"/>
            <a:ext cx="56961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3" name="Google Shape;143;p18"/>
          <p:cNvSpPr/>
          <p:nvPr/>
        </p:nvSpPr>
        <p:spPr>
          <a:xfrm>
            <a:off x="454800" y="1804350"/>
            <a:ext cx="11282400" cy="4129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5" name="Google Shape;145;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6" name="Google Shape;146;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7" name="Google Shape;147;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8" name="Google Shape;148;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0" name="Google Shape;150;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1" name="Google Shape;151;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2" name="Google Shape;152;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3" name="Google Shape;153;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4" name="Google Shape;154;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5" name="Google Shape;155;p1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349400" y="412950"/>
            <a:ext cx="103878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57" name="Shape 157"/>
        <p:cNvGrpSpPr/>
        <p:nvPr/>
      </p:nvGrpSpPr>
      <p:grpSpPr>
        <a:xfrm>
          <a:off x="0" y="0"/>
          <a:ext cx="0" cy="0"/>
          <a:chOff x="0" y="0"/>
          <a:chExt cx="0" cy="0"/>
        </a:xfrm>
      </p:grpSpPr>
      <p:sp>
        <p:nvSpPr>
          <p:cNvPr id="158" name="Google Shape;158;p19"/>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9" name="Google Shape;159;p19"/>
          <p:cNvSpPr/>
          <p:nvPr/>
        </p:nvSpPr>
        <p:spPr>
          <a:xfrm>
            <a:off x="899875" y="833575"/>
            <a:ext cx="5581500" cy="4253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2" name="Google Shape;162;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3" name="Shape 163"/>
        <p:cNvGrpSpPr/>
        <p:nvPr/>
      </p:nvGrpSpPr>
      <p:grpSpPr>
        <a:xfrm>
          <a:off x="0" y="0"/>
          <a:ext cx="0" cy="0"/>
          <a:chOff x="0" y="0"/>
          <a:chExt cx="0" cy="0"/>
        </a:xfrm>
      </p:grpSpPr>
      <p:sp>
        <p:nvSpPr>
          <p:cNvPr id="164" name="Google Shape;164;p20"/>
          <p:cNvSpPr/>
          <p:nvPr/>
        </p:nvSpPr>
        <p:spPr>
          <a:xfrm>
            <a:off x="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5" name="Google Shape;165;p20"/>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443975" y="974375"/>
            <a:ext cx="5581500" cy="4253100"/>
          </a:xfrm>
          <a:prstGeom prst="rect">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8" name="Google Shape;168;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9" name="Google Shape;169;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70" name="Shape 170"/>
        <p:cNvGrpSpPr/>
        <p:nvPr/>
      </p:nvGrpSpPr>
      <p:grpSpPr>
        <a:xfrm>
          <a:off x="0" y="0"/>
          <a:ext cx="0" cy="0"/>
          <a:chOff x="0" y="0"/>
          <a:chExt cx="0" cy="0"/>
        </a:xfrm>
      </p:grpSpPr>
      <p:sp>
        <p:nvSpPr>
          <p:cNvPr id="171" name="Google Shape;171;p21"/>
          <p:cNvSpPr/>
          <p:nvPr/>
        </p:nvSpPr>
        <p:spPr>
          <a:xfrm>
            <a:off x="1693900" y="1418775"/>
            <a:ext cx="10497900" cy="4552200"/>
          </a:xfrm>
          <a:prstGeom prst="rect">
            <a:avLst/>
          </a:prstGeom>
          <a:solidFill>
            <a:srgbClr val="CAAEED">
              <a:alpha val="40220"/>
            </a:srgbClr>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2" name="Google Shape;172;p2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4" name="Google Shape;174;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5" name="Google Shape;175;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76" name="Google Shape;176;p21"/>
          <p:cNvSpPr/>
          <p:nvPr/>
        </p:nvSpPr>
        <p:spPr>
          <a:xfrm>
            <a:off x="2192433" y="1759075"/>
            <a:ext cx="7964100" cy="4568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77" name="Shape 177"/>
        <p:cNvGrpSpPr/>
        <p:nvPr/>
      </p:nvGrpSpPr>
      <p:grpSpPr>
        <a:xfrm>
          <a:off x="0" y="0"/>
          <a:ext cx="0" cy="0"/>
          <a:chOff x="0" y="0"/>
          <a:chExt cx="0" cy="0"/>
        </a:xfrm>
      </p:grpSpPr>
      <p:grpSp>
        <p:nvGrpSpPr>
          <p:cNvPr id="178" name="Google Shape;178;p22"/>
          <p:cNvGrpSpPr/>
          <p:nvPr/>
        </p:nvGrpSpPr>
        <p:grpSpPr>
          <a:xfrm>
            <a:off x="0" y="0"/>
            <a:ext cx="12192000" cy="6858000"/>
            <a:chOff x="0" y="0"/>
            <a:chExt cx="12192000" cy="6858000"/>
          </a:xfrm>
        </p:grpSpPr>
        <p:sp>
          <p:nvSpPr>
            <p:cNvPr id="179" name="Google Shape;179;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1" name="Google Shape;181;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2" name="Google Shape;182;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3" name="Google Shape;183;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4" name="Google Shape;184;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5" name="Google Shape;185;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86" name="Google Shape;186;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87" name="Google Shape;187;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3219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6" name="Google Shape;26;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7"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 name="Google Shape;32;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 name="Google Shape;35;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6"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0" name="Google Shape;40;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 name="Google Shape;41;p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2"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6" name="Google Shape;46;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7" name="Google Shape;47;p7"/>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8" name="Google Shape;48;p7"/>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49" name="Shape 49"/>
        <p:cNvGrpSpPr/>
        <p:nvPr/>
      </p:nvGrpSpPr>
      <p:grpSpPr>
        <a:xfrm>
          <a:off x="0" y="0"/>
          <a:ext cx="0" cy="0"/>
          <a:chOff x="0" y="0"/>
          <a:chExt cx="0" cy="0"/>
        </a:xfrm>
      </p:grpSpPr>
      <p:sp>
        <p:nvSpPr>
          <p:cNvPr id="50" name="Google Shape;50;p8"/>
          <p:cNvSpPr/>
          <p:nvPr/>
        </p:nvSpPr>
        <p:spPr>
          <a:xfrm>
            <a:off x="0" y="150"/>
            <a:ext cx="8495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 name="Google Shape;51;p8"/>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6" name="Google Shape;56;p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58" name="Shape 58"/>
        <p:cNvGrpSpPr/>
        <p:nvPr/>
      </p:nvGrpSpPr>
      <p:grpSpPr>
        <a:xfrm>
          <a:off x="0" y="0"/>
          <a:ext cx="0" cy="0"/>
          <a:chOff x="0" y="0"/>
          <a:chExt cx="0" cy="0"/>
        </a:xfrm>
      </p:grpSpPr>
      <p:sp>
        <p:nvSpPr>
          <p:cNvPr id="59" name="Google Shape;59;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FA2B8A"/>
          </a:solidFill>
          <a:ln cap="flat" cmpd="sng" w="38100">
            <a:solidFill>
              <a:srgbClr val="FA2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 name="Google Shape;60;p9"/>
          <p:cNvSpPr/>
          <p:nvPr/>
        </p:nvSpPr>
        <p:spPr>
          <a:xfrm>
            <a:off x="3247950" y="4128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 name="Google Shape;61;p9"/>
          <p:cNvSpPr/>
          <p:nvPr/>
        </p:nvSpPr>
        <p:spPr>
          <a:xfrm>
            <a:off x="454800" y="1728150"/>
            <a:ext cx="11282400" cy="3410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rot="10800000">
            <a:off x="562541" y="621100"/>
            <a:ext cx="679116" cy="478293"/>
            <a:chOff x="621403" y="597265"/>
            <a:chExt cx="1588204" cy="1118814"/>
          </a:xfrm>
        </p:grpSpPr>
        <p:sp>
          <p:nvSpPr>
            <p:cNvPr id="63" name="Google Shape;63;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5" name="Google Shape;65;p9"/>
          <p:cNvSpPr/>
          <p:nvPr/>
        </p:nvSpPr>
        <p:spPr>
          <a:xfrm>
            <a:off x="10842600" y="5517275"/>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6858000" y="5517275"/>
            <a:ext cx="39846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68" name="Google Shape;68;p9"/>
          <p:cNvSpPr txBox="1"/>
          <p:nvPr>
            <p:ph idx="1" type="subTitle"/>
          </p:nvPr>
        </p:nvSpPr>
        <p:spPr>
          <a:xfrm>
            <a:off x="6858000" y="5517275"/>
            <a:ext cx="3940500" cy="8946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rgbClr val="321952"/>
        </a:solidFill>
      </p:bgPr>
    </p:bg>
    <p:spTree>
      <p:nvGrpSpPr>
        <p:cNvPr id="69" name="Shape 69"/>
        <p:cNvGrpSpPr/>
        <p:nvPr/>
      </p:nvGrpSpPr>
      <p:grpSpPr>
        <a:xfrm>
          <a:off x="0" y="0"/>
          <a:ext cx="0" cy="0"/>
          <a:chOff x="0" y="0"/>
          <a:chExt cx="0" cy="0"/>
        </a:xfrm>
      </p:grpSpPr>
      <p:sp>
        <p:nvSpPr>
          <p:cNvPr id="70" name="Google Shape;70;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menti.com/pu7spuiw3r"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scm.com/downlo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github.com/user/repo.git" TargetMode="External"/><Relationship Id="rId4" Type="http://schemas.openxmlformats.org/officeDocument/2006/relationships/hyperlink" Target="https://docs.github.com/en/get-started/getting-started-with-git/managing-remote-repositori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lab.github.com/githubtraining/introduction-to-github" TargetMode="External"/><Relationship Id="rId4" Type="http://schemas.openxmlformats.org/officeDocument/2006/relationships/hyperlink" Target="https://education.github.com/git-cheat-sheet-education.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s://nyp-lit.github.io/" TargetMode="External"/><Relationship Id="rId4" Type="http://schemas.openxmlformats.org/officeDocument/2006/relationships/hyperlink" Target="http://instagram.com/nyp-lit" TargetMode="External"/><Relationship Id="rId5" Type="http://schemas.openxmlformats.org/officeDocument/2006/relationships/image" Target="../media/image25.png"/><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Workshop 4:</a:t>
            </a:r>
            <a:endParaRPr>
              <a:solidFill>
                <a:schemeClr val="accent1"/>
              </a:solidFill>
            </a:endParaRPr>
          </a:p>
          <a:p>
            <a:pPr indent="0" lvl="0" marL="0" rtl="0" algn="ctr">
              <a:spcBef>
                <a:spcPts val="0"/>
              </a:spcBef>
              <a:spcAft>
                <a:spcPts val="0"/>
              </a:spcAft>
              <a:buNone/>
            </a:pPr>
            <a:r>
              <a:rPr lang="en" sz="4200"/>
              <a:t>Introduction to Git and Github</a:t>
            </a:r>
            <a:endParaRPr sz="4200"/>
          </a:p>
        </p:txBody>
      </p:sp>
      <p:sp>
        <p:nvSpPr>
          <p:cNvPr id="193" name="Google Shape;193;p23"/>
          <p:cNvSpPr txBox="1"/>
          <p:nvPr>
            <p:ph idx="1" type="subTitle"/>
          </p:nvPr>
        </p:nvSpPr>
        <p:spPr>
          <a:xfrm>
            <a:off x="3456600" y="5087500"/>
            <a:ext cx="7682700" cy="89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By Jolene</a:t>
            </a:r>
            <a:endParaRPr/>
          </a:p>
        </p:txBody>
      </p:sp>
      <p:grpSp>
        <p:nvGrpSpPr>
          <p:cNvPr id="194" name="Google Shape;194;p23"/>
          <p:cNvGrpSpPr/>
          <p:nvPr/>
        </p:nvGrpSpPr>
        <p:grpSpPr>
          <a:xfrm>
            <a:off x="2761735" y="5175819"/>
            <a:ext cx="496431" cy="717950"/>
            <a:chOff x="6594769" y="2752153"/>
            <a:chExt cx="953209" cy="1378553"/>
          </a:xfrm>
        </p:grpSpPr>
        <p:sp>
          <p:nvSpPr>
            <p:cNvPr id="195" name="Google Shape;195;p23"/>
            <p:cNvSpPr/>
            <p:nvPr/>
          </p:nvSpPr>
          <p:spPr>
            <a:xfrm>
              <a:off x="6594769" y="2752153"/>
              <a:ext cx="953209" cy="1378553"/>
            </a:xfrm>
            <a:custGeom>
              <a:rect b="b" l="l" r="r" t="t"/>
              <a:pathLst>
                <a:path extrusionOk="0" h="1378553" w="953209">
                  <a:moveTo>
                    <a:pt x="945697" y="822198"/>
                  </a:moveTo>
                  <a:cubicBezTo>
                    <a:pt x="937696" y="816673"/>
                    <a:pt x="926838" y="818674"/>
                    <a:pt x="921313" y="826580"/>
                  </a:cubicBezTo>
                  <a:cubicBezTo>
                    <a:pt x="893881" y="866299"/>
                    <a:pt x="861496" y="901541"/>
                    <a:pt x="825206" y="931926"/>
                  </a:cubicBezTo>
                  <a:lnTo>
                    <a:pt x="756626" y="784098"/>
                  </a:lnTo>
                  <a:cubicBezTo>
                    <a:pt x="752530" y="775430"/>
                    <a:pt x="742148" y="771525"/>
                    <a:pt x="733385" y="775621"/>
                  </a:cubicBezTo>
                  <a:cubicBezTo>
                    <a:pt x="724622" y="779717"/>
                    <a:pt x="720812" y="790099"/>
                    <a:pt x="724907" y="798862"/>
                  </a:cubicBezTo>
                  <a:lnTo>
                    <a:pt x="796916" y="954024"/>
                  </a:lnTo>
                  <a:lnTo>
                    <a:pt x="811775" y="986219"/>
                  </a:lnTo>
                  <a:lnTo>
                    <a:pt x="833207" y="1032320"/>
                  </a:lnTo>
                  <a:cubicBezTo>
                    <a:pt x="866258" y="1103948"/>
                    <a:pt x="839589" y="1188148"/>
                    <a:pt x="773771" y="1228249"/>
                  </a:cubicBezTo>
                  <a:lnTo>
                    <a:pt x="691665" y="1051179"/>
                  </a:lnTo>
                  <a:lnTo>
                    <a:pt x="676901" y="1019461"/>
                  </a:lnTo>
                  <a:lnTo>
                    <a:pt x="519453" y="680180"/>
                  </a:lnTo>
                  <a:cubicBezTo>
                    <a:pt x="563554" y="667226"/>
                    <a:pt x="600130" y="636460"/>
                    <a:pt x="620704" y="596170"/>
                  </a:cubicBezTo>
                  <a:cubicBezTo>
                    <a:pt x="632896" y="608457"/>
                    <a:pt x="643183" y="623030"/>
                    <a:pt x="650898" y="639604"/>
                  </a:cubicBezTo>
                  <a:lnTo>
                    <a:pt x="694523" y="733711"/>
                  </a:lnTo>
                  <a:cubicBezTo>
                    <a:pt x="698618" y="742474"/>
                    <a:pt x="709001" y="746379"/>
                    <a:pt x="717764" y="742283"/>
                  </a:cubicBezTo>
                  <a:cubicBezTo>
                    <a:pt x="726527" y="738188"/>
                    <a:pt x="730337" y="727805"/>
                    <a:pt x="726241" y="719042"/>
                  </a:cubicBezTo>
                  <a:lnTo>
                    <a:pt x="682616" y="624935"/>
                  </a:lnTo>
                  <a:cubicBezTo>
                    <a:pt x="670806" y="599504"/>
                    <a:pt x="654041" y="577882"/>
                    <a:pt x="633944" y="560832"/>
                  </a:cubicBezTo>
                  <a:cubicBezTo>
                    <a:pt x="637182" y="547973"/>
                    <a:pt x="638897" y="534543"/>
                    <a:pt x="638897" y="520637"/>
                  </a:cubicBezTo>
                  <a:cubicBezTo>
                    <a:pt x="638897" y="435007"/>
                    <a:pt x="573746" y="364236"/>
                    <a:pt x="490307" y="355283"/>
                  </a:cubicBezTo>
                  <a:lnTo>
                    <a:pt x="490307" y="205264"/>
                  </a:lnTo>
                  <a:cubicBezTo>
                    <a:pt x="538980" y="196882"/>
                    <a:pt x="576032" y="154496"/>
                    <a:pt x="576032" y="103442"/>
                  </a:cubicBezTo>
                  <a:cubicBezTo>
                    <a:pt x="576032" y="46482"/>
                    <a:pt x="529550" y="0"/>
                    <a:pt x="472590" y="0"/>
                  </a:cubicBezTo>
                  <a:cubicBezTo>
                    <a:pt x="415631" y="0"/>
                    <a:pt x="369149" y="46292"/>
                    <a:pt x="369149" y="103442"/>
                  </a:cubicBezTo>
                  <a:cubicBezTo>
                    <a:pt x="369149" y="154400"/>
                    <a:pt x="406201" y="196787"/>
                    <a:pt x="454874" y="205264"/>
                  </a:cubicBezTo>
                  <a:lnTo>
                    <a:pt x="454874" y="355283"/>
                  </a:lnTo>
                  <a:cubicBezTo>
                    <a:pt x="371530" y="364141"/>
                    <a:pt x="306284" y="435007"/>
                    <a:pt x="306284" y="520637"/>
                  </a:cubicBezTo>
                  <a:cubicBezTo>
                    <a:pt x="306284" y="535114"/>
                    <a:pt x="308093" y="549116"/>
                    <a:pt x="311618" y="562451"/>
                  </a:cubicBezTo>
                  <a:cubicBezTo>
                    <a:pt x="292091" y="579406"/>
                    <a:pt x="276089" y="600647"/>
                    <a:pt x="264850" y="624935"/>
                  </a:cubicBezTo>
                  <a:lnTo>
                    <a:pt x="125404" y="925449"/>
                  </a:lnTo>
                  <a:cubicBezTo>
                    <a:pt x="90066" y="894779"/>
                    <a:pt x="58634" y="859250"/>
                    <a:pt x="32154" y="819436"/>
                  </a:cubicBezTo>
                  <a:cubicBezTo>
                    <a:pt x="26725" y="811339"/>
                    <a:pt x="15866" y="809149"/>
                    <a:pt x="7865" y="814483"/>
                  </a:cubicBezTo>
                  <a:cubicBezTo>
                    <a:pt x="-231" y="819817"/>
                    <a:pt x="-2422" y="830675"/>
                    <a:pt x="2913" y="838772"/>
                  </a:cubicBezTo>
                  <a:cubicBezTo>
                    <a:pt x="33107" y="884110"/>
                    <a:pt x="69302" y="924211"/>
                    <a:pt x="110069" y="958405"/>
                  </a:cubicBezTo>
                  <a:lnTo>
                    <a:pt x="82637" y="1017556"/>
                  </a:lnTo>
                  <a:cubicBezTo>
                    <a:pt x="41108" y="1107091"/>
                    <a:pt x="76064" y="1212628"/>
                    <a:pt x="160170" y="1260729"/>
                  </a:cubicBezTo>
                  <a:lnTo>
                    <a:pt x="121308" y="1354455"/>
                  </a:lnTo>
                  <a:cubicBezTo>
                    <a:pt x="117689" y="1363408"/>
                    <a:pt x="121880" y="1373600"/>
                    <a:pt x="130928" y="1377315"/>
                  </a:cubicBezTo>
                  <a:cubicBezTo>
                    <a:pt x="133119" y="1378172"/>
                    <a:pt x="135405" y="1378553"/>
                    <a:pt x="137596" y="1378553"/>
                  </a:cubicBezTo>
                  <a:cubicBezTo>
                    <a:pt x="144549" y="1378553"/>
                    <a:pt x="151122" y="1374457"/>
                    <a:pt x="153884" y="1367695"/>
                  </a:cubicBezTo>
                  <a:lnTo>
                    <a:pt x="198651" y="1259777"/>
                  </a:lnTo>
                  <a:cubicBezTo>
                    <a:pt x="199223" y="1258348"/>
                    <a:pt x="199508" y="1256824"/>
                    <a:pt x="199699" y="1255395"/>
                  </a:cubicBezTo>
                  <a:lnTo>
                    <a:pt x="219987" y="1211961"/>
                  </a:lnTo>
                  <a:cubicBezTo>
                    <a:pt x="223988" y="1203198"/>
                    <a:pt x="220178" y="1192816"/>
                    <a:pt x="211415" y="1188720"/>
                  </a:cubicBezTo>
                  <a:cubicBezTo>
                    <a:pt x="202652" y="1184624"/>
                    <a:pt x="192269" y="1188530"/>
                    <a:pt x="188174" y="1197197"/>
                  </a:cubicBezTo>
                  <a:lnTo>
                    <a:pt x="173696" y="1228344"/>
                  </a:lnTo>
                  <a:cubicBezTo>
                    <a:pt x="107878" y="1188244"/>
                    <a:pt x="81113" y="1103948"/>
                    <a:pt x="114260" y="1032415"/>
                  </a:cubicBezTo>
                  <a:lnTo>
                    <a:pt x="138263" y="980599"/>
                  </a:lnTo>
                  <a:lnTo>
                    <a:pt x="153407" y="948214"/>
                  </a:lnTo>
                  <a:lnTo>
                    <a:pt x="296568" y="639699"/>
                  </a:lnTo>
                  <a:cubicBezTo>
                    <a:pt x="303807" y="624078"/>
                    <a:pt x="313427" y="609981"/>
                    <a:pt x="325239" y="597789"/>
                  </a:cubicBezTo>
                  <a:cubicBezTo>
                    <a:pt x="346289" y="637889"/>
                    <a:pt x="383341" y="668369"/>
                    <a:pt x="427823" y="680752"/>
                  </a:cubicBezTo>
                  <a:lnTo>
                    <a:pt x="272184" y="1015937"/>
                  </a:lnTo>
                  <a:lnTo>
                    <a:pt x="257421" y="1047655"/>
                  </a:lnTo>
                  <a:lnTo>
                    <a:pt x="214367" y="1140523"/>
                  </a:lnTo>
                  <a:cubicBezTo>
                    <a:pt x="210272" y="1149287"/>
                    <a:pt x="214082" y="1159669"/>
                    <a:pt x="222845" y="1163764"/>
                  </a:cubicBezTo>
                  <a:cubicBezTo>
                    <a:pt x="231608" y="1167860"/>
                    <a:pt x="241990" y="1163955"/>
                    <a:pt x="246086" y="1155192"/>
                  </a:cubicBezTo>
                  <a:lnTo>
                    <a:pt x="290186" y="1060132"/>
                  </a:lnTo>
                  <a:cubicBezTo>
                    <a:pt x="343907" y="1078611"/>
                    <a:pt x="400867" y="1089184"/>
                    <a:pt x="459350" y="1091184"/>
                  </a:cubicBezTo>
                  <a:lnTo>
                    <a:pt x="459350" y="1165574"/>
                  </a:lnTo>
                  <a:cubicBezTo>
                    <a:pt x="459350" y="1175290"/>
                    <a:pt x="466971" y="1183005"/>
                    <a:pt x="476496" y="1183005"/>
                  </a:cubicBezTo>
                  <a:cubicBezTo>
                    <a:pt x="485830" y="1183005"/>
                    <a:pt x="493640" y="1175195"/>
                    <a:pt x="493640" y="1165574"/>
                  </a:cubicBezTo>
                  <a:lnTo>
                    <a:pt x="493640" y="1091279"/>
                  </a:lnTo>
                  <a:cubicBezTo>
                    <a:pt x="550409" y="1089850"/>
                    <a:pt x="605845" y="1080230"/>
                    <a:pt x="658423" y="1063085"/>
                  </a:cubicBezTo>
                  <a:lnTo>
                    <a:pt x="747672" y="1255395"/>
                  </a:lnTo>
                  <a:cubicBezTo>
                    <a:pt x="747863" y="1256824"/>
                    <a:pt x="748148" y="1258348"/>
                    <a:pt x="748720" y="1259777"/>
                  </a:cubicBezTo>
                  <a:lnTo>
                    <a:pt x="793488" y="1367695"/>
                  </a:lnTo>
                  <a:cubicBezTo>
                    <a:pt x="796345" y="1374457"/>
                    <a:pt x="802917" y="1378553"/>
                    <a:pt x="809775" y="1378553"/>
                  </a:cubicBezTo>
                  <a:cubicBezTo>
                    <a:pt x="811966" y="1378553"/>
                    <a:pt x="814252" y="1378077"/>
                    <a:pt x="816443" y="1377315"/>
                  </a:cubicBezTo>
                  <a:cubicBezTo>
                    <a:pt x="825491" y="1373600"/>
                    <a:pt x="829682" y="1363408"/>
                    <a:pt x="826063" y="1354455"/>
                  </a:cubicBezTo>
                  <a:lnTo>
                    <a:pt x="787201" y="1260824"/>
                  </a:lnTo>
                  <a:cubicBezTo>
                    <a:pt x="871307" y="1212723"/>
                    <a:pt x="906168" y="1107091"/>
                    <a:pt x="864734" y="1017651"/>
                  </a:cubicBezTo>
                  <a:lnTo>
                    <a:pt x="840160" y="964787"/>
                  </a:lnTo>
                  <a:cubicBezTo>
                    <a:pt x="881784" y="931259"/>
                    <a:pt x="918932" y="891635"/>
                    <a:pt x="949983" y="846677"/>
                  </a:cubicBezTo>
                  <a:cubicBezTo>
                    <a:pt x="955603" y="838676"/>
                    <a:pt x="953698" y="827627"/>
                    <a:pt x="945697" y="822198"/>
                  </a:cubicBezTo>
                  <a:close/>
                  <a:moveTo>
                    <a:pt x="404296" y="103442"/>
                  </a:moveTo>
                  <a:cubicBezTo>
                    <a:pt x="404296" y="65722"/>
                    <a:pt x="434966" y="35147"/>
                    <a:pt x="472590" y="35147"/>
                  </a:cubicBezTo>
                  <a:cubicBezTo>
                    <a:pt x="510309" y="35147"/>
                    <a:pt x="540884" y="65818"/>
                    <a:pt x="540884" y="103442"/>
                  </a:cubicBezTo>
                  <a:cubicBezTo>
                    <a:pt x="540884" y="140398"/>
                    <a:pt x="511357" y="170497"/>
                    <a:pt x="474781" y="171641"/>
                  </a:cubicBezTo>
                  <a:cubicBezTo>
                    <a:pt x="474019" y="171545"/>
                    <a:pt x="473352" y="171450"/>
                    <a:pt x="472590" y="171450"/>
                  </a:cubicBezTo>
                  <a:cubicBezTo>
                    <a:pt x="471828" y="171450"/>
                    <a:pt x="471161" y="171545"/>
                    <a:pt x="470399" y="171641"/>
                  </a:cubicBezTo>
                  <a:cubicBezTo>
                    <a:pt x="433728" y="170497"/>
                    <a:pt x="404296" y="140398"/>
                    <a:pt x="404296" y="103442"/>
                  </a:cubicBezTo>
                  <a:close/>
                  <a:moveTo>
                    <a:pt x="353337" y="574834"/>
                  </a:moveTo>
                  <a:cubicBezTo>
                    <a:pt x="348289" y="563975"/>
                    <a:pt x="344765" y="552450"/>
                    <a:pt x="342955" y="540258"/>
                  </a:cubicBezTo>
                  <a:cubicBezTo>
                    <a:pt x="341907" y="533876"/>
                    <a:pt x="341431" y="527209"/>
                    <a:pt x="341431" y="520541"/>
                  </a:cubicBezTo>
                  <a:cubicBezTo>
                    <a:pt x="341431" y="448246"/>
                    <a:pt x="400200" y="389287"/>
                    <a:pt x="472590" y="389287"/>
                  </a:cubicBezTo>
                  <a:cubicBezTo>
                    <a:pt x="544980" y="389287"/>
                    <a:pt x="603845" y="448246"/>
                    <a:pt x="603845" y="520541"/>
                  </a:cubicBezTo>
                  <a:cubicBezTo>
                    <a:pt x="603845" y="526828"/>
                    <a:pt x="603368" y="533019"/>
                    <a:pt x="602511" y="539115"/>
                  </a:cubicBezTo>
                  <a:cubicBezTo>
                    <a:pt x="600797" y="551307"/>
                    <a:pt x="597368" y="562927"/>
                    <a:pt x="592415" y="573786"/>
                  </a:cubicBezTo>
                  <a:cubicBezTo>
                    <a:pt x="576222" y="610267"/>
                    <a:pt x="543837" y="637984"/>
                    <a:pt x="504404" y="647795"/>
                  </a:cubicBezTo>
                  <a:cubicBezTo>
                    <a:pt x="496498" y="649891"/>
                    <a:pt x="488306" y="651129"/>
                    <a:pt x="479924" y="651605"/>
                  </a:cubicBezTo>
                  <a:cubicBezTo>
                    <a:pt x="477448" y="651701"/>
                    <a:pt x="475067" y="651796"/>
                    <a:pt x="472590" y="651796"/>
                  </a:cubicBezTo>
                  <a:cubicBezTo>
                    <a:pt x="470876" y="651796"/>
                    <a:pt x="469256" y="651796"/>
                    <a:pt x="467542" y="651701"/>
                  </a:cubicBezTo>
                  <a:cubicBezTo>
                    <a:pt x="459160" y="651415"/>
                    <a:pt x="450873" y="650272"/>
                    <a:pt x="442967" y="648367"/>
                  </a:cubicBezTo>
                  <a:cubicBezTo>
                    <a:pt x="402963" y="639127"/>
                    <a:pt x="369911" y="611410"/>
                    <a:pt x="353337" y="574834"/>
                  </a:cubicBezTo>
                  <a:close/>
                  <a:moveTo>
                    <a:pt x="493736" y="1056323"/>
                  </a:moveTo>
                  <a:lnTo>
                    <a:pt x="493736" y="1000506"/>
                  </a:lnTo>
                  <a:cubicBezTo>
                    <a:pt x="493736" y="990790"/>
                    <a:pt x="486116" y="983075"/>
                    <a:pt x="476591" y="983075"/>
                  </a:cubicBezTo>
                  <a:cubicBezTo>
                    <a:pt x="467066" y="983075"/>
                    <a:pt x="459446" y="990886"/>
                    <a:pt x="459446" y="1000506"/>
                  </a:cubicBezTo>
                  <a:lnTo>
                    <a:pt x="459446" y="1056227"/>
                  </a:lnTo>
                  <a:cubicBezTo>
                    <a:pt x="406106" y="1054322"/>
                    <a:pt x="354194" y="1044797"/>
                    <a:pt x="305141" y="1028129"/>
                  </a:cubicBezTo>
                  <a:lnTo>
                    <a:pt x="463637" y="686752"/>
                  </a:lnTo>
                  <a:cubicBezTo>
                    <a:pt x="466589" y="686848"/>
                    <a:pt x="469638" y="686943"/>
                    <a:pt x="472590" y="686943"/>
                  </a:cubicBezTo>
                  <a:cubicBezTo>
                    <a:pt x="476305" y="686943"/>
                    <a:pt x="480020" y="686848"/>
                    <a:pt x="483734" y="686562"/>
                  </a:cubicBezTo>
                  <a:lnTo>
                    <a:pt x="643755" y="1031272"/>
                  </a:lnTo>
                  <a:cubicBezTo>
                    <a:pt x="595748" y="1046416"/>
                    <a:pt x="545361" y="1054989"/>
                    <a:pt x="493736" y="1056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7034783" y="3243642"/>
              <a:ext cx="58292" cy="58293"/>
            </a:xfrm>
            <a:custGeom>
              <a:rect b="b" l="l" r="r" t="t"/>
              <a:pathLst>
                <a:path extrusionOk="0" h="58293" w="58292">
                  <a:moveTo>
                    <a:pt x="58293" y="29147"/>
                  </a:moveTo>
                  <a:cubicBezTo>
                    <a:pt x="58293" y="13049"/>
                    <a:pt x="45244" y="0"/>
                    <a:pt x="29146" y="0"/>
                  </a:cubicBezTo>
                  <a:cubicBezTo>
                    <a:pt x="13049" y="0"/>
                    <a:pt x="0" y="13049"/>
                    <a:pt x="0" y="29147"/>
                  </a:cubicBezTo>
                  <a:cubicBezTo>
                    <a:pt x="0" y="45244"/>
                    <a:pt x="13049" y="58293"/>
                    <a:pt x="29146" y="58293"/>
                  </a:cubicBezTo>
                  <a:cubicBezTo>
                    <a:pt x="45148" y="58293"/>
                    <a:pt x="58293" y="45244"/>
                    <a:pt x="58293" y="29147"/>
                  </a:cubicBezTo>
                  <a:close/>
                  <a:moveTo>
                    <a:pt x="23051" y="29147"/>
                  </a:moveTo>
                  <a:cubicBezTo>
                    <a:pt x="23051" y="25718"/>
                    <a:pt x="25718" y="23051"/>
                    <a:pt x="29146" y="23051"/>
                  </a:cubicBezTo>
                  <a:cubicBezTo>
                    <a:pt x="32480" y="23051"/>
                    <a:pt x="35243" y="25718"/>
                    <a:pt x="35243" y="29147"/>
                  </a:cubicBezTo>
                  <a:cubicBezTo>
                    <a:pt x="35243" y="32576"/>
                    <a:pt x="32576" y="35243"/>
                    <a:pt x="29146" y="35243"/>
                  </a:cubicBezTo>
                  <a:cubicBezTo>
                    <a:pt x="25718" y="35243"/>
                    <a:pt x="23051" y="32576"/>
                    <a:pt x="23051" y="291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p:nvPr/>
        </p:nvSpPr>
        <p:spPr>
          <a:xfrm rot="2704677">
            <a:off x="5845283" y="3632076"/>
            <a:ext cx="935503" cy="72549"/>
          </a:xfrm>
          <a:prstGeom prst="roundRect">
            <a:avLst>
              <a:gd fmla="val 0" name="adj"/>
            </a:avLst>
          </a:prstGeom>
          <a:solidFill>
            <a:srgbClr val="D52B79"/>
          </a:solidFill>
          <a:ln cap="flat" cmpd="sng" w="9525">
            <a:solidFill>
              <a:srgbClr val="D52B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rot="7720">
            <a:off x="5144103" y="3327831"/>
            <a:ext cx="935102" cy="7260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rot="-2833385">
            <a:off x="4334428" y="3631994"/>
            <a:ext cx="935145" cy="7261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1750800" y="3948150"/>
            <a:ext cx="7715100" cy="7260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Understanding Git: History and Branches</a:t>
            </a:r>
            <a:endParaRPr/>
          </a:p>
        </p:txBody>
      </p:sp>
      <p:grpSp>
        <p:nvGrpSpPr>
          <p:cNvPr id="314" name="Google Shape;314;p32"/>
          <p:cNvGrpSpPr/>
          <p:nvPr/>
        </p:nvGrpSpPr>
        <p:grpSpPr>
          <a:xfrm>
            <a:off x="657416" y="501291"/>
            <a:ext cx="489377" cy="717917"/>
            <a:chOff x="2870930" y="2845974"/>
            <a:chExt cx="851534" cy="1249203"/>
          </a:xfrm>
        </p:grpSpPr>
        <p:sp>
          <p:nvSpPr>
            <p:cNvPr id="315" name="Google Shape;315;p32"/>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32"/>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32"/>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18" name="Google Shape;318;p32"/>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19" name="Google Shape;319;p32"/>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How do commits and branches come together</a:t>
            </a:r>
            <a:r>
              <a:rPr lang="en" sz="1800">
                <a:solidFill>
                  <a:schemeClr val="dk1"/>
                </a:solidFill>
              </a:rPr>
              <a:t>?</a:t>
            </a:r>
            <a:endParaRPr sz="1800">
              <a:solidFill>
                <a:schemeClr val="dk1"/>
              </a:solidFill>
            </a:endParaRPr>
          </a:p>
        </p:txBody>
      </p:sp>
      <p:sp>
        <p:nvSpPr>
          <p:cNvPr id="320" name="Google Shape;320;p32"/>
          <p:cNvSpPr/>
          <p:nvPr/>
        </p:nvSpPr>
        <p:spPr>
          <a:xfrm>
            <a:off x="2492000"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3151500"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3811000"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4470500"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5021325" y="3281925"/>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5922300" y="3281925"/>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6569725" y="3902250"/>
            <a:ext cx="156900" cy="164400"/>
          </a:xfrm>
          <a:prstGeom prst="flowChartConnector">
            <a:avLst/>
          </a:prstGeom>
          <a:solidFill>
            <a:schemeClr val="lt1"/>
          </a:solidFill>
          <a:ln cap="flat" cmpd="sng" w="38100">
            <a:solidFill>
              <a:srgbClr val="D52B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7532700"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8495675" y="390225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txBox="1"/>
          <p:nvPr/>
        </p:nvSpPr>
        <p:spPr>
          <a:xfrm>
            <a:off x="1629250" y="415495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a:t>
            </a:r>
            <a:r>
              <a:rPr lang="en" sz="1600">
                <a:solidFill>
                  <a:schemeClr val="dk1"/>
                </a:solidFill>
              </a:rPr>
              <a:t>ommit 1</a:t>
            </a:r>
            <a:endParaRPr sz="1600"/>
          </a:p>
        </p:txBody>
      </p:sp>
      <p:sp>
        <p:nvSpPr>
          <p:cNvPr id="330" name="Google Shape;330;p32"/>
          <p:cNvSpPr txBox="1"/>
          <p:nvPr/>
        </p:nvSpPr>
        <p:spPr>
          <a:xfrm>
            <a:off x="2473050" y="338285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commit 2</a:t>
            </a:r>
            <a:endParaRPr sz="1600"/>
          </a:p>
        </p:txBody>
      </p:sp>
      <p:sp>
        <p:nvSpPr>
          <p:cNvPr id="331" name="Google Shape;331;p32"/>
          <p:cNvSpPr txBox="1"/>
          <p:nvPr/>
        </p:nvSpPr>
        <p:spPr>
          <a:xfrm>
            <a:off x="2956700" y="415495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commit 3</a:t>
            </a:r>
            <a:endParaRPr sz="1600"/>
          </a:p>
        </p:txBody>
      </p:sp>
      <p:sp>
        <p:nvSpPr>
          <p:cNvPr id="332" name="Google Shape;332;p32"/>
          <p:cNvSpPr txBox="1"/>
          <p:nvPr/>
        </p:nvSpPr>
        <p:spPr>
          <a:xfrm>
            <a:off x="4108350" y="2718138"/>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New branch with commits</a:t>
            </a:r>
            <a:endParaRPr/>
          </a:p>
        </p:txBody>
      </p:sp>
      <p:sp>
        <p:nvSpPr>
          <p:cNvPr id="333" name="Google Shape;333;p32"/>
          <p:cNvSpPr txBox="1"/>
          <p:nvPr/>
        </p:nvSpPr>
        <p:spPr>
          <a:xfrm>
            <a:off x="5148175" y="4187450"/>
            <a:ext cx="30000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Merge branch back to main branch</a:t>
            </a:r>
            <a:endParaRPr/>
          </a:p>
        </p:txBody>
      </p:sp>
      <p:sp>
        <p:nvSpPr>
          <p:cNvPr id="334" name="Google Shape;334;p32"/>
          <p:cNvSpPr txBox="1"/>
          <p:nvPr/>
        </p:nvSpPr>
        <p:spPr>
          <a:xfrm>
            <a:off x="6726625" y="3310200"/>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Other commits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Setting up Git</a:t>
            </a:r>
            <a:endParaRPr/>
          </a:p>
        </p:txBody>
      </p:sp>
      <p:grpSp>
        <p:nvGrpSpPr>
          <p:cNvPr id="340" name="Google Shape;340;p33"/>
          <p:cNvGrpSpPr/>
          <p:nvPr/>
        </p:nvGrpSpPr>
        <p:grpSpPr>
          <a:xfrm>
            <a:off x="657416" y="501291"/>
            <a:ext cx="489377" cy="717917"/>
            <a:chOff x="2870930" y="2845974"/>
            <a:chExt cx="851534" cy="1249203"/>
          </a:xfrm>
        </p:grpSpPr>
        <p:sp>
          <p:nvSpPr>
            <p:cNvPr id="341" name="Google Shape;341;p33"/>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44" name="Google Shape;344;p33"/>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45" name="Google Shape;345;p33"/>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Configuring name and email</a:t>
            </a:r>
            <a:endParaRPr sz="1800">
              <a:solidFill>
                <a:schemeClr val="dk1"/>
              </a:solidFill>
            </a:endParaRPr>
          </a:p>
        </p:txBody>
      </p:sp>
      <p:sp>
        <p:nvSpPr>
          <p:cNvPr id="346" name="Google Shape;346;p33"/>
          <p:cNvSpPr txBox="1"/>
          <p:nvPr/>
        </p:nvSpPr>
        <p:spPr>
          <a:xfrm>
            <a:off x="1847300" y="3872700"/>
            <a:ext cx="5892900" cy="9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Ignore ‘$’, it just means everything after that is a command</a:t>
            </a:r>
            <a:endParaRPr sz="1600">
              <a:solidFill>
                <a:schemeClr val="dk1"/>
              </a:solidFill>
            </a:endParaRPr>
          </a:p>
          <a:p>
            <a:pPr indent="0" lvl="0" marL="0" rtl="0" algn="l">
              <a:lnSpc>
                <a:spcPct val="115000"/>
              </a:lnSpc>
              <a:spcBef>
                <a:spcPts val="2100"/>
              </a:spcBef>
              <a:spcAft>
                <a:spcPts val="2100"/>
              </a:spcAft>
              <a:buNone/>
            </a:pPr>
            <a:r>
              <a:rPr lang="en" sz="1600">
                <a:solidFill>
                  <a:schemeClr val="dk1"/>
                </a:solidFill>
              </a:rPr>
              <a:t>Make sure to enter your own name and email address.</a:t>
            </a:r>
            <a:endParaRPr sz="1600">
              <a:solidFill>
                <a:schemeClr val="dk1"/>
              </a:solidFill>
            </a:endParaRPr>
          </a:p>
        </p:txBody>
      </p:sp>
      <p:pic>
        <p:nvPicPr>
          <p:cNvPr id="347" name="Google Shape;347;p33"/>
          <p:cNvPicPr preferRelativeResize="0"/>
          <p:nvPr/>
        </p:nvPicPr>
        <p:blipFill>
          <a:blip r:embed="rId3">
            <a:alphaModFix/>
          </a:blip>
          <a:stretch>
            <a:fillRect/>
          </a:stretch>
        </p:blipFill>
        <p:spPr>
          <a:xfrm>
            <a:off x="1847300" y="2518013"/>
            <a:ext cx="7949208" cy="12388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Setting up Git</a:t>
            </a:r>
            <a:endParaRPr/>
          </a:p>
        </p:txBody>
      </p:sp>
      <p:grpSp>
        <p:nvGrpSpPr>
          <p:cNvPr id="353" name="Google Shape;353;p34"/>
          <p:cNvGrpSpPr/>
          <p:nvPr/>
        </p:nvGrpSpPr>
        <p:grpSpPr>
          <a:xfrm>
            <a:off x="657416" y="501291"/>
            <a:ext cx="489377" cy="717917"/>
            <a:chOff x="2870930" y="2845974"/>
            <a:chExt cx="851534" cy="1249203"/>
          </a:xfrm>
        </p:grpSpPr>
        <p:sp>
          <p:nvSpPr>
            <p:cNvPr id="354" name="Google Shape;354;p34"/>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5" name="Google Shape;355;p34"/>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34"/>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57" name="Google Shape;357;p34"/>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58" name="Google Shape;358;p34"/>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Check settings you just configured</a:t>
            </a:r>
            <a:endParaRPr sz="1800">
              <a:solidFill>
                <a:schemeClr val="dk1"/>
              </a:solidFill>
            </a:endParaRPr>
          </a:p>
        </p:txBody>
      </p:sp>
      <p:pic>
        <p:nvPicPr>
          <p:cNvPr id="359" name="Google Shape;359;p34"/>
          <p:cNvPicPr preferRelativeResize="0"/>
          <p:nvPr/>
        </p:nvPicPr>
        <p:blipFill>
          <a:blip r:embed="rId3">
            <a:alphaModFix/>
          </a:blip>
          <a:stretch>
            <a:fillRect/>
          </a:stretch>
        </p:blipFill>
        <p:spPr>
          <a:xfrm>
            <a:off x="1846476" y="2276875"/>
            <a:ext cx="4407825" cy="935900"/>
          </a:xfrm>
          <a:prstGeom prst="rect">
            <a:avLst/>
          </a:prstGeom>
          <a:noFill/>
          <a:ln>
            <a:noFill/>
          </a:ln>
        </p:spPr>
      </p:pic>
      <p:sp>
        <p:nvSpPr>
          <p:cNvPr id="360" name="Google Shape;360;p34"/>
          <p:cNvSpPr txBox="1"/>
          <p:nvPr/>
        </p:nvSpPr>
        <p:spPr>
          <a:xfrm>
            <a:off x="1846475" y="34773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600">
                <a:solidFill>
                  <a:schemeClr val="dk1"/>
                </a:solidFill>
              </a:rPr>
              <a:t>To list configurations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Using Git in Command Prompt/Terminal</a:t>
            </a:r>
            <a:endParaRPr/>
          </a:p>
        </p:txBody>
      </p:sp>
      <p:grpSp>
        <p:nvGrpSpPr>
          <p:cNvPr id="366" name="Google Shape;366;p35"/>
          <p:cNvGrpSpPr/>
          <p:nvPr/>
        </p:nvGrpSpPr>
        <p:grpSpPr>
          <a:xfrm>
            <a:off x="657416" y="501291"/>
            <a:ext cx="489377" cy="717917"/>
            <a:chOff x="2870930" y="2845974"/>
            <a:chExt cx="851534" cy="1249203"/>
          </a:xfrm>
        </p:grpSpPr>
        <p:sp>
          <p:nvSpPr>
            <p:cNvPr id="367" name="Google Shape;367;p35"/>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0" name="Google Shape;370;p35"/>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71" name="Google Shape;371;p35"/>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Initialising local repositories</a:t>
            </a:r>
            <a:endParaRPr sz="1800">
              <a:solidFill>
                <a:schemeClr val="dk1"/>
              </a:solidFill>
            </a:endParaRPr>
          </a:p>
        </p:txBody>
      </p:sp>
      <p:sp>
        <p:nvSpPr>
          <p:cNvPr id="372" name="Google Shape;372;p35"/>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373" name="Google Shape;373;p35"/>
          <p:cNvSpPr txBox="1"/>
          <p:nvPr/>
        </p:nvSpPr>
        <p:spPr>
          <a:xfrm>
            <a:off x="1750800" y="2161850"/>
            <a:ext cx="7562400" cy="41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git init</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Whatever folder you’re in will become a git repository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Now anything inside of it will be tracked by Git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There will also be a folder formed called .git (don’t delete this)</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a:t>
            </a:r>
            <a:r>
              <a:rPr lang="en" sz="1800">
                <a:solidFill>
                  <a:schemeClr val="dk1"/>
                </a:solidFill>
              </a:rPr>
              <a:t>it add readme.md</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Adds a readme.md file to your repo</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It is good practice to have a readme file with details on how to use/run your project and what your project is about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This command used to add/stage specific files, to add all files in current directory you can use git add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Using Git in Command Prompt/Terminal</a:t>
            </a:r>
            <a:endParaRPr/>
          </a:p>
        </p:txBody>
      </p:sp>
      <p:grpSp>
        <p:nvGrpSpPr>
          <p:cNvPr id="379" name="Google Shape;379;p36"/>
          <p:cNvGrpSpPr/>
          <p:nvPr/>
        </p:nvGrpSpPr>
        <p:grpSpPr>
          <a:xfrm>
            <a:off x="657416" y="501291"/>
            <a:ext cx="489377" cy="717917"/>
            <a:chOff x="2870930" y="2845974"/>
            <a:chExt cx="851534" cy="1249203"/>
          </a:xfrm>
        </p:grpSpPr>
        <p:sp>
          <p:nvSpPr>
            <p:cNvPr id="380" name="Google Shape;380;p36"/>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83" name="Google Shape;383;p36"/>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84" name="Google Shape;384;p36"/>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Checking Staged Changes</a:t>
            </a:r>
            <a:endParaRPr sz="1800">
              <a:solidFill>
                <a:schemeClr val="dk1"/>
              </a:solidFill>
            </a:endParaRPr>
          </a:p>
        </p:txBody>
      </p:sp>
      <p:sp>
        <p:nvSpPr>
          <p:cNvPr id="385" name="Google Shape;385;p36"/>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386" name="Google Shape;386;p36"/>
          <p:cNvSpPr txBox="1"/>
          <p:nvPr/>
        </p:nvSpPr>
        <p:spPr>
          <a:xfrm>
            <a:off x="1750800" y="2161850"/>
            <a:ext cx="7562400" cy="44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a:t>
            </a:r>
            <a:r>
              <a:rPr lang="en" sz="1800">
                <a:solidFill>
                  <a:schemeClr val="dk1"/>
                </a:solidFill>
              </a:rPr>
              <a:t>it status</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Used to show which branch you in and what are the changes you staged </a:t>
            </a:r>
            <a:r>
              <a:rPr lang="en" sz="1800">
                <a:solidFill>
                  <a:schemeClr val="dk1"/>
                </a:solidFill>
              </a:rPr>
              <a:t>initially</a:t>
            </a:r>
            <a:r>
              <a:rPr lang="en" sz="1800">
                <a:solidFill>
                  <a:schemeClr val="dk1"/>
                </a:solidFill>
              </a:rPr>
              <a:t> using the “git add filename.txt” command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All this changes will not be added to the repo until u commit and push changes</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a:t>
            </a:r>
            <a:r>
              <a:rPr lang="en" sz="1800">
                <a:solidFill>
                  <a:schemeClr val="dk1"/>
                </a:solidFill>
              </a:rPr>
              <a:t>it commit -m “comment here”</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This command is used to commit all staged changes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Comments should be descriptive as good practice</a:t>
            </a:r>
            <a:endParaRPr sz="1800">
              <a:solidFill>
                <a:schemeClr val="dk1"/>
              </a:solidFill>
            </a:endParaRPr>
          </a:p>
          <a:p>
            <a:pPr indent="0" lvl="0" marL="0" rtl="0" algn="l">
              <a:lnSpc>
                <a:spcPct val="115000"/>
              </a:lnSpc>
              <a:spcBef>
                <a:spcPts val="2100"/>
              </a:spcBef>
              <a:spcAft>
                <a:spcPts val="2100"/>
              </a:spcAft>
              <a:buNone/>
            </a:pPr>
            <a:r>
              <a:rPr lang="en" sz="1800">
                <a:solidFill>
                  <a:schemeClr val="dk1"/>
                </a:solidFill>
              </a:rPr>
              <a:t>Try git status again after committing changes to see that all stages have been committed</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Using Git in Command Prompt/Terminal</a:t>
            </a:r>
            <a:endParaRPr/>
          </a:p>
        </p:txBody>
      </p:sp>
      <p:grpSp>
        <p:nvGrpSpPr>
          <p:cNvPr id="392" name="Google Shape;392;p37"/>
          <p:cNvGrpSpPr/>
          <p:nvPr/>
        </p:nvGrpSpPr>
        <p:grpSpPr>
          <a:xfrm>
            <a:off x="657416" y="501291"/>
            <a:ext cx="489377" cy="717917"/>
            <a:chOff x="2870930" y="2845974"/>
            <a:chExt cx="851534" cy="1249203"/>
          </a:xfrm>
        </p:grpSpPr>
        <p:sp>
          <p:nvSpPr>
            <p:cNvPr id="393" name="Google Shape;393;p37"/>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96" name="Google Shape;396;p37"/>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97" name="Google Shape;397;p37"/>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Commands for Branches</a:t>
            </a:r>
            <a:endParaRPr sz="1800">
              <a:solidFill>
                <a:schemeClr val="dk1"/>
              </a:solidFill>
            </a:endParaRPr>
          </a:p>
        </p:txBody>
      </p:sp>
      <p:sp>
        <p:nvSpPr>
          <p:cNvPr id="398" name="Google Shape;398;p37"/>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399" name="Google Shape;399;p37"/>
          <p:cNvSpPr txBox="1"/>
          <p:nvPr/>
        </p:nvSpPr>
        <p:spPr>
          <a:xfrm>
            <a:off x="1750800" y="2025625"/>
            <a:ext cx="7562400" cy="4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a:t>
            </a:r>
            <a:r>
              <a:rPr lang="en" sz="1800">
                <a:solidFill>
                  <a:schemeClr val="dk1"/>
                </a:solidFill>
              </a:rPr>
              <a:t>it checkout -b new_branch_name</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Used to create new branches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Any changes on new branch will not happen in master branch, change back to master branch</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a:t>
            </a:r>
            <a:r>
              <a:rPr lang="en" sz="1800">
                <a:solidFill>
                  <a:schemeClr val="dk1"/>
                </a:solidFill>
              </a:rPr>
              <a:t>it checkout master</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Code in the folder/files you’re in will change to what it was in master branch automatically</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a:t>
            </a:r>
            <a:r>
              <a:rPr lang="en" sz="1800">
                <a:solidFill>
                  <a:schemeClr val="dk1"/>
                </a:solidFill>
              </a:rPr>
              <a:t>it merge newfeature</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Merge newfeature branch with the </a:t>
            </a:r>
            <a:r>
              <a:rPr lang="en" sz="1800">
                <a:solidFill>
                  <a:schemeClr val="dk1"/>
                </a:solidFill>
              </a:rPr>
              <a:t>current branch you’re on</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if you want to revert a commit?</a:t>
            </a:r>
            <a:endParaRPr/>
          </a:p>
        </p:txBody>
      </p:sp>
      <p:grpSp>
        <p:nvGrpSpPr>
          <p:cNvPr id="405" name="Google Shape;405;p38"/>
          <p:cNvGrpSpPr/>
          <p:nvPr/>
        </p:nvGrpSpPr>
        <p:grpSpPr>
          <a:xfrm>
            <a:off x="657416" y="501291"/>
            <a:ext cx="489377" cy="717917"/>
            <a:chOff x="2870930" y="2845974"/>
            <a:chExt cx="851534" cy="1249203"/>
          </a:xfrm>
        </p:grpSpPr>
        <p:sp>
          <p:nvSpPr>
            <p:cNvPr id="406" name="Google Shape;406;p38"/>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7" name="Google Shape;407;p38"/>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8" name="Google Shape;408;p38"/>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09" name="Google Shape;409;p38"/>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10" name="Google Shape;410;p38"/>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Did something wrong and introduced a bug on accident?</a:t>
            </a:r>
            <a:endParaRPr sz="1800">
              <a:solidFill>
                <a:schemeClr val="dk1"/>
              </a:solidFill>
            </a:endParaRPr>
          </a:p>
        </p:txBody>
      </p:sp>
      <p:sp>
        <p:nvSpPr>
          <p:cNvPr id="411" name="Google Shape;411;p38"/>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412" name="Google Shape;412;p38"/>
          <p:cNvSpPr txBox="1"/>
          <p:nvPr/>
        </p:nvSpPr>
        <p:spPr>
          <a:xfrm>
            <a:off x="1750800" y="2161850"/>
            <a:ext cx="7562400" cy="350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git reflog</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Used to view the id of all past stages commits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Basically a undo history for repo</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q</a:t>
            </a:r>
            <a:r>
              <a:rPr lang="en" sz="1800">
                <a:solidFill>
                  <a:schemeClr val="dk1"/>
                </a:solidFill>
              </a:rPr>
              <a:t> to quit</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a:t>
            </a:r>
            <a:r>
              <a:rPr lang="en" sz="1800">
                <a:solidFill>
                  <a:schemeClr val="dk1"/>
                </a:solidFill>
              </a:rPr>
              <a:t>it reset 34234H3</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Unstage changes back to the id </a:t>
            </a:r>
            <a:r>
              <a:rPr lang="en" sz="1800">
                <a:solidFill>
                  <a:schemeClr val="dk1"/>
                </a:solidFill>
              </a:rPr>
              <a:t>34234H3</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Do git reset –hard 34234H3 to get your local repo back to how it was &lt;- more dangerous</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Quiz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Quiz Time !!</a:t>
            </a:r>
            <a:endParaRPr/>
          </a:p>
        </p:txBody>
      </p:sp>
      <p:grpSp>
        <p:nvGrpSpPr>
          <p:cNvPr id="423" name="Google Shape;423;p40"/>
          <p:cNvGrpSpPr/>
          <p:nvPr/>
        </p:nvGrpSpPr>
        <p:grpSpPr>
          <a:xfrm>
            <a:off x="657416" y="501291"/>
            <a:ext cx="489377" cy="717917"/>
            <a:chOff x="2870930" y="2845974"/>
            <a:chExt cx="851534" cy="1249203"/>
          </a:xfrm>
        </p:grpSpPr>
        <p:sp>
          <p:nvSpPr>
            <p:cNvPr id="424" name="Google Shape;424;p40"/>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40"/>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40"/>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27" name="Google Shape;427;p40"/>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28" name="Google Shape;428;p40"/>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sz="1800">
              <a:solidFill>
                <a:schemeClr val="dk1"/>
              </a:solidFill>
            </a:endParaRPr>
          </a:p>
        </p:txBody>
      </p:sp>
      <p:sp>
        <p:nvSpPr>
          <p:cNvPr id="429" name="Google Shape;429;p40"/>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430" name="Google Shape;430;p40"/>
          <p:cNvSpPr txBox="1"/>
          <p:nvPr/>
        </p:nvSpPr>
        <p:spPr>
          <a:xfrm>
            <a:off x="5486425" y="3153000"/>
            <a:ext cx="3951000" cy="132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Scan this QR code or click the link we sent in the chat!</a:t>
            </a:r>
            <a:endParaRPr sz="1800">
              <a:solidFill>
                <a:schemeClr val="dk1"/>
              </a:solidFill>
            </a:endParaRPr>
          </a:p>
          <a:p>
            <a:pPr indent="0" lvl="0" marL="0" rtl="0" algn="l">
              <a:lnSpc>
                <a:spcPct val="115000"/>
              </a:lnSpc>
              <a:spcBef>
                <a:spcPts val="2100"/>
              </a:spcBef>
              <a:spcAft>
                <a:spcPts val="2100"/>
              </a:spcAft>
              <a:buNone/>
            </a:pPr>
            <a:r>
              <a:rPr lang="en" sz="1500" u="sng">
                <a:solidFill>
                  <a:schemeClr val="hlink"/>
                </a:solidFill>
                <a:hlinkClick r:id="rId3"/>
              </a:rPr>
              <a:t>https://www.menti.com/pu7spuiw3r</a:t>
            </a:r>
            <a:r>
              <a:rPr lang="en" sz="1500">
                <a:solidFill>
                  <a:schemeClr val="dk1"/>
                </a:solidFill>
              </a:rPr>
              <a:t> </a:t>
            </a:r>
            <a:endParaRPr sz="2200">
              <a:solidFill>
                <a:schemeClr val="dk1"/>
              </a:solidFill>
            </a:endParaRPr>
          </a:p>
        </p:txBody>
      </p:sp>
      <p:pic>
        <p:nvPicPr>
          <p:cNvPr id="431" name="Google Shape;431;p40"/>
          <p:cNvPicPr preferRelativeResize="0"/>
          <p:nvPr/>
        </p:nvPicPr>
        <p:blipFill>
          <a:blip r:embed="rId4">
            <a:alphaModFix/>
          </a:blip>
          <a:stretch>
            <a:fillRect/>
          </a:stretch>
        </p:blipFill>
        <p:spPr>
          <a:xfrm>
            <a:off x="1750800" y="2398648"/>
            <a:ext cx="2830800" cy="283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What’s next?</a:t>
            </a:r>
            <a:endParaRPr/>
          </a:p>
        </p:txBody>
      </p:sp>
      <p:grpSp>
        <p:nvGrpSpPr>
          <p:cNvPr id="437" name="Google Shape;437;p41"/>
          <p:cNvGrpSpPr/>
          <p:nvPr/>
        </p:nvGrpSpPr>
        <p:grpSpPr>
          <a:xfrm>
            <a:off x="657416" y="501291"/>
            <a:ext cx="489377" cy="717917"/>
            <a:chOff x="2870930" y="2845974"/>
            <a:chExt cx="851534" cy="1249203"/>
          </a:xfrm>
        </p:grpSpPr>
        <p:sp>
          <p:nvSpPr>
            <p:cNvPr id="438" name="Google Shape;438;p41"/>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41"/>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0" name="Google Shape;440;p41"/>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41" name="Google Shape;441;p41"/>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42" name="Google Shape;442;p41"/>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sz="1800">
              <a:solidFill>
                <a:schemeClr val="dk1"/>
              </a:solidFill>
            </a:endParaRPr>
          </a:p>
        </p:txBody>
      </p:sp>
      <p:sp>
        <p:nvSpPr>
          <p:cNvPr id="443" name="Google Shape;443;p41"/>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444" name="Google Shape;444;p41"/>
          <p:cNvSpPr txBox="1"/>
          <p:nvPr/>
        </p:nvSpPr>
        <p:spPr>
          <a:xfrm>
            <a:off x="1750800" y="2895625"/>
            <a:ext cx="75624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800">
                <a:solidFill>
                  <a:schemeClr val="dk1"/>
                </a:solidFill>
              </a:rPr>
              <a:t>There are many more commands that we haven’t and won’t be covering but those covered in this workshop is more than enough for normal usage in Github and Git. You’ll just need to google when you need more commands/encounter errors.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Pre-Event Preparations</a:t>
            </a:r>
            <a:endParaRPr/>
          </a:p>
        </p:txBody>
      </p:sp>
      <p:sp>
        <p:nvSpPr>
          <p:cNvPr id="202" name="Google Shape;202;p24"/>
          <p:cNvSpPr txBox="1"/>
          <p:nvPr>
            <p:ph idx="2" type="body"/>
          </p:nvPr>
        </p:nvSpPr>
        <p:spPr>
          <a:xfrm>
            <a:off x="1349399" y="2300600"/>
            <a:ext cx="57069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Code Editor/IDE</a:t>
            </a:r>
            <a:endParaRPr/>
          </a:p>
          <a:p>
            <a:pPr indent="-349250" lvl="0" marL="457200" rtl="0" algn="l">
              <a:spcBef>
                <a:spcPts val="2100"/>
              </a:spcBef>
              <a:spcAft>
                <a:spcPts val="0"/>
              </a:spcAft>
              <a:buSzPts val="1900"/>
              <a:buChar char="-"/>
            </a:pPr>
            <a:r>
              <a:rPr lang="en"/>
              <a:t>VS Code</a:t>
            </a:r>
            <a:endParaRPr/>
          </a:p>
          <a:p>
            <a:pPr indent="-349250" lvl="0" marL="457200" rtl="0" algn="l">
              <a:spcBef>
                <a:spcPts val="0"/>
              </a:spcBef>
              <a:spcAft>
                <a:spcPts val="0"/>
              </a:spcAft>
              <a:buSzPts val="1900"/>
              <a:buChar char="-"/>
            </a:pPr>
            <a:r>
              <a:rPr lang="en"/>
              <a:t>Atom (need to download </a:t>
            </a:r>
            <a:r>
              <a:rPr lang="en"/>
              <a:t>plugin</a:t>
            </a:r>
            <a:r>
              <a:rPr lang="en"/>
              <a:t> for terminal/ just use command prompt)</a:t>
            </a:r>
            <a:endParaRPr/>
          </a:p>
          <a:p>
            <a:pPr indent="0" lvl="0" marL="0" rtl="0" algn="l">
              <a:spcBef>
                <a:spcPts val="2100"/>
              </a:spcBef>
              <a:spcAft>
                <a:spcPts val="0"/>
              </a:spcAft>
              <a:buNone/>
            </a:pPr>
            <a:r>
              <a:rPr lang="en"/>
              <a:t>Download Git </a:t>
            </a:r>
            <a:r>
              <a:rPr lang="en" u="sng">
                <a:solidFill>
                  <a:schemeClr val="hlink"/>
                </a:solidFill>
                <a:hlinkClick r:id="rId3"/>
              </a:rPr>
              <a:t>https://git-scm.com/downloads</a:t>
            </a:r>
            <a:r>
              <a:rPr lang="en"/>
              <a:t> </a:t>
            </a:r>
            <a:endParaRPr/>
          </a:p>
          <a:p>
            <a:pPr indent="0" lvl="0" marL="0" rtl="0" algn="l">
              <a:spcBef>
                <a:spcPts val="2100"/>
              </a:spcBef>
              <a:spcAft>
                <a:spcPts val="2100"/>
              </a:spcAft>
              <a:buNone/>
            </a:pPr>
            <a:r>
              <a:rPr lang="en"/>
              <a:t>Of course, a Github Account</a:t>
            </a:r>
            <a:endParaRPr/>
          </a:p>
        </p:txBody>
      </p:sp>
      <p:sp>
        <p:nvSpPr>
          <p:cNvPr id="203" name="Google Shape;203;p24"/>
          <p:cNvSpPr/>
          <p:nvPr/>
        </p:nvSpPr>
        <p:spPr>
          <a:xfrm>
            <a:off x="532046" y="530169"/>
            <a:ext cx="717210" cy="717209"/>
          </a:xfrm>
          <a:custGeom>
            <a:rect b="b" l="l" r="r" t="t"/>
            <a:pathLst>
              <a:path extrusionOk="0" h="1152143" w="1152144">
                <a:moveTo>
                  <a:pt x="1120426" y="823150"/>
                </a:moveTo>
                <a:lnTo>
                  <a:pt x="852107" y="554831"/>
                </a:lnTo>
                <a:lnTo>
                  <a:pt x="1019080" y="387858"/>
                </a:lnTo>
                <a:cubicBezTo>
                  <a:pt x="1019937" y="387191"/>
                  <a:pt x="1020890" y="386429"/>
                  <a:pt x="1021651" y="385667"/>
                </a:cubicBezTo>
                <a:lnTo>
                  <a:pt x="1088708" y="318325"/>
                </a:lnTo>
                <a:cubicBezTo>
                  <a:pt x="1121664" y="285274"/>
                  <a:pt x="1121664" y="231553"/>
                  <a:pt x="1088708" y="198501"/>
                </a:cubicBezTo>
                <a:lnTo>
                  <a:pt x="983933" y="93345"/>
                </a:lnTo>
                <a:cubicBezTo>
                  <a:pt x="951071" y="60293"/>
                  <a:pt x="897541" y="60293"/>
                  <a:pt x="864584" y="93345"/>
                </a:cubicBezTo>
                <a:lnTo>
                  <a:pt x="806482" y="151638"/>
                </a:lnTo>
                <a:cubicBezTo>
                  <a:pt x="804958" y="152495"/>
                  <a:pt x="803434" y="153638"/>
                  <a:pt x="802100" y="154972"/>
                </a:cubicBezTo>
                <a:lnTo>
                  <a:pt x="627126" y="329946"/>
                </a:lnTo>
                <a:lnTo>
                  <a:pt x="605885" y="308705"/>
                </a:lnTo>
                <a:lnTo>
                  <a:pt x="328898" y="31718"/>
                </a:lnTo>
                <a:cubicBezTo>
                  <a:pt x="308420" y="11239"/>
                  <a:pt x="281178" y="0"/>
                  <a:pt x="252032" y="0"/>
                </a:cubicBezTo>
                <a:cubicBezTo>
                  <a:pt x="222885" y="0"/>
                  <a:pt x="195644" y="11239"/>
                  <a:pt x="175165" y="31718"/>
                </a:cubicBezTo>
                <a:lnTo>
                  <a:pt x="31718" y="175070"/>
                </a:lnTo>
                <a:cubicBezTo>
                  <a:pt x="11240" y="195548"/>
                  <a:pt x="0" y="222885"/>
                  <a:pt x="0" y="252031"/>
                </a:cubicBezTo>
                <a:cubicBezTo>
                  <a:pt x="0" y="281178"/>
                  <a:pt x="11240" y="308420"/>
                  <a:pt x="31718" y="328898"/>
                </a:cubicBezTo>
                <a:lnTo>
                  <a:pt x="329946" y="627126"/>
                </a:lnTo>
                <a:lnTo>
                  <a:pt x="322612" y="634460"/>
                </a:lnTo>
                <a:lnTo>
                  <a:pt x="216884" y="740188"/>
                </a:lnTo>
                <a:cubicBezTo>
                  <a:pt x="215837" y="741140"/>
                  <a:pt x="214979" y="742283"/>
                  <a:pt x="214217" y="743331"/>
                </a:cubicBezTo>
                <a:cubicBezTo>
                  <a:pt x="214122" y="743426"/>
                  <a:pt x="214122" y="743522"/>
                  <a:pt x="214122" y="743522"/>
                </a:cubicBezTo>
                <a:cubicBezTo>
                  <a:pt x="210788" y="745807"/>
                  <a:pt x="208121" y="749046"/>
                  <a:pt x="206502" y="752856"/>
                </a:cubicBezTo>
                <a:lnTo>
                  <a:pt x="124206" y="950500"/>
                </a:lnTo>
                <a:cubicBezTo>
                  <a:pt x="123825" y="951357"/>
                  <a:pt x="123539" y="952309"/>
                  <a:pt x="123254" y="953167"/>
                </a:cubicBezTo>
                <a:lnTo>
                  <a:pt x="68199" y="1085564"/>
                </a:lnTo>
                <a:cubicBezTo>
                  <a:pt x="64675" y="1093661"/>
                  <a:pt x="66580" y="1102995"/>
                  <a:pt x="72771" y="1109186"/>
                </a:cubicBezTo>
                <a:cubicBezTo>
                  <a:pt x="76962" y="1113377"/>
                  <a:pt x="82487" y="1115568"/>
                  <a:pt x="88106" y="1115568"/>
                </a:cubicBezTo>
                <a:cubicBezTo>
                  <a:pt x="90964" y="1115568"/>
                  <a:pt x="93821" y="1114901"/>
                  <a:pt x="96107" y="1113473"/>
                </a:cubicBezTo>
                <a:lnTo>
                  <a:pt x="226790" y="1059275"/>
                </a:lnTo>
                <a:cubicBezTo>
                  <a:pt x="228410" y="1058989"/>
                  <a:pt x="229934" y="1058513"/>
                  <a:pt x="231458" y="1057751"/>
                </a:cubicBezTo>
                <a:lnTo>
                  <a:pt x="429101" y="975455"/>
                </a:lnTo>
                <a:cubicBezTo>
                  <a:pt x="433102" y="973836"/>
                  <a:pt x="436340" y="971169"/>
                  <a:pt x="438626" y="967740"/>
                </a:cubicBezTo>
                <a:cubicBezTo>
                  <a:pt x="439769" y="966978"/>
                  <a:pt x="440817" y="966121"/>
                  <a:pt x="441770" y="965168"/>
                </a:cubicBezTo>
                <a:lnTo>
                  <a:pt x="547592" y="859441"/>
                </a:lnTo>
                <a:lnTo>
                  <a:pt x="554927" y="852106"/>
                </a:lnTo>
                <a:lnTo>
                  <a:pt x="823151" y="1120331"/>
                </a:lnTo>
                <a:cubicBezTo>
                  <a:pt x="843629" y="1140809"/>
                  <a:pt x="870966" y="1152144"/>
                  <a:pt x="900113" y="1152144"/>
                </a:cubicBezTo>
                <a:cubicBezTo>
                  <a:pt x="929259" y="1152144"/>
                  <a:pt x="956501" y="1140809"/>
                  <a:pt x="976979" y="1120331"/>
                </a:cubicBezTo>
                <a:lnTo>
                  <a:pt x="1120426" y="976979"/>
                </a:lnTo>
                <a:cubicBezTo>
                  <a:pt x="1140905" y="956500"/>
                  <a:pt x="1152144" y="929164"/>
                  <a:pt x="1152144" y="900017"/>
                </a:cubicBezTo>
                <a:cubicBezTo>
                  <a:pt x="1152144" y="870871"/>
                  <a:pt x="1140905" y="843629"/>
                  <a:pt x="1120426" y="823150"/>
                </a:cubicBezTo>
                <a:close/>
                <a:moveTo>
                  <a:pt x="821531" y="524256"/>
                </a:moveTo>
                <a:lnTo>
                  <a:pt x="800291" y="503015"/>
                </a:lnTo>
                <a:lnTo>
                  <a:pt x="752951" y="455676"/>
                </a:lnTo>
                <a:lnTo>
                  <a:pt x="752951" y="455581"/>
                </a:lnTo>
                <a:lnTo>
                  <a:pt x="735425" y="438150"/>
                </a:lnTo>
                <a:lnTo>
                  <a:pt x="657892" y="360521"/>
                </a:lnTo>
                <a:lnTo>
                  <a:pt x="812387" y="206026"/>
                </a:lnTo>
                <a:lnTo>
                  <a:pt x="812387" y="206026"/>
                </a:lnTo>
                <a:lnTo>
                  <a:pt x="904494" y="298513"/>
                </a:lnTo>
                <a:lnTo>
                  <a:pt x="780479" y="422529"/>
                </a:lnTo>
                <a:cubicBezTo>
                  <a:pt x="772001" y="430911"/>
                  <a:pt x="772001" y="444627"/>
                  <a:pt x="780479" y="453104"/>
                </a:cubicBezTo>
                <a:cubicBezTo>
                  <a:pt x="784669" y="457295"/>
                  <a:pt x="790289" y="459486"/>
                  <a:pt x="795814" y="459486"/>
                </a:cubicBezTo>
                <a:cubicBezTo>
                  <a:pt x="801434" y="459486"/>
                  <a:pt x="806958" y="457295"/>
                  <a:pt x="811149" y="453104"/>
                </a:cubicBezTo>
                <a:lnTo>
                  <a:pt x="935069" y="329184"/>
                </a:lnTo>
                <a:lnTo>
                  <a:pt x="935069" y="329184"/>
                </a:lnTo>
                <a:lnTo>
                  <a:pt x="975836" y="370046"/>
                </a:lnTo>
                <a:lnTo>
                  <a:pt x="821531" y="524256"/>
                </a:lnTo>
                <a:close/>
                <a:moveTo>
                  <a:pt x="894874" y="124111"/>
                </a:moveTo>
                <a:cubicBezTo>
                  <a:pt x="911066" y="107918"/>
                  <a:pt x="937165" y="107918"/>
                  <a:pt x="953357" y="124111"/>
                </a:cubicBezTo>
                <a:lnTo>
                  <a:pt x="1058132" y="229267"/>
                </a:lnTo>
                <a:cubicBezTo>
                  <a:pt x="1065752" y="237077"/>
                  <a:pt x="1070039" y="247459"/>
                  <a:pt x="1070039" y="258604"/>
                </a:cubicBezTo>
                <a:cubicBezTo>
                  <a:pt x="1070039" y="269653"/>
                  <a:pt x="1065848" y="280035"/>
                  <a:pt x="1058132" y="287846"/>
                </a:cubicBezTo>
                <a:lnTo>
                  <a:pt x="1012031" y="334232"/>
                </a:lnTo>
                <a:lnTo>
                  <a:pt x="848582" y="170783"/>
                </a:lnTo>
                <a:lnTo>
                  <a:pt x="894874" y="124111"/>
                </a:lnTo>
                <a:close/>
                <a:moveTo>
                  <a:pt x="128302" y="1053941"/>
                </a:moveTo>
                <a:lnTo>
                  <a:pt x="151829" y="997172"/>
                </a:lnTo>
                <a:lnTo>
                  <a:pt x="185071" y="1030414"/>
                </a:lnTo>
                <a:lnTo>
                  <a:pt x="128302" y="1053941"/>
                </a:lnTo>
                <a:close/>
                <a:moveTo>
                  <a:pt x="228410" y="1012222"/>
                </a:moveTo>
                <a:lnTo>
                  <a:pt x="169736" y="953643"/>
                </a:lnTo>
                <a:lnTo>
                  <a:pt x="233934" y="799433"/>
                </a:lnTo>
                <a:lnTo>
                  <a:pt x="382619" y="948023"/>
                </a:lnTo>
                <a:lnTo>
                  <a:pt x="228410" y="1012222"/>
                </a:lnTo>
                <a:close/>
                <a:moveTo>
                  <a:pt x="426530" y="919258"/>
                </a:moveTo>
                <a:lnTo>
                  <a:pt x="262795" y="755523"/>
                </a:lnTo>
                <a:lnTo>
                  <a:pt x="353282" y="665131"/>
                </a:lnTo>
                <a:lnTo>
                  <a:pt x="360617" y="657797"/>
                </a:lnTo>
                <a:lnTo>
                  <a:pt x="503015" y="800195"/>
                </a:lnTo>
                <a:lnTo>
                  <a:pt x="524256" y="821436"/>
                </a:lnTo>
                <a:lnTo>
                  <a:pt x="516922" y="828770"/>
                </a:lnTo>
                <a:lnTo>
                  <a:pt x="426530" y="919258"/>
                </a:lnTo>
                <a:close/>
                <a:moveTo>
                  <a:pt x="1089755" y="946213"/>
                </a:moveTo>
                <a:lnTo>
                  <a:pt x="946404" y="1089660"/>
                </a:lnTo>
                <a:cubicBezTo>
                  <a:pt x="934117" y="1101852"/>
                  <a:pt x="917639" y="1108710"/>
                  <a:pt x="900113" y="1108710"/>
                </a:cubicBezTo>
                <a:cubicBezTo>
                  <a:pt x="882491" y="1108710"/>
                  <a:pt x="866013" y="1101852"/>
                  <a:pt x="853726" y="1089660"/>
                </a:cubicBezTo>
                <a:lnTo>
                  <a:pt x="564261" y="800195"/>
                </a:lnTo>
                <a:lnTo>
                  <a:pt x="533686" y="769620"/>
                </a:lnTo>
                <a:lnTo>
                  <a:pt x="369951" y="605885"/>
                </a:lnTo>
                <a:lnTo>
                  <a:pt x="339376" y="575215"/>
                </a:lnTo>
                <a:lnTo>
                  <a:pt x="62294" y="298132"/>
                </a:lnTo>
                <a:cubicBezTo>
                  <a:pt x="50006" y="285940"/>
                  <a:pt x="43244" y="269462"/>
                  <a:pt x="43244" y="251841"/>
                </a:cubicBezTo>
                <a:cubicBezTo>
                  <a:pt x="43244" y="234220"/>
                  <a:pt x="50006" y="217837"/>
                  <a:pt x="62294" y="205549"/>
                </a:cubicBezTo>
                <a:lnTo>
                  <a:pt x="205740" y="62103"/>
                </a:lnTo>
                <a:cubicBezTo>
                  <a:pt x="217932" y="49911"/>
                  <a:pt x="234410" y="43053"/>
                  <a:pt x="252032" y="43053"/>
                </a:cubicBezTo>
                <a:cubicBezTo>
                  <a:pt x="269653" y="43053"/>
                  <a:pt x="286036" y="49911"/>
                  <a:pt x="298323" y="62103"/>
                </a:cubicBezTo>
                <a:lnTo>
                  <a:pt x="304610" y="68389"/>
                </a:lnTo>
                <a:lnTo>
                  <a:pt x="326041" y="89821"/>
                </a:lnTo>
                <a:cubicBezTo>
                  <a:pt x="325088" y="90488"/>
                  <a:pt x="324231" y="91154"/>
                  <a:pt x="323374" y="92012"/>
                </a:cubicBezTo>
                <a:lnTo>
                  <a:pt x="279654" y="135731"/>
                </a:lnTo>
                <a:cubicBezTo>
                  <a:pt x="271177" y="144113"/>
                  <a:pt x="271177" y="157734"/>
                  <a:pt x="279654" y="166211"/>
                </a:cubicBezTo>
                <a:cubicBezTo>
                  <a:pt x="283845" y="170402"/>
                  <a:pt x="289465" y="172498"/>
                  <a:pt x="294894" y="172498"/>
                </a:cubicBezTo>
                <a:cubicBezTo>
                  <a:pt x="300514" y="172498"/>
                  <a:pt x="305943" y="170307"/>
                  <a:pt x="310134" y="166211"/>
                </a:cubicBezTo>
                <a:lnTo>
                  <a:pt x="353854" y="122491"/>
                </a:lnTo>
                <a:cubicBezTo>
                  <a:pt x="354711" y="121634"/>
                  <a:pt x="355378" y="120777"/>
                  <a:pt x="356045" y="119824"/>
                </a:cubicBezTo>
                <a:lnTo>
                  <a:pt x="397478" y="161258"/>
                </a:lnTo>
                <a:lnTo>
                  <a:pt x="418910" y="182689"/>
                </a:lnTo>
                <a:cubicBezTo>
                  <a:pt x="418243" y="183261"/>
                  <a:pt x="417481" y="183737"/>
                  <a:pt x="416814" y="184309"/>
                </a:cubicBezTo>
                <a:lnTo>
                  <a:pt x="329946" y="268986"/>
                </a:lnTo>
                <a:cubicBezTo>
                  <a:pt x="321374" y="277368"/>
                  <a:pt x="321278" y="291084"/>
                  <a:pt x="329660" y="299656"/>
                </a:cubicBezTo>
                <a:cubicBezTo>
                  <a:pt x="333851" y="304038"/>
                  <a:pt x="339471" y="306133"/>
                  <a:pt x="345186" y="306133"/>
                </a:cubicBezTo>
                <a:cubicBezTo>
                  <a:pt x="350711" y="306133"/>
                  <a:pt x="356235" y="304133"/>
                  <a:pt x="360426" y="299942"/>
                </a:cubicBezTo>
                <a:lnTo>
                  <a:pt x="447294" y="215265"/>
                </a:lnTo>
                <a:cubicBezTo>
                  <a:pt x="448056" y="214598"/>
                  <a:pt x="448532" y="213741"/>
                  <a:pt x="449199" y="212979"/>
                </a:cubicBezTo>
                <a:lnTo>
                  <a:pt x="489585" y="253365"/>
                </a:lnTo>
                <a:lnTo>
                  <a:pt x="511112" y="274891"/>
                </a:lnTo>
                <a:cubicBezTo>
                  <a:pt x="510159" y="275558"/>
                  <a:pt x="509302" y="276225"/>
                  <a:pt x="508445" y="277082"/>
                </a:cubicBezTo>
                <a:lnTo>
                  <a:pt x="464725" y="320802"/>
                </a:lnTo>
                <a:cubicBezTo>
                  <a:pt x="456248" y="329184"/>
                  <a:pt x="456248" y="342805"/>
                  <a:pt x="464725" y="351282"/>
                </a:cubicBezTo>
                <a:cubicBezTo>
                  <a:pt x="468916" y="355473"/>
                  <a:pt x="474536" y="357568"/>
                  <a:pt x="479965" y="357568"/>
                </a:cubicBezTo>
                <a:cubicBezTo>
                  <a:pt x="485394" y="357568"/>
                  <a:pt x="490919" y="355378"/>
                  <a:pt x="495205" y="351282"/>
                </a:cubicBezTo>
                <a:lnTo>
                  <a:pt x="538925" y="307562"/>
                </a:lnTo>
                <a:cubicBezTo>
                  <a:pt x="539782" y="306705"/>
                  <a:pt x="540449" y="305848"/>
                  <a:pt x="541115" y="304895"/>
                </a:cubicBezTo>
                <a:lnTo>
                  <a:pt x="575310" y="338995"/>
                </a:lnTo>
                <a:lnTo>
                  <a:pt x="582644" y="346329"/>
                </a:lnTo>
                <a:lnTo>
                  <a:pt x="604076" y="367855"/>
                </a:lnTo>
                <a:cubicBezTo>
                  <a:pt x="603409" y="368332"/>
                  <a:pt x="602647" y="368808"/>
                  <a:pt x="602075" y="369475"/>
                </a:cubicBezTo>
                <a:lnTo>
                  <a:pt x="596551" y="374904"/>
                </a:lnTo>
                <a:lnTo>
                  <a:pt x="515207" y="454152"/>
                </a:lnTo>
                <a:cubicBezTo>
                  <a:pt x="506635" y="462534"/>
                  <a:pt x="506540" y="476250"/>
                  <a:pt x="514921" y="484727"/>
                </a:cubicBezTo>
                <a:cubicBezTo>
                  <a:pt x="518255" y="488251"/>
                  <a:pt x="522637" y="490252"/>
                  <a:pt x="527114" y="490918"/>
                </a:cubicBezTo>
                <a:cubicBezTo>
                  <a:pt x="528161" y="491109"/>
                  <a:pt x="529304" y="491204"/>
                  <a:pt x="530447" y="491204"/>
                </a:cubicBezTo>
                <a:cubicBezTo>
                  <a:pt x="535972" y="491204"/>
                  <a:pt x="541306" y="489109"/>
                  <a:pt x="545687" y="485013"/>
                </a:cubicBezTo>
                <a:lnTo>
                  <a:pt x="627126" y="405574"/>
                </a:lnTo>
                <a:lnTo>
                  <a:pt x="632460" y="400336"/>
                </a:lnTo>
                <a:cubicBezTo>
                  <a:pt x="633222" y="399669"/>
                  <a:pt x="633698" y="398812"/>
                  <a:pt x="634270" y="398050"/>
                </a:cubicBezTo>
                <a:lnTo>
                  <a:pt x="696277" y="460057"/>
                </a:lnTo>
                <a:cubicBezTo>
                  <a:pt x="695420" y="460724"/>
                  <a:pt x="694468" y="461391"/>
                  <a:pt x="693706" y="462153"/>
                </a:cubicBezTo>
                <a:lnTo>
                  <a:pt x="649986" y="505873"/>
                </a:lnTo>
                <a:cubicBezTo>
                  <a:pt x="641509" y="514255"/>
                  <a:pt x="641509" y="527875"/>
                  <a:pt x="649986" y="536353"/>
                </a:cubicBezTo>
                <a:cubicBezTo>
                  <a:pt x="654177" y="540544"/>
                  <a:pt x="659797" y="542639"/>
                  <a:pt x="665226" y="542639"/>
                </a:cubicBezTo>
                <a:cubicBezTo>
                  <a:pt x="670655" y="542639"/>
                  <a:pt x="676275" y="540448"/>
                  <a:pt x="680466" y="536353"/>
                </a:cubicBezTo>
                <a:lnTo>
                  <a:pt x="724186" y="492633"/>
                </a:lnTo>
                <a:cubicBezTo>
                  <a:pt x="725043" y="491871"/>
                  <a:pt x="725710" y="490918"/>
                  <a:pt x="726376" y="490061"/>
                </a:cubicBezTo>
                <a:lnTo>
                  <a:pt x="728377" y="492062"/>
                </a:lnTo>
                <a:lnTo>
                  <a:pt x="767429" y="531114"/>
                </a:lnTo>
                <a:lnTo>
                  <a:pt x="769715" y="533305"/>
                </a:lnTo>
                <a:lnTo>
                  <a:pt x="789051" y="552736"/>
                </a:lnTo>
                <a:cubicBezTo>
                  <a:pt x="788194" y="553403"/>
                  <a:pt x="787241" y="553879"/>
                  <a:pt x="786479" y="554641"/>
                </a:cubicBezTo>
                <a:lnTo>
                  <a:pt x="781336" y="559689"/>
                </a:lnTo>
                <a:lnTo>
                  <a:pt x="700373" y="639223"/>
                </a:lnTo>
                <a:cubicBezTo>
                  <a:pt x="696944" y="642652"/>
                  <a:pt x="694849" y="646938"/>
                  <a:pt x="694182" y="651415"/>
                </a:cubicBezTo>
                <a:cubicBezTo>
                  <a:pt x="693230" y="657892"/>
                  <a:pt x="695134" y="664845"/>
                  <a:pt x="700088" y="669893"/>
                </a:cubicBezTo>
                <a:cubicBezTo>
                  <a:pt x="704279" y="674275"/>
                  <a:pt x="709898" y="676465"/>
                  <a:pt x="715518" y="676465"/>
                </a:cubicBezTo>
                <a:cubicBezTo>
                  <a:pt x="720947" y="676465"/>
                  <a:pt x="726472" y="674370"/>
                  <a:pt x="730568" y="670179"/>
                </a:cubicBezTo>
                <a:lnTo>
                  <a:pt x="811911" y="590264"/>
                </a:lnTo>
                <a:lnTo>
                  <a:pt x="816674" y="585597"/>
                </a:lnTo>
                <a:cubicBezTo>
                  <a:pt x="817531" y="584740"/>
                  <a:pt x="818293" y="583692"/>
                  <a:pt x="819055" y="582739"/>
                </a:cubicBezTo>
                <a:lnTo>
                  <a:pt x="859536" y="623221"/>
                </a:lnTo>
                <a:lnTo>
                  <a:pt x="880967" y="644652"/>
                </a:lnTo>
                <a:cubicBezTo>
                  <a:pt x="880301" y="645223"/>
                  <a:pt x="879539" y="645700"/>
                  <a:pt x="878967" y="646366"/>
                </a:cubicBezTo>
                <a:lnTo>
                  <a:pt x="835247" y="690658"/>
                </a:lnTo>
                <a:cubicBezTo>
                  <a:pt x="826770" y="699135"/>
                  <a:pt x="826770" y="712946"/>
                  <a:pt x="835247" y="721519"/>
                </a:cubicBezTo>
                <a:cubicBezTo>
                  <a:pt x="839438" y="725710"/>
                  <a:pt x="845058" y="727900"/>
                  <a:pt x="850487" y="727900"/>
                </a:cubicBezTo>
                <a:cubicBezTo>
                  <a:pt x="856107" y="727900"/>
                  <a:pt x="861536" y="725710"/>
                  <a:pt x="865727" y="721519"/>
                </a:cubicBezTo>
                <a:lnTo>
                  <a:pt x="909447" y="677228"/>
                </a:lnTo>
                <a:cubicBezTo>
                  <a:pt x="910114" y="676561"/>
                  <a:pt x="910685" y="675704"/>
                  <a:pt x="911257" y="674941"/>
                </a:cubicBezTo>
                <a:lnTo>
                  <a:pt x="974122" y="737806"/>
                </a:lnTo>
                <a:cubicBezTo>
                  <a:pt x="973265" y="738378"/>
                  <a:pt x="972407" y="739045"/>
                  <a:pt x="971741" y="739712"/>
                </a:cubicBezTo>
                <a:lnTo>
                  <a:pt x="885634" y="823627"/>
                </a:lnTo>
                <a:cubicBezTo>
                  <a:pt x="877157" y="831913"/>
                  <a:pt x="876967" y="845534"/>
                  <a:pt x="885349" y="854012"/>
                </a:cubicBezTo>
                <a:cubicBezTo>
                  <a:pt x="889540" y="858298"/>
                  <a:pt x="895159" y="860488"/>
                  <a:pt x="900684" y="860488"/>
                </a:cubicBezTo>
                <a:cubicBezTo>
                  <a:pt x="906018" y="860488"/>
                  <a:pt x="911447" y="858488"/>
                  <a:pt x="915734" y="854297"/>
                </a:cubicBezTo>
                <a:lnTo>
                  <a:pt x="1001840" y="770382"/>
                </a:lnTo>
                <a:cubicBezTo>
                  <a:pt x="1002697" y="769525"/>
                  <a:pt x="1003364" y="768667"/>
                  <a:pt x="1004030" y="767715"/>
                </a:cubicBezTo>
                <a:lnTo>
                  <a:pt x="1044702" y="808387"/>
                </a:lnTo>
                <a:lnTo>
                  <a:pt x="1066133" y="829818"/>
                </a:lnTo>
                <a:cubicBezTo>
                  <a:pt x="1065467" y="830389"/>
                  <a:pt x="1064705" y="830866"/>
                  <a:pt x="1064133" y="831532"/>
                </a:cubicBezTo>
                <a:lnTo>
                  <a:pt x="1020413" y="875824"/>
                </a:lnTo>
                <a:cubicBezTo>
                  <a:pt x="1011936" y="884301"/>
                  <a:pt x="1011936" y="898112"/>
                  <a:pt x="1020413" y="906685"/>
                </a:cubicBezTo>
                <a:cubicBezTo>
                  <a:pt x="1024604" y="910876"/>
                  <a:pt x="1030224" y="913066"/>
                  <a:pt x="1035653" y="913066"/>
                </a:cubicBezTo>
                <a:cubicBezTo>
                  <a:pt x="1041083" y="913066"/>
                  <a:pt x="1046702" y="911066"/>
                  <a:pt x="1050893" y="906685"/>
                </a:cubicBezTo>
                <a:lnTo>
                  <a:pt x="1094613" y="862393"/>
                </a:lnTo>
                <a:cubicBezTo>
                  <a:pt x="1095089" y="861917"/>
                  <a:pt x="1095566" y="861250"/>
                  <a:pt x="1095947" y="860679"/>
                </a:cubicBezTo>
                <a:cubicBezTo>
                  <a:pt x="1104233" y="871823"/>
                  <a:pt x="1108805" y="885349"/>
                  <a:pt x="1108805" y="899731"/>
                </a:cubicBezTo>
                <a:cubicBezTo>
                  <a:pt x="1108805" y="917543"/>
                  <a:pt x="1102043" y="933926"/>
                  <a:pt x="1089755" y="94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24"/>
          <p:cNvSpPr txBox="1"/>
          <p:nvPr/>
        </p:nvSpPr>
        <p:spPr>
          <a:xfrm>
            <a:off x="7286850" y="2536950"/>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M Sans"/>
                <a:ea typeface="DM Sans"/>
                <a:cs typeface="DM Sans"/>
                <a:sym typeface="DM Sans"/>
              </a:rPr>
              <a:t>These slides for your reference</a:t>
            </a:r>
            <a:r>
              <a:rPr lang="en" sz="1700">
                <a:latin typeface="DM Sans"/>
                <a:ea typeface="DM Sans"/>
                <a:cs typeface="DM Sans"/>
                <a:sym typeface="DM Sans"/>
              </a:rPr>
              <a:t>:</a:t>
            </a:r>
            <a:endParaRPr sz="1700">
              <a:latin typeface="DM Sans"/>
              <a:ea typeface="DM Sans"/>
              <a:cs typeface="DM Sans"/>
              <a:sym typeface="DM Sans"/>
            </a:endParaRPr>
          </a:p>
          <a:p>
            <a:pPr indent="0" lvl="0" marL="0" rtl="0" algn="l">
              <a:spcBef>
                <a:spcPts val="0"/>
              </a:spcBef>
              <a:spcAft>
                <a:spcPts val="0"/>
              </a:spcAft>
              <a:buNone/>
            </a:pPr>
            <a:r>
              <a:rPr lang="en" sz="1700" u="sng">
                <a:solidFill>
                  <a:schemeClr val="accent5"/>
                </a:solidFill>
                <a:latin typeface="DM Sans"/>
                <a:ea typeface="DM Sans"/>
                <a:cs typeface="DM Sans"/>
                <a:sym typeface="DM Sans"/>
              </a:rPr>
              <a:t>https://github.com/nyp-lit/webdevcourse2022</a:t>
            </a:r>
            <a:endParaRPr sz="1700" u="sng">
              <a:solidFill>
                <a:schemeClr val="accent5"/>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6600"/>
              <a:t>Git and Github, Remote Repositories</a:t>
            </a:r>
            <a:endParaRPr sz="6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about remote </a:t>
            </a:r>
            <a:r>
              <a:rPr lang="en"/>
              <a:t>repositories</a:t>
            </a:r>
            <a:r>
              <a:rPr lang="en"/>
              <a:t>?</a:t>
            </a:r>
            <a:endParaRPr/>
          </a:p>
        </p:txBody>
      </p:sp>
      <p:grpSp>
        <p:nvGrpSpPr>
          <p:cNvPr id="455" name="Google Shape;455;p43"/>
          <p:cNvGrpSpPr/>
          <p:nvPr/>
        </p:nvGrpSpPr>
        <p:grpSpPr>
          <a:xfrm>
            <a:off x="657416" y="501291"/>
            <a:ext cx="489377" cy="717917"/>
            <a:chOff x="2870930" y="2845974"/>
            <a:chExt cx="851534" cy="1249203"/>
          </a:xfrm>
        </p:grpSpPr>
        <p:sp>
          <p:nvSpPr>
            <p:cNvPr id="456" name="Google Shape;456;p43"/>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7" name="Google Shape;457;p43"/>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8" name="Google Shape;458;p43"/>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59" name="Google Shape;459;p43"/>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60" name="Google Shape;460;p43"/>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Remote repos using Github</a:t>
            </a:r>
            <a:endParaRPr sz="1800">
              <a:solidFill>
                <a:schemeClr val="dk1"/>
              </a:solidFill>
            </a:endParaRPr>
          </a:p>
        </p:txBody>
      </p:sp>
      <p:sp>
        <p:nvSpPr>
          <p:cNvPr id="461" name="Google Shape;461;p43"/>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462" name="Google Shape;462;p43"/>
          <p:cNvSpPr txBox="1"/>
          <p:nvPr/>
        </p:nvSpPr>
        <p:spPr>
          <a:xfrm>
            <a:off x="1750800" y="2161850"/>
            <a:ext cx="75624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Open New repository on Github</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Enter name of repo, create repository</a:t>
            </a:r>
            <a:endParaRPr sz="1800">
              <a:solidFill>
                <a:schemeClr val="dk1"/>
              </a:solidFill>
            </a:endParaRPr>
          </a:p>
        </p:txBody>
      </p:sp>
      <p:pic>
        <p:nvPicPr>
          <p:cNvPr id="463" name="Google Shape;463;p43"/>
          <p:cNvPicPr preferRelativeResize="0"/>
          <p:nvPr/>
        </p:nvPicPr>
        <p:blipFill>
          <a:blip r:embed="rId3">
            <a:alphaModFix/>
          </a:blip>
          <a:stretch>
            <a:fillRect/>
          </a:stretch>
        </p:blipFill>
        <p:spPr>
          <a:xfrm>
            <a:off x="1846475" y="2942150"/>
            <a:ext cx="6540973" cy="3611049"/>
          </a:xfrm>
          <a:prstGeom prst="rect">
            <a:avLst/>
          </a:prstGeom>
          <a:noFill/>
          <a:ln>
            <a:noFill/>
          </a:ln>
        </p:spPr>
      </p:pic>
      <p:pic>
        <p:nvPicPr>
          <p:cNvPr id="464" name="Google Shape;464;p43"/>
          <p:cNvPicPr preferRelativeResize="0"/>
          <p:nvPr/>
        </p:nvPicPr>
        <p:blipFill>
          <a:blip r:embed="rId4">
            <a:alphaModFix/>
          </a:blip>
          <a:stretch>
            <a:fillRect/>
          </a:stretch>
        </p:blipFill>
        <p:spPr>
          <a:xfrm>
            <a:off x="7704550" y="1780438"/>
            <a:ext cx="2324100" cy="98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about remote repositories?</a:t>
            </a:r>
            <a:endParaRPr/>
          </a:p>
        </p:txBody>
      </p:sp>
      <p:grpSp>
        <p:nvGrpSpPr>
          <p:cNvPr id="470" name="Google Shape;470;p44"/>
          <p:cNvGrpSpPr/>
          <p:nvPr/>
        </p:nvGrpSpPr>
        <p:grpSpPr>
          <a:xfrm>
            <a:off x="657416" y="501291"/>
            <a:ext cx="489377" cy="717917"/>
            <a:chOff x="2870930" y="2845974"/>
            <a:chExt cx="851534" cy="1249203"/>
          </a:xfrm>
        </p:grpSpPr>
        <p:sp>
          <p:nvSpPr>
            <p:cNvPr id="471" name="Google Shape;471;p44"/>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2" name="Google Shape;472;p44"/>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3" name="Google Shape;473;p44"/>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4" name="Google Shape;474;p44"/>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75" name="Google Shape;475;p44"/>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Remote repos using Github</a:t>
            </a:r>
            <a:endParaRPr sz="1800">
              <a:solidFill>
                <a:schemeClr val="dk1"/>
              </a:solidFill>
            </a:endParaRPr>
          </a:p>
        </p:txBody>
      </p:sp>
      <p:sp>
        <p:nvSpPr>
          <p:cNvPr id="476" name="Google Shape;476;p44"/>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pic>
        <p:nvPicPr>
          <p:cNvPr id="477" name="Google Shape;477;p44"/>
          <p:cNvPicPr preferRelativeResize="0"/>
          <p:nvPr/>
        </p:nvPicPr>
        <p:blipFill>
          <a:blip r:embed="rId3">
            <a:alphaModFix/>
          </a:blip>
          <a:stretch>
            <a:fillRect/>
          </a:stretch>
        </p:blipFill>
        <p:spPr>
          <a:xfrm>
            <a:off x="1033875" y="2102800"/>
            <a:ext cx="8516799" cy="351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about remote repositories?</a:t>
            </a:r>
            <a:endParaRPr/>
          </a:p>
        </p:txBody>
      </p:sp>
      <p:grpSp>
        <p:nvGrpSpPr>
          <p:cNvPr id="483" name="Google Shape;483;p45"/>
          <p:cNvGrpSpPr/>
          <p:nvPr/>
        </p:nvGrpSpPr>
        <p:grpSpPr>
          <a:xfrm>
            <a:off x="657416" y="501291"/>
            <a:ext cx="489377" cy="717917"/>
            <a:chOff x="2870930" y="2845974"/>
            <a:chExt cx="851534" cy="1249203"/>
          </a:xfrm>
        </p:grpSpPr>
        <p:sp>
          <p:nvSpPr>
            <p:cNvPr id="484" name="Google Shape;484;p45"/>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45"/>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6" name="Google Shape;486;p45"/>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87" name="Google Shape;487;p45"/>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88" name="Google Shape;488;p45"/>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Remote repos using Github</a:t>
            </a:r>
            <a:endParaRPr sz="1800">
              <a:solidFill>
                <a:schemeClr val="dk1"/>
              </a:solidFill>
            </a:endParaRPr>
          </a:p>
        </p:txBody>
      </p:sp>
      <p:sp>
        <p:nvSpPr>
          <p:cNvPr id="489" name="Google Shape;489;p45"/>
          <p:cNvSpPr txBox="1"/>
          <p:nvPr/>
        </p:nvSpPr>
        <p:spPr>
          <a:xfrm>
            <a:off x="1846475" y="3477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a:p>
        </p:txBody>
      </p:sp>
      <p:sp>
        <p:nvSpPr>
          <p:cNvPr id="490" name="Google Shape;490;p45"/>
          <p:cNvSpPr txBox="1"/>
          <p:nvPr/>
        </p:nvSpPr>
        <p:spPr>
          <a:xfrm>
            <a:off x="1846475" y="2095075"/>
            <a:ext cx="6932100" cy="44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git remote add origin </a:t>
            </a:r>
            <a:r>
              <a:rPr lang="en" sz="1800" u="sng">
                <a:solidFill>
                  <a:schemeClr val="hlink"/>
                </a:solidFill>
                <a:hlinkClick r:id="rId3"/>
              </a:rPr>
              <a:t>https://github.com/user/repo.git</a:t>
            </a:r>
            <a:r>
              <a:rPr lang="en" sz="1800">
                <a:solidFill>
                  <a:schemeClr val="dk1"/>
                </a:solidFill>
              </a:rPr>
              <a:t> </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Means you’re setting the remote repository and mapping the word “origin” to the link so that everytime you push to “origin” it will push to that remote repository</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git remote rm origin</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Removed the remote repository tied to “origin” that you just set</a:t>
            </a:r>
            <a:endParaRPr sz="1800">
              <a:solidFill>
                <a:schemeClr val="dk1"/>
              </a:solidFill>
            </a:endParaRPr>
          </a:p>
          <a:p>
            <a:pPr indent="0" lvl="0" marL="0" rtl="0" algn="l">
              <a:lnSpc>
                <a:spcPct val="115000"/>
              </a:lnSpc>
              <a:spcBef>
                <a:spcPts val="2100"/>
              </a:spcBef>
              <a:spcAft>
                <a:spcPts val="2100"/>
              </a:spcAft>
              <a:buNone/>
            </a:pPr>
            <a:r>
              <a:rPr lang="en" sz="1800">
                <a:solidFill>
                  <a:schemeClr val="dk1"/>
                </a:solidFill>
              </a:rPr>
              <a:t>Other Info you might find useful for troubleshooting: </a:t>
            </a:r>
            <a:r>
              <a:rPr lang="en" sz="1800" u="sng">
                <a:solidFill>
                  <a:schemeClr val="hlink"/>
                </a:solidFill>
                <a:hlinkClick r:id="rId4"/>
              </a:rPr>
              <a:t>https://docs.github.com/en/get-started/getting-started-with-git/managing-remote-repositories</a:t>
            </a:r>
            <a:r>
              <a:rPr lang="en" sz="1800">
                <a:solidFill>
                  <a:schemeClr val="dk1"/>
                </a:solidFill>
              </a:rPr>
              <a:t>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6600"/>
              <a:t>Using Github</a:t>
            </a:r>
            <a:endParaRPr sz="6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How to use Github</a:t>
            </a:r>
            <a:endParaRPr/>
          </a:p>
        </p:txBody>
      </p:sp>
      <p:grpSp>
        <p:nvGrpSpPr>
          <p:cNvPr id="501" name="Google Shape;501;p47"/>
          <p:cNvGrpSpPr/>
          <p:nvPr/>
        </p:nvGrpSpPr>
        <p:grpSpPr>
          <a:xfrm>
            <a:off x="657416" y="501291"/>
            <a:ext cx="489377" cy="717917"/>
            <a:chOff x="2870930" y="2845974"/>
            <a:chExt cx="851534" cy="1249203"/>
          </a:xfrm>
        </p:grpSpPr>
        <p:sp>
          <p:nvSpPr>
            <p:cNvPr id="502" name="Google Shape;502;p47"/>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3" name="Google Shape;503;p47"/>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4" name="Google Shape;504;p47"/>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05" name="Google Shape;505;p47"/>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06" name="Google Shape;506;p47"/>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What does it look like in Github?</a:t>
            </a:r>
            <a:endParaRPr>
              <a:solidFill>
                <a:schemeClr val="dk1"/>
              </a:solidFill>
            </a:endParaRPr>
          </a:p>
        </p:txBody>
      </p:sp>
      <p:pic>
        <p:nvPicPr>
          <p:cNvPr id="507" name="Google Shape;507;p47"/>
          <p:cNvPicPr preferRelativeResize="0"/>
          <p:nvPr/>
        </p:nvPicPr>
        <p:blipFill>
          <a:blip r:embed="rId3">
            <a:alphaModFix/>
          </a:blip>
          <a:stretch>
            <a:fillRect/>
          </a:stretch>
        </p:blipFill>
        <p:spPr>
          <a:xfrm>
            <a:off x="1709489" y="1927000"/>
            <a:ext cx="6835384" cy="4626201"/>
          </a:xfrm>
          <a:prstGeom prst="rect">
            <a:avLst/>
          </a:prstGeom>
          <a:noFill/>
          <a:ln>
            <a:noFill/>
          </a:ln>
        </p:spPr>
      </p:pic>
      <p:sp>
        <p:nvSpPr>
          <p:cNvPr id="508" name="Google Shape;508;p47"/>
          <p:cNvSpPr/>
          <p:nvPr/>
        </p:nvSpPr>
        <p:spPr>
          <a:xfrm>
            <a:off x="657425" y="2779275"/>
            <a:ext cx="1155000" cy="57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Open Source and How it works</a:t>
            </a:r>
            <a:endParaRPr/>
          </a:p>
        </p:txBody>
      </p:sp>
      <p:grpSp>
        <p:nvGrpSpPr>
          <p:cNvPr id="514" name="Google Shape;514;p48"/>
          <p:cNvGrpSpPr/>
          <p:nvPr/>
        </p:nvGrpSpPr>
        <p:grpSpPr>
          <a:xfrm>
            <a:off x="657416" y="501291"/>
            <a:ext cx="489377" cy="717917"/>
            <a:chOff x="2870930" y="2845974"/>
            <a:chExt cx="851534" cy="1249203"/>
          </a:xfrm>
        </p:grpSpPr>
        <p:sp>
          <p:nvSpPr>
            <p:cNvPr id="515" name="Google Shape;515;p48"/>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6" name="Google Shape;516;p48"/>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7" name="Google Shape;517;p48"/>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18" name="Google Shape;518;p48"/>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19" name="Google Shape;519;p48"/>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Issues</a:t>
            </a:r>
            <a:endParaRPr>
              <a:solidFill>
                <a:schemeClr val="dk1"/>
              </a:solidFill>
            </a:endParaRPr>
          </a:p>
        </p:txBody>
      </p:sp>
      <p:pic>
        <p:nvPicPr>
          <p:cNvPr id="520" name="Google Shape;520;p48"/>
          <p:cNvPicPr preferRelativeResize="0"/>
          <p:nvPr/>
        </p:nvPicPr>
        <p:blipFill>
          <a:blip r:embed="rId3">
            <a:alphaModFix/>
          </a:blip>
          <a:stretch>
            <a:fillRect/>
          </a:stretch>
        </p:blipFill>
        <p:spPr>
          <a:xfrm>
            <a:off x="1709500" y="2004250"/>
            <a:ext cx="7871274" cy="4501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Open Source and How it works</a:t>
            </a:r>
            <a:endParaRPr/>
          </a:p>
        </p:txBody>
      </p:sp>
      <p:grpSp>
        <p:nvGrpSpPr>
          <p:cNvPr id="526" name="Google Shape;526;p49"/>
          <p:cNvGrpSpPr/>
          <p:nvPr/>
        </p:nvGrpSpPr>
        <p:grpSpPr>
          <a:xfrm>
            <a:off x="657416" y="501291"/>
            <a:ext cx="489377" cy="717917"/>
            <a:chOff x="2870930" y="2845974"/>
            <a:chExt cx="851534" cy="1249203"/>
          </a:xfrm>
        </p:grpSpPr>
        <p:sp>
          <p:nvSpPr>
            <p:cNvPr id="527" name="Google Shape;527;p49"/>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8" name="Google Shape;528;p49"/>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49"/>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30" name="Google Shape;530;p49"/>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31" name="Google Shape;531;p49"/>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Pull Requests</a:t>
            </a:r>
            <a:endParaRPr>
              <a:solidFill>
                <a:schemeClr val="dk1"/>
              </a:solidFill>
            </a:endParaRPr>
          </a:p>
        </p:txBody>
      </p:sp>
      <p:sp>
        <p:nvSpPr>
          <p:cNvPr id="532" name="Google Shape;532;p49"/>
          <p:cNvSpPr txBox="1"/>
          <p:nvPr/>
        </p:nvSpPr>
        <p:spPr>
          <a:xfrm>
            <a:off x="1709500" y="2642700"/>
            <a:ext cx="68913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Pull requests let you tell others about changes you've pushed to a branch in a repository on GitHub. Once a pull request is opened, you can discuss and review the potential changes with collaborators and add follow-up commits before your changes are merged into the base branch.</a:t>
            </a:r>
            <a:endParaRPr sz="1800">
              <a:solidFill>
                <a:schemeClr val="dk1"/>
              </a:solidFill>
            </a:endParaRPr>
          </a:p>
          <a:p>
            <a:pPr indent="0" lvl="0" marL="0" rtl="0" algn="l">
              <a:lnSpc>
                <a:spcPct val="115000"/>
              </a:lnSpc>
              <a:spcBef>
                <a:spcPts val="2100"/>
              </a:spcBef>
              <a:spcAft>
                <a:spcPts val="2100"/>
              </a:spcAft>
              <a:buNone/>
            </a:pPr>
            <a:r>
              <a:rPr lang="en" sz="1800">
                <a:solidFill>
                  <a:schemeClr val="dk1"/>
                </a:solidFill>
              </a:rPr>
              <a:t>Let’s take a look at a popular repo to see how this looks.</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Open Source and How it works</a:t>
            </a:r>
            <a:endParaRPr/>
          </a:p>
        </p:txBody>
      </p:sp>
      <p:grpSp>
        <p:nvGrpSpPr>
          <p:cNvPr id="538" name="Google Shape;538;p50"/>
          <p:cNvGrpSpPr/>
          <p:nvPr/>
        </p:nvGrpSpPr>
        <p:grpSpPr>
          <a:xfrm>
            <a:off x="657416" y="501291"/>
            <a:ext cx="489377" cy="717917"/>
            <a:chOff x="2870930" y="2845974"/>
            <a:chExt cx="851534" cy="1249203"/>
          </a:xfrm>
        </p:grpSpPr>
        <p:sp>
          <p:nvSpPr>
            <p:cNvPr id="539" name="Google Shape;539;p50"/>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0" name="Google Shape;540;p50"/>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1" name="Google Shape;541;p50"/>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42" name="Google Shape;542;p50"/>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43" name="Google Shape;543;p50"/>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Managing Access</a:t>
            </a:r>
            <a:endParaRPr>
              <a:solidFill>
                <a:schemeClr val="dk1"/>
              </a:solidFill>
            </a:endParaRPr>
          </a:p>
        </p:txBody>
      </p:sp>
      <p:pic>
        <p:nvPicPr>
          <p:cNvPr id="544" name="Google Shape;544;p50"/>
          <p:cNvPicPr preferRelativeResize="0"/>
          <p:nvPr/>
        </p:nvPicPr>
        <p:blipFill>
          <a:blip r:embed="rId3">
            <a:alphaModFix/>
          </a:blip>
          <a:stretch>
            <a:fillRect/>
          </a:stretch>
        </p:blipFill>
        <p:spPr>
          <a:xfrm>
            <a:off x="1872727" y="1927000"/>
            <a:ext cx="8164737" cy="45348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Open Source and How it works</a:t>
            </a:r>
            <a:endParaRPr/>
          </a:p>
        </p:txBody>
      </p:sp>
      <p:grpSp>
        <p:nvGrpSpPr>
          <p:cNvPr id="550" name="Google Shape;550;p51"/>
          <p:cNvGrpSpPr/>
          <p:nvPr/>
        </p:nvGrpSpPr>
        <p:grpSpPr>
          <a:xfrm>
            <a:off x="657416" y="501291"/>
            <a:ext cx="489377" cy="717917"/>
            <a:chOff x="2870930" y="2845974"/>
            <a:chExt cx="851534" cy="1249203"/>
          </a:xfrm>
        </p:grpSpPr>
        <p:sp>
          <p:nvSpPr>
            <p:cNvPr id="551" name="Google Shape;551;p51"/>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51"/>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3" name="Google Shape;553;p51"/>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54" name="Google Shape;554;p51"/>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55" name="Google Shape;555;p51"/>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See someone’s open source project you’d like to work on?</a:t>
            </a:r>
            <a:endParaRPr>
              <a:solidFill>
                <a:schemeClr val="dk1"/>
              </a:solidFill>
            </a:endParaRPr>
          </a:p>
        </p:txBody>
      </p:sp>
      <p:pic>
        <p:nvPicPr>
          <p:cNvPr id="556" name="Google Shape;556;p51"/>
          <p:cNvPicPr preferRelativeResize="0"/>
          <p:nvPr/>
        </p:nvPicPr>
        <p:blipFill>
          <a:blip r:embed="rId3">
            <a:alphaModFix/>
          </a:blip>
          <a:stretch>
            <a:fillRect/>
          </a:stretch>
        </p:blipFill>
        <p:spPr>
          <a:xfrm>
            <a:off x="1709489" y="2173325"/>
            <a:ext cx="4524375" cy="2133600"/>
          </a:xfrm>
          <a:prstGeom prst="rect">
            <a:avLst/>
          </a:prstGeom>
          <a:noFill/>
          <a:ln>
            <a:noFill/>
          </a:ln>
        </p:spPr>
      </p:pic>
      <p:sp>
        <p:nvSpPr>
          <p:cNvPr id="557" name="Google Shape;557;p51"/>
          <p:cNvSpPr txBox="1"/>
          <p:nvPr/>
        </p:nvSpPr>
        <p:spPr>
          <a:xfrm>
            <a:off x="1709500" y="4553250"/>
            <a:ext cx="6575100" cy="13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Fork repositories</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Get the current version of their remote repository on github</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Will create your own repo where you can edit etc.</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p:nvPr/>
        </p:nvSpPr>
        <p:spPr>
          <a:xfrm rot="-1734925">
            <a:off x="5464867" y="664963"/>
            <a:ext cx="1264003" cy="1405295"/>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0" name="Google Shape;210;p25"/>
          <p:cNvSpPr txBox="1"/>
          <p:nvPr>
            <p:ph idx="1" type="body"/>
          </p:nvPr>
        </p:nvSpPr>
        <p:spPr>
          <a:xfrm>
            <a:off x="2401350" y="3289150"/>
            <a:ext cx="7389300" cy="27111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 sz="2100"/>
              <a:t>Photo-taking + briefing</a:t>
            </a:r>
            <a:endParaRPr sz="2100"/>
          </a:p>
          <a:p>
            <a:pPr indent="0" lvl="0" marL="0" rtl="0" algn="ctr">
              <a:lnSpc>
                <a:spcPct val="115000"/>
              </a:lnSpc>
              <a:spcBef>
                <a:spcPts val="0"/>
              </a:spcBef>
              <a:spcAft>
                <a:spcPts val="0"/>
              </a:spcAft>
              <a:buNone/>
            </a:pPr>
            <a:r>
              <a:rPr lang="en" sz="2100"/>
              <a:t>How Git and Github Works</a:t>
            </a:r>
            <a:endParaRPr sz="2100"/>
          </a:p>
          <a:p>
            <a:pPr indent="0" lvl="0" marL="0" rtl="0" algn="ctr">
              <a:lnSpc>
                <a:spcPct val="115000"/>
              </a:lnSpc>
              <a:spcBef>
                <a:spcPts val="0"/>
              </a:spcBef>
              <a:spcAft>
                <a:spcPts val="0"/>
              </a:spcAft>
              <a:buNone/>
            </a:pPr>
            <a:r>
              <a:rPr lang="en" sz="2100"/>
              <a:t>Git Basics (push/pull etc)</a:t>
            </a:r>
            <a:endParaRPr sz="2100"/>
          </a:p>
          <a:p>
            <a:pPr indent="0" lvl="0" marL="0" rtl="0" algn="ctr">
              <a:lnSpc>
                <a:spcPct val="115000"/>
              </a:lnSpc>
              <a:spcBef>
                <a:spcPts val="0"/>
              </a:spcBef>
              <a:spcAft>
                <a:spcPts val="0"/>
              </a:spcAft>
              <a:buNone/>
            </a:pPr>
            <a:r>
              <a:rPr lang="en" sz="2100"/>
              <a:t>Git History and Branches</a:t>
            </a:r>
            <a:endParaRPr sz="2100"/>
          </a:p>
          <a:p>
            <a:pPr indent="0" lvl="0" marL="0" rtl="0" algn="ctr">
              <a:lnSpc>
                <a:spcPct val="115000"/>
              </a:lnSpc>
              <a:spcBef>
                <a:spcPts val="0"/>
              </a:spcBef>
              <a:spcAft>
                <a:spcPts val="0"/>
              </a:spcAft>
              <a:buNone/>
            </a:pPr>
            <a:r>
              <a:rPr lang="en" sz="2100"/>
              <a:t>Github Basics</a:t>
            </a:r>
            <a:endParaRPr sz="2100"/>
          </a:p>
          <a:p>
            <a:pPr indent="0" lvl="0" marL="0" rtl="0" algn="ctr">
              <a:lnSpc>
                <a:spcPct val="115000"/>
              </a:lnSpc>
              <a:spcBef>
                <a:spcPts val="0"/>
              </a:spcBef>
              <a:spcAft>
                <a:spcPts val="0"/>
              </a:spcAft>
              <a:buNone/>
            </a:pPr>
            <a:r>
              <a:rPr lang="en" sz="2100"/>
              <a:t>Publishing to Github</a:t>
            </a:r>
            <a:endParaRPr sz="2100"/>
          </a:p>
          <a:p>
            <a:pPr indent="0" lvl="0" marL="0" rtl="0" algn="ctr">
              <a:lnSpc>
                <a:spcPct val="115000"/>
              </a:lnSpc>
              <a:spcBef>
                <a:spcPts val="0"/>
              </a:spcBef>
              <a:spcAft>
                <a:spcPts val="0"/>
              </a:spcAft>
              <a:buNone/>
            </a:pPr>
            <a:r>
              <a:rPr lang="en" sz="2100"/>
              <a:t>Attendance &amp; Feedback Form</a:t>
            </a:r>
            <a:endParaRPr sz="2100"/>
          </a:p>
          <a:p>
            <a:pPr indent="0" lvl="0" marL="0" rtl="0" algn="ctr">
              <a:lnSpc>
                <a:spcPct val="115000"/>
              </a:lnSpc>
              <a:spcBef>
                <a:spcPts val="0"/>
              </a:spcBef>
              <a:spcAft>
                <a:spcPts val="0"/>
              </a:spcAft>
              <a:buNone/>
            </a:pPr>
            <a:r>
              <a:t/>
            </a:r>
            <a:endParaRPr sz="2100"/>
          </a:p>
        </p:txBody>
      </p:sp>
      <p:sp>
        <p:nvSpPr>
          <p:cNvPr id="211" name="Google Shape;211;p25"/>
          <p:cNvSpPr txBox="1"/>
          <p:nvPr>
            <p:ph type="title"/>
          </p:nvPr>
        </p:nvSpPr>
        <p:spPr>
          <a:xfrm>
            <a:off x="2401350" y="2525650"/>
            <a:ext cx="7389300" cy="7635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None/>
            </a:pPr>
            <a:r>
              <a:rPr lang="en" sz="4000"/>
              <a:t>Contents</a:t>
            </a:r>
            <a:endParaRPr sz="4000"/>
          </a:p>
        </p:txBody>
      </p:sp>
      <p:sp>
        <p:nvSpPr>
          <p:cNvPr id="212" name="Google Shape;212;p25"/>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pic>
        <p:nvPicPr>
          <p:cNvPr id="213" name="Google Shape;213;p25"/>
          <p:cNvPicPr preferRelativeResize="0"/>
          <p:nvPr/>
        </p:nvPicPr>
        <p:blipFill>
          <a:blip r:embed="rId3">
            <a:alphaModFix/>
          </a:blip>
          <a:stretch>
            <a:fillRect/>
          </a:stretch>
        </p:blipFill>
        <p:spPr>
          <a:xfrm>
            <a:off x="5714261" y="985863"/>
            <a:ext cx="763500" cy="763500"/>
          </a:xfrm>
          <a:prstGeom prst="rect">
            <a:avLst/>
          </a:prstGeom>
          <a:noFill/>
          <a:ln>
            <a:noFill/>
          </a:ln>
        </p:spPr>
      </p:pic>
      <p:sp>
        <p:nvSpPr>
          <p:cNvPr id="214" name="Google Shape;214;p25"/>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2"/>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Publishing your website on Github Pages</a:t>
            </a:r>
            <a:endParaRPr/>
          </a:p>
        </p:txBody>
      </p:sp>
      <p:grpSp>
        <p:nvGrpSpPr>
          <p:cNvPr id="563" name="Google Shape;563;p52"/>
          <p:cNvGrpSpPr/>
          <p:nvPr/>
        </p:nvGrpSpPr>
        <p:grpSpPr>
          <a:xfrm>
            <a:off x="657416" y="501291"/>
            <a:ext cx="489377" cy="717917"/>
            <a:chOff x="2870930" y="2845974"/>
            <a:chExt cx="851534" cy="1249203"/>
          </a:xfrm>
        </p:grpSpPr>
        <p:sp>
          <p:nvSpPr>
            <p:cNvPr id="564" name="Google Shape;564;p52"/>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52"/>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6" name="Google Shape;566;p52"/>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67" name="Google Shape;567;p52"/>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68" name="Google Shape;568;p52"/>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Github Pages</a:t>
            </a:r>
            <a:endParaRPr>
              <a:solidFill>
                <a:schemeClr val="dk1"/>
              </a:solidFill>
            </a:endParaRPr>
          </a:p>
        </p:txBody>
      </p:sp>
      <p:pic>
        <p:nvPicPr>
          <p:cNvPr id="569" name="Google Shape;569;p52"/>
          <p:cNvPicPr preferRelativeResize="0"/>
          <p:nvPr/>
        </p:nvPicPr>
        <p:blipFill>
          <a:blip r:embed="rId3">
            <a:alphaModFix/>
          </a:blip>
          <a:stretch>
            <a:fillRect/>
          </a:stretch>
        </p:blipFill>
        <p:spPr>
          <a:xfrm>
            <a:off x="1803414" y="1927000"/>
            <a:ext cx="7139122" cy="4626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Publishing your website on Github Pages</a:t>
            </a:r>
            <a:endParaRPr/>
          </a:p>
        </p:txBody>
      </p:sp>
      <p:grpSp>
        <p:nvGrpSpPr>
          <p:cNvPr id="575" name="Google Shape;575;p53"/>
          <p:cNvGrpSpPr/>
          <p:nvPr/>
        </p:nvGrpSpPr>
        <p:grpSpPr>
          <a:xfrm>
            <a:off x="657416" y="501291"/>
            <a:ext cx="489377" cy="717917"/>
            <a:chOff x="2870930" y="2845974"/>
            <a:chExt cx="851534" cy="1249203"/>
          </a:xfrm>
        </p:grpSpPr>
        <p:sp>
          <p:nvSpPr>
            <p:cNvPr id="576" name="Google Shape;576;p53"/>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53"/>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53"/>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79" name="Google Shape;579;p53"/>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80" name="Google Shape;580;p53"/>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Github Pages</a:t>
            </a:r>
            <a:endParaRPr>
              <a:solidFill>
                <a:schemeClr val="dk1"/>
              </a:solidFill>
            </a:endParaRPr>
          </a:p>
        </p:txBody>
      </p:sp>
      <p:pic>
        <p:nvPicPr>
          <p:cNvPr id="581" name="Google Shape;581;p53"/>
          <p:cNvPicPr preferRelativeResize="0"/>
          <p:nvPr/>
        </p:nvPicPr>
        <p:blipFill>
          <a:blip r:embed="rId3">
            <a:alphaModFix/>
          </a:blip>
          <a:stretch>
            <a:fillRect/>
          </a:stretch>
        </p:blipFill>
        <p:spPr>
          <a:xfrm>
            <a:off x="1354764" y="2154550"/>
            <a:ext cx="7715250" cy="1676400"/>
          </a:xfrm>
          <a:prstGeom prst="rect">
            <a:avLst/>
          </a:prstGeom>
          <a:noFill/>
          <a:ln>
            <a:noFill/>
          </a:ln>
        </p:spPr>
      </p:pic>
      <p:sp>
        <p:nvSpPr>
          <p:cNvPr id="582" name="Google Shape;582;p53"/>
          <p:cNvSpPr txBox="1"/>
          <p:nvPr/>
        </p:nvSpPr>
        <p:spPr>
          <a:xfrm>
            <a:off x="1354775" y="4153800"/>
            <a:ext cx="37146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That’s all! After you save this will show up, wait for awhile and click on the link. You can now share this link with anyone in the world to view your website.</a:t>
            </a:r>
            <a:endParaRPr sz="1800">
              <a:solidFill>
                <a:schemeClr val="dk1"/>
              </a:solidFill>
            </a:endParaRPr>
          </a:p>
        </p:txBody>
      </p:sp>
      <p:pic>
        <p:nvPicPr>
          <p:cNvPr id="583" name="Google Shape;583;p53"/>
          <p:cNvPicPr preferRelativeResize="0"/>
          <p:nvPr/>
        </p:nvPicPr>
        <p:blipFill>
          <a:blip r:embed="rId4">
            <a:alphaModFix/>
          </a:blip>
          <a:stretch>
            <a:fillRect/>
          </a:stretch>
        </p:blipFill>
        <p:spPr>
          <a:xfrm>
            <a:off x="5265088" y="3996350"/>
            <a:ext cx="5572125" cy="2238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Publishing your website on Github Pages</a:t>
            </a:r>
            <a:endParaRPr/>
          </a:p>
        </p:txBody>
      </p:sp>
      <p:grpSp>
        <p:nvGrpSpPr>
          <p:cNvPr id="589" name="Google Shape;589;p54"/>
          <p:cNvGrpSpPr/>
          <p:nvPr/>
        </p:nvGrpSpPr>
        <p:grpSpPr>
          <a:xfrm>
            <a:off x="657416" y="501291"/>
            <a:ext cx="489377" cy="717917"/>
            <a:chOff x="2870930" y="2845974"/>
            <a:chExt cx="851534" cy="1249203"/>
          </a:xfrm>
        </p:grpSpPr>
        <p:sp>
          <p:nvSpPr>
            <p:cNvPr id="590" name="Google Shape;590;p54"/>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1" name="Google Shape;591;p54"/>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2" name="Google Shape;592;p54"/>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93" name="Google Shape;593;p54"/>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94" name="Google Shape;594;p54"/>
          <p:cNvSpPr txBox="1"/>
          <p:nvPr/>
        </p:nvSpPr>
        <p:spPr>
          <a:xfrm>
            <a:off x="1709500" y="1465300"/>
            <a:ext cx="84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What if you have files you don’t want to share?</a:t>
            </a:r>
            <a:endParaRPr>
              <a:solidFill>
                <a:schemeClr val="dk1"/>
              </a:solidFill>
            </a:endParaRPr>
          </a:p>
        </p:txBody>
      </p:sp>
      <p:sp>
        <p:nvSpPr>
          <p:cNvPr id="595" name="Google Shape;595;p54"/>
          <p:cNvSpPr txBox="1"/>
          <p:nvPr/>
        </p:nvSpPr>
        <p:spPr>
          <a:xfrm>
            <a:off x="1709500" y="2291550"/>
            <a:ext cx="6481200" cy="227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Let’s say for the upcoming hackathon you want to use an API which requires API keys.</a:t>
            </a:r>
            <a:endParaRPr sz="1800">
              <a:solidFill>
                <a:schemeClr val="dk1"/>
              </a:solidFill>
            </a:endParaRPr>
          </a:p>
          <a:p>
            <a:pPr indent="0" lvl="0" marL="0" rtl="0" algn="l">
              <a:lnSpc>
                <a:spcPct val="115000"/>
              </a:lnSpc>
              <a:spcBef>
                <a:spcPts val="2100"/>
              </a:spcBef>
              <a:spcAft>
                <a:spcPts val="0"/>
              </a:spcAft>
              <a:buNone/>
            </a:pPr>
            <a:r>
              <a:rPr lang="en" sz="1800">
                <a:solidFill>
                  <a:schemeClr val="dk1"/>
                </a:solidFill>
              </a:rPr>
              <a:t>You know that you can’t share API keys, so how can you publish this?</a:t>
            </a:r>
            <a:endParaRPr sz="1800">
              <a:solidFill>
                <a:schemeClr val="dk1"/>
              </a:solidFill>
            </a:endParaRPr>
          </a:p>
          <a:p>
            <a:pPr indent="0" lvl="0" marL="0" rtl="0" algn="l">
              <a:lnSpc>
                <a:spcPct val="115000"/>
              </a:lnSpc>
              <a:spcBef>
                <a:spcPts val="2100"/>
              </a:spcBef>
              <a:spcAft>
                <a:spcPts val="2100"/>
              </a:spcAft>
              <a:buNone/>
            </a:pPr>
            <a:r>
              <a:rPr lang="en" sz="1800">
                <a:solidFill>
                  <a:schemeClr val="dk1"/>
                </a:solidFill>
              </a:rPr>
              <a:t>Using .gitignore files!</a:t>
            </a:r>
            <a:endParaRPr sz="1800">
              <a:solidFill>
                <a:schemeClr val="dk1"/>
              </a:solidFill>
            </a:endParaRPr>
          </a:p>
        </p:txBody>
      </p:sp>
      <p:pic>
        <p:nvPicPr>
          <p:cNvPr id="596" name="Google Shape;596;p54"/>
          <p:cNvPicPr preferRelativeResize="0"/>
          <p:nvPr/>
        </p:nvPicPr>
        <p:blipFill>
          <a:blip r:embed="rId3">
            <a:alphaModFix/>
          </a:blip>
          <a:stretch>
            <a:fillRect/>
          </a:stretch>
        </p:blipFill>
        <p:spPr>
          <a:xfrm>
            <a:off x="4615750" y="4023775"/>
            <a:ext cx="5962650" cy="1943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Future Learning: Github</a:t>
            </a:r>
            <a:endParaRPr/>
          </a:p>
        </p:txBody>
      </p:sp>
      <p:grpSp>
        <p:nvGrpSpPr>
          <p:cNvPr id="602" name="Google Shape;602;p55"/>
          <p:cNvGrpSpPr/>
          <p:nvPr/>
        </p:nvGrpSpPr>
        <p:grpSpPr>
          <a:xfrm>
            <a:off x="657416" y="501291"/>
            <a:ext cx="489377" cy="717917"/>
            <a:chOff x="2870930" y="2845974"/>
            <a:chExt cx="851534" cy="1249203"/>
          </a:xfrm>
        </p:grpSpPr>
        <p:sp>
          <p:nvSpPr>
            <p:cNvPr id="603" name="Google Shape;603;p55"/>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4" name="Google Shape;604;p55"/>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5" name="Google Shape;605;p55"/>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06" name="Google Shape;606;p55"/>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607" name="Google Shape;607;p55"/>
          <p:cNvSpPr txBox="1"/>
          <p:nvPr/>
        </p:nvSpPr>
        <p:spPr>
          <a:xfrm>
            <a:off x="1629250" y="2817875"/>
            <a:ext cx="8491200" cy="227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Other than Youtube with lots of good videos teaching you about using Git and Github, Github also has its own lab tutorial which you can follow through to learn how to better use Github. And a cheatsheet for git from github.</a:t>
            </a:r>
            <a:endParaRPr sz="1800">
              <a:solidFill>
                <a:schemeClr val="dk1"/>
              </a:solidFill>
            </a:endParaRPr>
          </a:p>
          <a:p>
            <a:pPr indent="0" lvl="0" marL="0" rtl="0" algn="l">
              <a:lnSpc>
                <a:spcPct val="115000"/>
              </a:lnSpc>
              <a:spcBef>
                <a:spcPts val="2100"/>
              </a:spcBef>
              <a:spcAft>
                <a:spcPts val="0"/>
              </a:spcAft>
              <a:buNone/>
            </a:pPr>
            <a:r>
              <a:rPr lang="en" sz="1800" u="sng">
                <a:solidFill>
                  <a:schemeClr val="hlink"/>
                </a:solidFill>
                <a:hlinkClick r:id="rId3"/>
              </a:rPr>
              <a:t>https://lab.github.com/githubtraining/introduction-to-github</a:t>
            </a:r>
            <a:r>
              <a:rPr lang="en" sz="1800">
                <a:solidFill>
                  <a:schemeClr val="dk1"/>
                </a:solidFill>
              </a:rPr>
              <a:t> </a:t>
            </a:r>
            <a:endParaRPr sz="1800">
              <a:solidFill>
                <a:schemeClr val="dk1"/>
              </a:solidFill>
            </a:endParaRPr>
          </a:p>
          <a:p>
            <a:pPr indent="0" lvl="0" marL="0" rtl="0" algn="l">
              <a:lnSpc>
                <a:spcPct val="115000"/>
              </a:lnSpc>
              <a:spcBef>
                <a:spcPts val="2100"/>
              </a:spcBef>
              <a:spcAft>
                <a:spcPts val="2100"/>
              </a:spcAft>
              <a:buNone/>
            </a:pPr>
            <a:r>
              <a:rPr lang="en" sz="1800" u="sng">
                <a:solidFill>
                  <a:schemeClr val="hlink"/>
                </a:solidFill>
                <a:hlinkClick r:id="rId4"/>
              </a:rPr>
              <a:t>https://education.github.com/git-cheat-sheet-education.pdf</a:t>
            </a:r>
            <a:r>
              <a:rPr lang="en" sz="1800">
                <a:solidFill>
                  <a:schemeClr val="dk1"/>
                </a:solidFill>
              </a:rPr>
              <a:t>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6"/>
          <p:cNvSpPr txBox="1"/>
          <p:nvPr>
            <p:ph type="title"/>
          </p:nvPr>
        </p:nvSpPr>
        <p:spPr>
          <a:xfrm>
            <a:off x="2961425" y="2671475"/>
            <a:ext cx="5581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6500"/>
              <a:t>Thank </a:t>
            </a:r>
            <a:r>
              <a:rPr lang="en" sz="6500">
                <a:solidFill>
                  <a:schemeClr val="accent1"/>
                </a:solidFill>
              </a:rPr>
              <a:t>you!</a:t>
            </a:r>
            <a:endParaRPr sz="6500">
              <a:solidFill>
                <a:schemeClr val="accent1"/>
              </a:solidFill>
            </a:endParaRPr>
          </a:p>
        </p:txBody>
      </p:sp>
      <p:sp>
        <p:nvSpPr>
          <p:cNvPr id="613" name="Google Shape;613;p56"/>
          <p:cNvSpPr txBox="1"/>
          <p:nvPr>
            <p:ph idx="1" type="subTitle"/>
          </p:nvPr>
        </p:nvSpPr>
        <p:spPr>
          <a:xfrm>
            <a:off x="2961425" y="3223325"/>
            <a:ext cx="55815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000"/>
              <a:t>Do you have any questions?</a:t>
            </a:r>
            <a:endParaRPr sz="2000"/>
          </a:p>
        </p:txBody>
      </p:sp>
      <p:sp>
        <p:nvSpPr>
          <p:cNvPr id="614" name="Google Shape;614;p56"/>
          <p:cNvSpPr txBox="1"/>
          <p:nvPr>
            <p:ph idx="2" type="body"/>
          </p:nvPr>
        </p:nvSpPr>
        <p:spPr>
          <a:xfrm>
            <a:off x="2961475" y="3630925"/>
            <a:ext cx="5581500" cy="227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800"/>
              <a:t>Hop over to the get-support voice channel! We will be there till the end of the event, or feel free to drop us a message in get-support text channel</a:t>
            </a:r>
            <a:endParaRPr/>
          </a:p>
        </p:txBody>
      </p:sp>
      <p:sp>
        <p:nvSpPr>
          <p:cNvPr id="615" name="Google Shape;615;p56"/>
          <p:cNvSpPr/>
          <p:nvPr/>
        </p:nvSpPr>
        <p:spPr>
          <a:xfrm rot="846593">
            <a:off x="7886882" y="2181303"/>
            <a:ext cx="994164" cy="110529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16" name="Google Shape;616;p56"/>
          <p:cNvGrpSpPr/>
          <p:nvPr/>
        </p:nvGrpSpPr>
        <p:grpSpPr>
          <a:xfrm>
            <a:off x="604119" y="541945"/>
            <a:ext cx="548137" cy="672187"/>
            <a:chOff x="6567487" y="4469320"/>
            <a:chExt cx="778382" cy="954405"/>
          </a:xfrm>
        </p:grpSpPr>
        <p:sp>
          <p:nvSpPr>
            <p:cNvPr id="617" name="Google Shape;617;p56"/>
            <p:cNvSpPr/>
            <p:nvPr/>
          </p:nvSpPr>
          <p:spPr>
            <a:xfrm>
              <a:off x="6567487" y="4469320"/>
              <a:ext cx="778287" cy="954405"/>
            </a:xfrm>
            <a:custGeom>
              <a:rect b="b" l="l" r="r" t="t"/>
              <a:pathLst>
                <a:path extrusionOk="0" h="954405" w="778287">
                  <a:moveTo>
                    <a:pt x="708088" y="0"/>
                  </a:moveTo>
                  <a:lnTo>
                    <a:pt x="210693" y="0"/>
                  </a:lnTo>
                  <a:cubicBezTo>
                    <a:pt x="204978" y="0"/>
                    <a:pt x="199454" y="2572"/>
                    <a:pt x="195929" y="7239"/>
                  </a:cubicBezTo>
                  <a:cubicBezTo>
                    <a:pt x="195548" y="7811"/>
                    <a:pt x="195263" y="8382"/>
                    <a:pt x="194881" y="8954"/>
                  </a:cubicBezTo>
                  <a:lnTo>
                    <a:pt x="9430" y="196120"/>
                  </a:lnTo>
                  <a:cubicBezTo>
                    <a:pt x="3810" y="199358"/>
                    <a:pt x="0" y="205359"/>
                    <a:pt x="0" y="212312"/>
                  </a:cubicBezTo>
                  <a:lnTo>
                    <a:pt x="0" y="884206"/>
                  </a:lnTo>
                  <a:cubicBezTo>
                    <a:pt x="0" y="922877"/>
                    <a:pt x="31432" y="954405"/>
                    <a:pt x="70295" y="954405"/>
                  </a:cubicBezTo>
                  <a:lnTo>
                    <a:pt x="708088" y="954405"/>
                  </a:lnTo>
                  <a:cubicBezTo>
                    <a:pt x="746760" y="954405"/>
                    <a:pt x="778383" y="922972"/>
                    <a:pt x="778288" y="884206"/>
                  </a:cubicBezTo>
                  <a:lnTo>
                    <a:pt x="778288" y="494157"/>
                  </a:lnTo>
                  <a:cubicBezTo>
                    <a:pt x="778288" y="483775"/>
                    <a:pt x="769906" y="475488"/>
                    <a:pt x="759523" y="475488"/>
                  </a:cubicBezTo>
                  <a:cubicBezTo>
                    <a:pt x="749141" y="475488"/>
                    <a:pt x="740759" y="483870"/>
                    <a:pt x="740759" y="494157"/>
                  </a:cubicBezTo>
                  <a:lnTo>
                    <a:pt x="740759" y="884111"/>
                  </a:lnTo>
                  <a:cubicBezTo>
                    <a:pt x="740759" y="902208"/>
                    <a:pt x="725996" y="916877"/>
                    <a:pt x="707898" y="916877"/>
                  </a:cubicBezTo>
                  <a:lnTo>
                    <a:pt x="70104" y="916877"/>
                  </a:lnTo>
                  <a:cubicBezTo>
                    <a:pt x="52006" y="916877"/>
                    <a:pt x="37243" y="902113"/>
                    <a:pt x="37243" y="884111"/>
                  </a:cubicBezTo>
                  <a:lnTo>
                    <a:pt x="37243" y="232124"/>
                  </a:lnTo>
                  <a:lnTo>
                    <a:pt x="156686" y="232124"/>
                  </a:lnTo>
                  <a:cubicBezTo>
                    <a:pt x="195072" y="232124"/>
                    <a:pt x="226790" y="202692"/>
                    <a:pt x="230410" y="165163"/>
                  </a:cubicBezTo>
                  <a:cubicBezTo>
                    <a:pt x="230696" y="162401"/>
                    <a:pt x="230886" y="159639"/>
                    <a:pt x="230886" y="156781"/>
                  </a:cubicBezTo>
                  <a:lnTo>
                    <a:pt x="230886" y="37529"/>
                  </a:lnTo>
                  <a:lnTo>
                    <a:pt x="707898" y="37529"/>
                  </a:lnTo>
                  <a:cubicBezTo>
                    <a:pt x="725996" y="37529"/>
                    <a:pt x="740759" y="52292"/>
                    <a:pt x="740759" y="70295"/>
                  </a:cubicBezTo>
                  <a:lnTo>
                    <a:pt x="740759" y="285369"/>
                  </a:lnTo>
                  <a:cubicBezTo>
                    <a:pt x="740759" y="295751"/>
                    <a:pt x="749141" y="304038"/>
                    <a:pt x="759523" y="304038"/>
                  </a:cubicBezTo>
                  <a:cubicBezTo>
                    <a:pt x="769906" y="304038"/>
                    <a:pt x="778288" y="295656"/>
                    <a:pt x="778288" y="285369"/>
                  </a:cubicBezTo>
                  <a:lnTo>
                    <a:pt x="778288" y="70295"/>
                  </a:lnTo>
                  <a:cubicBezTo>
                    <a:pt x="778383" y="31528"/>
                    <a:pt x="746951" y="0"/>
                    <a:pt x="708088" y="0"/>
                  </a:cubicBezTo>
                  <a:close/>
                  <a:moveTo>
                    <a:pt x="193453" y="63437"/>
                  </a:moveTo>
                  <a:lnTo>
                    <a:pt x="193453" y="157734"/>
                  </a:lnTo>
                  <a:cubicBezTo>
                    <a:pt x="193453" y="160115"/>
                    <a:pt x="193167" y="162496"/>
                    <a:pt x="192691" y="164782"/>
                  </a:cubicBezTo>
                  <a:cubicBezTo>
                    <a:pt x="188976" y="181261"/>
                    <a:pt x="174307" y="193548"/>
                    <a:pt x="156781" y="193548"/>
                  </a:cubicBezTo>
                  <a:lnTo>
                    <a:pt x="64484" y="193548"/>
                  </a:lnTo>
                  <a:lnTo>
                    <a:pt x="193453" y="6343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8" name="Google Shape;618;p56"/>
            <p:cNvSpPr/>
            <p:nvPr/>
          </p:nvSpPr>
          <p:spPr>
            <a:xfrm>
              <a:off x="6685215" y="4721922"/>
              <a:ext cx="533781" cy="533781"/>
            </a:xfrm>
            <a:custGeom>
              <a:rect b="b" l="l" r="r" t="t"/>
              <a:pathLst>
                <a:path extrusionOk="0" h="533781" w="533781">
                  <a:moveTo>
                    <a:pt x="0" y="266891"/>
                  </a:moveTo>
                  <a:cubicBezTo>
                    <a:pt x="0" y="413957"/>
                    <a:pt x="119825" y="533781"/>
                    <a:pt x="266891" y="533781"/>
                  </a:cubicBezTo>
                  <a:cubicBezTo>
                    <a:pt x="414147" y="533781"/>
                    <a:pt x="533876" y="413957"/>
                    <a:pt x="533781" y="266891"/>
                  </a:cubicBezTo>
                  <a:cubicBezTo>
                    <a:pt x="533781" y="119825"/>
                    <a:pt x="414147" y="0"/>
                    <a:pt x="266891" y="0"/>
                  </a:cubicBezTo>
                  <a:cubicBezTo>
                    <a:pt x="119825" y="0"/>
                    <a:pt x="0" y="119825"/>
                    <a:pt x="0" y="266891"/>
                  </a:cubicBezTo>
                  <a:close/>
                  <a:moveTo>
                    <a:pt x="496348" y="266795"/>
                  </a:moveTo>
                  <a:cubicBezTo>
                    <a:pt x="496348" y="393287"/>
                    <a:pt x="393383" y="496253"/>
                    <a:pt x="266891" y="496253"/>
                  </a:cubicBezTo>
                  <a:cubicBezTo>
                    <a:pt x="140399" y="496253"/>
                    <a:pt x="37433" y="393287"/>
                    <a:pt x="37433" y="266795"/>
                  </a:cubicBezTo>
                  <a:cubicBezTo>
                    <a:pt x="37433" y="140303"/>
                    <a:pt x="140399" y="37338"/>
                    <a:pt x="266891" y="37338"/>
                  </a:cubicBezTo>
                  <a:cubicBezTo>
                    <a:pt x="393573" y="37338"/>
                    <a:pt x="496348" y="140208"/>
                    <a:pt x="496348" y="2667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9" name="Google Shape;619;p56"/>
            <p:cNvSpPr/>
            <p:nvPr/>
          </p:nvSpPr>
          <p:spPr>
            <a:xfrm>
              <a:off x="7308151" y="4782502"/>
              <a:ext cx="37718" cy="53816"/>
            </a:xfrm>
            <a:custGeom>
              <a:rect b="b" l="l" r="r" t="t"/>
              <a:pathLst>
                <a:path extrusionOk="0" h="53816" w="37718">
                  <a:moveTo>
                    <a:pt x="18859" y="0"/>
                  </a:moveTo>
                  <a:cubicBezTo>
                    <a:pt x="8382" y="0"/>
                    <a:pt x="0" y="8382"/>
                    <a:pt x="0" y="18859"/>
                  </a:cubicBezTo>
                  <a:lnTo>
                    <a:pt x="0" y="34957"/>
                  </a:lnTo>
                  <a:cubicBezTo>
                    <a:pt x="0" y="45339"/>
                    <a:pt x="8382" y="53816"/>
                    <a:pt x="18859" y="53816"/>
                  </a:cubicBezTo>
                  <a:cubicBezTo>
                    <a:pt x="29337" y="53816"/>
                    <a:pt x="37719" y="45434"/>
                    <a:pt x="37719" y="34957"/>
                  </a:cubicBezTo>
                  <a:lnTo>
                    <a:pt x="37719" y="18859"/>
                  </a:lnTo>
                  <a:cubicBezTo>
                    <a:pt x="37719" y="8382"/>
                    <a:pt x="29337" y="0"/>
                    <a:pt x="1885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0" name="Google Shape;620;p56"/>
            <p:cNvSpPr/>
            <p:nvPr/>
          </p:nvSpPr>
          <p:spPr>
            <a:xfrm>
              <a:off x="6779132" y="4854701"/>
              <a:ext cx="244697" cy="273176"/>
            </a:xfrm>
            <a:custGeom>
              <a:rect b="b" l="l" r="r" t="t"/>
              <a:pathLst>
                <a:path extrusionOk="0" h="273176" w="244697">
                  <a:moveTo>
                    <a:pt x="129159" y="0"/>
                  </a:moveTo>
                  <a:cubicBezTo>
                    <a:pt x="120301" y="95"/>
                    <a:pt x="113443" y="5144"/>
                    <a:pt x="110966" y="12954"/>
                  </a:cubicBezTo>
                  <a:lnTo>
                    <a:pt x="66294" y="152019"/>
                  </a:lnTo>
                  <a:lnTo>
                    <a:pt x="18764" y="152019"/>
                  </a:lnTo>
                  <a:cubicBezTo>
                    <a:pt x="8382" y="152019"/>
                    <a:pt x="0" y="160211"/>
                    <a:pt x="0" y="170307"/>
                  </a:cubicBezTo>
                  <a:cubicBezTo>
                    <a:pt x="0" y="180404"/>
                    <a:pt x="8382" y="188595"/>
                    <a:pt x="18764" y="188595"/>
                  </a:cubicBezTo>
                  <a:lnTo>
                    <a:pt x="54483" y="188595"/>
                  </a:lnTo>
                  <a:lnTo>
                    <a:pt x="35147" y="248698"/>
                  </a:lnTo>
                  <a:cubicBezTo>
                    <a:pt x="32004" y="258604"/>
                    <a:pt x="37433" y="269177"/>
                    <a:pt x="47244" y="272320"/>
                  </a:cubicBezTo>
                  <a:cubicBezTo>
                    <a:pt x="49149" y="272987"/>
                    <a:pt x="51149" y="273177"/>
                    <a:pt x="52959" y="273177"/>
                  </a:cubicBezTo>
                  <a:cubicBezTo>
                    <a:pt x="60770" y="273177"/>
                    <a:pt x="68199" y="268224"/>
                    <a:pt x="70961" y="260033"/>
                  </a:cubicBezTo>
                  <a:lnTo>
                    <a:pt x="93916" y="188595"/>
                  </a:lnTo>
                  <a:lnTo>
                    <a:pt x="157163" y="188595"/>
                  </a:lnTo>
                  <a:lnTo>
                    <a:pt x="177070" y="259461"/>
                  </a:lnTo>
                  <a:cubicBezTo>
                    <a:pt x="179832" y="269462"/>
                    <a:pt x="190310" y="275177"/>
                    <a:pt x="200120" y="272415"/>
                  </a:cubicBezTo>
                  <a:cubicBezTo>
                    <a:pt x="210121" y="269653"/>
                    <a:pt x="215837" y="259271"/>
                    <a:pt x="213074" y="249269"/>
                  </a:cubicBezTo>
                  <a:lnTo>
                    <a:pt x="196024" y="188500"/>
                  </a:lnTo>
                  <a:lnTo>
                    <a:pt x="225933" y="188500"/>
                  </a:lnTo>
                  <a:cubicBezTo>
                    <a:pt x="236315" y="188500"/>
                    <a:pt x="244697" y="180308"/>
                    <a:pt x="244697" y="170212"/>
                  </a:cubicBezTo>
                  <a:cubicBezTo>
                    <a:pt x="244697" y="160115"/>
                    <a:pt x="236315" y="151924"/>
                    <a:pt x="225933" y="151924"/>
                  </a:cubicBezTo>
                  <a:lnTo>
                    <a:pt x="185833" y="151924"/>
                  </a:lnTo>
                  <a:lnTo>
                    <a:pt x="146971" y="13526"/>
                  </a:lnTo>
                  <a:cubicBezTo>
                    <a:pt x="144685" y="5715"/>
                    <a:pt x="137446" y="95"/>
                    <a:pt x="129159" y="0"/>
                  </a:cubicBezTo>
                  <a:close/>
                  <a:moveTo>
                    <a:pt x="105728" y="152019"/>
                  </a:moveTo>
                  <a:lnTo>
                    <a:pt x="127730" y="83534"/>
                  </a:lnTo>
                  <a:lnTo>
                    <a:pt x="146971" y="152019"/>
                  </a:lnTo>
                  <a:lnTo>
                    <a:pt x="105728" y="1520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1" name="Google Shape;621;p56"/>
            <p:cNvSpPr/>
            <p:nvPr/>
          </p:nvSpPr>
          <p:spPr>
            <a:xfrm>
              <a:off x="6987253" y="4848986"/>
              <a:ext cx="131444" cy="131445"/>
            </a:xfrm>
            <a:custGeom>
              <a:rect b="b" l="l" r="r" t="t"/>
              <a:pathLst>
                <a:path extrusionOk="0" h="131445" w="131444">
                  <a:moveTo>
                    <a:pt x="18764" y="84582"/>
                  </a:moveTo>
                  <a:lnTo>
                    <a:pt x="46863" y="84582"/>
                  </a:lnTo>
                  <a:lnTo>
                    <a:pt x="46863" y="112776"/>
                  </a:lnTo>
                  <a:cubicBezTo>
                    <a:pt x="46863" y="123063"/>
                    <a:pt x="55245" y="131445"/>
                    <a:pt x="65722" y="131445"/>
                  </a:cubicBezTo>
                  <a:cubicBezTo>
                    <a:pt x="76200" y="131445"/>
                    <a:pt x="84582" y="123063"/>
                    <a:pt x="84582" y="112776"/>
                  </a:cubicBezTo>
                  <a:lnTo>
                    <a:pt x="84582" y="84582"/>
                  </a:lnTo>
                  <a:lnTo>
                    <a:pt x="112681" y="84582"/>
                  </a:lnTo>
                  <a:cubicBezTo>
                    <a:pt x="123063" y="84582"/>
                    <a:pt x="131445" y="76200"/>
                    <a:pt x="131445" y="65723"/>
                  </a:cubicBezTo>
                  <a:cubicBezTo>
                    <a:pt x="131445" y="55245"/>
                    <a:pt x="123063" y="46863"/>
                    <a:pt x="112681" y="46863"/>
                  </a:cubicBezTo>
                  <a:lnTo>
                    <a:pt x="84582" y="46863"/>
                  </a:lnTo>
                  <a:lnTo>
                    <a:pt x="84582" y="18669"/>
                  </a:lnTo>
                  <a:cubicBezTo>
                    <a:pt x="84582" y="8382"/>
                    <a:pt x="76200" y="0"/>
                    <a:pt x="65722" y="0"/>
                  </a:cubicBezTo>
                  <a:cubicBezTo>
                    <a:pt x="55245" y="0"/>
                    <a:pt x="46863" y="8382"/>
                    <a:pt x="46863" y="18669"/>
                  </a:cubicBezTo>
                  <a:lnTo>
                    <a:pt x="46863" y="46863"/>
                  </a:lnTo>
                  <a:lnTo>
                    <a:pt x="18764" y="46863"/>
                  </a:lnTo>
                  <a:cubicBezTo>
                    <a:pt x="8382" y="46863"/>
                    <a:pt x="0" y="55245"/>
                    <a:pt x="0" y="65723"/>
                  </a:cubicBezTo>
                  <a:cubicBezTo>
                    <a:pt x="0" y="76105"/>
                    <a:pt x="8382" y="84582"/>
                    <a:pt x="18764" y="845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22" name="Google Shape;622;p56"/>
          <p:cNvSpPr txBox="1"/>
          <p:nvPr/>
        </p:nvSpPr>
        <p:spPr>
          <a:xfrm>
            <a:off x="3567250" y="4862838"/>
            <a:ext cx="3500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 u="sng">
                <a:solidFill>
                  <a:srgbClr val="1155CC"/>
                </a:solidFill>
                <a:hlinkClick r:id="rId3">
                  <a:extLst>
                    <a:ext uri="{A12FA001-AC4F-418D-AE19-62706E023703}">
                      <ahyp:hlinkClr val="tx"/>
                    </a:ext>
                  </a:extLst>
                </a:hlinkClick>
              </a:rPr>
              <a:t>https://nyp-lit.github.io/</a:t>
            </a:r>
            <a:r>
              <a:rPr lang="en"/>
              <a:t> </a:t>
            </a:r>
            <a:endParaRPr/>
          </a:p>
        </p:txBody>
      </p:sp>
      <p:sp>
        <p:nvSpPr>
          <p:cNvPr id="623" name="Google Shape;623;p56"/>
          <p:cNvSpPr txBox="1"/>
          <p:nvPr/>
        </p:nvSpPr>
        <p:spPr>
          <a:xfrm>
            <a:off x="3567262" y="5380988"/>
            <a:ext cx="35007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400"/>
              <a:buFont typeface="Arial"/>
              <a:buNone/>
            </a:pPr>
            <a:r>
              <a:rPr lang="en">
                <a:solidFill>
                  <a:srgbClr val="1155CC"/>
                </a:solidFill>
                <a:uFill>
                  <a:noFill/>
                </a:uFill>
                <a:hlinkClick r:id="rId4">
                  <a:extLst>
                    <a:ext uri="{A12FA001-AC4F-418D-AE19-62706E023703}">
                      <ahyp:hlinkClr val="tx"/>
                    </a:ext>
                  </a:extLst>
                </a:hlinkClick>
              </a:rPr>
              <a:t>@nyp_lit</a:t>
            </a:r>
            <a:endParaRPr/>
          </a:p>
        </p:txBody>
      </p:sp>
      <p:pic>
        <p:nvPicPr>
          <p:cNvPr id="624" name="Google Shape;624;p56"/>
          <p:cNvPicPr preferRelativeResize="0"/>
          <p:nvPr/>
        </p:nvPicPr>
        <p:blipFill>
          <a:blip r:embed="rId5">
            <a:alphaModFix/>
          </a:blip>
          <a:stretch>
            <a:fillRect/>
          </a:stretch>
        </p:blipFill>
        <p:spPr>
          <a:xfrm>
            <a:off x="3097500" y="5338750"/>
            <a:ext cx="392300" cy="392300"/>
          </a:xfrm>
          <a:prstGeom prst="rect">
            <a:avLst/>
          </a:prstGeom>
          <a:noFill/>
          <a:ln>
            <a:noFill/>
          </a:ln>
        </p:spPr>
      </p:pic>
      <p:pic>
        <p:nvPicPr>
          <p:cNvPr id="625" name="Google Shape;625;p56"/>
          <p:cNvPicPr preferRelativeResize="0"/>
          <p:nvPr/>
        </p:nvPicPr>
        <p:blipFill rotWithShape="1">
          <a:blip r:embed="rId6">
            <a:alphaModFix/>
          </a:blip>
          <a:srcRect b="0" l="0" r="0" t="0"/>
          <a:stretch/>
        </p:blipFill>
        <p:spPr>
          <a:xfrm>
            <a:off x="3097500" y="4820600"/>
            <a:ext cx="392301" cy="392301"/>
          </a:xfrm>
          <a:prstGeom prst="rect">
            <a:avLst/>
          </a:prstGeom>
          <a:noFill/>
          <a:ln>
            <a:noFill/>
          </a:ln>
        </p:spPr>
      </p:pic>
      <p:sp>
        <p:nvSpPr>
          <p:cNvPr id="626" name="Google Shape;626;p56"/>
          <p:cNvSpPr/>
          <p:nvPr/>
        </p:nvSpPr>
        <p:spPr>
          <a:xfrm>
            <a:off x="0" y="5469600"/>
            <a:ext cx="392400" cy="138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7200"/>
              <a:t>Git Commands and Workflow</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Why Git and Github?</a:t>
            </a:r>
            <a:endParaRPr/>
          </a:p>
        </p:txBody>
      </p:sp>
      <p:grpSp>
        <p:nvGrpSpPr>
          <p:cNvPr id="225" name="Google Shape;225;p27"/>
          <p:cNvGrpSpPr/>
          <p:nvPr/>
        </p:nvGrpSpPr>
        <p:grpSpPr>
          <a:xfrm>
            <a:off x="657416" y="501291"/>
            <a:ext cx="489377" cy="717917"/>
            <a:chOff x="2870930" y="2845974"/>
            <a:chExt cx="851534" cy="1249203"/>
          </a:xfrm>
        </p:grpSpPr>
        <p:sp>
          <p:nvSpPr>
            <p:cNvPr id="226" name="Google Shape;226;p27"/>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29" name="Google Shape;229;p27"/>
          <p:cNvSpPr txBox="1"/>
          <p:nvPr/>
        </p:nvSpPr>
        <p:spPr>
          <a:xfrm>
            <a:off x="3090000" y="2092350"/>
            <a:ext cx="5207700" cy="81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900">
                <a:solidFill>
                  <a:schemeClr val="dk1"/>
                </a:solidFill>
              </a:rPr>
              <a:t>Git and Github are important things to know how to use especially when working in teams.</a:t>
            </a:r>
            <a:endParaRPr sz="1900">
              <a:solidFill>
                <a:schemeClr val="dk1"/>
              </a:solidFill>
            </a:endParaRPr>
          </a:p>
        </p:txBody>
      </p:sp>
      <p:pic>
        <p:nvPicPr>
          <p:cNvPr id="230" name="Google Shape;230;p27"/>
          <p:cNvPicPr preferRelativeResize="0"/>
          <p:nvPr/>
        </p:nvPicPr>
        <p:blipFill>
          <a:blip r:embed="rId3">
            <a:alphaModFix/>
          </a:blip>
          <a:stretch>
            <a:fillRect/>
          </a:stretch>
        </p:blipFill>
        <p:spPr>
          <a:xfrm>
            <a:off x="2085675" y="3987650"/>
            <a:ext cx="2438400" cy="1028700"/>
          </a:xfrm>
          <a:prstGeom prst="rect">
            <a:avLst/>
          </a:prstGeom>
          <a:noFill/>
          <a:ln>
            <a:noFill/>
          </a:ln>
        </p:spPr>
      </p:pic>
      <p:pic>
        <p:nvPicPr>
          <p:cNvPr id="231" name="Google Shape;231;p27"/>
          <p:cNvPicPr preferRelativeResize="0"/>
          <p:nvPr/>
        </p:nvPicPr>
        <p:blipFill>
          <a:blip r:embed="rId4">
            <a:alphaModFix/>
          </a:blip>
          <a:stretch>
            <a:fillRect/>
          </a:stretch>
        </p:blipFill>
        <p:spPr>
          <a:xfrm>
            <a:off x="6169775" y="3493950"/>
            <a:ext cx="3581876" cy="2016075"/>
          </a:xfrm>
          <a:prstGeom prst="rect">
            <a:avLst/>
          </a:prstGeom>
          <a:noFill/>
          <a:ln>
            <a:noFill/>
          </a:ln>
        </p:spPr>
      </p:pic>
      <p:sp>
        <p:nvSpPr>
          <p:cNvPr id="232" name="Google Shape;232;p27"/>
          <p:cNvSpPr txBox="1"/>
          <p:nvPr/>
        </p:nvSpPr>
        <p:spPr>
          <a:xfrm>
            <a:off x="1804875" y="5285525"/>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Version Control System</a:t>
            </a:r>
            <a:endParaRPr sz="1600"/>
          </a:p>
        </p:txBody>
      </p:sp>
      <p:sp>
        <p:nvSpPr>
          <p:cNvPr id="233" name="Google Shape;233;p27"/>
          <p:cNvSpPr txBox="1"/>
          <p:nvPr/>
        </p:nvSpPr>
        <p:spPr>
          <a:xfrm>
            <a:off x="6169779" y="5143925"/>
            <a:ext cx="3933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Cloud-based hosting service to manage Git repositories</a:t>
            </a:r>
            <a:endParaRPr sz="1600"/>
          </a:p>
        </p:txBody>
      </p:sp>
      <p:sp>
        <p:nvSpPr>
          <p:cNvPr id="234" name="Google Shape;234;p27"/>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Understanding Git</a:t>
            </a:r>
            <a:endParaRPr/>
          </a:p>
        </p:txBody>
      </p:sp>
      <p:grpSp>
        <p:nvGrpSpPr>
          <p:cNvPr id="240" name="Google Shape;240;p28"/>
          <p:cNvGrpSpPr/>
          <p:nvPr/>
        </p:nvGrpSpPr>
        <p:grpSpPr>
          <a:xfrm>
            <a:off x="657416" y="501291"/>
            <a:ext cx="489377" cy="717917"/>
            <a:chOff x="2870930" y="2845974"/>
            <a:chExt cx="851534" cy="1249203"/>
          </a:xfrm>
        </p:grpSpPr>
        <p:sp>
          <p:nvSpPr>
            <p:cNvPr id="241" name="Google Shape;241;p28"/>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2" name="Google Shape;242;p28"/>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28"/>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44" name="Google Shape;244;p28"/>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45" name="Google Shape;245;p28"/>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Local Repositories vs Remote Repositories?</a:t>
            </a:r>
            <a:endParaRPr sz="1800">
              <a:solidFill>
                <a:schemeClr val="dk1"/>
              </a:solidFill>
            </a:endParaRPr>
          </a:p>
        </p:txBody>
      </p:sp>
      <p:sp>
        <p:nvSpPr>
          <p:cNvPr id="246" name="Google Shape;246;p28"/>
          <p:cNvSpPr/>
          <p:nvPr/>
        </p:nvSpPr>
        <p:spPr>
          <a:xfrm>
            <a:off x="4905416" y="2824342"/>
            <a:ext cx="2050800" cy="590100"/>
          </a:xfrm>
          <a:prstGeom prst="roundRect">
            <a:avLst>
              <a:gd fmla="val 50000" name="adj"/>
            </a:avLst>
          </a:prstGeom>
          <a:solidFill>
            <a:srgbClr val="D52B7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Remote Repository</a:t>
            </a:r>
            <a:endParaRPr sz="1900">
              <a:solidFill>
                <a:srgbClr val="FFFFFF"/>
              </a:solidFill>
            </a:endParaRPr>
          </a:p>
        </p:txBody>
      </p:sp>
      <p:sp>
        <p:nvSpPr>
          <p:cNvPr id="247" name="Google Shape;247;p28"/>
          <p:cNvSpPr/>
          <p:nvPr/>
        </p:nvSpPr>
        <p:spPr>
          <a:xfrm>
            <a:off x="4905437" y="4189944"/>
            <a:ext cx="2050800" cy="590100"/>
          </a:xfrm>
          <a:prstGeom prst="roundRect">
            <a:avLst>
              <a:gd fmla="val 50000" name="adj"/>
            </a:avLst>
          </a:prstGeom>
          <a:solidFill>
            <a:srgbClr val="351C7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Local Repo</a:t>
            </a:r>
            <a:endParaRPr sz="1900">
              <a:solidFill>
                <a:srgbClr val="FFFFFF"/>
              </a:solidFill>
            </a:endParaRPr>
          </a:p>
        </p:txBody>
      </p:sp>
      <p:sp>
        <p:nvSpPr>
          <p:cNvPr id="248" name="Google Shape;248;p28"/>
          <p:cNvSpPr/>
          <p:nvPr/>
        </p:nvSpPr>
        <p:spPr>
          <a:xfrm>
            <a:off x="2214671" y="4189944"/>
            <a:ext cx="2050800" cy="590100"/>
          </a:xfrm>
          <a:prstGeom prst="roundRect">
            <a:avLst>
              <a:gd fmla="val 50000" name="adj"/>
            </a:avLst>
          </a:prstGeom>
          <a:solidFill>
            <a:srgbClr val="351C7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Local Repo</a:t>
            </a:r>
            <a:endParaRPr sz="1900">
              <a:solidFill>
                <a:srgbClr val="FFFFFF"/>
              </a:solidFill>
            </a:endParaRPr>
          </a:p>
        </p:txBody>
      </p:sp>
      <p:cxnSp>
        <p:nvCxnSpPr>
          <p:cNvPr id="249" name="Google Shape;249;p28"/>
          <p:cNvCxnSpPr>
            <a:stCxn id="246" idx="2"/>
            <a:endCxn id="247" idx="0"/>
          </p:cNvCxnSpPr>
          <p:nvPr/>
        </p:nvCxnSpPr>
        <p:spPr>
          <a:xfrm flipH="1" rot="-5400000">
            <a:off x="5543366" y="3801892"/>
            <a:ext cx="7755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0" name="Google Shape;250;p28"/>
          <p:cNvCxnSpPr>
            <a:stCxn id="248" idx="0"/>
            <a:endCxn id="246" idx="2"/>
          </p:cNvCxnSpPr>
          <p:nvPr/>
        </p:nvCxnSpPr>
        <p:spPr>
          <a:xfrm rot="-5400000">
            <a:off x="4197671" y="2456843"/>
            <a:ext cx="775500" cy="26907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51" name="Google Shape;251;p28"/>
          <p:cNvSpPr/>
          <p:nvPr/>
        </p:nvSpPr>
        <p:spPr>
          <a:xfrm>
            <a:off x="7596187" y="4190069"/>
            <a:ext cx="2050800" cy="590100"/>
          </a:xfrm>
          <a:prstGeom prst="roundRect">
            <a:avLst>
              <a:gd fmla="val 50000" name="adj"/>
            </a:avLst>
          </a:prstGeom>
          <a:solidFill>
            <a:srgbClr val="351C7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Local Repo</a:t>
            </a:r>
            <a:endParaRPr sz="1900">
              <a:solidFill>
                <a:srgbClr val="FFFFFF"/>
              </a:solidFill>
            </a:endParaRPr>
          </a:p>
        </p:txBody>
      </p:sp>
      <p:cxnSp>
        <p:nvCxnSpPr>
          <p:cNvPr id="252" name="Google Shape;252;p28"/>
          <p:cNvCxnSpPr>
            <a:stCxn id="246" idx="2"/>
            <a:endCxn id="251" idx="0"/>
          </p:cNvCxnSpPr>
          <p:nvPr/>
        </p:nvCxnSpPr>
        <p:spPr>
          <a:xfrm flipH="1" rot="-5400000">
            <a:off x="6888416" y="2456842"/>
            <a:ext cx="775500" cy="26907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253" name="Google Shape;253;p28"/>
          <p:cNvSpPr txBox="1"/>
          <p:nvPr/>
        </p:nvSpPr>
        <p:spPr>
          <a:xfrm>
            <a:off x="2907825" y="4852800"/>
            <a:ext cx="6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user 1</a:t>
            </a:r>
            <a:endParaRPr>
              <a:latin typeface="DM Sans"/>
              <a:ea typeface="DM Sans"/>
              <a:cs typeface="DM Sans"/>
              <a:sym typeface="DM Sans"/>
            </a:endParaRPr>
          </a:p>
        </p:txBody>
      </p:sp>
      <p:sp>
        <p:nvSpPr>
          <p:cNvPr id="254" name="Google Shape;254;p28"/>
          <p:cNvSpPr txBox="1"/>
          <p:nvPr/>
        </p:nvSpPr>
        <p:spPr>
          <a:xfrm>
            <a:off x="5497325" y="4852800"/>
            <a:ext cx="8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M Sans"/>
                <a:ea typeface="DM Sans"/>
                <a:cs typeface="DM Sans"/>
                <a:sym typeface="DM Sans"/>
              </a:rPr>
              <a:t>u</a:t>
            </a:r>
            <a:r>
              <a:rPr lang="en">
                <a:latin typeface="DM Sans"/>
                <a:ea typeface="DM Sans"/>
                <a:cs typeface="DM Sans"/>
                <a:sym typeface="DM Sans"/>
              </a:rPr>
              <a:t>ser 2</a:t>
            </a:r>
            <a:endParaRPr>
              <a:latin typeface="DM Sans"/>
              <a:ea typeface="DM Sans"/>
              <a:cs typeface="DM Sans"/>
              <a:sym typeface="DM Sans"/>
            </a:endParaRPr>
          </a:p>
        </p:txBody>
      </p:sp>
      <p:sp>
        <p:nvSpPr>
          <p:cNvPr id="255" name="Google Shape;255;p28"/>
          <p:cNvSpPr txBox="1"/>
          <p:nvPr/>
        </p:nvSpPr>
        <p:spPr>
          <a:xfrm>
            <a:off x="8187775" y="4852800"/>
            <a:ext cx="8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M Sans"/>
                <a:ea typeface="DM Sans"/>
                <a:cs typeface="DM Sans"/>
                <a:sym typeface="DM Sans"/>
              </a:rPr>
              <a:t>user 3</a:t>
            </a:r>
            <a:endParaRPr>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Understanding Git: History and Branches</a:t>
            </a:r>
            <a:endParaRPr/>
          </a:p>
        </p:txBody>
      </p:sp>
      <p:grpSp>
        <p:nvGrpSpPr>
          <p:cNvPr id="261" name="Google Shape;261;p29"/>
          <p:cNvGrpSpPr/>
          <p:nvPr/>
        </p:nvGrpSpPr>
        <p:grpSpPr>
          <a:xfrm>
            <a:off x="657416" y="501291"/>
            <a:ext cx="489377" cy="717917"/>
            <a:chOff x="2870930" y="2845974"/>
            <a:chExt cx="851534" cy="1249203"/>
          </a:xfrm>
        </p:grpSpPr>
        <p:sp>
          <p:nvSpPr>
            <p:cNvPr id="262" name="Google Shape;262;p29"/>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29"/>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29"/>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65" name="Google Shape;265;p29"/>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66" name="Google Shape;266;p29"/>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What are commits?</a:t>
            </a:r>
            <a:endParaRPr sz="1800">
              <a:solidFill>
                <a:schemeClr val="dk1"/>
              </a:solidFill>
            </a:endParaRPr>
          </a:p>
        </p:txBody>
      </p:sp>
      <p:sp>
        <p:nvSpPr>
          <p:cNvPr id="267" name="Google Shape;267;p29"/>
          <p:cNvSpPr txBox="1"/>
          <p:nvPr/>
        </p:nvSpPr>
        <p:spPr>
          <a:xfrm>
            <a:off x="1859450" y="2642700"/>
            <a:ext cx="76809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Commits</a:t>
            </a:r>
            <a:endParaRPr sz="1800">
              <a:solidFill>
                <a:schemeClr val="dk1"/>
              </a:solidFill>
            </a:endParaRPr>
          </a:p>
          <a:p>
            <a:pPr indent="-342900" lvl="0" marL="457200" rtl="0" algn="l">
              <a:lnSpc>
                <a:spcPct val="115000"/>
              </a:lnSpc>
              <a:spcBef>
                <a:spcPts val="2100"/>
              </a:spcBef>
              <a:spcAft>
                <a:spcPts val="0"/>
              </a:spcAft>
              <a:buClr>
                <a:schemeClr val="dk1"/>
              </a:buClr>
              <a:buSzPts val="1800"/>
              <a:buChar char="-"/>
            </a:pPr>
            <a:r>
              <a:rPr lang="en" sz="1800">
                <a:solidFill>
                  <a:schemeClr val="dk1"/>
                </a:solidFill>
              </a:rPr>
              <a:t>After </a:t>
            </a:r>
            <a:r>
              <a:rPr b="1" lang="en" sz="1800">
                <a:solidFill>
                  <a:schemeClr val="dk1"/>
                </a:solidFill>
              </a:rPr>
              <a:t>making</a:t>
            </a:r>
            <a:r>
              <a:rPr b="1" lang="en" sz="1800">
                <a:solidFill>
                  <a:schemeClr val="dk1"/>
                </a:solidFill>
              </a:rPr>
              <a:t> changes to the code you pulled</a:t>
            </a:r>
            <a:r>
              <a:rPr lang="en" sz="1800">
                <a:solidFill>
                  <a:schemeClr val="dk1"/>
                </a:solidFill>
              </a:rPr>
              <a:t> from the remote repository, you want to add those changes to the remote repository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You commit the changes, which marks a </a:t>
            </a:r>
            <a:r>
              <a:rPr b="1" lang="en" sz="1800">
                <a:solidFill>
                  <a:schemeClr val="dk1"/>
                </a:solidFill>
              </a:rPr>
              <a:t>checkpoint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Git stages those changes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You </a:t>
            </a:r>
            <a:r>
              <a:rPr b="1" lang="en" sz="1800">
                <a:solidFill>
                  <a:schemeClr val="dk1"/>
                </a:solidFill>
              </a:rPr>
              <a:t>push the code</a:t>
            </a:r>
            <a:r>
              <a:rPr lang="en" sz="1800">
                <a:solidFill>
                  <a:schemeClr val="dk1"/>
                </a:solidFill>
              </a:rPr>
              <a:t> to remote repository so that everyone can view it</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629250" y="4785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Understanding Git: History and Branches</a:t>
            </a:r>
            <a:endParaRPr/>
          </a:p>
        </p:txBody>
      </p:sp>
      <p:grpSp>
        <p:nvGrpSpPr>
          <p:cNvPr id="273" name="Google Shape;273;p30"/>
          <p:cNvGrpSpPr/>
          <p:nvPr/>
        </p:nvGrpSpPr>
        <p:grpSpPr>
          <a:xfrm>
            <a:off x="657416" y="501291"/>
            <a:ext cx="489377" cy="717917"/>
            <a:chOff x="2870930" y="2845974"/>
            <a:chExt cx="851534" cy="1249203"/>
          </a:xfrm>
        </p:grpSpPr>
        <p:sp>
          <p:nvSpPr>
            <p:cNvPr id="274" name="Google Shape;274;p30"/>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30"/>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6" name="Google Shape;276;p30"/>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7" name="Google Shape;277;p30"/>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78" name="Google Shape;278;p30"/>
          <p:cNvSpPr txBox="1"/>
          <p:nvPr/>
        </p:nvSpPr>
        <p:spPr>
          <a:xfrm>
            <a:off x="1750800" y="14575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t/>
            </a:r>
            <a:endParaRPr sz="1800">
              <a:solidFill>
                <a:schemeClr val="dk1"/>
              </a:solidFill>
            </a:endParaRPr>
          </a:p>
        </p:txBody>
      </p:sp>
      <p:pic>
        <p:nvPicPr>
          <p:cNvPr id="279" name="Google Shape;279;p30"/>
          <p:cNvPicPr preferRelativeResize="0"/>
          <p:nvPr/>
        </p:nvPicPr>
        <p:blipFill>
          <a:blip r:embed="rId3">
            <a:alphaModFix/>
          </a:blip>
          <a:stretch>
            <a:fillRect/>
          </a:stretch>
        </p:blipFill>
        <p:spPr>
          <a:xfrm>
            <a:off x="1629250" y="1219200"/>
            <a:ext cx="9112751" cy="537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Understanding Git: History and Branches</a:t>
            </a:r>
            <a:endParaRPr/>
          </a:p>
        </p:txBody>
      </p:sp>
      <p:grpSp>
        <p:nvGrpSpPr>
          <p:cNvPr id="285" name="Google Shape;285;p31"/>
          <p:cNvGrpSpPr/>
          <p:nvPr/>
        </p:nvGrpSpPr>
        <p:grpSpPr>
          <a:xfrm>
            <a:off x="657416" y="501291"/>
            <a:ext cx="489377" cy="717917"/>
            <a:chOff x="2870930" y="2845974"/>
            <a:chExt cx="851534" cy="1249203"/>
          </a:xfrm>
        </p:grpSpPr>
        <p:sp>
          <p:nvSpPr>
            <p:cNvPr id="286" name="Google Shape;286;p31"/>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p31"/>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89" name="Google Shape;289;p31"/>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90" name="Google Shape;290;p31"/>
          <p:cNvSpPr txBox="1"/>
          <p:nvPr/>
        </p:nvSpPr>
        <p:spPr>
          <a:xfrm>
            <a:off x="1750800" y="1360925"/>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What are branches?</a:t>
            </a:r>
            <a:endParaRPr sz="1800">
              <a:solidFill>
                <a:schemeClr val="dk1"/>
              </a:solidFill>
            </a:endParaRPr>
          </a:p>
        </p:txBody>
      </p:sp>
      <p:sp>
        <p:nvSpPr>
          <p:cNvPr id="291" name="Google Shape;291;p31"/>
          <p:cNvSpPr txBox="1"/>
          <p:nvPr/>
        </p:nvSpPr>
        <p:spPr>
          <a:xfrm>
            <a:off x="1793100" y="1983188"/>
            <a:ext cx="8415300" cy="25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Branches are </a:t>
            </a:r>
            <a:r>
              <a:rPr b="1" lang="en" sz="1700">
                <a:solidFill>
                  <a:schemeClr val="dk1"/>
                </a:solidFill>
              </a:rPr>
              <a:t>copies of the repo at the time you created the new branch</a:t>
            </a:r>
            <a:endParaRPr b="1" sz="1700">
              <a:solidFill>
                <a:schemeClr val="dk1"/>
              </a:solidFill>
            </a:endParaRPr>
          </a:p>
          <a:p>
            <a:pPr indent="-336550" lvl="0" marL="457200" rtl="0" algn="l">
              <a:lnSpc>
                <a:spcPct val="115000"/>
              </a:lnSpc>
              <a:spcBef>
                <a:spcPts val="2100"/>
              </a:spcBef>
              <a:spcAft>
                <a:spcPts val="0"/>
              </a:spcAft>
              <a:buClr>
                <a:schemeClr val="dk1"/>
              </a:buClr>
              <a:buSzPts val="1700"/>
              <a:buChar char="-"/>
            </a:pPr>
            <a:r>
              <a:rPr lang="en" sz="1700">
                <a:solidFill>
                  <a:schemeClr val="dk1"/>
                </a:solidFill>
              </a:rPr>
              <a:t>For example, there’s </a:t>
            </a:r>
            <a:r>
              <a:rPr b="1" lang="en" sz="1700">
                <a:solidFill>
                  <a:schemeClr val="dk1"/>
                </a:solidFill>
              </a:rPr>
              <a:t>new features</a:t>
            </a:r>
            <a:r>
              <a:rPr lang="en" sz="1700">
                <a:solidFill>
                  <a:schemeClr val="dk1"/>
                </a:solidFill>
              </a:rPr>
              <a:t> you’re working on but there are bugs in the code that you want to share with your team to help debug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You don’t want to push it to the master branch</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We try to keep the </a:t>
            </a:r>
            <a:r>
              <a:rPr b="1" lang="en" sz="1700">
                <a:solidFill>
                  <a:schemeClr val="dk1"/>
                </a:solidFill>
              </a:rPr>
              <a:t>master branch</a:t>
            </a:r>
            <a:r>
              <a:rPr lang="en" sz="1700">
                <a:solidFill>
                  <a:schemeClr val="dk1"/>
                </a:solidFill>
              </a:rPr>
              <a:t> with </a:t>
            </a:r>
            <a:r>
              <a:rPr b="1" lang="en" sz="1700">
                <a:solidFill>
                  <a:schemeClr val="dk1"/>
                </a:solidFill>
              </a:rPr>
              <a:t>working, finalised code</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So you create a new branch and commit to the new branch, after debugging you can </a:t>
            </a:r>
            <a:r>
              <a:rPr b="1" lang="en" sz="1700">
                <a:solidFill>
                  <a:schemeClr val="dk1"/>
                </a:solidFill>
              </a:rPr>
              <a:t>merge this to the master branch</a:t>
            </a:r>
            <a:endParaRPr b="1" sz="1700">
              <a:solidFill>
                <a:schemeClr val="dk1"/>
              </a:solidFill>
            </a:endParaRPr>
          </a:p>
        </p:txBody>
      </p:sp>
      <p:sp>
        <p:nvSpPr>
          <p:cNvPr id="292" name="Google Shape;292;p31"/>
          <p:cNvSpPr/>
          <p:nvPr/>
        </p:nvSpPr>
        <p:spPr>
          <a:xfrm rot="7720">
            <a:off x="5144103" y="4933681"/>
            <a:ext cx="935102" cy="7260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rot="-2833385">
            <a:off x="4334428" y="5237844"/>
            <a:ext cx="935145" cy="7261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1750800" y="5554000"/>
            <a:ext cx="7715100" cy="72600"/>
          </a:xfrm>
          <a:prstGeom prst="roundRect">
            <a:avLst>
              <a:gd fmla="val 0" name="adj"/>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2492000" y="550810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3151500" y="550810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3811000" y="550810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4470500" y="5508100"/>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5021325" y="4887775"/>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5922300" y="4887775"/>
            <a:ext cx="156900" cy="164400"/>
          </a:xfrm>
          <a:prstGeom prst="flowChartConnector">
            <a:avLst/>
          </a:prstGeom>
          <a:solidFill>
            <a:schemeClr val="lt1"/>
          </a:solid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txBox="1"/>
          <p:nvPr/>
        </p:nvSpPr>
        <p:spPr>
          <a:xfrm>
            <a:off x="1629250" y="576080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commit 1</a:t>
            </a:r>
            <a:endParaRPr sz="1600"/>
          </a:p>
        </p:txBody>
      </p:sp>
      <p:sp>
        <p:nvSpPr>
          <p:cNvPr id="302" name="Google Shape;302;p31"/>
          <p:cNvSpPr txBox="1"/>
          <p:nvPr/>
        </p:nvSpPr>
        <p:spPr>
          <a:xfrm>
            <a:off x="2473050" y="498870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commit 2</a:t>
            </a:r>
            <a:endParaRPr sz="1600"/>
          </a:p>
        </p:txBody>
      </p:sp>
      <p:sp>
        <p:nvSpPr>
          <p:cNvPr id="303" name="Google Shape;303;p31"/>
          <p:cNvSpPr txBox="1"/>
          <p:nvPr/>
        </p:nvSpPr>
        <p:spPr>
          <a:xfrm>
            <a:off x="2956700" y="5760800"/>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commit 3</a:t>
            </a:r>
            <a:endParaRPr sz="1600"/>
          </a:p>
        </p:txBody>
      </p:sp>
      <p:sp>
        <p:nvSpPr>
          <p:cNvPr id="304" name="Google Shape;304;p31"/>
          <p:cNvSpPr txBox="1"/>
          <p:nvPr/>
        </p:nvSpPr>
        <p:spPr>
          <a:xfrm>
            <a:off x="5990450" y="4754425"/>
            <a:ext cx="1513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100"/>
              </a:spcAft>
              <a:buNone/>
            </a:pPr>
            <a:r>
              <a:rPr lang="en" sz="1600">
                <a:solidFill>
                  <a:schemeClr val="dk1"/>
                </a:solidFill>
              </a:rPr>
              <a:t>n</a:t>
            </a:r>
            <a:r>
              <a:rPr lang="en" sz="1600">
                <a:solidFill>
                  <a:schemeClr val="dk1"/>
                </a:solidFill>
              </a:rPr>
              <a:t>ew branch</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