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Abril Fatface"/>
      <p:regular r:id="rId41"/>
    </p:embeddedFont>
    <p:embeddedFont>
      <p:font typeface="Griffy"/>
      <p:regular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Barlow Condensed"/>
      <p:regular r:id="rId47"/>
      <p:bold r:id="rId48"/>
      <p:italic r:id="rId49"/>
      <p:boldItalic r:id="rId50"/>
    </p:embeddedFont>
    <p:embeddedFont>
      <p:font typeface="Lexend Deca SemiBold"/>
      <p:regular r:id="rId51"/>
      <p:bold r:id="rId52"/>
    </p:embeddedFont>
    <p:embeddedFont>
      <p:font typeface="DM Sans"/>
      <p:regular r:id="rId53"/>
      <p:bold r:id="rId54"/>
      <p:italic r:id="rId55"/>
      <p:boldItalic r:id="rId56"/>
    </p:embeddedFont>
    <p:embeddedFont>
      <p:font typeface="Lexend Deca"/>
      <p:regular r:id="rId57"/>
      <p:bold r:id="rId58"/>
    </p:embeddedFont>
    <p:embeddedFont>
      <p:font typeface="Homemade Appl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Griffy-regular.fntdata"/><Relationship Id="rId41" Type="http://schemas.openxmlformats.org/officeDocument/2006/relationships/font" Target="fonts/AbrilFatface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Condensed-bold.fntdata"/><Relationship Id="rId47" Type="http://schemas.openxmlformats.org/officeDocument/2006/relationships/font" Target="fonts/BarlowCondensed-regular.fntdata"/><Relationship Id="rId49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exendDecaSemiBold-regular.fntdata"/><Relationship Id="rId50" Type="http://schemas.openxmlformats.org/officeDocument/2006/relationships/font" Target="fonts/BarlowCondensed-boldItalic.fntdata"/><Relationship Id="rId53" Type="http://schemas.openxmlformats.org/officeDocument/2006/relationships/font" Target="fonts/DMSans-regular.fntdata"/><Relationship Id="rId52" Type="http://schemas.openxmlformats.org/officeDocument/2006/relationships/font" Target="fonts/LexendDecaSemiBold-bold.fntdata"/><Relationship Id="rId11" Type="http://schemas.openxmlformats.org/officeDocument/2006/relationships/slide" Target="slides/slide6.xml"/><Relationship Id="rId55" Type="http://schemas.openxmlformats.org/officeDocument/2006/relationships/font" Target="fonts/DMSans-italic.fntdata"/><Relationship Id="rId10" Type="http://schemas.openxmlformats.org/officeDocument/2006/relationships/slide" Target="slides/slide5.xml"/><Relationship Id="rId54" Type="http://schemas.openxmlformats.org/officeDocument/2006/relationships/font" Target="fonts/DMSans-bold.fntdata"/><Relationship Id="rId13" Type="http://schemas.openxmlformats.org/officeDocument/2006/relationships/slide" Target="slides/slide8.xml"/><Relationship Id="rId57" Type="http://schemas.openxmlformats.org/officeDocument/2006/relationships/font" Target="fonts/LexendDeca-regular.fntdata"/><Relationship Id="rId12" Type="http://schemas.openxmlformats.org/officeDocument/2006/relationships/slide" Target="slides/slide7.xml"/><Relationship Id="rId56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59" Type="http://schemas.openxmlformats.org/officeDocument/2006/relationships/font" Target="fonts/HomemadeApple-regular.fntdata"/><Relationship Id="rId14" Type="http://schemas.openxmlformats.org/officeDocument/2006/relationships/slide" Target="slides/slide9.xml"/><Relationship Id="rId58" Type="http://schemas.openxmlformats.org/officeDocument/2006/relationships/font" Target="fonts/LexendDec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nti.com/pu7spuiw3r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nti.com/pu7spuiw3r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yp-lit/techweek2021" TargetMode="External"/><Relationship Id="rId3" Type="http://schemas.openxmlformats.org/officeDocument/2006/relationships/hyperlink" Target="https://github.com/nyp-lit/webdevcourse20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651f3f0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651f3f0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651f3f0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651f3f0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651f3f0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651f3f0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779abc5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779abc5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779abc5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779abc5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76c48e0a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76c48e0a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51f3f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651f3f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79abc5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779abc5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651f3f0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651f3f0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779abc5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779abc5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34d9b3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34d9b3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779abc5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779abc5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51f3f0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51f3f0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7b30507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7b30507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30507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30507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7b30507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7b30507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7b30507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7b30507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7b30507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7b30507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7b30507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7b30507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7b30507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7b30507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7b30507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7b30507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7b30507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7b30507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7b30507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7b30507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cc966152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cc966152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https://www.menti.com/pu7spuiw3r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634d9b3f6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634d9b3f6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634d9b3f6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634d9b3f6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https://www.menti.com/pu7spuiw3r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cc966152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cc966152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6c48e0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6c48e0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77e485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77e485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76c48e0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76c48e0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6c48e0a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76c48e0a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51f3f0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651f3f0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into the chat: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link to all workshop materials: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https://github.com/nyp-lit/techweek2021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https://github.com/nyp-lit/webdevcourse2022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300" y="342898"/>
            <a:ext cx="2115999" cy="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8" name="Google Shape;78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5" name="Google Shape;95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6" name="Google Shape;96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5" name="Google Shape;115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6" name="Google Shape;126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" name="Google Shape;14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7" name="Google Shape;14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8" name="Google Shape;14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4" name="Google Shape;15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9" name="Google Shape;169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6" name="Google Shape;176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9" name="Google Shape;179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1" name="Google Shape;181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2" name="Google Shape;182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87" name="Google Shape;187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3" name="Google Shape;6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49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Relationship Id="rId7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yp-lit/techweek202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nyp-lit.github.io/" TargetMode="External"/><Relationship Id="rId4" Type="http://schemas.openxmlformats.org/officeDocument/2006/relationships/hyperlink" Target="http://instagram.com/nyp-lit" TargetMode="External"/><Relationship Id="rId5" Type="http://schemas.openxmlformats.org/officeDocument/2006/relationships/image" Target="../media/image63.png"/><Relationship Id="rId6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Workshop 2: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Basic</a:t>
            </a:r>
            <a:r>
              <a:rPr lang="en" sz="4200"/>
              <a:t> Javascript</a:t>
            </a:r>
            <a:endParaRPr sz="4200"/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3456600" y="5087500"/>
            <a:ext cx="7682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Hui Xin | Sin Yan</a:t>
            </a:r>
            <a:endParaRPr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195" name="Google Shape;195;p23"/>
            <p:cNvSpPr/>
            <p:nvPr/>
          </p:nvSpPr>
          <p:spPr>
            <a:xfrm>
              <a:off x="6594769" y="2752153"/>
              <a:ext cx="953209" cy="1378553"/>
            </a:xfrm>
            <a:custGeom>
              <a:rect b="b" l="l" r="r" t="t"/>
              <a:pathLst>
                <a:path extrusionOk="0" h="1378553" w="953209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034783" y="3243642"/>
              <a:ext cx="58292" cy="58293"/>
            </a:xfrm>
            <a:custGeom>
              <a:rect b="b" l="l" r="r" t="t"/>
              <a:pathLst>
                <a:path extrusionOk="0" h="58293" w="58292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Ternary Operator</a:t>
            </a:r>
            <a:endParaRPr/>
          </a:p>
        </p:txBody>
      </p:sp>
      <p:sp>
        <p:nvSpPr>
          <p:cNvPr id="298" name="Google Shape;298;p32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Simplify an if else statement.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expressions follow the ? and are separated by a colon.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condition is true, the first expression is executed.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condition is false, the second expression is executed.</a:t>
            </a:r>
            <a:endParaRPr sz="1600"/>
          </a:p>
        </p:txBody>
      </p:sp>
      <p:sp>
        <p:nvSpPr>
          <p:cNvPr id="299" name="Google Shape;299;p3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00" y="3970950"/>
            <a:ext cx="35623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250" y="4480538"/>
            <a:ext cx="35623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Switch</a:t>
            </a:r>
            <a:endParaRPr/>
          </a:p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an alternative syntax for easy reading and writing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 - initiates the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case - check if expression match the specific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- exit the block and not execute any codes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- executed if none of the cases are true.</a:t>
            </a:r>
            <a:endParaRPr sz="1600"/>
          </a:p>
        </p:txBody>
      </p:sp>
      <p:sp>
        <p:nvSpPr>
          <p:cNvPr id="308" name="Google Shape;308;p3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325" y="1333250"/>
            <a:ext cx="35528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15" name="Google Shape;315;p34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Creating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function can be declared using the function keyword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function body with block of statements(including a return statement) to perform a specific task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Parameters can be added into the function.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Calling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a function to </a:t>
            </a:r>
            <a:r>
              <a:rPr lang="en" sz="1600"/>
              <a:t>execute</a:t>
            </a:r>
            <a:r>
              <a:rPr lang="en" sz="1600"/>
              <a:t> the codes in a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the function name followed by a ().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the same function as many times as we want.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Arguments can be passed into the function.</a:t>
            </a:r>
            <a:endParaRPr sz="1600"/>
          </a:p>
        </p:txBody>
      </p:sp>
      <p:sp>
        <p:nvSpPr>
          <p:cNvPr id="316" name="Google Shape;316;p34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200" y="1135425"/>
            <a:ext cx="3857625" cy="188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200" y="3432628"/>
            <a:ext cx="3857625" cy="13054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4" name="Google Shape;324;p35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Helper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 value of a function inside another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functions within a function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Expression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name is omitted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expression is stored in a variable</a:t>
            </a:r>
            <a:endParaRPr sz="1600"/>
          </a:p>
        </p:txBody>
      </p:sp>
      <p:sp>
        <p:nvSpPr>
          <p:cNvPr id="325" name="Google Shape;325;p3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25" y="1527050"/>
            <a:ext cx="36385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288" y="4545225"/>
            <a:ext cx="3800475" cy="128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33" name="Google Shape;333;p36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Arrow</a:t>
            </a:r>
            <a:endParaRPr sz="1600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 way to write function using arrow notation ()=&gt;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Concise Body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Several ways to </a:t>
            </a:r>
            <a:r>
              <a:rPr lang="en" sz="1600"/>
              <a:t>refactor</a:t>
            </a:r>
            <a:r>
              <a:rPr lang="en" sz="1600"/>
              <a:t> an arrow function</a:t>
            </a:r>
            <a:endParaRPr sz="1600"/>
          </a:p>
        </p:txBody>
      </p:sp>
      <p:sp>
        <p:nvSpPr>
          <p:cNvPr id="334" name="Google Shape;334;p36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00" y="1247375"/>
            <a:ext cx="38957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700" y="2420800"/>
            <a:ext cx="3895725" cy="16425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700" y="4364100"/>
            <a:ext cx="3895725" cy="1599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43" name="Google Shape;343;p37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by wrapping items in square brackets [].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store elements of any data 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 a variable to an array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Accessing Elements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each element using their index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Updating Elements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the value of each 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arrays assigned to a const variable, the elements in the array remain mutable, but reassignment of new arrays or different values are not allowed.</a:t>
            </a:r>
            <a:endParaRPr sz="1600"/>
          </a:p>
        </p:txBody>
      </p:sp>
      <p:sp>
        <p:nvSpPr>
          <p:cNvPr id="344" name="Google Shape;344;p3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25" y="987075"/>
            <a:ext cx="2714625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475" y="2472225"/>
            <a:ext cx="3971925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4341700"/>
            <a:ext cx="3705225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Property and Method</a:t>
            </a:r>
            <a:endParaRPr/>
          </a:p>
        </p:txBody>
      </p:sp>
      <p:sp>
        <p:nvSpPr>
          <p:cNvPr id="353" name="Google Shape;353;p38"/>
          <p:cNvSpPr txBox="1"/>
          <p:nvPr>
            <p:ph idx="2" type="body"/>
          </p:nvPr>
        </p:nvSpPr>
        <p:spPr>
          <a:xfrm>
            <a:off x="892375" y="1527050"/>
            <a:ext cx="5471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Property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.length - number of items in an array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.push() - add items to the end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.pop() - remove the last item in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.shift() - remove the first item in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.unshift() - add items to the front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.slice() -  extracts a section of array and returns a new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.indexOf - return the index of an element</a:t>
            </a:r>
            <a:endParaRPr sz="1600"/>
          </a:p>
        </p:txBody>
      </p:sp>
      <p:sp>
        <p:nvSpPr>
          <p:cNvPr id="354" name="Google Shape;354;p3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Nested Arrays</a:t>
            </a:r>
            <a:endParaRPr/>
          </a:p>
        </p:txBody>
      </p:sp>
      <p:sp>
        <p:nvSpPr>
          <p:cNvPr id="360" name="Google Shape;360;p39"/>
          <p:cNvSpPr txBox="1"/>
          <p:nvPr>
            <p:ph idx="2" type="body"/>
          </p:nvPr>
        </p:nvSpPr>
        <p:spPr>
          <a:xfrm>
            <a:off x="892375" y="1527050"/>
            <a:ext cx="5471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Arrays and Functions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Declare a function to make changes to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a function to execute these changes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Nested Arrays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Nested arrays can also be created by having arrays as items of an array.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the nested arrays using bracket notation [ ] with the index value.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Index to access an array, second index to access elements of that array.</a:t>
            </a:r>
            <a:endParaRPr sz="1600"/>
          </a:p>
        </p:txBody>
      </p:sp>
      <p:sp>
        <p:nvSpPr>
          <p:cNvPr id="361" name="Google Shape;361;p3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75" y="1164375"/>
            <a:ext cx="39243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600" y="4658600"/>
            <a:ext cx="3981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For Loop</a:t>
            </a:r>
            <a:endParaRPr/>
          </a:p>
        </p:txBody>
      </p:sp>
      <p:sp>
        <p:nvSpPr>
          <p:cNvPr id="369" name="Google Shape;369;p40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For Loop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Initialization - start the loop and declare iterator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Stopping condition - evaluated against the iterator variable. If true, code will run. If false, the coe will not run.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Iteration statement - update the iterator variable on each loop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Loop through Arrays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for loop to loop </a:t>
            </a:r>
            <a:r>
              <a:rPr lang="en" sz="1600"/>
              <a:t>through</a:t>
            </a:r>
            <a:r>
              <a:rPr lang="en" sz="1600"/>
              <a:t> each element in an array</a:t>
            </a:r>
            <a:endParaRPr b="1" sz="1600" u="sng"/>
          </a:p>
        </p:txBody>
      </p:sp>
      <p:sp>
        <p:nvSpPr>
          <p:cNvPr id="370" name="Google Shape;370;p4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150" y="1366225"/>
            <a:ext cx="3876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625" y="2909625"/>
            <a:ext cx="46482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For Loop</a:t>
            </a:r>
            <a:endParaRPr/>
          </a:p>
        </p:txBody>
      </p:sp>
      <p:sp>
        <p:nvSpPr>
          <p:cNvPr id="378" name="Google Shape;378;p41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Nested Loops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 running inside another loop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elements in two arrays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Inner loop will run for each round of </a:t>
            </a:r>
            <a:r>
              <a:rPr lang="en" sz="1600"/>
              <a:t>the</a:t>
            </a:r>
            <a:r>
              <a:rPr lang="en" sz="1600"/>
              <a:t> outer loop</a:t>
            </a:r>
            <a:endParaRPr sz="1600"/>
          </a:p>
        </p:txBody>
      </p:sp>
      <p:sp>
        <p:nvSpPr>
          <p:cNvPr id="379" name="Google Shape;379;p4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975" y="2058600"/>
            <a:ext cx="47434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 rot="311666">
            <a:off x="837787" y="56416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04" name="Google Shape;204;p24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4"/>
          <p:cNvSpPr/>
          <p:nvPr/>
        </p:nvSpPr>
        <p:spPr>
          <a:xfrm rot="311666">
            <a:off x="836062" y="20389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050026" y="2174089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546500" y="1940350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Operators and  Variables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 rot="311666">
            <a:off x="837787" y="29858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051725" y="3121006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1534275" y="2925350"/>
            <a:ext cx="44325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Conditionals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 rot="311666">
            <a:off x="837787" y="38565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1051801" y="3991686"/>
            <a:ext cx="91441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23" name="Google Shape;223;p24"/>
          <p:cNvSpPr txBox="1"/>
          <p:nvPr>
            <p:ph idx="3" type="body"/>
          </p:nvPr>
        </p:nvSpPr>
        <p:spPr>
          <a:xfrm>
            <a:off x="1548225" y="38341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Functions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 rot="311666">
            <a:off x="837787" y="47272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051725" y="4862400"/>
            <a:ext cx="91441" cy="1645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26" name="Google Shape;226;p24"/>
          <p:cNvSpPr txBox="1"/>
          <p:nvPr>
            <p:ph idx="4" type="body"/>
          </p:nvPr>
        </p:nvSpPr>
        <p:spPr>
          <a:xfrm>
            <a:off x="1548225" y="4698738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Scope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7" name="Google Shape;227;p24"/>
          <p:cNvSpPr/>
          <p:nvPr/>
        </p:nvSpPr>
        <p:spPr>
          <a:xfrm rot="311666">
            <a:off x="6290187" y="20389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050034" y="5797077"/>
            <a:ext cx="91440" cy="1645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  <p:sp>
        <p:nvSpPr>
          <p:cNvPr id="229" name="Google Shape;229;p24"/>
          <p:cNvSpPr txBox="1"/>
          <p:nvPr>
            <p:ph idx="4294967295" type="subTitle"/>
          </p:nvPr>
        </p:nvSpPr>
        <p:spPr>
          <a:xfrm>
            <a:off x="7041125" y="1940350"/>
            <a:ext cx="45924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Loops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6505946" y="2170176"/>
            <a:ext cx="91425" cy="164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sp>
        <p:nvSpPr>
          <p:cNvPr id="231" name="Google Shape;231;p24"/>
          <p:cNvSpPr txBox="1"/>
          <p:nvPr>
            <p:ph idx="4294967295" type="subTitle"/>
          </p:nvPr>
        </p:nvSpPr>
        <p:spPr>
          <a:xfrm>
            <a:off x="7029350" y="2884100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Iterators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32" name="Google Shape;232;p24"/>
          <p:cNvGrpSpPr/>
          <p:nvPr/>
        </p:nvGrpSpPr>
        <p:grpSpPr>
          <a:xfrm>
            <a:off x="6262235" y="2964075"/>
            <a:ext cx="583105" cy="542388"/>
            <a:chOff x="6262235" y="2887875"/>
            <a:chExt cx="583105" cy="542388"/>
          </a:xfrm>
        </p:grpSpPr>
        <p:sp>
          <p:nvSpPr>
            <p:cNvPr id="233" name="Google Shape;233;p24"/>
            <p:cNvSpPr/>
            <p:nvPr/>
          </p:nvSpPr>
          <p:spPr>
            <a:xfrm rot="311666">
              <a:off x="6291912" y="2909681"/>
              <a:ext cx="523751" cy="498777"/>
            </a:xfrm>
            <a:custGeom>
              <a:rect b="b" l="l" r="r" t="t"/>
              <a:pathLst>
                <a:path extrusionOk="0" h="1171527" w="1053738">
                  <a:moveTo>
                    <a:pt x="526869" y="0"/>
                  </a:moveTo>
                  <a:cubicBezTo>
                    <a:pt x="817851" y="0"/>
                    <a:pt x="1053738" y="235887"/>
                    <a:pt x="1053738" y="526869"/>
                  </a:cubicBezTo>
                  <a:cubicBezTo>
                    <a:pt x="1053738" y="817851"/>
                    <a:pt x="817851" y="1053738"/>
                    <a:pt x="526869" y="1053738"/>
                  </a:cubicBezTo>
                  <a:cubicBezTo>
                    <a:pt x="490496" y="1053738"/>
                    <a:pt x="454985" y="1050052"/>
                    <a:pt x="420687" y="1043034"/>
                  </a:cubicBezTo>
                  <a:lnTo>
                    <a:pt x="388563" y="1033062"/>
                  </a:lnTo>
                  <a:lnTo>
                    <a:pt x="147609" y="1171527"/>
                  </a:lnTo>
                  <a:lnTo>
                    <a:pt x="147063" y="890630"/>
                  </a:lnTo>
                  <a:lnTo>
                    <a:pt x="89981" y="821447"/>
                  </a:lnTo>
                  <a:cubicBezTo>
                    <a:pt x="33172" y="737358"/>
                    <a:pt x="0" y="635987"/>
                    <a:pt x="0" y="526869"/>
                  </a:cubicBezTo>
                  <a:cubicBezTo>
                    <a:pt x="0" y="235887"/>
                    <a:pt x="235887" y="0"/>
                    <a:pt x="526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05909" y="3044952"/>
              <a:ext cx="91441" cy="164593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2"/>
                  </a:solidFill>
                  <a:latin typeface="Lexend Deca"/>
                </a:rPr>
                <a:t>7</a:t>
              </a:r>
            </a:p>
          </p:txBody>
        </p:sp>
      </p:grpSp>
      <p:sp>
        <p:nvSpPr>
          <p:cNvPr id="235" name="Google Shape;235;p24"/>
          <p:cNvSpPr txBox="1"/>
          <p:nvPr>
            <p:ph idx="4294967295" type="subTitle"/>
          </p:nvPr>
        </p:nvSpPr>
        <p:spPr>
          <a:xfrm>
            <a:off x="1546500" y="556332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Arrays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 rot="311666">
            <a:off x="6300925" y="38565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517056" y="3991674"/>
            <a:ext cx="91450" cy="164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8</a:t>
            </a:r>
          </a:p>
        </p:txBody>
      </p:sp>
      <p:sp>
        <p:nvSpPr>
          <p:cNvPr id="238" name="Google Shape;238;p24"/>
          <p:cNvSpPr/>
          <p:nvPr/>
        </p:nvSpPr>
        <p:spPr>
          <a:xfrm>
            <a:off x="6505954" y="5797075"/>
            <a:ext cx="91449" cy="383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10</a:t>
            </a:r>
          </a:p>
        </p:txBody>
      </p:sp>
      <p:sp>
        <p:nvSpPr>
          <p:cNvPr id="239" name="Google Shape;239;p24"/>
          <p:cNvSpPr txBox="1"/>
          <p:nvPr>
            <p:ph idx="4294967295" type="subTitle"/>
          </p:nvPr>
        </p:nvSpPr>
        <p:spPr>
          <a:xfrm>
            <a:off x="7041125" y="3834775"/>
            <a:ext cx="3768000" cy="7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- While Loop</a:t>
            </a:r>
            <a:endParaRPr/>
          </a:p>
        </p:txBody>
      </p:sp>
      <p:sp>
        <p:nvSpPr>
          <p:cNvPr id="386" name="Google Shape;386;p42"/>
          <p:cNvSpPr txBox="1"/>
          <p:nvPr>
            <p:ph idx="2" type="body"/>
          </p:nvPr>
        </p:nvSpPr>
        <p:spPr>
          <a:xfrm>
            <a:off x="892375" y="1527050"/>
            <a:ext cx="66414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While Loop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Ideal when we do not know how many times the loop should run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Incrementation to avoid any infinite loops.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 will keep running until the </a:t>
            </a:r>
            <a:r>
              <a:rPr lang="en" sz="1600"/>
              <a:t>condition</a:t>
            </a:r>
            <a:r>
              <a:rPr lang="en" sz="1600"/>
              <a:t> is false.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Do While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piece of code to run at least once and then loop based on a </a:t>
            </a:r>
            <a:r>
              <a:rPr lang="en" sz="1600"/>
              <a:t>condition</a:t>
            </a:r>
            <a:r>
              <a:rPr lang="en" sz="1600"/>
              <a:t> after its initial run.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 task once and keep doing it until the condition is not met.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Break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can be use in loops to stop the code execution and exit the program</a:t>
            </a:r>
            <a:endParaRPr sz="1600"/>
          </a:p>
        </p:txBody>
      </p:sp>
      <p:sp>
        <p:nvSpPr>
          <p:cNvPr id="387" name="Google Shape;387;p4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25" y="970600"/>
            <a:ext cx="3763850" cy="30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3225" y="4227675"/>
            <a:ext cx="2502350" cy="1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- Methods</a:t>
            </a:r>
            <a:endParaRPr/>
          </a:p>
        </p:txBody>
      </p:sp>
      <p:sp>
        <p:nvSpPr>
          <p:cNvPr id="395" name="Google Shape;395;p43"/>
          <p:cNvSpPr txBox="1"/>
          <p:nvPr>
            <p:ph idx="2" type="body"/>
          </p:nvPr>
        </p:nvSpPr>
        <p:spPr>
          <a:xfrm>
            <a:off x="892375" y="1527050"/>
            <a:ext cx="6197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.forEach() - execute the same code for each element of an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.map() - take an argument of a callback function and return a new array</a:t>
            </a:r>
            <a:endParaRPr sz="1600"/>
          </a:p>
        </p:txBody>
      </p:sp>
      <p:sp>
        <p:nvSpPr>
          <p:cNvPr id="396" name="Google Shape;396;p4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850" y="1115450"/>
            <a:ext cx="4089024" cy="261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8" name="Google Shape;3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700" y="5622850"/>
            <a:ext cx="35909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9475" y="3950125"/>
            <a:ext cx="35814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238" y="2922163"/>
            <a:ext cx="47529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250" y="4760163"/>
            <a:ext cx="46482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- Methods</a:t>
            </a:r>
            <a:endParaRPr/>
          </a:p>
        </p:txBody>
      </p:sp>
      <p:sp>
        <p:nvSpPr>
          <p:cNvPr id="407" name="Google Shape;407;p44"/>
          <p:cNvSpPr txBox="1"/>
          <p:nvPr>
            <p:ph idx="2" type="body"/>
          </p:nvPr>
        </p:nvSpPr>
        <p:spPr>
          <a:xfrm>
            <a:off x="892375" y="1527050"/>
            <a:ext cx="57507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.filter() - returns a new array after filtering some elements from the original array.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.findIndex() - return the index of an element in a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.reduce() - return a single value after iterating through elements of an array</a:t>
            </a:r>
            <a:endParaRPr sz="1600"/>
          </a:p>
        </p:txBody>
      </p:sp>
      <p:sp>
        <p:nvSpPr>
          <p:cNvPr id="408" name="Google Shape;408;p44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175" y="1150625"/>
            <a:ext cx="3665600" cy="13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175" y="2777225"/>
            <a:ext cx="3665600" cy="116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200" y="4171450"/>
            <a:ext cx="3084584" cy="20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400" y="3221150"/>
            <a:ext cx="3764851" cy="14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9406" y="5010850"/>
            <a:ext cx="4238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9406" y="5777550"/>
            <a:ext cx="45243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20" name="Google Shape;420;p45"/>
          <p:cNvSpPr txBox="1"/>
          <p:nvPr>
            <p:ph idx="2" type="body"/>
          </p:nvPr>
        </p:nvSpPr>
        <p:spPr>
          <a:xfrm>
            <a:off x="892375" y="1527050"/>
            <a:ext cx="66579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Creating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with object literal and key-value pairs in the code block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Accessing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dot notation/bracket notation to access the value of the key value pair</a:t>
            </a:r>
            <a:endParaRPr sz="1600"/>
          </a:p>
        </p:txBody>
      </p:sp>
      <p:sp>
        <p:nvSpPr>
          <p:cNvPr id="421" name="Google Shape;421;p4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96" y="4366575"/>
            <a:ext cx="3644604" cy="1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550" y="1099025"/>
            <a:ext cx="3667326" cy="1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577" y="3229050"/>
            <a:ext cx="3376300" cy="27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30" name="Google Shape;430;p46"/>
          <p:cNvSpPr txBox="1"/>
          <p:nvPr>
            <p:ph idx="2" type="body"/>
          </p:nvPr>
        </p:nvSpPr>
        <p:spPr>
          <a:xfrm>
            <a:off x="892375" y="1527050"/>
            <a:ext cx="71526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Property 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dot/bracket notation or assignment operator to add new key-value pairs or </a:t>
            </a:r>
            <a:r>
              <a:rPr lang="en" sz="1600"/>
              <a:t>change</a:t>
            </a:r>
            <a:r>
              <a:rPr lang="en" sz="1600"/>
              <a:t> an existing property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delete operator to delete a property from an object.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key-value pairs with functions as the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dot operator to invoke the object method</a:t>
            </a:r>
            <a:endParaRPr sz="1600"/>
          </a:p>
        </p:txBody>
      </p:sp>
      <p:sp>
        <p:nvSpPr>
          <p:cNvPr id="431" name="Google Shape;431;p46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325" y="954100"/>
            <a:ext cx="3434150" cy="1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325" y="2798063"/>
            <a:ext cx="3434151" cy="179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325" y="4716821"/>
            <a:ext cx="3434149" cy="157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238" y="4716825"/>
            <a:ext cx="46958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41" name="Google Shape;441;p47"/>
          <p:cNvSpPr txBox="1"/>
          <p:nvPr>
            <p:ph idx="2" type="body"/>
          </p:nvPr>
        </p:nvSpPr>
        <p:spPr>
          <a:xfrm>
            <a:off x="892375" y="1527050"/>
            <a:ext cx="48612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Nested Objects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 as a property of another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Chain operators to access nested properties</a:t>
            </a:r>
            <a:endParaRPr sz="1600"/>
          </a:p>
        </p:txBody>
      </p:sp>
      <p:sp>
        <p:nvSpPr>
          <p:cNvPr id="442" name="Google Shape;442;p4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00" y="905275"/>
            <a:ext cx="4655800" cy="5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306" y="3331925"/>
            <a:ext cx="4535692" cy="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50" name="Google Shape;450;p48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Pass by Reference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Calling a function by passing the reference of the variable as an argument.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which change object properties mutate the object permanently.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Looping through Objects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for in to iterate through objects</a:t>
            </a:r>
            <a:endParaRPr sz="1600"/>
          </a:p>
        </p:txBody>
      </p:sp>
      <p:sp>
        <p:nvSpPr>
          <p:cNvPr id="451" name="Google Shape;451;p4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25" y="4395950"/>
            <a:ext cx="2498975" cy="1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182" y="1362775"/>
            <a:ext cx="4077831" cy="4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Objects</a:t>
            </a:r>
            <a:endParaRPr/>
          </a:p>
        </p:txBody>
      </p:sp>
      <p:sp>
        <p:nvSpPr>
          <p:cNvPr id="459" name="Google Shape;459;p49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This keyword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 the calling object which provide access to its properties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Privacy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an underscore to mean that the property should not be altered</a:t>
            </a:r>
            <a:endParaRPr sz="1600"/>
          </a:p>
        </p:txBody>
      </p:sp>
      <p:sp>
        <p:nvSpPr>
          <p:cNvPr id="460" name="Google Shape;460;p4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975" y="1247375"/>
            <a:ext cx="35242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67" name="Google Shape;467;p50"/>
          <p:cNvSpPr txBox="1"/>
          <p:nvPr>
            <p:ph idx="2" type="body"/>
          </p:nvPr>
        </p:nvSpPr>
        <p:spPr>
          <a:xfrm>
            <a:off x="892375" y="1450850"/>
            <a:ext cx="108453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Getter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that get and return internal properties of an object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Setter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that reassign values of existing properties within an object.</a:t>
            </a:r>
            <a:endParaRPr sz="1600"/>
          </a:p>
        </p:txBody>
      </p:sp>
      <p:sp>
        <p:nvSpPr>
          <p:cNvPr id="468" name="Google Shape;468;p5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775" y="2581122"/>
            <a:ext cx="3450675" cy="3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98" y="3542350"/>
            <a:ext cx="3450675" cy="274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76" name="Google Shape;476;p51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Factory</a:t>
            </a:r>
            <a:r>
              <a:rPr b="1" lang="en" sz="1600" u="sng"/>
              <a:t> Functions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many instances of an object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Property Value Shorthand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 version of a factory function that helped to create objects</a:t>
            </a:r>
            <a:endParaRPr sz="1600"/>
          </a:p>
        </p:txBody>
      </p:sp>
      <p:sp>
        <p:nvSpPr>
          <p:cNvPr id="477" name="Google Shape;477;p5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200" y="1092175"/>
            <a:ext cx="37814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000" y="4676525"/>
            <a:ext cx="42291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388" y="4055088"/>
            <a:ext cx="43719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Pre-Event Preparations</a:t>
            </a:r>
            <a:endParaRPr/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1349399" y="2300600"/>
            <a:ext cx="90348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Editor/IDE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Atom (preferred)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VS Code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286850" y="253695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These slides/code for your reference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https://github.com/nyp-lit</a:t>
            </a: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/w</a:t>
            </a:r>
            <a:r>
              <a:rPr lang="en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ebdevcourse2022</a:t>
            </a:r>
            <a:endParaRPr sz="1700" u="sng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Objects</a:t>
            </a:r>
            <a:endParaRPr/>
          </a:p>
        </p:txBody>
      </p:sp>
      <p:sp>
        <p:nvSpPr>
          <p:cNvPr id="486" name="Google Shape;486;p52"/>
          <p:cNvSpPr txBox="1"/>
          <p:nvPr>
            <p:ph idx="2" type="body"/>
          </p:nvPr>
        </p:nvSpPr>
        <p:spPr>
          <a:xfrm>
            <a:off x="892375" y="1450850"/>
            <a:ext cx="63117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Destructured 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variable with the object’s key name in curly braces {}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Built-in Object 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Object.keys() - returns an array of a given object’s enumerable property names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Object.assign() - copy all enumerable properties from source objects to target object. Returns modified target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Object.entries() - returns an array of a given object’s enumerable string-keyed property</a:t>
            </a:r>
            <a:endParaRPr sz="1600"/>
          </a:p>
        </p:txBody>
      </p:sp>
      <p:sp>
        <p:nvSpPr>
          <p:cNvPr id="487" name="Google Shape;487;p52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75" y="990600"/>
            <a:ext cx="32575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200" y="3614375"/>
            <a:ext cx="4010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575" y="4905025"/>
            <a:ext cx="36766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1349400" y="809750"/>
            <a:ext cx="7924200" cy="64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496" name="Google Shape;496;p53"/>
          <p:cNvSpPr txBox="1"/>
          <p:nvPr>
            <p:ph idx="2" type="body"/>
          </p:nvPr>
        </p:nvSpPr>
        <p:spPr>
          <a:xfrm>
            <a:off x="892375" y="1450850"/>
            <a:ext cx="10873800" cy="49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Methods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Math.abs() - returns the </a:t>
            </a:r>
            <a:r>
              <a:rPr lang="en" sz="1600"/>
              <a:t>absolute</a:t>
            </a:r>
            <a:r>
              <a:rPr lang="en" sz="1600"/>
              <a:t> value of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Math.ceil() - </a:t>
            </a:r>
            <a:r>
              <a:rPr lang="en" sz="1600"/>
              <a:t>rounds</a:t>
            </a:r>
            <a:r>
              <a:rPr lang="en" sz="1600"/>
              <a:t> up a number up to the next largest integer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Math.floor() - returns the larger integer less than or equal to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Math.log() - returns the natural logarithm of 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Math.max() - returns the largest of zero or more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Math.min() - returns the smallest of </a:t>
            </a:r>
            <a:r>
              <a:rPr lang="en" sz="1600"/>
              <a:t>zero</a:t>
            </a:r>
            <a:r>
              <a:rPr lang="en" sz="1600"/>
              <a:t> or more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Math.pow() - passes 2 arguments, base and exponent to return base ^ exponent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Math.random() - returns a pseudo-random number between 0 and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Math.round() -  returns the value of a number rounded to the nearest integer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Math.sign() - returns the sign of the number ( indicate if number is positive,negative, or zero)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Math.sqrt() - returns the positive square root of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Math.trunc() - returns the </a:t>
            </a:r>
            <a:r>
              <a:rPr lang="en" sz="1600"/>
              <a:t>integer</a:t>
            </a:r>
            <a:r>
              <a:rPr lang="en" sz="1600"/>
              <a:t> part of a number without any decimal digits</a:t>
            </a:r>
            <a:endParaRPr sz="1600"/>
          </a:p>
        </p:txBody>
      </p:sp>
      <p:sp>
        <p:nvSpPr>
          <p:cNvPr id="497" name="Google Shape;497;p53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type="title"/>
          </p:nvPr>
        </p:nvSpPr>
        <p:spPr>
          <a:xfrm>
            <a:off x="548250" y="1996349"/>
            <a:ext cx="11095500" cy="286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Part 2: Knowledge Check</a:t>
            </a:r>
            <a:endParaRPr sz="6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>
            <p:ph type="title"/>
          </p:nvPr>
        </p:nvSpPr>
        <p:spPr>
          <a:xfrm>
            <a:off x="3279300" y="974300"/>
            <a:ext cx="5633400" cy="13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Lexend Deca"/>
                <a:ea typeface="Lexend Deca"/>
                <a:cs typeface="Lexend Deca"/>
                <a:sym typeface="Lexend Deca"/>
              </a:rPr>
              <a:t>Scan the QR Code to enter the kahoot quiz</a:t>
            </a:r>
            <a:endParaRPr b="1" sz="3800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508" name="Google Shape;508;p55"/>
          <p:cNvGrpSpPr/>
          <p:nvPr/>
        </p:nvGrpSpPr>
        <p:grpSpPr>
          <a:xfrm>
            <a:off x="657416" y="501291"/>
            <a:ext cx="489377" cy="717917"/>
            <a:chOff x="2870930" y="2845974"/>
            <a:chExt cx="851534" cy="1249203"/>
          </a:xfrm>
        </p:grpSpPr>
        <p:sp>
          <p:nvSpPr>
            <p:cNvPr id="509" name="Google Shape;509;p55"/>
            <p:cNvSpPr/>
            <p:nvPr/>
          </p:nvSpPr>
          <p:spPr>
            <a:xfrm>
              <a:off x="2870930" y="2845974"/>
              <a:ext cx="851534" cy="1249203"/>
            </a:xfrm>
            <a:custGeom>
              <a:rect b="b" l="l" r="r" t="t"/>
              <a:pathLst>
                <a:path extrusionOk="0" h="1249203" w="851534">
                  <a:moveTo>
                    <a:pt x="834009" y="395478"/>
                  </a:moveTo>
                  <a:cubicBezTo>
                    <a:pt x="843725" y="395478"/>
                    <a:pt x="851535" y="387668"/>
                    <a:pt x="851535" y="377952"/>
                  </a:cubicBezTo>
                  <a:lnTo>
                    <a:pt x="851535" y="95822"/>
                  </a:lnTo>
                  <a:cubicBezTo>
                    <a:pt x="851535" y="42958"/>
                    <a:pt x="808577" y="0"/>
                    <a:pt x="755809" y="0"/>
                  </a:cubicBezTo>
                  <a:lnTo>
                    <a:pt x="95726" y="0"/>
                  </a:lnTo>
                  <a:cubicBezTo>
                    <a:pt x="42863" y="0"/>
                    <a:pt x="0" y="42958"/>
                    <a:pt x="0" y="95822"/>
                  </a:cubicBezTo>
                  <a:lnTo>
                    <a:pt x="0" y="1153382"/>
                  </a:lnTo>
                  <a:cubicBezTo>
                    <a:pt x="0" y="1206246"/>
                    <a:pt x="42958" y="1249204"/>
                    <a:pt x="95726" y="1249204"/>
                  </a:cubicBezTo>
                  <a:lnTo>
                    <a:pt x="755714" y="1249204"/>
                  </a:lnTo>
                  <a:cubicBezTo>
                    <a:pt x="808577" y="1249204"/>
                    <a:pt x="851440" y="1206246"/>
                    <a:pt x="851440" y="1153382"/>
                  </a:cubicBezTo>
                  <a:lnTo>
                    <a:pt x="851440" y="500729"/>
                  </a:lnTo>
                  <a:cubicBezTo>
                    <a:pt x="851440" y="491014"/>
                    <a:pt x="843629" y="483203"/>
                    <a:pt x="833914" y="483203"/>
                  </a:cubicBezTo>
                  <a:cubicBezTo>
                    <a:pt x="824198" y="483203"/>
                    <a:pt x="816388" y="491014"/>
                    <a:pt x="816388" y="500729"/>
                  </a:cubicBezTo>
                  <a:lnTo>
                    <a:pt x="816388" y="1153382"/>
                  </a:lnTo>
                  <a:cubicBezTo>
                    <a:pt x="816388" y="1186910"/>
                    <a:pt x="789051" y="1214247"/>
                    <a:pt x="755618" y="1214247"/>
                  </a:cubicBezTo>
                  <a:lnTo>
                    <a:pt x="95726" y="1214247"/>
                  </a:lnTo>
                  <a:cubicBezTo>
                    <a:pt x="62294" y="1214247"/>
                    <a:pt x="34957" y="1186910"/>
                    <a:pt x="34957" y="1153382"/>
                  </a:cubicBezTo>
                  <a:lnTo>
                    <a:pt x="34957" y="95822"/>
                  </a:lnTo>
                  <a:cubicBezTo>
                    <a:pt x="34957" y="62294"/>
                    <a:pt x="62294" y="34957"/>
                    <a:pt x="95726" y="34957"/>
                  </a:cubicBezTo>
                  <a:lnTo>
                    <a:pt x="755714" y="34957"/>
                  </a:lnTo>
                  <a:cubicBezTo>
                    <a:pt x="789146" y="34957"/>
                    <a:pt x="816483" y="62294"/>
                    <a:pt x="816483" y="95822"/>
                  </a:cubicBezTo>
                  <a:lnTo>
                    <a:pt x="816483" y="377952"/>
                  </a:lnTo>
                  <a:cubicBezTo>
                    <a:pt x="816483" y="387572"/>
                    <a:pt x="824294" y="395478"/>
                    <a:pt x="834009" y="395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2971418" y="2943129"/>
              <a:ext cx="650462" cy="224027"/>
            </a:xfrm>
            <a:custGeom>
              <a:rect b="b" l="l" r="r" t="t"/>
              <a:pathLst>
                <a:path extrusionOk="0" h="224027" w="650462">
                  <a:moveTo>
                    <a:pt x="650367" y="17526"/>
                  </a:moveTo>
                  <a:cubicBezTo>
                    <a:pt x="650367" y="7810"/>
                    <a:pt x="642557" y="0"/>
                    <a:pt x="632841" y="0"/>
                  </a:cubicBez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6502"/>
                  </a:lnTo>
                  <a:cubicBezTo>
                    <a:pt x="0" y="216217"/>
                    <a:pt x="7811" y="224028"/>
                    <a:pt x="17526" y="224028"/>
                  </a:cubicBezTo>
                  <a:lnTo>
                    <a:pt x="632936" y="224028"/>
                  </a:lnTo>
                  <a:cubicBezTo>
                    <a:pt x="642652" y="224028"/>
                    <a:pt x="650462" y="216217"/>
                    <a:pt x="650462" y="206502"/>
                  </a:cubicBezTo>
                  <a:lnTo>
                    <a:pt x="650462" y="17526"/>
                  </a:lnTo>
                  <a:close/>
                  <a:moveTo>
                    <a:pt x="615410" y="188881"/>
                  </a:moveTo>
                  <a:lnTo>
                    <a:pt x="35052" y="188881"/>
                  </a:lnTo>
                  <a:lnTo>
                    <a:pt x="35052" y="35052"/>
                  </a:lnTo>
                  <a:lnTo>
                    <a:pt x="615410" y="35052"/>
                  </a:lnTo>
                  <a:lnTo>
                    <a:pt x="615410" y="1888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2974847" y="3205924"/>
              <a:ext cx="643414" cy="790955"/>
            </a:xfrm>
            <a:custGeom>
              <a:rect b="b" l="l" r="r" t="t"/>
              <a:pathLst>
                <a:path extrusionOk="0" h="790955" w="643414">
                  <a:moveTo>
                    <a:pt x="626174" y="0"/>
                  </a:moveTo>
                  <a:lnTo>
                    <a:pt x="474726" y="0"/>
                  </a:lnTo>
                  <a:cubicBezTo>
                    <a:pt x="474631" y="0"/>
                    <a:pt x="474536" y="0"/>
                    <a:pt x="474440" y="0"/>
                  </a:cubicBezTo>
                  <a:cubicBezTo>
                    <a:pt x="474345" y="0"/>
                    <a:pt x="474250" y="0"/>
                    <a:pt x="474155" y="0"/>
                  </a:cubicBezTo>
                  <a:lnTo>
                    <a:pt x="321945" y="0"/>
                  </a:lnTo>
                  <a:lnTo>
                    <a:pt x="321564" y="0"/>
                  </a:lnTo>
                  <a:lnTo>
                    <a:pt x="169926" y="0"/>
                  </a:lnTo>
                  <a:lnTo>
                    <a:pt x="169545" y="0"/>
                  </a:lnTo>
                  <a:lnTo>
                    <a:pt x="17526" y="0"/>
                  </a:lnTo>
                  <a:cubicBezTo>
                    <a:pt x="7810" y="0"/>
                    <a:pt x="0" y="7810"/>
                    <a:pt x="0" y="17526"/>
                  </a:cubicBezTo>
                  <a:lnTo>
                    <a:pt x="0" y="168402"/>
                  </a:lnTo>
                  <a:lnTo>
                    <a:pt x="0" y="169926"/>
                  </a:lnTo>
                  <a:lnTo>
                    <a:pt x="0" y="319278"/>
                  </a:lnTo>
                  <a:lnTo>
                    <a:pt x="0" y="320802"/>
                  </a:lnTo>
                  <a:lnTo>
                    <a:pt x="0" y="470154"/>
                  </a:lnTo>
                  <a:lnTo>
                    <a:pt x="0" y="471678"/>
                  </a:lnTo>
                  <a:lnTo>
                    <a:pt x="0" y="621030"/>
                  </a:lnTo>
                  <a:lnTo>
                    <a:pt x="0" y="622554"/>
                  </a:lnTo>
                  <a:lnTo>
                    <a:pt x="0" y="773430"/>
                  </a:lnTo>
                  <a:cubicBezTo>
                    <a:pt x="0" y="783145"/>
                    <a:pt x="7810" y="790956"/>
                    <a:pt x="17526" y="790956"/>
                  </a:cubicBezTo>
                  <a:lnTo>
                    <a:pt x="169545" y="790956"/>
                  </a:lnTo>
                  <a:lnTo>
                    <a:pt x="169926" y="790956"/>
                  </a:lnTo>
                  <a:lnTo>
                    <a:pt x="321564" y="790956"/>
                  </a:lnTo>
                  <a:lnTo>
                    <a:pt x="321945" y="790956"/>
                  </a:lnTo>
                  <a:lnTo>
                    <a:pt x="473964" y="790956"/>
                  </a:lnTo>
                  <a:cubicBezTo>
                    <a:pt x="474059" y="790956"/>
                    <a:pt x="474155" y="790956"/>
                    <a:pt x="474250" y="790956"/>
                  </a:cubicBezTo>
                  <a:cubicBezTo>
                    <a:pt x="474345" y="790956"/>
                    <a:pt x="474440" y="790956"/>
                    <a:pt x="474536" y="790956"/>
                  </a:cubicBezTo>
                  <a:lnTo>
                    <a:pt x="625983" y="790956"/>
                  </a:lnTo>
                  <a:cubicBezTo>
                    <a:pt x="635603" y="790956"/>
                    <a:pt x="643414" y="783145"/>
                    <a:pt x="643414" y="773430"/>
                  </a:cubicBezTo>
                  <a:lnTo>
                    <a:pt x="643414" y="622554"/>
                  </a:lnTo>
                  <a:lnTo>
                    <a:pt x="643414" y="621030"/>
                  </a:lnTo>
                  <a:lnTo>
                    <a:pt x="643414" y="471678"/>
                  </a:lnTo>
                  <a:lnTo>
                    <a:pt x="643414" y="470154"/>
                  </a:lnTo>
                  <a:lnTo>
                    <a:pt x="643414" y="320802"/>
                  </a:lnTo>
                  <a:lnTo>
                    <a:pt x="643414" y="319278"/>
                  </a:lnTo>
                  <a:lnTo>
                    <a:pt x="643414" y="169926"/>
                  </a:lnTo>
                  <a:lnTo>
                    <a:pt x="643414" y="168402"/>
                  </a:lnTo>
                  <a:lnTo>
                    <a:pt x="643414" y="17526"/>
                  </a:lnTo>
                  <a:cubicBezTo>
                    <a:pt x="643509" y="7906"/>
                    <a:pt x="635794" y="0"/>
                    <a:pt x="626174" y="0"/>
                  </a:cubicBezTo>
                  <a:close/>
                  <a:moveTo>
                    <a:pt x="304038" y="338328"/>
                  </a:moveTo>
                  <a:lnTo>
                    <a:pt x="304038" y="452628"/>
                  </a:lnTo>
                  <a:lnTo>
                    <a:pt x="187452" y="452628"/>
                  </a:lnTo>
                  <a:lnTo>
                    <a:pt x="187452" y="338328"/>
                  </a:lnTo>
                  <a:lnTo>
                    <a:pt x="304038" y="338328"/>
                  </a:lnTo>
                  <a:close/>
                  <a:moveTo>
                    <a:pt x="304038" y="187452"/>
                  </a:moveTo>
                  <a:lnTo>
                    <a:pt x="304038" y="301752"/>
                  </a:lnTo>
                  <a:lnTo>
                    <a:pt x="187452" y="301752"/>
                  </a:lnTo>
                  <a:lnTo>
                    <a:pt x="187452" y="187452"/>
                  </a:lnTo>
                  <a:lnTo>
                    <a:pt x="304038" y="187452"/>
                  </a:lnTo>
                  <a:close/>
                  <a:moveTo>
                    <a:pt x="187452" y="603504"/>
                  </a:moveTo>
                  <a:lnTo>
                    <a:pt x="187452" y="489204"/>
                  </a:lnTo>
                  <a:lnTo>
                    <a:pt x="304038" y="489204"/>
                  </a:lnTo>
                  <a:lnTo>
                    <a:pt x="304038" y="603504"/>
                  </a:lnTo>
                  <a:lnTo>
                    <a:pt x="187452" y="603504"/>
                  </a:lnTo>
                  <a:close/>
                  <a:moveTo>
                    <a:pt x="456343" y="452628"/>
                  </a:moveTo>
                  <a:lnTo>
                    <a:pt x="339471" y="452628"/>
                  </a:lnTo>
                  <a:lnTo>
                    <a:pt x="339471" y="338328"/>
                  </a:lnTo>
                  <a:lnTo>
                    <a:pt x="456343" y="338328"/>
                  </a:lnTo>
                  <a:lnTo>
                    <a:pt x="456343" y="452628"/>
                  </a:lnTo>
                  <a:close/>
                  <a:moveTo>
                    <a:pt x="152019" y="338328"/>
                  </a:moveTo>
                  <a:lnTo>
                    <a:pt x="152019" y="452628"/>
                  </a:lnTo>
                  <a:lnTo>
                    <a:pt x="35052" y="452628"/>
                  </a:lnTo>
                  <a:lnTo>
                    <a:pt x="35052" y="338328"/>
                  </a:lnTo>
                  <a:lnTo>
                    <a:pt x="152019" y="338328"/>
                  </a:lnTo>
                  <a:close/>
                  <a:moveTo>
                    <a:pt x="339471" y="603504"/>
                  </a:moveTo>
                  <a:lnTo>
                    <a:pt x="339471" y="489204"/>
                  </a:lnTo>
                  <a:lnTo>
                    <a:pt x="456343" y="489204"/>
                  </a:lnTo>
                  <a:lnTo>
                    <a:pt x="456343" y="603504"/>
                  </a:lnTo>
                  <a:lnTo>
                    <a:pt x="339471" y="603504"/>
                  </a:lnTo>
                  <a:close/>
                  <a:moveTo>
                    <a:pt x="492062" y="452628"/>
                  </a:moveTo>
                  <a:lnTo>
                    <a:pt x="492062" y="338328"/>
                  </a:lnTo>
                  <a:lnTo>
                    <a:pt x="608743" y="338328"/>
                  </a:lnTo>
                  <a:lnTo>
                    <a:pt x="608743" y="452628"/>
                  </a:lnTo>
                  <a:lnTo>
                    <a:pt x="492062" y="452628"/>
                  </a:lnTo>
                  <a:close/>
                  <a:moveTo>
                    <a:pt x="492062" y="301752"/>
                  </a:moveTo>
                  <a:lnTo>
                    <a:pt x="492062" y="187452"/>
                  </a:lnTo>
                  <a:lnTo>
                    <a:pt x="608743" y="187452"/>
                  </a:lnTo>
                  <a:lnTo>
                    <a:pt x="608743" y="301752"/>
                  </a:lnTo>
                  <a:lnTo>
                    <a:pt x="492062" y="301752"/>
                  </a:lnTo>
                  <a:close/>
                  <a:moveTo>
                    <a:pt x="456343" y="301752"/>
                  </a:moveTo>
                  <a:lnTo>
                    <a:pt x="339471" y="301752"/>
                  </a:lnTo>
                  <a:lnTo>
                    <a:pt x="339471" y="187452"/>
                  </a:lnTo>
                  <a:lnTo>
                    <a:pt x="456343" y="187452"/>
                  </a:lnTo>
                  <a:lnTo>
                    <a:pt x="456343" y="301752"/>
                  </a:lnTo>
                  <a:close/>
                  <a:moveTo>
                    <a:pt x="304038" y="150876"/>
                  </a:moveTo>
                  <a:lnTo>
                    <a:pt x="187452" y="150876"/>
                  </a:lnTo>
                  <a:lnTo>
                    <a:pt x="187452" y="35052"/>
                  </a:lnTo>
                  <a:lnTo>
                    <a:pt x="304038" y="35052"/>
                  </a:lnTo>
                  <a:lnTo>
                    <a:pt x="304038" y="150876"/>
                  </a:lnTo>
                  <a:close/>
                  <a:moveTo>
                    <a:pt x="152019" y="187452"/>
                  </a:moveTo>
                  <a:lnTo>
                    <a:pt x="152019" y="301752"/>
                  </a:lnTo>
                  <a:lnTo>
                    <a:pt x="35052" y="301752"/>
                  </a:lnTo>
                  <a:lnTo>
                    <a:pt x="35052" y="187452"/>
                  </a:lnTo>
                  <a:lnTo>
                    <a:pt x="152019" y="187452"/>
                  </a:lnTo>
                  <a:close/>
                  <a:moveTo>
                    <a:pt x="35052" y="489204"/>
                  </a:moveTo>
                  <a:lnTo>
                    <a:pt x="152019" y="489204"/>
                  </a:lnTo>
                  <a:lnTo>
                    <a:pt x="152019" y="603504"/>
                  </a:lnTo>
                  <a:lnTo>
                    <a:pt x="35052" y="603504"/>
                  </a:lnTo>
                  <a:lnTo>
                    <a:pt x="35052" y="489204"/>
                  </a:lnTo>
                  <a:close/>
                  <a:moveTo>
                    <a:pt x="187452" y="640080"/>
                  </a:moveTo>
                  <a:lnTo>
                    <a:pt x="304038" y="640080"/>
                  </a:lnTo>
                  <a:lnTo>
                    <a:pt x="304038" y="755904"/>
                  </a:lnTo>
                  <a:lnTo>
                    <a:pt x="187452" y="755904"/>
                  </a:lnTo>
                  <a:lnTo>
                    <a:pt x="187452" y="640080"/>
                  </a:lnTo>
                  <a:close/>
                  <a:moveTo>
                    <a:pt x="492062" y="603504"/>
                  </a:moveTo>
                  <a:lnTo>
                    <a:pt x="492062" y="489204"/>
                  </a:lnTo>
                  <a:lnTo>
                    <a:pt x="608743" y="489204"/>
                  </a:lnTo>
                  <a:lnTo>
                    <a:pt x="608743" y="603504"/>
                  </a:lnTo>
                  <a:lnTo>
                    <a:pt x="492062" y="603504"/>
                  </a:lnTo>
                  <a:close/>
                  <a:moveTo>
                    <a:pt x="608743" y="35052"/>
                  </a:moveTo>
                  <a:lnTo>
                    <a:pt x="608743" y="150876"/>
                  </a:lnTo>
                  <a:lnTo>
                    <a:pt x="492062" y="150876"/>
                  </a:lnTo>
                  <a:lnTo>
                    <a:pt x="492062" y="35052"/>
                  </a:lnTo>
                  <a:lnTo>
                    <a:pt x="608743" y="35052"/>
                  </a:lnTo>
                  <a:close/>
                  <a:moveTo>
                    <a:pt x="456343" y="150876"/>
                  </a:moveTo>
                  <a:lnTo>
                    <a:pt x="339471" y="150876"/>
                  </a:lnTo>
                  <a:lnTo>
                    <a:pt x="339471" y="35052"/>
                  </a:lnTo>
                  <a:lnTo>
                    <a:pt x="456343" y="35052"/>
                  </a:lnTo>
                  <a:lnTo>
                    <a:pt x="456343" y="150876"/>
                  </a:lnTo>
                  <a:close/>
                  <a:moveTo>
                    <a:pt x="152019" y="35052"/>
                  </a:moveTo>
                  <a:lnTo>
                    <a:pt x="152019" y="150876"/>
                  </a:lnTo>
                  <a:lnTo>
                    <a:pt x="35052" y="150876"/>
                  </a:lnTo>
                  <a:lnTo>
                    <a:pt x="35052" y="35052"/>
                  </a:lnTo>
                  <a:lnTo>
                    <a:pt x="152019" y="35052"/>
                  </a:lnTo>
                  <a:close/>
                  <a:moveTo>
                    <a:pt x="35052" y="640080"/>
                  </a:moveTo>
                  <a:lnTo>
                    <a:pt x="152019" y="640080"/>
                  </a:lnTo>
                  <a:lnTo>
                    <a:pt x="152019" y="755904"/>
                  </a:lnTo>
                  <a:lnTo>
                    <a:pt x="35052" y="755904"/>
                  </a:lnTo>
                  <a:lnTo>
                    <a:pt x="35052" y="640080"/>
                  </a:lnTo>
                  <a:close/>
                  <a:moveTo>
                    <a:pt x="339471" y="755999"/>
                  </a:moveTo>
                  <a:lnTo>
                    <a:pt x="339471" y="640175"/>
                  </a:lnTo>
                  <a:lnTo>
                    <a:pt x="456343" y="640175"/>
                  </a:lnTo>
                  <a:lnTo>
                    <a:pt x="456343" y="755999"/>
                  </a:lnTo>
                  <a:lnTo>
                    <a:pt x="339471" y="755999"/>
                  </a:lnTo>
                  <a:close/>
                  <a:moveTo>
                    <a:pt x="492062" y="755999"/>
                  </a:moveTo>
                  <a:lnTo>
                    <a:pt x="492062" y="640175"/>
                  </a:lnTo>
                  <a:lnTo>
                    <a:pt x="608743" y="640175"/>
                  </a:lnTo>
                  <a:lnTo>
                    <a:pt x="608743" y="755999"/>
                  </a:lnTo>
                  <a:lnTo>
                    <a:pt x="492062" y="755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10" y="2277500"/>
            <a:ext cx="3958125" cy="3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548250" y="1996349"/>
            <a:ext cx="11095500" cy="286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Practical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>
            <p:ph type="title"/>
          </p:nvPr>
        </p:nvSpPr>
        <p:spPr>
          <a:xfrm>
            <a:off x="2961425" y="26714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</a:t>
            </a:r>
            <a:r>
              <a:rPr lang="en" sz="6500">
                <a:solidFill>
                  <a:schemeClr val="accent1"/>
                </a:solidFill>
              </a:rPr>
              <a:t>you!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523" name="Google Shape;523;p57"/>
          <p:cNvSpPr txBox="1"/>
          <p:nvPr>
            <p:ph idx="1" type="subTitle"/>
          </p:nvPr>
        </p:nvSpPr>
        <p:spPr>
          <a:xfrm>
            <a:off x="2961425" y="32233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524" name="Google Shape;524;p57"/>
          <p:cNvSpPr txBox="1"/>
          <p:nvPr>
            <p:ph idx="2" type="body"/>
          </p:nvPr>
        </p:nvSpPr>
        <p:spPr>
          <a:xfrm>
            <a:off x="2961475" y="3630925"/>
            <a:ext cx="5581500" cy="22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Hop over to the get-support voice channel! We will be there till the end of the event, or feel free to drop us a message in get-support text channel</a:t>
            </a:r>
            <a:endParaRPr/>
          </a:p>
        </p:txBody>
      </p:sp>
      <p:sp>
        <p:nvSpPr>
          <p:cNvPr id="525" name="Google Shape;525;p57"/>
          <p:cNvSpPr/>
          <p:nvPr/>
        </p:nvSpPr>
        <p:spPr>
          <a:xfrm rot="846593">
            <a:off x="7886882" y="2181303"/>
            <a:ext cx="994164" cy="110529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57"/>
          <p:cNvGrpSpPr/>
          <p:nvPr/>
        </p:nvGrpSpPr>
        <p:grpSpPr>
          <a:xfrm>
            <a:off x="604119" y="541945"/>
            <a:ext cx="548137" cy="672187"/>
            <a:chOff x="6567487" y="4469320"/>
            <a:chExt cx="778382" cy="954405"/>
          </a:xfrm>
        </p:grpSpPr>
        <p:sp>
          <p:nvSpPr>
            <p:cNvPr id="527" name="Google Shape;527;p57"/>
            <p:cNvSpPr/>
            <p:nvPr/>
          </p:nvSpPr>
          <p:spPr>
            <a:xfrm>
              <a:off x="6567487" y="4469320"/>
              <a:ext cx="778287" cy="954405"/>
            </a:xfrm>
            <a:custGeom>
              <a:rect b="b" l="l" r="r" t="t"/>
              <a:pathLst>
                <a:path extrusionOk="0" h="954405" w="778287">
                  <a:moveTo>
                    <a:pt x="708088" y="0"/>
                  </a:moveTo>
                  <a:lnTo>
                    <a:pt x="210693" y="0"/>
                  </a:lnTo>
                  <a:cubicBezTo>
                    <a:pt x="204978" y="0"/>
                    <a:pt x="199454" y="2572"/>
                    <a:pt x="195929" y="7239"/>
                  </a:cubicBezTo>
                  <a:cubicBezTo>
                    <a:pt x="195548" y="7811"/>
                    <a:pt x="195263" y="8382"/>
                    <a:pt x="194881" y="8954"/>
                  </a:cubicBezTo>
                  <a:lnTo>
                    <a:pt x="9430" y="196120"/>
                  </a:lnTo>
                  <a:cubicBezTo>
                    <a:pt x="3810" y="199358"/>
                    <a:pt x="0" y="205359"/>
                    <a:pt x="0" y="212312"/>
                  </a:cubicBezTo>
                  <a:lnTo>
                    <a:pt x="0" y="884206"/>
                  </a:lnTo>
                  <a:cubicBezTo>
                    <a:pt x="0" y="922877"/>
                    <a:pt x="31432" y="954405"/>
                    <a:pt x="70295" y="954405"/>
                  </a:cubicBezTo>
                  <a:lnTo>
                    <a:pt x="708088" y="954405"/>
                  </a:lnTo>
                  <a:cubicBezTo>
                    <a:pt x="746760" y="954405"/>
                    <a:pt x="778383" y="922972"/>
                    <a:pt x="778288" y="884206"/>
                  </a:cubicBezTo>
                  <a:lnTo>
                    <a:pt x="778288" y="494157"/>
                  </a:lnTo>
                  <a:cubicBezTo>
                    <a:pt x="778288" y="483775"/>
                    <a:pt x="769906" y="475488"/>
                    <a:pt x="759523" y="475488"/>
                  </a:cubicBezTo>
                  <a:cubicBezTo>
                    <a:pt x="749141" y="475488"/>
                    <a:pt x="740759" y="483870"/>
                    <a:pt x="740759" y="494157"/>
                  </a:cubicBezTo>
                  <a:lnTo>
                    <a:pt x="740759" y="884111"/>
                  </a:lnTo>
                  <a:cubicBezTo>
                    <a:pt x="740759" y="902208"/>
                    <a:pt x="725996" y="916877"/>
                    <a:pt x="707898" y="916877"/>
                  </a:cubicBezTo>
                  <a:lnTo>
                    <a:pt x="70104" y="916877"/>
                  </a:lnTo>
                  <a:cubicBezTo>
                    <a:pt x="52006" y="916877"/>
                    <a:pt x="37243" y="902113"/>
                    <a:pt x="37243" y="884111"/>
                  </a:cubicBezTo>
                  <a:lnTo>
                    <a:pt x="37243" y="232124"/>
                  </a:lnTo>
                  <a:lnTo>
                    <a:pt x="156686" y="232124"/>
                  </a:lnTo>
                  <a:cubicBezTo>
                    <a:pt x="195072" y="232124"/>
                    <a:pt x="226790" y="202692"/>
                    <a:pt x="230410" y="165163"/>
                  </a:cubicBezTo>
                  <a:cubicBezTo>
                    <a:pt x="230696" y="162401"/>
                    <a:pt x="230886" y="159639"/>
                    <a:pt x="230886" y="156781"/>
                  </a:cubicBezTo>
                  <a:lnTo>
                    <a:pt x="230886" y="37529"/>
                  </a:lnTo>
                  <a:lnTo>
                    <a:pt x="707898" y="37529"/>
                  </a:lnTo>
                  <a:cubicBezTo>
                    <a:pt x="725996" y="37529"/>
                    <a:pt x="740759" y="52292"/>
                    <a:pt x="740759" y="70295"/>
                  </a:cubicBezTo>
                  <a:lnTo>
                    <a:pt x="740759" y="285369"/>
                  </a:lnTo>
                  <a:cubicBezTo>
                    <a:pt x="740759" y="295751"/>
                    <a:pt x="749141" y="304038"/>
                    <a:pt x="759523" y="304038"/>
                  </a:cubicBezTo>
                  <a:cubicBezTo>
                    <a:pt x="769906" y="304038"/>
                    <a:pt x="778288" y="295656"/>
                    <a:pt x="778288" y="285369"/>
                  </a:cubicBezTo>
                  <a:lnTo>
                    <a:pt x="778288" y="70295"/>
                  </a:lnTo>
                  <a:cubicBezTo>
                    <a:pt x="778383" y="31528"/>
                    <a:pt x="746951" y="0"/>
                    <a:pt x="708088" y="0"/>
                  </a:cubicBezTo>
                  <a:close/>
                  <a:moveTo>
                    <a:pt x="193453" y="63437"/>
                  </a:moveTo>
                  <a:lnTo>
                    <a:pt x="193453" y="157734"/>
                  </a:lnTo>
                  <a:cubicBezTo>
                    <a:pt x="193453" y="160115"/>
                    <a:pt x="193167" y="162496"/>
                    <a:pt x="192691" y="164782"/>
                  </a:cubicBezTo>
                  <a:cubicBezTo>
                    <a:pt x="188976" y="181261"/>
                    <a:pt x="174307" y="193548"/>
                    <a:pt x="156781" y="193548"/>
                  </a:cubicBezTo>
                  <a:lnTo>
                    <a:pt x="64484" y="193548"/>
                  </a:lnTo>
                  <a:lnTo>
                    <a:pt x="193453" y="634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6685215" y="4721922"/>
              <a:ext cx="533781" cy="533781"/>
            </a:xfrm>
            <a:custGeom>
              <a:rect b="b" l="l" r="r" t="t"/>
              <a:pathLst>
                <a:path extrusionOk="0" h="533781" w="533781">
                  <a:moveTo>
                    <a:pt x="0" y="266891"/>
                  </a:moveTo>
                  <a:cubicBezTo>
                    <a:pt x="0" y="413957"/>
                    <a:pt x="119825" y="533781"/>
                    <a:pt x="266891" y="533781"/>
                  </a:cubicBezTo>
                  <a:cubicBezTo>
                    <a:pt x="414147" y="533781"/>
                    <a:pt x="533876" y="413957"/>
                    <a:pt x="533781" y="266891"/>
                  </a:cubicBezTo>
                  <a:cubicBezTo>
                    <a:pt x="533781" y="119825"/>
                    <a:pt x="414147" y="0"/>
                    <a:pt x="266891" y="0"/>
                  </a:cubicBezTo>
                  <a:cubicBezTo>
                    <a:pt x="119825" y="0"/>
                    <a:pt x="0" y="119825"/>
                    <a:pt x="0" y="266891"/>
                  </a:cubicBezTo>
                  <a:close/>
                  <a:moveTo>
                    <a:pt x="496348" y="266795"/>
                  </a:moveTo>
                  <a:cubicBezTo>
                    <a:pt x="496348" y="393287"/>
                    <a:pt x="393383" y="496253"/>
                    <a:pt x="266891" y="496253"/>
                  </a:cubicBezTo>
                  <a:cubicBezTo>
                    <a:pt x="140399" y="496253"/>
                    <a:pt x="37433" y="393287"/>
                    <a:pt x="37433" y="266795"/>
                  </a:cubicBezTo>
                  <a:cubicBezTo>
                    <a:pt x="37433" y="140303"/>
                    <a:pt x="140399" y="37338"/>
                    <a:pt x="266891" y="37338"/>
                  </a:cubicBezTo>
                  <a:cubicBezTo>
                    <a:pt x="393573" y="37338"/>
                    <a:pt x="496348" y="140208"/>
                    <a:pt x="496348" y="266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7308151" y="4782502"/>
              <a:ext cx="37718" cy="53816"/>
            </a:xfrm>
            <a:custGeom>
              <a:rect b="b" l="l" r="r" t="t"/>
              <a:pathLst>
                <a:path extrusionOk="0" h="53816" w="37718">
                  <a:moveTo>
                    <a:pt x="18859" y="0"/>
                  </a:moveTo>
                  <a:cubicBezTo>
                    <a:pt x="8382" y="0"/>
                    <a:pt x="0" y="8382"/>
                    <a:pt x="0" y="18859"/>
                  </a:cubicBezTo>
                  <a:lnTo>
                    <a:pt x="0" y="34957"/>
                  </a:lnTo>
                  <a:cubicBezTo>
                    <a:pt x="0" y="45339"/>
                    <a:pt x="8382" y="53816"/>
                    <a:pt x="18859" y="53816"/>
                  </a:cubicBezTo>
                  <a:cubicBezTo>
                    <a:pt x="29337" y="53816"/>
                    <a:pt x="37719" y="45434"/>
                    <a:pt x="37719" y="34957"/>
                  </a:cubicBezTo>
                  <a:lnTo>
                    <a:pt x="37719" y="18859"/>
                  </a:lnTo>
                  <a:cubicBezTo>
                    <a:pt x="37719" y="8382"/>
                    <a:pt x="29337" y="0"/>
                    <a:pt x="18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6779132" y="4854701"/>
              <a:ext cx="244697" cy="273176"/>
            </a:xfrm>
            <a:custGeom>
              <a:rect b="b" l="l" r="r" t="t"/>
              <a:pathLst>
                <a:path extrusionOk="0" h="273176" w="244697">
                  <a:moveTo>
                    <a:pt x="129159" y="0"/>
                  </a:moveTo>
                  <a:cubicBezTo>
                    <a:pt x="120301" y="95"/>
                    <a:pt x="113443" y="5144"/>
                    <a:pt x="110966" y="12954"/>
                  </a:cubicBezTo>
                  <a:lnTo>
                    <a:pt x="66294" y="152019"/>
                  </a:lnTo>
                  <a:lnTo>
                    <a:pt x="18764" y="152019"/>
                  </a:lnTo>
                  <a:cubicBezTo>
                    <a:pt x="8382" y="152019"/>
                    <a:pt x="0" y="160211"/>
                    <a:pt x="0" y="170307"/>
                  </a:cubicBezTo>
                  <a:cubicBezTo>
                    <a:pt x="0" y="180404"/>
                    <a:pt x="8382" y="188595"/>
                    <a:pt x="18764" y="188595"/>
                  </a:cubicBezTo>
                  <a:lnTo>
                    <a:pt x="54483" y="188595"/>
                  </a:lnTo>
                  <a:lnTo>
                    <a:pt x="35147" y="248698"/>
                  </a:lnTo>
                  <a:cubicBezTo>
                    <a:pt x="32004" y="258604"/>
                    <a:pt x="37433" y="269177"/>
                    <a:pt x="47244" y="272320"/>
                  </a:cubicBezTo>
                  <a:cubicBezTo>
                    <a:pt x="49149" y="272987"/>
                    <a:pt x="51149" y="273177"/>
                    <a:pt x="52959" y="273177"/>
                  </a:cubicBezTo>
                  <a:cubicBezTo>
                    <a:pt x="60770" y="273177"/>
                    <a:pt x="68199" y="268224"/>
                    <a:pt x="70961" y="260033"/>
                  </a:cubicBezTo>
                  <a:lnTo>
                    <a:pt x="93916" y="188595"/>
                  </a:lnTo>
                  <a:lnTo>
                    <a:pt x="157163" y="188595"/>
                  </a:lnTo>
                  <a:lnTo>
                    <a:pt x="177070" y="259461"/>
                  </a:lnTo>
                  <a:cubicBezTo>
                    <a:pt x="179832" y="269462"/>
                    <a:pt x="190310" y="275177"/>
                    <a:pt x="200120" y="272415"/>
                  </a:cubicBezTo>
                  <a:cubicBezTo>
                    <a:pt x="210121" y="269653"/>
                    <a:pt x="215837" y="259271"/>
                    <a:pt x="213074" y="249269"/>
                  </a:cubicBezTo>
                  <a:lnTo>
                    <a:pt x="196024" y="188500"/>
                  </a:lnTo>
                  <a:lnTo>
                    <a:pt x="225933" y="188500"/>
                  </a:lnTo>
                  <a:cubicBezTo>
                    <a:pt x="236315" y="188500"/>
                    <a:pt x="244697" y="180308"/>
                    <a:pt x="244697" y="170212"/>
                  </a:cubicBezTo>
                  <a:cubicBezTo>
                    <a:pt x="244697" y="160115"/>
                    <a:pt x="236315" y="151924"/>
                    <a:pt x="225933" y="151924"/>
                  </a:cubicBezTo>
                  <a:lnTo>
                    <a:pt x="185833" y="151924"/>
                  </a:lnTo>
                  <a:lnTo>
                    <a:pt x="146971" y="13526"/>
                  </a:lnTo>
                  <a:cubicBezTo>
                    <a:pt x="144685" y="5715"/>
                    <a:pt x="137446" y="95"/>
                    <a:pt x="129159" y="0"/>
                  </a:cubicBezTo>
                  <a:close/>
                  <a:moveTo>
                    <a:pt x="105728" y="152019"/>
                  </a:moveTo>
                  <a:lnTo>
                    <a:pt x="127730" y="83534"/>
                  </a:lnTo>
                  <a:lnTo>
                    <a:pt x="146971" y="152019"/>
                  </a:lnTo>
                  <a:lnTo>
                    <a:pt x="105728" y="1520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7"/>
            <p:cNvSpPr/>
            <p:nvPr/>
          </p:nvSpPr>
          <p:spPr>
            <a:xfrm>
              <a:off x="6987253" y="4848986"/>
              <a:ext cx="131444" cy="131445"/>
            </a:xfrm>
            <a:custGeom>
              <a:rect b="b" l="l" r="r" t="t"/>
              <a:pathLst>
                <a:path extrusionOk="0" h="131445" w="131444">
                  <a:moveTo>
                    <a:pt x="18764" y="84582"/>
                  </a:moveTo>
                  <a:lnTo>
                    <a:pt x="46863" y="84582"/>
                  </a:lnTo>
                  <a:lnTo>
                    <a:pt x="46863" y="112776"/>
                  </a:lnTo>
                  <a:cubicBezTo>
                    <a:pt x="46863" y="123063"/>
                    <a:pt x="55245" y="131445"/>
                    <a:pt x="65722" y="131445"/>
                  </a:cubicBezTo>
                  <a:cubicBezTo>
                    <a:pt x="76200" y="131445"/>
                    <a:pt x="84582" y="123063"/>
                    <a:pt x="84582" y="112776"/>
                  </a:cubicBezTo>
                  <a:lnTo>
                    <a:pt x="84582" y="84582"/>
                  </a:lnTo>
                  <a:lnTo>
                    <a:pt x="112681" y="84582"/>
                  </a:lnTo>
                  <a:cubicBezTo>
                    <a:pt x="123063" y="84582"/>
                    <a:pt x="131445" y="76200"/>
                    <a:pt x="131445" y="65723"/>
                  </a:cubicBezTo>
                  <a:cubicBezTo>
                    <a:pt x="131445" y="55245"/>
                    <a:pt x="123063" y="46863"/>
                    <a:pt x="112681" y="46863"/>
                  </a:cubicBezTo>
                  <a:lnTo>
                    <a:pt x="84582" y="46863"/>
                  </a:lnTo>
                  <a:lnTo>
                    <a:pt x="84582" y="18669"/>
                  </a:lnTo>
                  <a:cubicBezTo>
                    <a:pt x="84582" y="8382"/>
                    <a:pt x="76200" y="0"/>
                    <a:pt x="65722" y="0"/>
                  </a:cubicBezTo>
                  <a:cubicBezTo>
                    <a:pt x="55245" y="0"/>
                    <a:pt x="46863" y="8382"/>
                    <a:pt x="46863" y="18669"/>
                  </a:cubicBezTo>
                  <a:lnTo>
                    <a:pt x="46863" y="46863"/>
                  </a:lnTo>
                  <a:lnTo>
                    <a:pt x="18764" y="46863"/>
                  </a:lnTo>
                  <a:cubicBezTo>
                    <a:pt x="8382" y="46863"/>
                    <a:pt x="0" y="55245"/>
                    <a:pt x="0" y="65723"/>
                  </a:cubicBezTo>
                  <a:cubicBezTo>
                    <a:pt x="0" y="76105"/>
                    <a:pt x="8382" y="84582"/>
                    <a:pt x="18764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7"/>
          <p:cNvSpPr txBox="1"/>
          <p:nvPr/>
        </p:nvSpPr>
        <p:spPr>
          <a:xfrm>
            <a:off x="3567250" y="4862838"/>
            <a:ext cx="35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https://nyp-lit.github.io/</a:t>
            </a:r>
            <a:r>
              <a:rPr lang="en"/>
              <a:t> </a:t>
            </a:r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3567262" y="5380988"/>
            <a:ext cx="35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1155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@nyp_lit</a:t>
            </a:r>
            <a:endParaRPr/>
          </a:p>
        </p:txBody>
      </p:sp>
      <p:pic>
        <p:nvPicPr>
          <p:cNvPr id="534" name="Google Shape;53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500" y="5338750"/>
            <a:ext cx="392300" cy="3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500" y="4820600"/>
            <a:ext cx="392301" cy="392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7"/>
          <p:cNvSpPr/>
          <p:nvPr/>
        </p:nvSpPr>
        <p:spPr>
          <a:xfrm>
            <a:off x="0" y="5469600"/>
            <a:ext cx="392400" cy="13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548250" y="1681643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Recap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349400" y="809750"/>
            <a:ext cx="7924200" cy="60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258" name="Google Shape;258;p27"/>
          <p:cNvSpPr txBox="1"/>
          <p:nvPr>
            <p:ph idx="2" type="body"/>
          </p:nvPr>
        </p:nvSpPr>
        <p:spPr>
          <a:xfrm>
            <a:off x="892375" y="1417850"/>
            <a:ext cx="10857000" cy="497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console.log() - to write and print codes into the console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document.write() - to write codes on a HTML File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/>
              <a:t>Data Types</a:t>
            </a:r>
            <a:endParaRPr sz="1600" u="sng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- Integers and Floats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Boolean - True and False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Null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Undefined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Symbol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Object- Collections of related data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typeof operator to check the data type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750" y="2496950"/>
            <a:ext cx="38290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66" name="Google Shape;266;p28"/>
          <p:cNvSpPr txBox="1"/>
          <p:nvPr>
            <p:ph idx="2" type="body"/>
          </p:nvPr>
        </p:nvSpPr>
        <p:spPr>
          <a:xfrm>
            <a:off x="892375" y="1527050"/>
            <a:ext cx="54051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Arithmetic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 - Add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 - Subtract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* - Multiply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/ - </a:t>
            </a:r>
            <a:r>
              <a:rPr lang="en" sz="1600"/>
              <a:t>Divide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% - Reminder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= - Assignment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Assignment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+= - Add Subtract</a:t>
            </a:r>
            <a:r>
              <a:rPr lang="en" sz="1600"/>
              <a:t> - a += 1, short for a = a + 1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-= - Sub and Equal - a -= 1, short for a = a - 1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*= - Multiply and Equal - a *= 1, short for a = a *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/= - Divide and Equal - a /= 1, short for a = a / 1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idx="2" type="body"/>
          </p:nvPr>
        </p:nvSpPr>
        <p:spPr>
          <a:xfrm>
            <a:off x="6297475" y="1527050"/>
            <a:ext cx="54732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Increment and Decrement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++ - Increment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- - - Decrement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String Concatenation and String Interpolation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+ - Concatenation - Add strings and variables together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${ } - </a:t>
            </a:r>
            <a:r>
              <a:rPr lang="en" sz="1600"/>
              <a:t>Interpolation </a:t>
            </a:r>
            <a:r>
              <a:rPr lang="en" sz="1600"/>
              <a:t>- insert variables to strings(replace ‘ ‘ with ` `)(located next to 1 key)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Property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. - retrieve property info by appending a period to a string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74" name="Google Shape;274;p29"/>
          <p:cNvSpPr txBox="1"/>
          <p:nvPr>
            <p:ph idx="2" type="body"/>
          </p:nvPr>
        </p:nvSpPr>
        <p:spPr>
          <a:xfrm>
            <a:off x="892375" y="1527050"/>
            <a:ext cx="54546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3 ways to create/declare a variable.</a:t>
            </a:r>
            <a:endParaRPr sz="1800"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var - assign a variable to var using the assignment operator(=)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let - declare a </a:t>
            </a:r>
            <a:r>
              <a:rPr lang="en" sz="1800"/>
              <a:t>variable</a:t>
            </a:r>
            <a:r>
              <a:rPr lang="en" sz="1800"/>
              <a:t> without assigning a value, signal that the variable can be reassigned to a different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</a:t>
            </a:r>
            <a:r>
              <a:rPr lang="en" sz="1800"/>
              <a:t>onst - must be assigned a value when declared(SyntaxError), cannot </a:t>
            </a:r>
            <a:r>
              <a:rPr lang="en" sz="1800"/>
              <a:t>reassign</a:t>
            </a:r>
            <a:r>
              <a:rPr lang="en" sz="1800"/>
              <a:t> const variable(TypeError)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75" y="1679450"/>
            <a:ext cx="48863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If,Else,Else If</a:t>
            </a:r>
            <a:endParaRPr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892375" y="1527050"/>
            <a:ext cx="108570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- execute if the condition is true for if </a:t>
            </a:r>
            <a:r>
              <a:rPr lang="en" sz="1800"/>
              <a:t>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if - execute if else if statement is true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- none of the statements above are true</a:t>
            </a:r>
            <a:endParaRPr sz="1800"/>
          </a:p>
        </p:txBody>
      </p:sp>
      <p:sp>
        <p:nvSpPr>
          <p:cNvPr id="283" name="Google Shape;283;p30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25" y="3248388"/>
            <a:ext cx="39624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213" y="3276963"/>
            <a:ext cx="3990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349400" y="809750"/>
            <a:ext cx="7924200" cy="71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Operators</a:t>
            </a:r>
            <a:endParaRPr/>
          </a:p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892375" y="1527050"/>
            <a:ext cx="5481300" cy="48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Comparison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&lt; - less than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&gt; - greater than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&lt;= - less than or equal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&gt;= - greater than or </a:t>
            </a:r>
            <a:r>
              <a:rPr lang="en" sz="1600"/>
              <a:t>equal</a:t>
            </a:r>
            <a:r>
              <a:rPr lang="en" sz="1600"/>
              <a:t>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=== - is equal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!== - is not equal to</a:t>
            </a:r>
            <a:endParaRPr sz="16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 u="sng"/>
              <a:t>Logical</a:t>
            </a:r>
            <a:endParaRPr b="1" sz="1600" u="sng"/>
          </a:p>
          <a:p>
            <a:pPr indent="-330200" lvl="0" marL="457200" rtl="0" algn="l"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&amp;&amp; - 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|| - 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! - not</a:t>
            </a:r>
            <a:endParaRPr sz="1600"/>
          </a:p>
        </p:txBody>
      </p:sp>
      <p:sp>
        <p:nvSpPr>
          <p:cNvPr id="292" name="Google Shape;292;p31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