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0" d="100"/>
          <a:sy n="80" d="100"/>
        </p:scale>
        <p:origin x="2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39FC-1521-7B1F-15FE-FD766FA2CA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7E4CFF-FA7D-3D46-6F07-833E0E607C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D4B788-A4C3-4F63-3CF0-D6ACD6FD9AD1}"/>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5" name="Footer Placeholder 4">
            <a:extLst>
              <a:ext uri="{FF2B5EF4-FFF2-40B4-BE49-F238E27FC236}">
                <a16:creationId xmlns:a16="http://schemas.microsoft.com/office/drawing/2014/main" id="{57085825-850C-9C52-8AD1-1DC9621F8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A86AC-6602-9FB3-7509-D1EC9A30CEC1}"/>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3158475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A39-7E35-383F-49DE-CEA59B93A4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D226F3-E967-5AFC-4C64-7E329B72F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E3883-894F-5A60-27AA-071F6F08427D}"/>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5" name="Footer Placeholder 4">
            <a:extLst>
              <a:ext uri="{FF2B5EF4-FFF2-40B4-BE49-F238E27FC236}">
                <a16:creationId xmlns:a16="http://schemas.microsoft.com/office/drawing/2014/main" id="{749E4D63-74E5-CCAE-8603-C79D021AF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EBC5C-3900-83DB-ED87-E84E0E06CEE9}"/>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225007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823DC3-EFD2-B8F1-D5F3-4A598E4D63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E80F0D-3007-B21E-FB90-4297C0DDF0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E08B3-1B6A-2D58-8DA0-2CBC91478123}"/>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5" name="Footer Placeholder 4">
            <a:extLst>
              <a:ext uri="{FF2B5EF4-FFF2-40B4-BE49-F238E27FC236}">
                <a16:creationId xmlns:a16="http://schemas.microsoft.com/office/drawing/2014/main" id="{629EF45B-358D-5028-4901-668E7D8C3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0CF2A-DDDA-1639-FDAE-52408FCDC794}"/>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332179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96B2-0D68-64C5-DC7E-B9CFE7F0A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84FC0-33F9-156B-DAB3-A1EBAD987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6700F-C664-7EE4-B5D7-2FACD226285C}"/>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5" name="Footer Placeholder 4">
            <a:extLst>
              <a:ext uri="{FF2B5EF4-FFF2-40B4-BE49-F238E27FC236}">
                <a16:creationId xmlns:a16="http://schemas.microsoft.com/office/drawing/2014/main" id="{5598CAC4-B55B-6522-A1DE-EC92879E3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FE340-A0F5-F97F-FC71-657AD3752659}"/>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386396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2540-5B31-9816-6AA0-08024E805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02AED4-25D2-07D4-A2C7-DB76348B1A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BB643D-A799-1D0E-E88D-97A52CC47D78}"/>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5" name="Footer Placeholder 4">
            <a:extLst>
              <a:ext uri="{FF2B5EF4-FFF2-40B4-BE49-F238E27FC236}">
                <a16:creationId xmlns:a16="http://schemas.microsoft.com/office/drawing/2014/main" id="{275A8437-EC22-43CB-7D32-85BC6F373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8697C-C40B-B057-2D9D-A5E63432F5FE}"/>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83215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17A7-3015-ACCA-1B4F-51546F087B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9E997-8785-2E46-F2C0-D5A0823D8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B625FE-7904-AB69-F6DF-0EDAE8F946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C1950-47A7-F8CF-DD54-5E1341BD2BA1}"/>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6" name="Footer Placeholder 5">
            <a:extLst>
              <a:ext uri="{FF2B5EF4-FFF2-40B4-BE49-F238E27FC236}">
                <a16:creationId xmlns:a16="http://schemas.microsoft.com/office/drawing/2014/main" id="{B4219999-0D35-9914-31DF-70697CE1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CBDDE-300D-168F-FD13-1F7E07CE7DDC}"/>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144690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54DA-24C1-3649-A7B3-5DFBD05C7F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F04B56-D150-1A9C-2251-7C2CCE4EC0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00E824-96C3-75C8-4CF8-670D1A6623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8C6B5-5A30-1050-4202-F7430E48A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54DC21-1B31-5D14-D849-7EFB545802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274FEA-B385-A0A6-7B41-B4EC6E798CB4}"/>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8" name="Footer Placeholder 7">
            <a:extLst>
              <a:ext uri="{FF2B5EF4-FFF2-40B4-BE49-F238E27FC236}">
                <a16:creationId xmlns:a16="http://schemas.microsoft.com/office/drawing/2014/main" id="{8FF10021-FD9A-285A-72D0-3F1C1B389D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6D7DA6-1A58-710B-2690-9E0484D15B46}"/>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81343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5C9B-FBBE-CF7C-68BD-BC7166886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DEF49E-7302-3325-45BB-DB923D6A8A53}"/>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4" name="Footer Placeholder 3">
            <a:extLst>
              <a:ext uri="{FF2B5EF4-FFF2-40B4-BE49-F238E27FC236}">
                <a16:creationId xmlns:a16="http://schemas.microsoft.com/office/drawing/2014/main" id="{B45465DD-F2BA-E007-EA71-95D80809F0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EF730B-75B5-C06E-E2FE-4B431A61A7C7}"/>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396566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5B14F-2D6D-D6E2-CE8C-4A97828482CE}"/>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3" name="Footer Placeholder 2">
            <a:extLst>
              <a:ext uri="{FF2B5EF4-FFF2-40B4-BE49-F238E27FC236}">
                <a16:creationId xmlns:a16="http://schemas.microsoft.com/office/drawing/2014/main" id="{8DD7F45E-73A9-1C17-0B7D-854708EBB1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B307E4-7B99-584F-A71B-198C80E5FA69}"/>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371297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ECDE-6326-857A-C5D0-140305621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6BC0D1-E47F-2945-29B4-A0154170A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7CC39B-69F6-CFDC-C15C-EDFB91438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76A0F-987A-036A-7BF1-7E4A6851BC10}"/>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6" name="Footer Placeholder 5">
            <a:extLst>
              <a:ext uri="{FF2B5EF4-FFF2-40B4-BE49-F238E27FC236}">
                <a16:creationId xmlns:a16="http://schemas.microsoft.com/office/drawing/2014/main" id="{1C12CFE9-0DEF-FA71-29EE-F78F63087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99EA7-EFF0-FBB9-0EC7-9D5014A0854B}"/>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96462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6EB9-60ED-515E-1F38-CCDC9820B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C446AD-B445-FFA0-3E02-035F7FC65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BB2149-2311-D4A5-7008-0DF739601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420D7-E80A-01AD-69DC-7AE803F6EBFA}"/>
              </a:ext>
            </a:extLst>
          </p:cNvPr>
          <p:cNvSpPr>
            <a:spLocks noGrp="1"/>
          </p:cNvSpPr>
          <p:nvPr>
            <p:ph type="dt" sz="half" idx="10"/>
          </p:nvPr>
        </p:nvSpPr>
        <p:spPr/>
        <p:txBody>
          <a:bodyPr/>
          <a:lstStyle/>
          <a:p>
            <a:fld id="{C57B8CCA-BEAB-435B-9B64-206ABB3241BC}" type="datetimeFigureOut">
              <a:rPr lang="en-US" smtClean="0"/>
              <a:t>05-Jun-25</a:t>
            </a:fld>
            <a:endParaRPr lang="en-US"/>
          </a:p>
        </p:txBody>
      </p:sp>
      <p:sp>
        <p:nvSpPr>
          <p:cNvPr id="6" name="Footer Placeholder 5">
            <a:extLst>
              <a:ext uri="{FF2B5EF4-FFF2-40B4-BE49-F238E27FC236}">
                <a16:creationId xmlns:a16="http://schemas.microsoft.com/office/drawing/2014/main" id="{C28FAB1D-58D0-F7B8-DFE3-F35A4A988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0319A-E0DF-AE73-A8FF-ECFE0BC49062}"/>
              </a:ext>
            </a:extLst>
          </p:cNvPr>
          <p:cNvSpPr>
            <a:spLocks noGrp="1"/>
          </p:cNvSpPr>
          <p:nvPr>
            <p:ph type="sldNum" sz="quarter" idx="12"/>
          </p:nvPr>
        </p:nvSpPr>
        <p:spPr/>
        <p:txBody>
          <a:bodyPr/>
          <a:lstStyle/>
          <a:p>
            <a:fld id="{C8CAE1CA-134C-482B-AC21-6E4B99F41440}" type="slidenum">
              <a:rPr lang="en-US" smtClean="0"/>
              <a:t>‹#›</a:t>
            </a:fld>
            <a:endParaRPr lang="en-US"/>
          </a:p>
        </p:txBody>
      </p:sp>
    </p:spTree>
    <p:extLst>
      <p:ext uri="{BB962C8B-B14F-4D97-AF65-F5344CB8AC3E}">
        <p14:creationId xmlns:p14="http://schemas.microsoft.com/office/powerpoint/2010/main" val="417523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A0B29-E879-7CB3-8519-11A5857A13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FDA181-D89C-BDF6-3DEE-6B87F6902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A7817-8856-0264-EC9C-81F978279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7B8CCA-BEAB-435B-9B64-206ABB3241BC}" type="datetimeFigureOut">
              <a:rPr lang="en-US" smtClean="0"/>
              <a:t>05-Jun-25</a:t>
            </a:fld>
            <a:endParaRPr lang="en-US"/>
          </a:p>
        </p:txBody>
      </p:sp>
      <p:sp>
        <p:nvSpPr>
          <p:cNvPr id="5" name="Footer Placeholder 4">
            <a:extLst>
              <a:ext uri="{FF2B5EF4-FFF2-40B4-BE49-F238E27FC236}">
                <a16:creationId xmlns:a16="http://schemas.microsoft.com/office/drawing/2014/main" id="{C8653900-350C-324A-A030-1499A646E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CFE7B1-F30F-AA5B-9085-B2AB633EAA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CAE1CA-134C-482B-AC21-6E4B99F41440}" type="slidenum">
              <a:rPr lang="en-US" smtClean="0"/>
              <a:t>‹#›</a:t>
            </a:fld>
            <a:endParaRPr lang="en-US"/>
          </a:p>
        </p:txBody>
      </p:sp>
    </p:spTree>
    <p:extLst>
      <p:ext uri="{BB962C8B-B14F-4D97-AF65-F5344CB8AC3E}">
        <p14:creationId xmlns:p14="http://schemas.microsoft.com/office/powerpoint/2010/main" val="1979098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0041-BA43-7CC5-8BA4-457EC56611A5}"/>
              </a:ext>
            </a:extLst>
          </p:cNvPr>
          <p:cNvSpPr>
            <a:spLocks noGrp="1"/>
          </p:cNvSpPr>
          <p:nvPr>
            <p:ph type="ctrTitle"/>
          </p:nvPr>
        </p:nvSpPr>
        <p:spPr/>
        <p:txBody>
          <a:bodyPr/>
          <a:lstStyle/>
          <a:p>
            <a:r>
              <a:rPr lang="en-US" dirty="0"/>
              <a:t>GenAI Agent</a:t>
            </a:r>
          </a:p>
        </p:txBody>
      </p:sp>
      <p:sp>
        <p:nvSpPr>
          <p:cNvPr id="3" name="Subtitle 2">
            <a:extLst>
              <a:ext uri="{FF2B5EF4-FFF2-40B4-BE49-F238E27FC236}">
                <a16:creationId xmlns:a16="http://schemas.microsoft.com/office/drawing/2014/main" id="{189D8B11-12FD-5C63-3001-7F267B2AFE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305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1F86-831E-A345-5CF4-7587DDFA3B43}"/>
              </a:ext>
            </a:extLst>
          </p:cNvPr>
          <p:cNvSpPr>
            <a:spLocks noGrp="1"/>
          </p:cNvSpPr>
          <p:nvPr>
            <p:ph type="title"/>
          </p:nvPr>
        </p:nvSpPr>
        <p:spPr/>
        <p:txBody>
          <a:bodyPr/>
          <a:lstStyle/>
          <a:p>
            <a:r>
              <a:rPr lang="en-US" dirty="0"/>
              <a:t>What Is Agentic AI?</a:t>
            </a:r>
          </a:p>
        </p:txBody>
      </p:sp>
      <p:sp>
        <p:nvSpPr>
          <p:cNvPr id="3" name="Content Placeholder 2">
            <a:extLst>
              <a:ext uri="{FF2B5EF4-FFF2-40B4-BE49-F238E27FC236}">
                <a16:creationId xmlns:a16="http://schemas.microsoft.com/office/drawing/2014/main" id="{39954246-F581-8850-B215-E3E6A5C933F0}"/>
              </a:ext>
            </a:extLst>
          </p:cNvPr>
          <p:cNvSpPr>
            <a:spLocks noGrp="1"/>
          </p:cNvSpPr>
          <p:nvPr>
            <p:ph idx="1"/>
          </p:nvPr>
        </p:nvSpPr>
        <p:spPr>
          <a:xfrm>
            <a:off x="838200" y="1825625"/>
            <a:ext cx="6729663" cy="4351338"/>
          </a:xfrm>
        </p:spPr>
        <p:txBody>
          <a:bodyPr>
            <a:normAutofit fontScale="85000" lnSpcReduction="20000"/>
          </a:bodyPr>
          <a:lstStyle/>
          <a:p>
            <a:pPr marL="0" indent="0">
              <a:buNone/>
            </a:pPr>
            <a:r>
              <a:rPr lang="en-US" b="1" dirty="0"/>
              <a:t>Agentic AI</a:t>
            </a:r>
            <a:r>
              <a:rPr lang="en-US" dirty="0"/>
              <a:t> refers to AI systems designed to function as </a:t>
            </a:r>
            <a:r>
              <a:rPr lang="en-US" b="1" dirty="0"/>
              <a:t>autonomous agents</a:t>
            </a:r>
            <a:r>
              <a:rPr lang="en-US" dirty="0"/>
              <a:t> that can:</a:t>
            </a:r>
          </a:p>
          <a:p>
            <a:r>
              <a:rPr lang="en-US" dirty="0"/>
              <a:t>👁️ </a:t>
            </a:r>
            <a:r>
              <a:rPr lang="en-US" b="1" dirty="0"/>
              <a:t>Perceive</a:t>
            </a:r>
            <a:r>
              <a:rPr lang="en-US" dirty="0"/>
              <a:t> their environment</a:t>
            </a:r>
          </a:p>
          <a:p>
            <a:r>
              <a:rPr lang="en-US" dirty="0"/>
              <a:t>🧩 </a:t>
            </a:r>
            <a:r>
              <a:rPr lang="en-US" b="1" dirty="0"/>
              <a:t>Reason</a:t>
            </a:r>
            <a:r>
              <a:rPr lang="en-US" dirty="0"/>
              <a:t> about tasks</a:t>
            </a:r>
          </a:p>
          <a:p>
            <a:r>
              <a:rPr lang="en-US" dirty="0"/>
              <a:t>🤖 </a:t>
            </a:r>
            <a:r>
              <a:rPr lang="en-US" b="1" dirty="0"/>
              <a:t>Act independently</a:t>
            </a:r>
            <a:r>
              <a:rPr lang="en-US" dirty="0"/>
              <a:t> to achieve goals</a:t>
            </a:r>
          </a:p>
          <a:p>
            <a:pPr marL="0" indent="0">
              <a:buNone/>
            </a:pPr>
            <a:endParaRPr lang="en-US" dirty="0"/>
          </a:p>
          <a:p>
            <a:pPr marL="0" indent="0">
              <a:buNone/>
            </a:pPr>
            <a:r>
              <a:rPr lang="en-US" b="1" dirty="0"/>
              <a:t>Key Difference from Traditional AI:</a:t>
            </a:r>
          </a:p>
          <a:p>
            <a:r>
              <a:rPr lang="en-US" dirty="0"/>
              <a:t>Unlike traditional models that require constant human input, </a:t>
            </a:r>
            <a:r>
              <a:rPr lang="en-US" b="1" dirty="0"/>
              <a:t>Agentic AI</a:t>
            </a:r>
            <a:r>
              <a:rPr lang="en-US" dirty="0"/>
              <a:t> makes </a:t>
            </a:r>
            <a:r>
              <a:rPr lang="en-US" b="1" dirty="0"/>
              <a:t>dynamic decisions</a:t>
            </a:r>
            <a:r>
              <a:rPr lang="en-US" dirty="0"/>
              <a:t> using:</a:t>
            </a:r>
          </a:p>
          <a:p>
            <a:pPr lvl="1"/>
            <a:r>
              <a:rPr lang="en-US" dirty="0"/>
              <a:t>📊 </a:t>
            </a:r>
            <a:r>
              <a:rPr lang="en-US" b="1" dirty="0"/>
              <a:t>Data</a:t>
            </a:r>
            <a:endParaRPr lang="en-US" dirty="0"/>
          </a:p>
          <a:p>
            <a:pPr lvl="1"/>
            <a:r>
              <a:rPr lang="en-US" dirty="0"/>
              <a:t>🌐 </a:t>
            </a:r>
            <a:r>
              <a:rPr lang="en-US" b="1" dirty="0"/>
              <a:t>Context</a:t>
            </a:r>
            <a:endParaRPr lang="en-US" dirty="0"/>
          </a:p>
          <a:p>
            <a:pPr lvl="1"/>
            <a:r>
              <a:rPr lang="en-US" dirty="0"/>
              <a:t>📚 </a:t>
            </a:r>
            <a:r>
              <a:rPr lang="en-US" b="1" dirty="0"/>
              <a:t>Prior Knowledge</a:t>
            </a:r>
            <a:endParaRPr lang="en-US" dirty="0"/>
          </a:p>
          <a:p>
            <a:pPr marL="0" indent="0">
              <a:buNone/>
            </a:pPr>
            <a:endParaRPr lang="en-US" dirty="0"/>
          </a:p>
        </p:txBody>
      </p:sp>
      <p:pic>
        <p:nvPicPr>
          <p:cNvPr id="5" name="Picture 4">
            <a:extLst>
              <a:ext uri="{FF2B5EF4-FFF2-40B4-BE49-F238E27FC236}">
                <a16:creationId xmlns:a16="http://schemas.microsoft.com/office/drawing/2014/main" id="{C19120FD-639C-46A4-5DA6-57AFF65E18AA}"/>
              </a:ext>
            </a:extLst>
          </p:cNvPr>
          <p:cNvPicPr>
            <a:picLocks noChangeAspect="1"/>
          </p:cNvPicPr>
          <p:nvPr/>
        </p:nvPicPr>
        <p:blipFill>
          <a:blip r:embed="rId2"/>
          <a:stretch>
            <a:fillRect/>
          </a:stretch>
        </p:blipFill>
        <p:spPr>
          <a:xfrm>
            <a:off x="8761042" y="1535829"/>
            <a:ext cx="2505425" cy="4163006"/>
          </a:xfrm>
          <a:prstGeom prst="rect">
            <a:avLst/>
          </a:prstGeom>
        </p:spPr>
      </p:pic>
    </p:spTree>
    <p:extLst>
      <p:ext uri="{BB962C8B-B14F-4D97-AF65-F5344CB8AC3E}">
        <p14:creationId xmlns:p14="http://schemas.microsoft.com/office/powerpoint/2010/main" val="365334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E11C-3BEC-053E-C020-0E678FB2C64A}"/>
              </a:ext>
            </a:extLst>
          </p:cNvPr>
          <p:cNvSpPr>
            <a:spLocks noGrp="1"/>
          </p:cNvSpPr>
          <p:nvPr>
            <p:ph type="title"/>
          </p:nvPr>
        </p:nvSpPr>
        <p:spPr/>
        <p:txBody>
          <a:bodyPr>
            <a:normAutofit/>
          </a:bodyPr>
          <a:lstStyle/>
          <a:p>
            <a:r>
              <a:rPr lang="en-US" b="1" dirty="0"/>
              <a:t>Key Features of Agentic AI</a:t>
            </a:r>
            <a:endParaRPr lang="en-US" dirty="0"/>
          </a:p>
        </p:txBody>
      </p:sp>
      <p:sp>
        <p:nvSpPr>
          <p:cNvPr id="3" name="Content Placeholder 2">
            <a:extLst>
              <a:ext uri="{FF2B5EF4-FFF2-40B4-BE49-F238E27FC236}">
                <a16:creationId xmlns:a16="http://schemas.microsoft.com/office/drawing/2014/main" id="{717D417F-712A-2BC4-C118-5A6953C2764E}"/>
              </a:ext>
            </a:extLst>
          </p:cNvPr>
          <p:cNvSpPr>
            <a:spLocks noGrp="1"/>
          </p:cNvSpPr>
          <p:nvPr>
            <p:ph idx="1"/>
          </p:nvPr>
        </p:nvSpPr>
        <p:spPr/>
        <p:txBody>
          <a:bodyPr>
            <a:normAutofit fontScale="92500" lnSpcReduction="10000"/>
          </a:bodyPr>
          <a:lstStyle/>
          <a:p>
            <a:r>
              <a:rPr lang="en-US" b="1" dirty="0"/>
              <a:t>Autonomy</a:t>
            </a:r>
            <a:r>
              <a:rPr lang="en-US" dirty="0"/>
              <a:t>: Operates without constant human oversight.</a:t>
            </a:r>
          </a:p>
          <a:p>
            <a:r>
              <a:rPr lang="en-US" b="1" dirty="0"/>
              <a:t>Goal-Orientation</a:t>
            </a:r>
            <a:r>
              <a:rPr lang="en-US" dirty="0"/>
              <a:t>: Works towards achieving defined objectives.</a:t>
            </a:r>
          </a:p>
          <a:p>
            <a:r>
              <a:rPr lang="en-US" b="1" dirty="0"/>
              <a:t>Context-Awareness</a:t>
            </a:r>
            <a:r>
              <a:rPr lang="en-US" dirty="0"/>
              <a:t>: Adapts to changes in the environment or task requirements.</a:t>
            </a:r>
          </a:p>
          <a:p>
            <a:r>
              <a:rPr lang="en-US" b="1" dirty="0"/>
              <a:t>Interactivity</a:t>
            </a:r>
            <a:r>
              <a:rPr lang="en-US" dirty="0"/>
              <a:t>: Communicates with humans and other systems seamlessly.</a:t>
            </a:r>
          </a:p>
          <a:p>
            <a:pPr marL="0" indent="0">
              <a:buNone/>
            </a:pPr>
            <a:r>
              <a:rPr lang="en-US" b="1" dirty="0"/>
              <a:t>Why Agentic AI Matters</a:t>
            </a:r>
          </a:p>
          <a:p>
            <a:r>
              <a:rPr lang="en-US" dirty="0"/>
              <a:t>The rise of Agentic AI is fueled by the demand for intelligent systems capable of handling complex, dynamic scenarios. Applications range from autonomous vehicles and intelligent customer service bots to industrial automation and real-time financial analysis.</a:t>
            </a:r>
          </a:p>
          <a:p>
            <a:endParaRPr lang="en-US" dirty="0"/>
          </a:p>
          <a:p>
            <a:endParaRPr lang="en-US" dirty="0"/>
          </a:p>
        </p:txBody>
      </p:sp>
    </p:spTree>
    <p:extLst>
      <p:ext uri="{BB962C8B-B14F-4D97-AF65-F5344CB8AC3E}">
        <p14:creationId xmlns:p14="http://schemas.microsoft.com/office/powerpoint/2010/main" val="215228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5B33-B1D2-7148-5F6A-256EAFB21145}"/>
              </a:ext>
            </a:extLst>
          </p:cNvPr>
          <p:cNvSpPr>
            <a:spLocks noGrp="1"/>
          </p:cNvSpPr>
          <p:nvPr>
            <p:ph type="title"/>
          </p:nvPr>
        </p:nvSpPr>
        <p:spPr/>
        <p:txBody>
          <a:bodyPr/>
          <a:lstStyle/>
          <a:p>
            <a:r>
              <a:rPr lang="en-US" dirty="0"/>
              <a:t>Benefits of Agentic AI</a:t>
            </a:r>
          </a:p>
        </p:txBody>
      </p:sp>
      <p:sp>
        <p:nvSpPr>
          <p:cNvPr id="3" name="Content Placeholder 2">
            <a:extLst>
              <a:ext uri="{FF2B5EF4-FFF2-40B4-BE49-F238E27FC236}">
                <a16:creationId xmlns:a16="http://schemas.microsoft.com/office/drawing/2014/main" id="{5D11ED6B-AAE2-CC24-C9F2-BFB55CC1A7B1}"/>
              </a:ext>
            </a:extLst>
          </p:cNvPr>
          <p:cNvSpPr>
            <a:spLocks noGrp="1"/>
          </p:cNvSpPr>
          <p:nvPr>
            <p:ph idx="1"/>
          </p:nvPr>
        </p:nvSpPr>
        <p:spPr/>
        <p:txBody>
          <a:bodyPr/>
          <a:lstStyle/>
          <a:p>
            <a:r>
              <a:rPr lang="en-US" b="1" dirty="0"/>
              <a:t>Efficiency</a:t>
            </a:r>
            <a:r>
              <a:rPr lang="en-US" dirty="0"/>
              <a:t>: Reduces the need for manual intervention, streamlining operations.</a:t>
            </a:r>
          </a:p>
          <a:p>
            <a:r>
              <a:rPr lang="en-US" b="1" dirty="0"/>
              <a:t>Scalability</a:t>
            </a:r>
            <a:r>
              <a:rPr lang="en-US" dirty="0"/>
              <a:t>: Handles multiple tasks simultaneously across diverse domains.</a:t>
            </a:r>
          </a:p>
          <a:p>
            <a:r>
              <a:rPr lang="en-US" b="1" dirty="0"/>
              <a:t>Adaptability</a:t>
            </a:r>
            <a:r>
              <a:rPr lang="en-US" dirty="0"/>
              <a:t>: Learns and adjusts to new conditions without requiring reprogramming.</a:t>
            </a:r>
          </a:p>
          <a:p>
            <a:r>
              <a:rPr lang="en-US" b="1" dirty="0"/>
              <a:t>Human-AI Collaboration</a:t>
            </a:r>
            <a:r>
              <a:rPr lang="en-US" dirty="0"/>
              <a:t>: Acts as a co-pilot, enhancing decision-making rather than replacing humans entirely.</a:t>
            </a:r>
          </a:p>
          <a:p>
            <a:endParaRPr lang="en-US" dirty="0"/>
          </a:p>
        </p:txBody>
      </p:sp>
    </p:spTree>
    <p:extLst>
      <p:ext uri="{BB962C8B-B14F-4D97-AF65-F5344CB8AC3E}">
        <p14:creationId xmlns:p14="http://schemas.microsoft.com/office/powerpoint/2010/main" val="342504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B7CC-8140-789F-797E-BB9BB7609688}"/>
              </a:ext>
            </a:extLst>
          </p:cNvPr>
          <p:cNvSpPr>
            <a:spLocks noGrp="1"/>
          </p:cNvSpPr>
          <p:nvPr>
            <p:ph type="title"/>
          </p:nvPr>
        </p:nvSpPr>
        <p:spPr/>
        <p:txBody>
          <a:bodyPr/>
          <a:lstStyle/>
          <a:p>
            <a:r>
              <a:rPr lang="en-US" b="1" dirty="0"/>
              <a:t>Challenges in Building Agentic AI</a:t>
            </a:r>
            <a:endParaRPr lang="en-US" dirty="0"/>
          </a:p>
        </p:txBody>
      </p:sp>
      <p:sp>
        <p:nvSpPr>
          <p:cNvPr id="3" name="Content Placeholder 2">
            <a:extLst>
              <a:ext uri="{FF2B5EF4-FFF2-40B4-BE49-F238E27FC236}">
                <a16:creationId xmlns:a16="http://schemas.microsoft.com/office/drawing/2014/main" id="{E3A74E2C-1A13-B0FE-0A4A-B90BC5745C89}"/>
              </a:ext>
            </a:extLst>
          </p:cNvPr>
          <p:cNvSpPr>
            <a:spLocks noGrp="1"/>
          </p:cNvSpPr>
          <p:nvPr>
            <p:ph idx="1"/>
          </p:nvPr>
        </p:nvSpPr>
        <p:spPr/>
        <p:txBody>
          <a:bodyPr>
            <a:normAutofit lnSpcReduction="10000"/>
          </a:bodyPr>
          <a:lstStyle/>
          <a:p>
            <a:r>
              <a:rPr lang="en-US" dirty="0"/>
              <a:t>Despite its promise, Agentic AI comes with its own set of challenges:</a:t>
            </a:r>
          </a:p>
          <a:p>
            <a:r>
              <a:rPr lang="en-US" b="1" dirty="0"/>
              <a:t>Complexity</a:t>
            </a:r>
            <a:r>
              <a:rPr lang="en-US" dirty="0"/>
              <a:t>: Designing agents capable of handling dynamic environments is inherently complex.</a:t>
            </a:r>
          </a:p>
          <a:p>
            <a:r>
              <a:rPr lang="en-US" b="1" dirty="0"/>
              <a:t>Ethical Concerns</a:t>
            </a:r>
            <a:r>
              <a:rPr lang="en-US" dirty="0"/>
              <a:t>: Ensuring responsible behavior in autonomous systems is critical.</a:t>
            </a:r>
          </a:p>
          <a:p>
            <a:r>
              <a:rPr lang="en-US" b="1" dirty="0"/>
              <a:t>Scalability</a:t>
            </a:r>
            <a:r>
              <a:rPr lang="en-US" dirty="0"/>
              <a:t>: Managing multiple agents while maintaining performance and accuracy.</a:t>
            </a:r>
          </a:p>
          <a:p>
            <a:r>
              <a:rPr lang="en-US" b="1"/>
              <a:t>Security</a:t>
            </a:r>
            <a:r>
              <a:rPr lang="en-US"/>
              <a:t>: Preventing misuse or adversarial attacks on autonomous systems.</a:t>
            </a:r>
          </a:p>
          <a:p>
            <a:endParaRPr lang="en-US"/>
          </a:p>
        </p:txBody>
      </p:sp>
    </p:spTree>
    <p:extLst>
      <p:ext uri="{BB962C8B-B14F-4D97-AF65-F5344CB8AC3E}">
        <p14:creationId xmlns:p14="http://schemas.microsoft.com/office/powerpoint/2010/main" val="933789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271</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GenAI Agent</vt:lpstr>
      <vt:lpstr>What Is Agentic AI?</vt:lpstr>
      <vt:lpstr>Key Features of Agentic AI</vt:lpstr>
      <vt:lpstr>Benefits of Agentic AI</vt:lpstr>
      <vt:lpstr>Challenges in Building Agentic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chee hong wee</dc:creator>
  <cp:lastModifiedBy>chee hong wee</cp:lastModifiedBy>
  <cp:revision>2</cp:revision>
  <dcterms:created xsi:type="dcterms:W3CDTF">2025-06-05T02:25:26Z</dcterms:created>
  <dcterms:modified xsi:type="dcterms:W3CDTF">2025-06-05T02:38:02Z</dcterms:modified>
</cp:coreProperties>
</file>