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Caveat"/>
      <p:regular r:id="rId23"/>
      <p:bold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veat-bold.fntdata"/><Relationship Id="rId23" Type="http://schemas.openxmlformats.org/officeDocument/2006/relationships/font" Target="fonts/Cave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ab810d0df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ab810d0df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ab810d0df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ab810d0df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ab810d0df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ab810d0df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ab810d0df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cab810d0df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ab810d0df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ab810d0df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cab810d0df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cab810d0df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cab810d0df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cab810d0df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ab810d0df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cab810d0df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ab810d0d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ab810d0d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ab810d0df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ab810d0df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ab810d0df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ab810d0df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ab810d0df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ab810d0df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ab810d0df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cab810d0df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ab810d0df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ab810d0df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ab810d0df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ab810d0df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ab810d0df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ab810d0df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Stroke Prediction</a:t>
            </a:r>
            <a:endParaRPr sz="4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Yue Yu, Jared C, Salem, Funmi Oluwasusi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BMI Boxplot</a:t>
            </a:r>
            <a:endParaRPr sz="3500"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688" y="1282250"/>
            <a:ext cx="5668626" cy="37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0" y="0"/>
            <a:ext cx="4136100" cy="9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Stroke vs. Ever Married </a:t>
            </a:r>
            <a:endParaRPr sz="3500"/>
          </a:p>
        </p:txBody>
      </p:sp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88" y="1048725"/>
            <a:ext cx="3233125" cy="39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3"/>
          <p:cNvSpPr txBox="1"/>
          <p:nvPr/>
        </p:nvSpPr>
        <p:spPr>
          <a:xfrm>
            <a:off x="4736975" y="-141425"/>
            <a:ext cx="39006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Stroke vs. Residence Type</a:t>
            </a:r>
            <a:endParaRPr b="1" sz="3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0597" y="1002600"/>
            <a:ext cx="2513353" cy="40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Stroke vs. Smoking Status</a:t>
            </a:r>
            <a:endParaRPr sz="3500"/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13" y="1767525"/>
            <a:ext cx="7831775" cy="259342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4"/>
          <p:cNvSpPr txBox="1"/>
          <p:nvPr/>
        </p:nvSpPr>
        <p:spPr>
          <a:xfrm>
            <a:off x="1319750" y="3287600"/>
            <a:ext cx="45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-919125" y="0"/>
            <a:ext cx="67167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Stroke vs. Heart Disease</a:t>
            </a:r>
            <a:endParaRPr sz="3100"/>
          </a:p>
        </p:txBody>
      </p:sp>
      <p:sp>
        <p:nvSpPr>
          <p:cNvPr id="359" name="Google Shape;359;p25"/>
          <p:cNvSpPr txBox="1"/>
          <p:nvPr>
            <p:ph type="title"/>
          </p:nvPr>
        </p:nvSpPr>
        <p:spPr>
          <a:xfrm>
            <a:off x="2615038" y="2501025"/>
            <a:ext cx="6366900" cy="9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Stroke vs. Heart Disease</a:t>
            </a:r>
            <a:endParaRPr sz="3100"/>
          </a:p>
        </p:txBody>
      </p:sp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25" y="742500"/>
            <a:ext cx="5275575" cy="175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251" y="3295576"/>
            <a:ext cx="5034471" cy="16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Models</a:t>
            </a:r>
            <a:endParaRPr sz="3500"/>
          </a:p>
        </p:txBody>
      </p:sp>
      <p:pic>
        <p:nvPicPr>
          <p:cNvPr id="367" name="Google Shape;367;p26"/>
          <p:cNvPicPr preferRelativeResize="0"/>
          <p:nvPr/>
        </p:nvPicPr>
        <p:blipFill rotWithShape="1">
          <a:blip r:embed="rId3">
            <a:alphaModFix/>
          </a:blip>
          <a:srcRect b="0" l="15615" r="12981" t="0"/>
          <a:stretch/>
        </p:blipFill>
        <p:spPr>
          <a:xfrm>
            <a:off x="668362" y="1894500"/>
            <a:ext cx="7807274" cy="12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6"/>
          <p:cNvPicPr preferRelativeResize="0"/>
          <p:nvPr/>
        </p:nvPicPr>
        <p:blipFill rotWithShape="1">
          <a:blip r:embed="rId4">
            <a:alphaModFix/>
          </a:blip>
          <a:srcRect b="0" l="25843" r="0" t="0"/>
          <a:stretch/>
        </p:blipFill>
        <p:spPr>
          <a:xfrm>
            <a:off x="808900" y="3593550"/>
            <a:ext cx="4548425" cy="1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6"/>
          <p:cNvSpPr txBox="1"/>
          <p:nvPr/>
        </p:nvSpPr>
        <p:spPr>
          <a:xfrm>
            <a:off x="1303800" y="3100950"/>
            <a:ext cx="678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Random Forest Classifier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26"/>
          <p:cNvSpPr txBox="1"/>
          <p:nvPr/>
        </p:nvSpPr>
        <p:spPr>
          <a:xfrm>
            <a:off x="1303800" y="1401900"/>
            <a:ext cx="678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SVM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>
            <p:ph type="title"/>
          </p:nvPr>
        </p:nvSpPr>
        <p:spPr>
          <a:xfrm>
            <a:off x="812200" y="280475"/>
            <a:ext cx="5857800" cy="7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Models</a:t>
            </a:r>
            <a:endParaRPr/>
          </a:p>
        </p:txBody>
      </p:sp>
      <p:pic>
        <p:nvPicPr>
          <p:cNvPr id="376" name="Google Shape;3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056" y="1553075"/>
            <a:ext cx="6701350" cy="314696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7"/>
          <p:cNvSpPr txBox="1"/>
          <p:nvPr/>
        </p:nvSpPr>
        <p:spPr>
          <a:xfrm>
            <a:off x="855125" y="1060475"/>
            <a:ext cx="678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Logistic Regression</a:t>
            </a:r>
            <a:endParaRPr b="1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Models</a:t>
            </a:r>
            <a:endParaRPr sz="3500"/>
          </a:p>
        </p:txBody>
      </p:sp>
      <p:sp>
        <p:nvSpPr>
          <p:cNvPr id="383" name="Google Shape;383;p28"/>
          <p:cNvSpPr txBox="1"/>
          <p:nvPr/>
        </p:nvSpPr>
        <p:spPr>
          <a:xfrm>
            <a:off x="1425450" y="1237275"/>
            <a:ext cx="678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ROC Curves for Logistic Regression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4" name="Google Shape;3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450" y="1729875"/>
            <a:ext cx="4931509" cy="32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>
            <p:ph type="ctrTitle"/>
          </p:nvPr>
        </p:nvSpPr>
        <p:spPr>
          <a:xfrm>
            <a:off x="588325" y="423694"/>
            <a:ext cx="4255500" cy="9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390" name="Google Shape;390;p29"/>
          <p:cNvSpPr txBox="1"/>
          <p:nvPr/>
        </p:nvSpPr>
        <p:spPr>
          <a:xfrm>
            <a:off x="588325" y="1331500"/>
            <a:ext cx="6787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veat"/>
              <a:buChar char="-"/>
            </a:pPr>
            <a:r>
              <a:rPr lang="en" sz="3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GitHub</a:t>
            </a:r>
            <a:endParaRPr sz="3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veat"/>
              <a:buChar char="-"/>
            </a:pPr>
            <a:r>
              <a:rPr lang="en" sz="3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Python</a:t>
            </a:r>
            <a:endParaRPr sz="3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veat"/>
              <a:buChar char="-"/>
            </a:pPr>
            <a:r>
              <a:rPr lang="en" sz="3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Jupyter Notebook</a:t>
            </a:r>
            <a:endParaRPr sz="3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veat"/>
              <a:buChar char="-"/>
            </a:pPr>
            <a:r>
              <a:rPr lang="en" sz="3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PostgreSQL</a:t>
            </a:r>
            <a:endParaRPr sz="3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veat"/>
              <a:buChar char="-"/>
            </a:pPr>
            <a:r>
              <a:rPr lang="en" sz="3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Tableau</a:t>
            </a:r>
            <a:endParaRPr sz="3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veat"/>
              <a:buChar char="-"/>
            </a:pPr>
            <a:r>
              <a:rPr lang="en" sz="3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VSC</a:t>
            </a:r>
            <a:endParaRPr sz="3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268425" y="669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What is a stroke?</a:t>
            </a:r>
            <a:endParaRPr sz="35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785700" y="1939575"/>
            <a:ext cx="75726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800"/>
              <a:buFont typeface="Caveat"/>
              <a:buChar char="-"/>
            </a:pPr>
            <a:r>
              <a:rPr lang="en" sz="2800">
                <a:solidFill>
                  <a:srgbClr val="24292E"/>
                </a:solidFill>
                <a:highlight>
                  <a:srgbClr val="FFFFFF"/>
                </a:highlight>
                <a:latin typeface="Caveat"/>
                <a:ea typeface="Caveat"/>
                <a:cs typeface="Caveat"/>
                <a:sym typeface="Caveat"/>
              </a:rPr>
              <a:t>Medical emergency when a blood vessel clot or bursts</a:t>
            </a:r>
            <a:endParaRPr sz="2800">
              <a:solidFill>
                <a:srgbClr val="24292E"/>
              </a:solidFill>
              <a:highlight>
                <a:srgbClr val="FFFFFF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800"/>
              <a:buFont typeface="Caveat"/>
              <a:buChar char="-"/>
            </a:pPr>
            <a:r>
              <a:rPr lang="en" sz="2800">
                <a:solidFill>
                  <a:srgbClr val="24292E"/>
                </a:solidFill>
                <a:highlight>
                  <a:srgbClr val="FFFFFF"/>
                </a:highlight>
                <a:latin typeface="Caveat"/>
                <a:ea typeface="Caveat"/>
                <a:cs typeface="Caveat"/>
                <a:sym typeface="Caveat"/>
              </a:rPr>
              <a:t>Prevent nutrients to brain -&gt; brain cell dying</a:t>
            </a:r>
            <a:endParaRPr sz="2800">
              <a:solidFill>
                <a:srgbClr val="24292E"/>
              </a:solidFill>
              <a:highlight>
                <a:srgbClr val="FFFFFF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800"/>
              <a:buFont typeface="Caveat"/>
              <a:buChar char="-"/>
            </a:pPr>
            <a:r>
              <a:rPr lang="en" sz="2800">
                <a:solidFill>
                  <a:srgbClr val="24292E"/>
                </a:solidFill>
                <a:highlight>
                  <a:srgbClr val="FFFFFF"/>
                </a:highlight>
                <a:latin typeface="Caveat"/>
                <a:ea typeface="Caveat"/>
                <a:cs typeface="Caveat"/>
                <a:sym typeface="Caveat"/>
              </a:rPr>
              <a:t>Lead to several living </a:t>
            </a:r>
            <a:r>
              <a:rPr lang="en" sz="2800">
                <a:solidFill>
                  <a:srgbClr val="24292E"/>
                </a:solidFill>
                <a:highlight>
                  <a:srgbClr val="FFFFFF"/>
                </a:highlight>
                <a:latin typeface="Caveat"/>
                <a:ea typeface="Caveat"/>
                <a:cs typeface="Caveat"/>
                <a:sym typeface="Caveat"/>
              </a:rPr>
              <a:t>difficulties</a:t>
            </a:r>
            <a:endParaRPr sz="2800">
              <a:solidFill>
                <a:srgbClr val="24292E"/>
              </a:solidFill>
              <a:highlight>
                <a:srgbClr val="FFFFFF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800"/>
              <a:buFont typeface="Caveat"/>
              <a:buChar char="-"/>
            </a:pPr>
            <a:r>
              <a:rPr lang="en" sz="2800">
                <a:solidFill>
                  <a:srgbClr val="24292E"/>
                </a:solidFill>
                <a:highlight>
                  <a:srgbClr val="FFFFFF"/>
                </a:highlight>
                <a:latin typeface="Caveat"/>
                <a:ea typeface="Caveat"/>
                <a:cs typeface="Caveat"/>
                <a:sym typeface="Caveat"/>
              </a:rPr>
              <a:t>2nd leading cause of death worldwide (according to WHO)</a:t>
            </a:r>
            <a:endParaRPr sz="2800">
              <a:solidFill>
                <a:srgbClr val="24292E"/>
              </a:solidFill>
              <a:highlight>
                <a:srgbClr val="FFFFFF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800"/>
              <a:buFont typeface="Caveat"/>
              <a:buChar char="-"/>
            </a:pPr>
            <a:r>
              <a:rPr lang="en" sz="2800">
                <a:solidFill>
                  <a:srgbClr val="24292E"/>
                </a:solidFill>
                <a:highlight>
                  <a:srgbClr val="FFFFFF"/>
                </a:highlight>
                <a:latin typeface="Caveat"/>
                <a:ea typeface="Caveat"/>
                <a:cs typeface="Caveat"/>
                <a:sym typeface="Caveat"/>
              </a:rPr>
              <a:t>5th leading cause of death in the us</a:t>
            </a:r>
            <a:endParaRPr sz="2800">
              <a:solidFill>
                <a:srgbClr val="24292E"/>
              </a:solidFill>
              <a:highlight>
                <a:srgbClr val="FFFFFF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500" y="0"/>
            <a:ext cx="3545501" cy="19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643100" y="223375"/>
            <a:ext cx="58578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Major Risk Factors</a:t>
            </a:r>
            <a:endParaRPr sz="3500"/>
          </a:p>
        </p:txBody>
      </p:sp>
      <p:sp>
        <p:nvSpPr>
          <p:cNvPr id="291" name="Google Shape;291;p15"/>
          <p:cNvSpPr txBox="1"/>
          <p:nvPr/>
        </p:nvSpPr>
        <p:spPr>
          <a:xfrm>
            <a:off x="5762075" y="1183125"/>
            <a:ext cx="30402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veat"/>
              <a:buChar char="-"/>
            </a:pPr>
            <a:r>
              <a:rPr lang="en" sz="28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Age</a:t>
            </a:r>
            <a:endParaRPr sz="28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veat"/>
              <a:buChar char="-"/>
            </a:pPr>
            <a:r>
              <a:rPr lang="en" sz="28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Gender</a:t>
            </a:r>
            <a:endParaRPr sz="28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veat"/>
              <a:buChar char="-"/>
            </a:pPr>
            <a:r>
              <a:rPr lang="en" sz="28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Hypertension</a:t>
            </a:r>
            <a:endParaRPr sz="28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veat"/>
              <a:buChar char="-"/>
            </a:pPr>
            <a:r>
              <a:rPr lang="en" sz="28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High Cholesterol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3876775" y="2851575"/>
            <a:ext cx="3040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veat"/>
              <a:buChar char="-"/>
            </a:pPr>
            <a:r>
              <a:rPr lang="en" sz="28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Smoking</a:t>
            </a:r>
            <a:endParaRPr sz="28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veat"/>
              <a:buChar char="-"/>
            </a:pPr>
            <a:r>
              <a:rPr lang="en" sz="28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Diabetes</a:t>
            </a:r>
            <a:endParaRPr sz="28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veat"/>
              <a:buChar char="-"/>
            </a:pPr>
            <a:r>
              <a:rPr lang="en" sz="28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Obesity</a:t>
            </a:r>
            <a:endParaRPr sz="28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veat"/>
              <a:buChar char="-"/>
            </a:pPr>
            <a:r>
              <a:rPr lang="en" sz="28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Stress</a:t>
            </a:r>
            <a:endParaRPr sz="28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06" y="1496475"/>
            <a:ext cx="3506346" cy="347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Used</a:t>
            </a:r>
            <a:endParaRPr sz="3500"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597875"/>
            <a:ext cx="39753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veat"/>
              <a:buChar char="-"/>
            </a:pPr>
            <a:r>
              <a:rPr lang="en" sz="2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Gender </a:t>
            </a:r>
            <a:endParaRPr sz="28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veat"/>
              <a:buChar char="-"/>
            </a:pPr>
            <a:r>
              <a:rPr lang="en" sz="2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Age</a:t>
            </a:r>
            <a:endParaRPr sz="28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veat"/>
              <a:buChar char="-"/>
            </a:pPr>
            <a:r>
              <a:rPr lang="en" sz="2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Hypertension</a:t>
            </a:r>
            <a:endParaRPr sz="28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veat"/>
              <a:buChar char="-"/>
            </a:pPr>
            <a:r>
              <a:rPr lang="en" sz="2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Heart Disease</a:t>
            </a:r>
            <a:endParaRPr sz="28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veat"/>
              <a:buChar char="-"/>
            </a:pPr>
            <a:r>
              <a:rPr lang="en" sz="2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Ever Married</a:t>
            </a:r>
            <a:endParaRPr sz="28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veat"/>
              <a:buChar char="-"/>
            </a:pPr>
            <a:r>
              <a:rPr lang="en" sz="2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Work Type</a:t>
            </a:r>
            <a:endParaRPr sz="28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4572000" y="1597875"/>
            <a:ext cx="3794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veat"/>
              <a:buChar char="-"/>
            </a:pPr>
            <a:r>
              <a:rPr lang="en" sz="2800">
                <a:latin typeface="Caveat"/>
                <a:ea typeface="Caveat"/>
                <a:cs typeface="Caveat"/>
                <a:sym typeface="Caveat"/>
              </a:rPr>
              <a:t>Residence Type</a:t>
            </a:r>
            <a:endParaRPr sz="2800"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veat"/>
              <a:buChar char="-"/>
            </a:pPr>
            <a:r>
              <a:rPr lang="en" sz="2800">
                <a:latin typeface="Caveat"/>
                <a:ea typeface="Caveat"/>
                <a:cs typeface="Caveat"/>
                <a:sym typeface="Caveat"/>
              </a:rPr>
              <a:t>Average Glucose Level</a:t>
            </a:r>
            <a:endParaRPr sz="2800"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veat"/>
              <a:buChar char="-"/>
            </a:pPr>
            <a:r>
              <a:rPr lang="en" sz="2800">
                <a:latin typeface="Caveat"/>
                <a:ea typeface="Caveat"/>
                <a:cs typeface="Caveat"/>
                <a:sym typeface="Caveat"/>
              </a:rPr>
              <a:t>BMI</a:t>
            </a:r>
            <a:endParaRPr sz="2800"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veat"/>
              <a:buChar char="-"/>
            </a:pPr>
            <a:r>
              <a:rPr lang="en" sz="2800">
                <a:latin typeface="Caveat"/>
                <a:ea typeface="Caveat"/>
                <a:cs typeface="Caveat"/>
                <a:sym typeface="Caveat"/>
              </a:rPr>
              <a:t>Smoking status</a:t>
            </a:r>
            <a:endParaRPr sz="2800"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veat"/>
              <a:buChar char="-"/>
            </a:pPr>
            <a:r>
              <a:rPr lang="en" sz="2800">
                <a:latin typeface="Caveat"/>
                <a:ea typeface="Caveat"/>
                <a:cs typeface="Caveat"/>
                <a:sym typeface="Caveat"/>
              </a:rPr>
              <a:t>Previous Stroke History</a:t>
            </a:r>
            <a:endParaRPr sz="28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471300" y="0"/>
            <a:ext cx="8201400" cy="8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Variance Features Distribution</a:t>
            </a:r>
            <a:endParaRPr sz="3500"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375" y="853500"/>
            <a:ext cx="5387400" cy="41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Stroke Pie Chart</a:t>
            </a:r>
            <a:endParaRPr sz="3500"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100" y="1399825"/>
            <a:ext cx="4705799" cy="35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52325" y="374775"/>
            <a:ext cx="7554000" cy="7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with Avg Glucose Level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75" y="1307175"/>
            <a:ext cx="430530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350" y="1154775"/>
            <a:ext cx="3861126" cy="36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Gender</a:t>
            </a:r>
            <a:endParaRPr sz="3500"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50" y="1409150"/>
            <a:ext cx="5200701" cy="34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88550" y="0"/>
            <a:ext cx="6366900" cy="9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BMI</a:t>
            </a:r>
            <a:endParaRPr sz="3500"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076" y="947700"/>
            <a:ext cx="6015850" cy="39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